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469" r:id="rId2"/>
    <p:sldId id="470" r:id="rId3"/>
    <p:sldId id="471" r:id="rId4"/>
    <p:sldId id="997" r:id="rId5"/>
    <p:sldId id="1104" r:id="rId6"/>
    <p:sldId id="1147" r:id="rId7"/>
    <p:sldId id="1148" r:id="rId8"/>
    <p:sldId id="1149" r:id="rId9"/>
    <p:sldId id="1150" r:id="rId10"/>
    <p:sldId id="1151" r:id="rId11"/>
    <p:sldId id="1152" r:id="rId12"/>
    <p:sldId id="1154" r:id="rId13"/>
    <p:sldId id="1155" r:id="rId14"/>
    <p:sldId id="1156" r:id="rId15"/>
    <p:sldId id="1157" r:id="rId16"/>
    <p:sldId id="1158" r:id="rId17"/>
    <p:sldId id="1160" r:id="rId18"/>
    <p:sldId id="1161" r:id="rId19"/>
    <p:sldId id="1112" r:id="rId20"/>
    <p:sldId id="1162" r:id="rId21"/>
    <p:sldId id="1163" r:id="rId22"/>
    <p:sldId id="1164" r:id="rId23"/>
    <p:sldId id="1133" r:id="rId24"/>
    <p:sldId id="1120" r:id="rId25"/>
    <p:sldId id="1127" r:id="rId26"/>
    <p:sldId id="1167" r:id="rId27"/>
    <p:sldId id="1168" r:id="rId28"/>
    <p:sldId id="1169" r:id="rId29"/>
    <p:sldId id="1170" r:id="rId30"/>
    <p:sldId id="1171" r:id="rId31"/>
    <p:sldId id="1172" r:id="rId32"/>
    <p:sldId id="1134" r:id="rId33"/>
    <p:sldId id="1173" r:id="rId34"/>
    <p:sldId id="1174" r:id="rId35"/>
    <p:sldId id="1175" r:id="rId36"/>
    <p:sldId id="1138" r:id="rId37"/>
    <p:sldId id="1176" r:id="rId38"/>
    <p:sldId id="1177" r:id="rId39"/>
    <p:sldId id="1141" r:id="rId40"/>
    <p:sldId id="1178" r:id="rId41"/>
    <p:sldId id="1179" r:id="rId42"/>
    <p:sldId id="1180" r:id="rId43"/>
    <p:sldId id="1135" r:id="rId44"/>
    <p:sldId id="1186" r:id="rId45"/>
    <p:sldId id="1136" r:id="rId46"/>
    <p:sldId id="1012" r:id="rId47"/>
    <p:sldId id="1181" r:id="rId48"/>
    <p:sldId id="1123" r:id="rId49"/>
    <p:sldId id="1182" r:id="rId50"/>
    <p:sldId id="1183" r:id="rId51"/>
    <p:sldId id="1184" r:id="rId52"/>
    <p:sldId id="933" r:id="rId53"/>
    <p:sldId id="1121" r:id="rId54"/>
    <p:sldId id="1122" r:id="rId55"/>
    <p:sldId id="429" r:id="rId56"/>
    <p:sldId id="118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275"/>
    <a:srgbClr val="10B1A2"/>
    <a:srgbClr val="6D6E6C"/>
    <a:srgbClr val="4852A4"/>
    <a:srgbClr val="404385"/>
    <a:srgbClr val="174F72"/>
    <a:srgbClr val="CEDA29"/>
    <a:srgbClr val="9EA735"/>
    <a:srgbClr val="161741"/>
    <a:srgbClr val="392E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61" autoAdjust="0"/>
    <p:restoredTop sz="94729"/>
  </p:normalViewPr>
  <p:slideViewPr>
    <p:cSldViewPr snapToGrid="0" snapToObjects="1">
      <p:cViewPr varScale="1">
        <p:scale>
          <a:sx n="98" d="100"/>
          <a:sy n="98" d="100"/>
        </p:scale>
        <p:origin x="200" y="27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74B3AB-1076-3847-9704-2735AAE6E6FB}" type="datetimeFigureOut">
              <a:rPr lang="en-US" smtClean="0"/>
              <a:t>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00C95-E645-9447-A3F8-A17F92449908}" type="slidenum">
              <a:rPr lang="en-US" smtClean="0"/>
              <a:t>‹#›</a:t>
            </a:fld>
            <a:endParaRPr lang="en-US"/>
          </a:p>
        </p:txBody>
      </p:sp>
    </p:spTree>
    <p:extLst>
      <p:ext uri="{BB962C8B-B14F-4D97-AF65-F5344CB8AC3E}">
        <p14:creationId xmlns:p14="http://schemas.microsoft.com/office/powerpoint/2010/main" val="149439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7370B-66A1-AB42-84E0-A4E6FD88C2A5}" type="datetimeFigureOut">
              <a:rPr lang="en-US" smtClean="0"/>
              <a:t>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C054-D004-974A-8D8E-E228282ED491}" type="slidenum">
              <a:rPr lang="en-US" smtClean="0"/>
              <a:t>‹#›</a:t>
            </a:fld>
            <a:endParaRPr lang="en-US" dirty="0"/>
          </a:p>
        </p:txBody>
      </p:sp>
    </p:spTree>
    <p:extLst>
      <p:ext uri="{BB962C8B-B14F-4D97-AF65-F5344CB8AC3E}">
        <p14:creationId xmlns:p14="http://schemas.microsoft.com/office/powerpoint/2010/main" val="381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TO EMERGE">
    <p:spTree>
      <p:nvGrpSpPr>
        <p:cNvPr id="1" name=""/>
        <p:cNvGrpSpPr/>
        <p:nvPr/>
      </p:nvGrpSpPr>
      <p:grpSpPr>
        <a:xfrm>
          <a:off x="0" y="0"/>
          <a:ext cx="0" cy="0"/>
          <a:chOff x="0" y="0"/>
          <a:chExt cx="0" cy="0"/>
        </a:xfrm>
      </p:grpSpPr>
      <p:sp>
        <p:nvSpPr>
          <p:cNvPr id="13" name="Rectangle 12"/>
          <p:cNvSpPr/>
          <p:nvPr userDrawn="1"/>
        </p:nvSpPr>
        <p:spPr>
          <a:xfrm>
            <a:off x="0" y="-1"/>
            <a:ext cx="12192000" cy="6858001"/>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24669" y="528535"/>
            <a:ext cx="5666415" cy="1446550"/>
          </a:xfrm>
          <a:prstGeom prst="rect">
            <a:avLst/>
          </a:prstGeom>
        </p:spPr>
        <p:txBody>
          <a:bodyPr wrap="square">
            <a:spAutoFit/>
          </a:bodyPr>
          <a:lstStyle/>
          <a:p>
            <a:pPr fontAlgn="base"/>
            <a:r>
              <a:rPr lang="en-IE" sz="4400" b="0" i="0" u="none" strike="noStrike" kern="1200" dirty="0">
                <a:solidFill>
                  <a:schemeClr val="bg1"/>
                </a:solidFill>
                <a:effectLst/>
                <a:latin typeface="+mn-lt"/>
                <a:ea typeface="+mn-ea"/>
                <a:cs typeface="+mn-cs"/>
              </a:rPr>
              <a:t>WELCOME TO THE </a:t>
            </a:r>
            <a:r>
              <a:rPr lang="en-IE" sz="4400" b="1" i="0" u="none" strike="noStrike" kern="1200" dirty="0">
                <a:solidFill>
                  <a:schemeClr val="bg1"/>
                </a:solidFill>
                <a:effectLst/>
                <a:latin typeface="+mn-lt"/>
                <a:ea typeface="+mn-ea"/>
                <a:cs typeface="+mn-cs"/>
              </a:rPr>
              <a:t>EMERGE</a:t>
            </a:r>
            <a:r>
              <a:rPr lang="en-IE" sz="4400" b="1" i="0" u="none" strike="noStrike" kern="1200" baseline="0" dirty="0">
                <a:solidFill>
                  <a:schemeClr val="bg1"/>
                </a:solidFill>
                <a:effectLst/>
                <a:latin typeface="+mn-lt"/>
                <a:ea typeface="+mn-ea"/>
                <a:cs typeface="+mn-cs"/>
              </a:rPr>
              <a:t> </a:t>
            </a:r>
            <a:r>
              <a:rPr lang="en-IE" sz="4400" b="0" i="0" u="none" strike="noStrike" kern="1200" dirty="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15" name="Rectangle 14"/>
          <p:cNvSpPr/>
          <p:nvPr userDrawn="1"/>
        </p:nvSpPr>
        <p:spPr>
          <a:xfrm>
            <a:off x="6539502" y="866550"/>
            <a:ext cx="5282381" cy="5909310"/>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EMERGE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45 slide layouts to choose from</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4 Colour variations using the            </a:t>
            </a:r>
            <a:r>
              <a:rPr lang="en-IE" sz="2400" b="1" i="0" u="none" strike="noStrike" kern="1200" dirty="0">
                <a:solidFill>
                  <a:schemeClr val="bg1"/>
                </a:solidFill>
                <a:effectLst/>
                <a:latin typeface="+mn-lt"/>
                <a:ea typeface="+mn-ea"/>
                <a:cs typeface="+mn-cs"/>
              </a:rPr>
              <a:t>EMERGE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16" name="Rectangle 15"/>
          <p:cNvSpPr/>
          <p:nvPr userDrawn="1"/>
        </p:nvSpPr>
        <p:spPr>
          <a:xfrm>
            <a:off x="424669" y="3172202"/>
            <a:ext cx="5327201" cy="2677656"/>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baseline="0" dirty="0">
                <a:solidFill>
                  <a:schemeClr val="bg1"/>
                </a:solidFill>
                <a:effectLst/>
                <a:latin typeface="+mn-lt"/>
                <a:ea typeface="+mn-ea"/>
                <a:cs typeface="+mn-cs"/>
              </a:rPr>
              <a:t> </a:t>
            </a:r>
          </a:p>
          <a:p>
            <a:pPr fontAlgn="base"/>
            <a:endParaRPr lang="en-IE" sz="2400" b="0" i="0" u="none" strike="noStrike" kern="1200" baseline="0" dirty="0">
              <a:solidFill>
                <a:schemeClr val="bg1"/>
              </a:solidFill>
              <a:effectLst/>
              <a:latin typeface="+mn-lt"/>
              <a:ea typeface="+mn-ea"/>
              <a:cs typeface="+mn-cs"/>
            </a:endParaRPr>
          </a:p>
          <a:p>
            <a:pPr fontAlgn="base"/>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17" name="Straight Connector 16"/>
          <p:cNvCxnSpPr/>
          <p:nvPr userDrawn="1"/>
        </p:nvCxnSpPr>
        <p:spPr>
          <a:xfrm>
            <a:off x="6102669" y="-1"/>
            <a:ext cx="0" cy="6681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1" y="2879179"/>
            <a:ext cx="6091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1" name="Text Placeholder 25"/>
          <p:cNvSpPr>
            <a:spLocks noGrp="1"/>
          </p:cNvSpPr>
          <p:nvPr>
            <p:ph type="body" sz="quarter" idx="14" hasCustomPrompt="1"/>
          </p:nvPr>
        </p:nvSpPr>
        <p:spPr>
          <a:xfrm>
            <a:off x="876302" y="2117211"/>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9" name="Text Placeholder 25"/>
          <p:cNvSpPr>
            <a:spLocks noGrp="1"/>
          </p:cNvSpPr>
          <p:nvPr>
            <p:ph type="body" sz="quarter" idx="15" hasCustomPrompt="1"/>
          </p:nvPr>
        </p:nvSpPr>
        <p:spPr>
          <a:xfrm>
            <a:off x="4683387" y="2139557"/>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sp>
        <p:nvSpPr>
          <p:cNvPr id="14"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17" name="Straight Connector 16"/>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7" name="Text Placeholder 25"/>
          <p:cNvSpPr>
            <a:spLocks noGrp="1"/>
          </p:cNvSpPr>
          <p:nvPr>
            <p:ph type="body" sz="quarter" idx="17" hasCustomPrompt="1"/>
          </p:nvPr>
        </p:nvSpPr>
        <p:spPr>
          <a:xfrm>
            <a:off x="876300" y="2113005"/>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p:cNvSpPr>
            <a:spLocks noGrp="1"/>
          </p:cNvSpPr>
          <p:nvPr>
            <p:ph type="body" sz="quarter" idx="18" hasCustomPrompt="1"/>
          </p:nvPr>
        </p:nvSpPr>
        <p:spPr>
          <a:xfrm>
            <a:off x="5929097"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p:cNvSpPr>
            <a:spLocks noGrp="1"/>
          </p:cNvSpPr>
          <p:nvPr>
            <p:ph type="body" sz="quarter" idx="19" hasCustomPrompt="1"/>
          </p:nvPr>
        </p:nvSpPr>
        <p:spPr>
          <a:xfrm>
            <a:off x="3424130"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18" name="Straight Connector 17"/>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to left - text to right">
    <p:spTree>
      <p:nvGrpSpPr>
        <p:cNvPr id="1" name=""/>
        <p:cNvGrpSpPr/>
        <p:nvPr/>
      </p:nvGrpSpPr>
      <p:grpSpPr>
        <a:xfrm>
          <a:off x="0" y="0"/>
          <a:ext cx="0" cy="0"/>
          <a:chOff x="0" y="0"/>
          <a:chExt cx="0" cy="0"/>
        </a:xfrm>
      </p:grpSpPr>
      <p:cxnSp>
        <p:nvCxnSpPr>
          <p:cNvPr id="16" name="Straight Connector 15"/>
          <p:cNvCxnSpPr/>
          <p:nvPr userDrawn="1"/>
        </p:nvCxnSpPr>
        <p:spPr>
          <a:xfrm flipH="1">
            <a:off x="6234807" y="1711826"/>
            <a:ext cx="5377589"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Picture Placeholder 7"/>
          <p:cNvSpPr>
            <a:spLocks noGrp="1"/>
          </p:cNvSpPr>
          <p:nvPr>
            <p:ph type="pic" sz="quarter" idx="10" hasCustomPrompt="1"/>
          </p:nvPr>
        </p:nvSpPr>
        <p:spPr>
          <a:xfrm flipH="1">
            <a:off x="-460162" y="0"/>
            <a:ext cx="5659526" cy="5659526"/>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38" name="Arc 37"/>
          <p:cNvSpPr/>
          <p:nvPr userDrawn="1"/>
        </p:nvSpPr>
        <p:spPr>
          <a:xfrm rot="9058514" flipH="1">
            <a:off x="-1593353" y="739143"/>
            <a:ext cx="5162451" cy="5162451"/>
          </a:xfrm>
          <a:prstGeom prst="arc">
            <a:avLst>
              <a:gd name="adj1" fmla="val 13109579"/>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371" y="5437528"/>
            <a:ext cx="690436" cy="673218"/>
          </a:xfrm>
          <a:prstGeom prst="rect">
            <a:avLst/>
          </a:prstGeom>
        </p:spPr>
      </p:pic>
      <p:pic>
        <p:nvPicPr>
          <p:cNvPr id="21" name="Picture 20"/>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482286" y="4911488"/>
            <a:ext cx="1363247" cy="1350410"/>
          </a:xfrm>
          <a:prstGeom prst="rect">
            <a:avLst/>
          </a:prstGeom>
        </p:spPr>
      </p:pic>
      <p:pic>
        <p:nvPicPr>
          <p:cNvPr id="22" name="Picture 21"/>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3896635" y="1516952"/>
            <a:ext cx="2227993" cy="222069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to left - photo to right">
    <p:spTree>
      <p:nvGrpSpPr>
        <p:cNvPr id="1" name=""/>
        <p:cNvGrpSpPr/>
        <p:nvPr/>
      </p:nvGrpSpPr>
      <p:grpSpPr>
        <a:xfrm>
          <a:off x="0" y="0"/>
          <a:ext cx="0" cy="0"/>
          <a:chOff x="0" y="0"/>
          <a:chExt cx="0" cy="0"/>
        </a:xfrm>
      </p:grpSpPr>
      <p:cxnSp>
        <p:nvCxnSpPr>
          <p:cNvPr id="14" name="Straight Connector 13"/>
          <p:cNvCxnSpPr/>
          <p:nvPr userDrawn="1"/>
        </p:nvCxnSpPr>
        <p:spPr>
          <a:xfrm flipH="1">
            <a:off x="337256" y="1808079"/>
            <a:ext cx="5377589"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16" name="Text Placeholder 23"/>
          <p:cNvSpPr>
            <a:spLocks noGrp="1"/>
          </p:cNvSpPr>
          <p:nvPr>
            <p:ph type="body" sz="quarter" idx="16" hasCustomPrompt="1"/>
          </p:nvPr>
        </p:nvSpPr>
        <p:spPr>
          <a:xfrm>
            <a:off x="421069" y="915852"/>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7" hasCustomPrompt="1"/>
          </p:nvPr>
        </p:nvSpPr>
        <p:spPr>
          <a:xfrm>
            <a:off x="428017" y="2049331"/>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Picture Placeholder 7"/>
          <p:cNvSpPr>
            <a:spLocks noGrp="1"/>
          </p:cNvSpPr>
          <p:nvPr>
            <p:ph type="pic" sz="quarter" idx="10" hasCustomPrompt="1"/>
          </p:nvPr>
        </p:nvSpPr>
        <p:spPr>
          <a:xfrm flipH="1">
            <a:off x="6929107" y="-160857"/>
            <a:ext cx="5659526" cy="5659526"/>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27" name="Arc 26"/>
          <p:cNvSpPr/>
          <p:nvPr userDrawn="1"/>
        </p:nvSpPr>
        <p:spPr>
          <a:xfrm rot="12415736">
            <a:off x="8575829" y="806436"/>
            <a:ext cx="5162451" cy="5162451"/>
          </a:xfrm>
          <a:prstGeom prst="arc">
            <a:avLst>
              <a:gd name="adj1" fmla="val 13109579"/>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25" name="Picture 24"/>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323261" y="4419920"/>
            <a:ext cx="690436" cy="673218"/>
          </a:xfrm>
          <a:prstGeom prst="rect">
            <a:avLst/>
          </a:prstGeom>
        </p:spPr>
      </p:pic>
      <p:pic>
        <p:nvPicPr>
          <p:cNvPr id="28" name="Picture 27"/>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9077246" y="4712644"/>
            <a:ext cx="1363247" cy="1350410"/>
          </a:xfrm>
          <a:prstGeom prst="rect">
            <a:avLst/>
          </a:prstGeom>
        </p:spPr>
      </p:pic>
      <p:pic>
        <p:nvPicPr>
          <p:cNvPr id="29" name="Picture 28"/>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5814086" y="915852"/>
            <a:ext cx="2227993" cy="222069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quote box on left  (NAVY)">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8211"/>
            <a:chOff x="-1514707" y="-747091"/>
            <a:chExt cx="7840275" cy="7418211"/>
          </a:xfrm>
        </p:grpSpPr>
        <p:sp>
          <p:nvSpPr>
            <p:cNvPr id="18" name="Arc 17"/>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Picture 23"/>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5" name="Picture 24"/>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6" name="Picture 25"/>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cxnSp>
        <p:nvCxnSpPr>
          <p:cNvPr id="27" name="Straight Connector 26"/>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9" name="Text Placeholder 23"/>
          <p:cNvSpPr>
            <a:spLocks noGrp="1"/>
          </p:cNvSpPr>
          <p:nvPr userDrawn="1">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0" name="Text Placeholder 25"/>
          <p:cNvSpPr>
            <a:spLocks noGrp="1"/>
          </p:cNvSpPr>
          <p:nvPr userDrawn="1">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1"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quote box on left (PINK)">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5245"/>
            <a:chOff x="-1514707" y="-747091"/>
            <a:chExt cx="7840275" cy="7415245"/>
          </a:xfrm>
        </p:grpSpPr>
        <p:sp>
          <p:nvSpPr>
            <p:cNvPr id="20" name="Arc 1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 name="Picture 26"/>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pic>
          <p:nvPicPr>
            <p:cNvPr id="31" name="Picture 30"/>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284438"/>
              <a:ext cx="1419105" cy="1383716"/>
            </a:xfrm>
            <a:prstGeom prst="rect">
              <a:avLst/>
            </a:prstGeom>
          </p:spPr>
        </p:pic>
        <p:pic>
          <p:nvPicPr>
            <p:cNvPr id="32" name="Picture 31"/>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825978" y="4665583"/>
              <a:ext cx="657487" cy="651295"/>
            </a:xfrm>
            <a:prstGeom prst="rect">
              <a:avLst/>
            </a:prstGeom>
          </p:spPr>
        </p:pic>
      </p:grpSp>
      <p:sp>
        <p:nvSpPr>
          <p:cNvPr id="3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2"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5" name="Straight Connector 34"/>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quote box on left (TURQUOISE)">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8211"/>
            <a:chOff x="-1514707" y="-747091"/>
            <a:chExt cx="7840275" cy="7418211"/>
          </a:xfrm>
        </p:grpSpPr>
        <p:sp>
          <p:nvSpPr>
            <p:cNvPr id="20" name="Arc 1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Picture 24"/>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6" name="Picture 2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7" name="Picture 2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56"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57"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テキスト プレースホルダー 36"/>
          <p:cNvSpPr txBox="1">
            <a:spLocks/>
          </p:cNvSpPr>
          <p:nvPr userDrawn="1"/>
        </p:nvSpPr>
        <p:spPr bwMode="auto">
          <a:xfrm>
            <a:off x="285884" y="6389956"/>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2"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29" name="Straight Connector 28"/>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quote box on left  (LIME)">
    <p:spTree>
      <p:nvGrpSpPr>
        <p:cNvPr id="1" name=""/>
        <p:cNvGrpSpPr/>
        <p:nvPr/>
      </p:nvGrpSpPr>
      <p:grpSpPr>
        <a:xfrm>
          <a:off x="0" y="0"/>
          <a:ext cx="0" cy="0"/>
          <a:chOff x="0" y="0"/>
          <a:chExt cx="0" cy="0"/>
        </a:xfrm>
      </p:grpSpPr>
      <p:grpSp>
        <p:nvGrpSpPr>
          <p:cNvPr id="6" name="Group 5"/>
          <p:cNvGrpSpPr/>
          <p:nvPr userDrawn="1"/>
        </p:nvGrpSpPr>
        <p:grpSpPr>
          <a:xfrm>
            <a:off x="-1514707" y="-747091"/>
            <a:ext cx="7748306" cy="7418211"/>
            <a:chOff x="-1514707" y="-747091"/>
            <a:chExt cx="7748306" cy="7418211"/>
          </a:xfrm>
        </p:grpSpPr>
        <p:sp>
          <p:nvSpPr>
            <p:cNvPr id="30" name="Arc 2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6" name="Picture 2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99580">
              <a:off x="4206166" y="82689"/>
              <a:ext cx="2027433" cy="1976874"/>
            </a:xfrm>
            <a:prstGeom prst="rect">
              <a:avLst/>
            </a:prstGeom>
          </p:spPr>
        </p:pic>
        <p:pic>
          <p:nvPicPr>
            <p:cNvPr id="27" name="Picture 2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754778" y="4642672"/>
              <a:ext cx="724821" cy="722447"/>
            </a:xfrm>
            <a:prstGeom prst="rect">
              <a:avLst/>
            </a:prstGeom>
          </p:spPr>
        </p:pic>
      </p:grpSp>
      <p:sp>
        <p:nvSpPr>
          <p:cNvPr id="3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3"/>
          <p:cNvSpPr>
            <a:spLocks noGrp="1"/>
          </p:cNvSpPr>
          <p:nvPr userDrawn="1">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1" name="Text Placeholder 23"/>
          <p:cNvSpPr>
            <a:spLocks noGrp="1"/>
          </p:cNvSpPr>
          <p:nvPr userDrawn="1">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2" name="Text Placeholder 23"/>
          <p:cNvSpPr>
            <a:spLocks noGrp="1"/>
          </p:cNvSpPr>
          <p:nvPr userDrawn="1">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29" name="Straight Connector 28"/>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quote box on right (NAVY)">
    <p:spTree>
      <p:nvGrpSpPr>
        <p:cNvPr id="1" name=""/>
        <p:cNvGrpSpPr/>
        <p:nvPr/>
      </p:nvGrpSpPr>
      <p:grpSpPr>
        <a:xfrm>
          <a:off x="0" y="0"/>
          <a:ext cx="0" cy="0"/>
          <a:chOff x="0" y="0"/>
          <a:chExt cx="0" cy="0"/>
        </a:xfrm>
      </p:grpSpPr>
      <p:grpSp>
        <p:nvGrpSpPr>
          <p:cNvPr id="32" name="Group 31"/>
          <p:cNvGrpSpPr/>
          <p:nvPr userDrawn="1"/>
        </p:nvGrpSpPr>
        <p:grpSpPr>
          <a:xfrm flipH="1">
            <a:off x="5868795" y="-718410"/>
            <a:ext cx="7840275" cy="7418211"/>
            <a:chOff x="-1514707" y="-747091"/>
            <a:chExt cx="7840275" cy="7418211"/>
          </a:xfrm>
        </p:grpSpPr>
        <p:sp>
          <p:nvSpPr>
            <p:cNvPr id="33" name="Arc 32"/>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5" name="Picture 34"/>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36" name="Picture 3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37" name="Picture 3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17" name="Text Placeholder 23"/>
          <p:cNvSpPr>
            <a:spLocks noGrp="1"/>
          </p:cNvSpPr>
          <p:nvPr>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8" name="Text Placeholder 25"/>
          <p:cNvSpPr>
            <a:spLocks noGrp="1"/>
          </p:cNvSpPr>
          <p:nvPr>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ext Placeholder 23"/>
          <p:cNvSpPr>
            <a:spLocks noGrp="1"/>
          </p:cNvSpPr>
          <p:nvPr>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9" name="Text Placeholder 23"/>
          <p:cNvSpPr>
            <a:spLocks noGrp="1"/>
          </p:cNvSpPr>
          <p:nvPr>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0" name="Text Placeholder 23"/>
          <p:cNvSpPr>
            <a:spLocks noGrp="1"/>
          </p:cNvSpPr>
          <p:nvPr>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1" name="Straight Connector 30"/>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16"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7" name="Picture 2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quote box on right (PINK)">
    <p:spTree>
      <p:nvGrpSpPr>
        <p:cNvPr id="1" name=""/>
        <p:cNvGrpSpPr/>
        <p:nvPr/>
      </p:nvGrpSpPr>
      <p:grpSpPr>
        <a:xfrm>
          <a:off x="0" y="0"/>
          <a:ext cx="0" cy="0"/>
          <a:chOff x="0" y="0"/>
          <a:chExt cx="0" cy="0"/>
        </a:xfrm>
      </p:grpSpPr>
      <p:grpSp>
        <p:nvGrpSpPr>
          <p:cNvPr id="25" name="Group 24"/>
          <p:cNvGrpSpPr/>
          <p:nvPr userDrawn="1"/>
        </p:nvGrpSpPr>
        <p:grpSpPr>
          <a:xfrm flipH="1">
            <a:off x="5854282" y="-721714"/>
            <a:ext cx="7840275" cy="7415245"/>
            <a:chOff x="-1514707" y="-747091"/>
            <a:chExt cx="7840275" cy="7415245"/>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284438"/>
              <a:ext cx="1419105" cy="1383716"/>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825978" y="4665583"/>
              <a:ext cx="657487" cy="651295"/>
            </a:xfrm>
            <a:prstGeom prst="rect">
              <a:avLst/>
            </a:prstGeom>
          </p:spPr>
        </p:pic>
      </p:grpSp>
      <p:sp>
        <p:nvSpPr>
          <p:cNvPr id="49"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50"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3"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4"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ERGE - FONT TYPEFACE &amp; SIZ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EMERGE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7469531" y="1633466"/>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12" name="Rectangle 11"/>
          <p:cNvSpPr/>
          <p:nvPr userDrawn="1"/>
        </p:nvSpPr>
        <p:spPr>
          <a:xfrm>
            <a:off x="424669" y="3172202"/>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EMERGE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7098716" y="-1"/>
            <a:ext cx="0" cy="6681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quote box on right (TURQUOISE)">
    <p:spTree>
      <p:nvGrpSpPr>
        <p:cNvPr id="1" name=""/>
        <p:cNvGrpSpPr/>
        <p:nvPr/>
      </p:nvGrpSpPr>
      <p:grpSpPr>
        <a:xfrm>
          <a:off x="0" y="0"/>
          <a:ext cx="0" cy="0"/>
          <a:chOff x="0" y="0"/>
          <a:chExt cx="0" cy="0"/>
        </a:xfrm>
      </p:grpSpPr>
      <p:grpSp>
        <p:nvGrpSpPr>
          <p:cNvPr id="25" name="Group 24"/>
          <p:cNvGrpSpPr/>
          <p:nvPr userDrawn="1"/>
        </p:nvGrpSpPr>
        <p:grpSpPr>
          <a:xfrm flipH="1">
            <a:off x="5855348" y="-713039"/>
            <a:ext cx="7840275" cy="7418211"/>
            <a:chOff x="-1514707" y="-747091"/>
            <a:chExt cx="7840275" cy="7418211"/>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40"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41"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3"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4"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5"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quote box on right (LIME)">
    <p:spTree>
      <p:nvGrpSpPr>
        <p:cNvPr id="1" name=""/>
        <p:cNvGrpSpPr/>
        <p:nvPr/>
      </p:nvGrpSpPr>
      <p:grpSpPr>
        <a:xfrm>
          <a:off x="0" y="0"/>
          <a:ext cx="0" cy="0"/>
          <a:chOff x="0" y="0"/>
          <a:chExt cx="0" cy="0"/>
        </a:xfrm>
      </p:grpSpPr>
      <p:grpSp>
        <p:nvGrpSpPr>
          <p:cNvPr id="25" name="Group 24"/>
          <p:cNvGrpSpPr/>
          <p:nvPr userDrawn="1"/>
        </p:nvGrpSpPr>
        <p:grpSpPr>
          <a:xfrm flipH="1">
            <a:off x="5961857" y="-711233"/>
            <a:ext cx="7748306" cy="7418211"/>
            <a:chOff x="-1514707" y="-747091"/>
            <a:chExt cx="7748306" cy="7418211"/>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99580">
              <a:off x="4206166" y="82689"/>
              <a:ext cx="2027433" cy="1976874"/>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754778" y="4642672"/>
              <a:ext cx="724821" cy="722447"/>
            </a:xfrm>
            <a:prstGeom prst="rect">
              <a:avLst/>
            </a:prstGeom>
          </p:spPr>
        </p:pic>
      </p:grpSp>
      <p:sp>
        <p:nvSpPr>
          <p:cNvPr id="41"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42"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5"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6"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Top - Text Bottom (NAVY)">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28" name="Picture 27"/>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pic>
        <p:nvPicPr>
          <p:cNvPr id="29" name="Picture 2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rot="21300420" flipH="1">
            <a:off x="53262" y="3174707"/>
            <a:ext cx="1313993" cy="128122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 Top - Text Bottom (PINK)">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16" name="Picture 1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1300420" flipH="1">
            <a:off x="53261" y="3152958"/>
            <a:ext cx="1313993" cy="1281225"/>
          </a:xfrm>
          <a:prstGeom prst="rect">
            <a:avLst/>
          </a:prstGeom>
        </p:spPr>
      </p:pic>
      <p:pic>
        <p:nvPicPr>
          <p:cNvPr id="19" name="Picture 1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10950261" y="3294529"/>
            <a:ext cx="1167434" cy="116361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Top - Text Bottom (TURQUOISE)">
    <p:spTree>
      <p:nvGrpSpPr>
        <p:cNvPr id="1" name=""/>
        <p:cNvGrpSpPr/>
        <p:nvPr/>
      </p:nvGrpSpPr>
      <p:grpSpPr>
        <a:xfrm>
          <a:off x="0" y="0"/>
          <a:ext cx="0" cy="0"/>
          <a:chOff x="0" y="0"/>
          <a:chExt cx="0" cy="0"/>
        </a:xfrm>
      </p:grpSpPr>
      <p:sp>
        <p:nvSpPr>
          <p:cNvPr id="57"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58" name="Oval 57"/>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userDrawn="1"/>
        </p:nvSpPr>
        <p:spPr>
          <a:xfrm flipH="1">
            <a:off x="3787" y="2819305"/>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Arc 63"/>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6" name="Straight Connector 65"/>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16"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3"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18" name="Picture 17"/>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pic>
        <p:nvPicPr>
          <p:cNvPr id="19" name="Picture 1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29652" y="3095929"/>
            <a:ext cx="1450169" cy="1445419"/>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Top - Text Bottom  (LIME)">
    <p:spTree>
      <p:nvGrpSpPr>
        <p:cNvPr id="1" name=""/>
        <p:cNvGrpSpPr/>
        <p:nvPr/>
      </p:nvGrpSpPr>
      <p:grpSpPr>
        <a:xfrm>
          <a:off x="0" y="0"/>
          <a:ext cx="0" cy="0"/>
          <a:chOff x="0" y="0"/>
          <a:chExt cx="0" cy="0"/>
        </a:xfrm>
      </p:grpSpPr>
      <p:sp>
        <p:nvSpPr>
          <p:cNvPr id="11"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19305"/>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5"/>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2"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24" name="Picture 23"/>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1300420" flipH="1">
            <a:off x="53261" y="3152958"/>
            <a:ext cx="1313993" cy="1281225"/>
          </a:xfrm>
          <a:prstGeom prst="rect">
            <a:avLst/>
          </a:prstGeom>
        </p:spPr>
      </p:pic>
      <p:pic>
        <p:nvPicPr>
          <p:cNvPr id="25" name="Picture 24"/>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Divider slide (NAVY)">
    <p:spTree>
      <p:nvGrpSpPr>
        <p:cNvPr id="1" name=""/>
        <p:cNvGrpSpPr/>
        <p:nvPr/>
      </p:nvGrpSpPr>
      <p:grpSpPr>
        <a:xfrm>
          <a:off x="0" y="0"/>
          <a:ext cx="0" cy="0"/>
          <a:chOff x="0" y="0"/>
          <a:chExt cx="0" cy="0"/>
        </a:xfrm>
      </p:grpSpPr>
      <p:sp>
        <p:nvSpPr>
          <p:cNvPr id="34" name="Freeform 33"/>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9" name="Picture 18"/>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20" name="Picture 19"/>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Divider slide (PINK)">
    <p:spTree>
      <p:nvGrpSpPr>
        <p:cNvPr id="1" name=""/>
        <p:cNvGrpSpPr/>
        <p:nvPr/>
      </p:nvGrpSpPr>
      <p:grpSpPr>
        <a:xfrm>
          <a:off x="0" y="0"/>
          <a:ext cx="0" cy="0"/>
          <a:chOff x="0" y="0"/>
          <a:chExt cx="0" cy="0"/>
        </a:xfrm>
      </p:grpSpPr>
      <p:sp>
        <p:nvSpPr>
          <p:cNvPr id="34" name="Freeform 33"/>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1" name="Picture 10"/>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2" name="Picture 11"/>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4" name="Picture 13"/>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Divider slide (TURQUOISE)">
    <p:spTree>
      <p:nvGrpSpPr>
        <p:cNvPr id="1" name=""/>
        <p:cNvGrpSpPr/>
        <p:nvPr/>
      </p:nvGrpSpPr>
      <p:grpSpPr>
        <a:xfrm>
          <a:off x="0" y="0"/>
          <a:ext cx="0" cy="0"/>
          <a:chOff x="0" y="0"/>
          <a:chExt cx="0" cy="0"/>
        </a:xfrm>
      </p:grpSpPr>
      <p:sp>
        <p:nvSpPr>
          <p:cNvPr id="33" name="Freeform 32"/>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6" name="Arc 35"/>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4" name="Picture 13"/>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5" name="Picture 14"/>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311624" y="5825975"/>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920919" y="2330561"/>
            <a:ext cx="933458" cy="91018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Divider slide (LIME)">
    <p:spTree>
      <p:nvGrpSpPr>
        <p:cNvPr id="1" name=""/>
        <p:cNvGrpSpPr/>
        <p:nvPr/>
      </p:nvGrpSpPr>
      <p:grpSpPr>
        <a:xfrm>
          <a:off x="0" y="0"/>
          <a:ext cx="0" cy="0"/>
          <a:chOff x="0" y="0"/>
          <a:chExt cx="0" cy="0"/>
        </a:xfrm>
      </p:grpSpPr>
      <p:sp>
        <p:nvSpPr>
          <p:cNvPr id="11" name="Freeform 10"/>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15" name="Arc 14"/>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20" name="Picture 19"/>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pic>
        <p:nvPicPr>
          <p:cNvPr id="25" name="Picture 24"/>
          <p:cNvPicPr>
            <a:picLocks noChangeAspect="1"/>
          </p:cNvPicPr>
          <p:nvPr userDrawn="1"/>
        </p:nvPicPr>
        <p:blipFill rotWithShape="1">
          <a:blip r:embed="rId4" cstate="screen">
            <a:alphaModFix/>
            <a:extLst>
              <a:ext uri="{28A0092B-C50C-407E-A947-70E740481C1C}">
                <a14:useLocalDpi xmlns:a14="http://schemas.microsoft.com/office/drawing/2010/main"/>
              </a:ext>
            </a:extLst>
          </a:blip>
          <a:srcRect/>
          <a:stretch/>
        </p:blipFill>
        <p:spPr>
          <a:xfrm>
            <a:off x="6370850" y="0"/>
            <a:ext cx="2446525" cy="2040365"/>
          </a:xfrm>
          <a:prstGeom prst="rect">
            <a:avLst/>
          </a:prstGeom>
        </p:spPr>
      </p:pic>
      <p:pic>
        <p:nvPicPr>
          <p:cNvPr id="27" name="Picture 26"/>
          <p:cNvPicPr>
            <a:picLocks noChangeAspect="1"/>
          </p:cNvPicPr>
          <p:nvPr userDrawn="1"/>
        </p:nvPicPr>
        <p:blipFill rotWithShape="1">
          <a:blip r:embed="rId5" cstate="screen">
            <a:alphaModFix/>
            <a:extLst>
              <a:ext uri="{28A0092B-C50C-407E-A947-70E740481C1C}">
                <a14:useLocalDpi xmlns:a14="http://schemas.microsoft.com/office/drawing/2010/main"/>
              </a:ext>
            </a:extLst>
          </a:blip>
          <a:srcRect/>
          <a:stretch/>
        </p:blipFill>
        <p:spPr>
          <a:xfrm>
            <a:off x="7895914" y="2475120"/>
            <a:ext cx="921461" cy="8716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ERGE - ICONS">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586901" y="491138"/>
            <a:ext cx="3740169"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EMERGE </a:t>
            </a: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VY ICON CIRCLE - with text">
    <p:spTree>
      <p:nvGrpSpPr>
        <p:cNvPr id="1" name=""/>
        <p:cNvGrpSpPr/>
        <p:nvPr/>
      </p:nvGrpSpPr>
      <p:grpSpPr>
        <a:xfrm>
          <a:off x="0" y="0"/>
          <a:ext cx="0" cy="0"/>
          <a:chOff x="0" y="0"/>
          <a:chExt cx="0" cy="0"/>
        </a:xfrm>
      </p:grpSpPr>
      <p:sp>
        <p:nvSpPr>
          <p:cNvPr id="32"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174F72"/>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 name="Straight Connector 2"/>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5"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174F72"/>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2" name="Oval 11"/>
          <p:cNvSpPr/>
          <p:nvPr userDrawn="1"/>
        </p:nvSpPr>
        <p:spPr>
          <a:xfrm>
            <a:off x="970490" y="635000"/>
            <a:ext cx="1010710" cy="1010710"/>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ICON CIRCLE - with text">
    <p:spTree>
      <p:nvGrpSpPr>
        <p:cNvPr id="1" name=""/>
        <p:cNvGrpSpPr/>
        <p:nvPr/>
      </p:nvGrpSpPr>
      <p:grpSpPr>
        <a:xfrm>
          <a:off x="0" y="0"/>
          <a:ext cx="0" cy="0"/>
          <a:chOff x="0" y="0"/>
          <a:chExt cx="0" cy="0"/>
        </a:xfrm>
      </p:grpSpPr>
      <p:sp>
        <p:nvSpPr>
          <p:cNvPr id="16"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E63275"/>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7" name="Straight Connector 16"/>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9"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8"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392E85"/>
                </a:solidFill>
                <a:latin typeface="Calibri" charset="0"/>
              </a:rPr>
              <a:t>DIGITAL</a:t>
            </a:r>
            <a:r>
              <a:rPr lang="en-US" altLang="ja-JP" sz="1100" b="1" baseline="0" dirty="0">
                <a:solidFill>
                  <a:srgbClr val="392E85"/>
                </a:solidFill>
                <a:latin typeface="Calibri" charset="0"/>
              </a:rPr>
              <a:t> CHANGE MAKERS </a:t>
            </a:r>
            <a:r>
              <a:rPr lang="en-US" altLang="ja-JP" sz="1100" b="0" baseline="0" dirty="0">
                <a:solidFill>
                  <a:srgbClr val="6D6E6C"/>
                </a:solidFill>
                <a:latin typeface="Calibri" charset="0"/>
              </a:rPr>
              <a:t>skills for business trainers</a:t>
            </a:r>
            <a:endParaRPr kumimoji="1" lang="ja-JP" altLang="en-US" sz="1100" b="0" dirty="0">
              <a:solidFill>
                <a:srgbClr val="6D6E6C"/>
              </a:solidFill>
              <a:latin typeface="Calibri"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8204145">
            <a:off x="11616854" y="6366179"/>
            <a:ext cx="652261" cy="539111"/>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10" name="Oval 9"/>
          <p:cNvSpPr/>
          <p:nvPr userDrawn="1"/>
        </p:nvSpPr>
        <p:spPr>
          <a:xfrm>
            <a:off x="970490" y="635000"/>
            <a:ext cx="1010710" cy="1010710"/>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URQUOISE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10B1A2"/>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10B1A2"/>
                </a:solidFill>
                <a:latin typeface="+mn-lt"/>
              </a:defRPr>
            </a:lvl1pPr>
          </a:lstStyle>
          <a:p>
            <a:pPr lvl="0"/>
            <a:r>
              <a:rPr lang="en-US" dirty="0"/>
              <a:t>TITLE</a:t>
            </a:r>
          </a:p>
        </p:txBody>
      </p:sp>
      <p:sp>
        <p:nvSpPr>
          <p:cNvPr id="8"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392E85"/>
                </a:solidFill>
                <a:latin typeface="Calibri" charset="0"/>
              </a:rPr>
              <a:t>DIGITAL</a:t>
            </a:r>
            <a:r>
              <a:rPr lang="en-US" altLang="ja-JP" sz="1100" b="1" baseline="0" dirty="0">
                <a:solidFill>
                  <a:srgbClr val="392E85"/>
                </a:solidFill>
                <a:latin typeface="Calibri" charset="0"/>
              </a:rPr>
              <a:t> CHANGE MAKERS </a:t>
            </a:r>
            <a:r>
              <a:rPr lang="en-US" altLang="ja-JP" sz="1100" b="0" baseline="0" dirty="0">
                <a:solidFill>
                  <a:srgbClr val="6D6E6C"/>
                </a:solidFill>
                <a:latin typeface="Calibri" charset="0"/>
              </a:rPr>
              <a:t>skills for business trainers</a:t>
            </a:r>
            <a:endParaRPr kumimoji="1" lang="ja-JP" altLang="en-US" sz="1100" b="0" dirty="0">
              <a:solidFill>
                <a:srgbClr val="6D6E6C"/>
              </a:solidFill>
              <a:latin typeface="Calibri"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8204145">
            <a:off x="11616854" y="6366179"/>
            <a:ext cx="652261" cy="539111"/>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10" name="Oval 9"/>
          <p:cNvSpPr/>
          <p:nvPr userDrawn="1"/>
        </p:nvSpPr>
        <p:spPr>
          <a:xfrm>
            <a:off x="970490" y="635000"/>
            <a:ext cx="1010710" cy="1010710"/>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ME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CEDA29"/>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CEDA29"/>
                </a:solidFill>
                <a:latin typeface="+mn-lt"/>
              </a:defRPr>
            </a:lvl1pPr>
          </a:lstStyle>
          <a:p>
            <a:pPr lvl="0"/>
            <a:r>
              <a:rPr lang="en-US" dirty="0"/>
              <a:t>TITLE</a:t>
            </a:r>
          </a:p>
        </p:txBody>
      </p:sp>
      <p:sp>
        <p:nvSpPr>
          <p:cNvPr id="8"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392E85"/>
                </a:solidFill>
                <a:latin typeface="Calibri" charset="0"/>
              </a:rPr>
              <a:t>DIGITAL</a:t>
            </a:r>
            <a:r>
              <a:rPr lang="en-US" altLang="ja-JP" sz="1100" b="1" baseline="0" dirty="0">
                <a:solidFill>
                  <a:srgbClr val="392E85"/>
                </a:solidFill>
                <a:latin typeface="Calibri" charset="0"/>
              </a:rPr>
              <a:t> CHANGE MAKERS </a:t>
            </a:r>
            <a:r>
              <a:rPr lang="en-US" altLang="ja-JP" sz="1100" b="0" baseline="0" dirty="0">
                <a:solidFill>
                  <a:srgbClr val="6D6E6C"/>
                </a:solidFill>
                <a:latin typeface="Calibri" charset="0"/>
              </a:rPr>
              <a:t>skills for business trainers</a:t>
            </a:r>
            <a:endParaRPr kumimoji="1" lang="ja-JP" altLang="en-US" sz="1100" b="0" dirty="0">
              <a:solidFill>
                <a:srgbClr val="6D6E6C"/>
              </a:solidFill>
              <a:latin typeface="Calibri"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rot="18204145">
            <a:off x="11616854" y="6366179"/>
            <a:ext cx="652261" cy="539111"/>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10" name="Oval 9"/>
          <p:cNvSpPr/>
          <p:nvPr userDrawn="1"/>
        </p:nvSpPr>
        <p:spPr>
          <a:xfrm>
            <a:off x="970490" y="635000"/>
            <a:ext cx="1010710" cy="1010710"/>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 ICON CIRCLE (PINK) - with photo &amp;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0" name="Straight Connector 1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6"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27"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URQUOIS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9"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0"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10B1A2"/>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ME ICON CIRCLE - with photo &amp; text">
    <p:spTree>
      <p:nvGrpSpPr>
        <p:cNvPr id="1" name=""/>
        <p:cNvGrpSpPr/>
        <p:nvPr/>
      </p:nvGrpSpPr>
      <p:grpSpPr>
        <a:xfrm>
          <a:off x="0" y="0"/>
          <a:ext cx="0" cy="0"/>
          <a:chOff x="0" y="0"/>
          <a:chExt cx="0" cy="0"/>
        </a:xfrm>
      </p:grpSpPr>
      <p:sp>
        <p:nvSpPr>
          <p:cNvPr id="27"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0" name="Straight Connector 2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5"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6"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CEDA29"/>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3" name="Oval 12"/>
          <p:cNvSpPr/>
          <p:nvPr userDrawn="1"/>
        </p:nvSpPr>
        <p:spPr>
          <a:xfrm>
            <a:off x="928811" y="1274475"/>
            <a:ext cx="1061075" cy="1067983"/>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lain Quote Slide (PINK)">
    <p:spTree>
      <p:nvGrpSpPr>
        <p:cNvPr id="1" name=""/>
        <p:cNvGrpSpPr/>
        <p:nvPr/>
      </p:nvGrpSpPr>
      <p:grpSpPr>
        <a:xfrm>
          <a:off x="0" y="0"/>
          <a:ext cx="0" cy="0"/>
          <a:chOff x="0" y="0"/>
          <a:chExt cx="0" cy="0"/>
        </a:xfrm>
      </p:grpSpPr>
      <p:cxnSp>
        <p:nvCxnSpPr>
          <p:cNvPr id="3" name="Straight Connector 2"/>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5510784" y="855426"/>
            <a:ext cx="1196057" cy="1196057"/>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30"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lain Quote Slide (TURQUOISE)">
    <p:spTree>
      <p:nvGrpSpPr>
        <p:cNvPr id="1" name=""/>
        <p:cNvGrpSpPr/>
        <p:nvPr/>
      </p:nvGrpSpPr>
      <p:grpSpPr>
        <a:xfrm>
          <a:off x="0" y="0"/>
          <a:ext cx="0" cy="0"/>
          <a:chOff x="0" y="0"/>
          <a:chExt cx="0" cy="0"/>
        </a:xfrm>
      </p:grpSpPr>
      <p:cxnSp>
        <p:nvCxnSpPr>
          <p:cNvPr id="18" name="Straight Connector 17"/>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5510784" y="855426"/>
            <a:ext cx="1196057" cy="1196057"/>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lain Quote Slide (LIME)">
    <p:spTree>
      <p:nvGrpSpPr>
        <p:cNvPr id="1" name=""/>
        <p:cNvGrpSpPr/>
        <p:nvPr/>
      </p:nvGrpSpPr>
      <p:grpSpPr>
        <a:xfrm>
          <a:off x="0" y="0"/>
          <a:ext cx="0" cy="0"/>
          <a:chOff x="0" y="0"/>
          <a:chExt cx="0" cy="0"/>
        </a:xfrm>
      </p:grpSpPr>
      <p:cxnSp>
        <p:nvCxnSpPr>
          <p:cNvPr id="17" name="Straight Connector 16"/>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5510784" y="855426"/>
            <a:ext cx="1196057" cy="1196057"/>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1"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0"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Design 1">
    <p:spTree>
      <p:nvGrpSpPr>
        <p:cNvPr id="1" name=""/>
        <p:cNvGrpSpPr/>
        <p:nvPr/>
      </p:nvGrpSpPr>
      <p:grpSpPr>
        <a:xfrm>
          <a:off x="0" y="0"/>
          <a:ext cx="0" cy="0"/>
          <a:chOff x="0" y="0"/>
          <a:chExt cx="0" cy="0"/>
        </a:xfrm>
      </p:grpSpPr>
      <p:sp>
        <p:nvSpPr>
          <p:cNvPr id="15" name="Freeform 14"/>
          <p:cNvSpPr/>
          <p:nvPr userDrawn="1"/>
        </p:nvSpPr>
        <p:spPr>
          <a:xfrm>
            <a:off x="0" y="3043451"/>
            <a:ext cx="8001000" cy="3803332"/>
          </a:xfrm>
          <a:custGeom>
            <a:avLst/>
            <a:gdLst>
              <a:gd name="connsiteX0" fmla="*/ 2177650 w 7655712"/>
              <a:gd name="connsiteY0" fmla="*/ 0 h 4619192"/>
              <a:gd name="connsiteX1" fmla="*/ 7623432 w 7655712"/>
              <a:gd name="connsiteY1" fmla="*/ 4438441 h 4619192"/>
              <a:gd name="connsiteX2" fmla="*/ 7655712 w 7655712"/>
              <a:gd name="connsiteY2" fmla="*/ 4619192 h 4619192"/>
              <a:gd name="connsiteX3" fmla="*/ 0 w 7655712"/>
              <a:gd name="connsiteY3" fmla="*/ 4619192 h 4619192"/>
              <a:gd name="connsiteX4" fmla="*/ 0 w 7655712"/>
              <a:gd name="connsiteY4" fmla="*/ 443137 h 4619192"/>
              <a:gd name="connsiteX5" fmla="*/ 13947 w 7655712"/>
              <a:gd name="connsiteY5" fmla="*/ 436832 h 4619192"/>
              <a:gd name="connsiteX6" fmla="*/ 2177650 w 7655712"/>
              <a:gd name="connsiteY6" fmla="*/ 0 h 46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5712" h="4619192">
                <a:moveTo>
                  <a:pt x="2177650" y="0"/>
                </a:moveTo>
                <a:cubicBezTo>
                  <a:pt x="4863895" y="0"/>
                  <a:pt x="7105103" y="1905428"/>
                  <a:pt x="7623432" y="4438441"/>
                </a:cubicBezTo>
                <a:lnTo>
                  <a:pt x="7655712" y="4619192"/>
                </a:lnTo>
                <a:lnTo>
                  <a:pt x="0" y="4619192"/>
                </a:lnTo>
                <a:lnTo>
                  <a:pt x="0" y="443137"/>
                </a:lnTo>
                <a:lnTo>
                  <a:pt x="13947" y="436832"/>
                </a:lnTo>
                <a:cubicBezTo>
                  <a:pt x="678983" y="155545"/>
                  <a:pt x="1410152" y="0"/>
                  <a:pt x="2177650" y="0"/>
                </a:cubicBezTo>
                <a:close/>
              </a:path>
            </a:pathLst>
          </a:custGeom>
          <a:gradFill>
            <a:gsLst>
              <a:gs pos="11000">
                <a:srgbClr val="10B1A2"/>
              </a:gs>
              <a:gs pos="68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p:cNvSpPr/>
          <p:nvPr userDrawn="1"/>
        </p:nvSpPr>
        <p:spPr>
          <a:xfrm>
            <a:off x="5826406" y="928119"/>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819671" y="-789158"/>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323510" y="3811560"/>
            <a:ext cx="4654134" cy="1806803"/>
          </a:xfrm>
        </p:spPr>
        <p:txBody>
          <a:bodyPr>
            <a:normAutofit/>
          </a:bodyPr>
          <a:lstStyle>
            <a:lvl1pPr marL="0" indent="0" algn="l">
              <a:lnSpc>
                <a:spcPts val="4000"/>
              </a:lnSpc>
              <a:buNone/>
              <a:defRPr sz="3600" b="0" baseline="0">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214" y="428605"/>
            <a:ext cx="4722540" cy="1797044"/>
          </a:xfrm>
          <a:prstGeom prst="rect">
            <a:avLst/>
          </a:prstGeom>
        </p:spPr>
      </p:pic>
      <p:pic>
        <p:nvPicPr>
          <p:cNvPr id="21" name="Picture 20"/>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251277" y="4746548"/>
            <a:ext cx="690436" cy="673218"/>
          </a:xfrm>
          <a:prstGeom prst="rect">
            <a:avLst/>
          </a:prstGeom>
        </p:spPr>
      </p:pic>
      <p:pic>
        <p:nvPicPr>
          <p:cNvPr id="22" name="Picture 21"/>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539169" y="5015718"/>
            <a:ext cx="1363247" cy="1350410"/>
          </a:xfrm>
          <a:prstGeom prst="rect">
            <a:avLst/>
          </a:prstGeom>
        </p:spPr>
      </p:pic>
      <p:pic>
        <p:nvPicPr>
          <p:cNvPr id="24" name="Picture 23"/>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4680028" y="2183126"/>
            <a:ext cx="2227993" cy="2220696"/>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01000" y="6033246"/>
            <a:ext cx="3991439" cy="561609"/>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NAVY)">
    <p:spTree>
      <p:nvGrpSpPr>
        <p:cNvPr id="1" name=""/>
        <p:cNvGrpSpPr/>
        <p:nvPr/>
      </p:nvGrpSpPr>
      <p:grpSpPr>
        <a:xfrm>
          <a:off x="0" y="0"/>
          <a:ext cx="0" cy="0"/>
          <a:chOff x="0" y="0"/>
          <a:chExt cx="0" cy="0"/>
        </a:xfrm>
      </p:grpSpPr>
      <p:sp>
        <p:nvSpPr>
          <p:cNvPr id="28" name="Arc 27"/>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5"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6"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PINK)">
    <p:spTree>
      <p:nvGrpSpPr>
        <p:cNvPr id="1" name=""/>
        <p:cNvGrpSpPr/>
        <p:nvPr/>
      </p:nvGrpSpPr>
      <p:grpSpPr>
        <a:xfrm>
          <a:off x="0" y="0"/>
          <a:ext cx="0" cy="0"/>
          <a:chOff x="0" y="0"/>
          <a:chExt cx="0" cy="0"/>
        </a:xfrm>
      </p:grpSpPr>
      <p:sp>
        <p:nvSpPr>
          <p:cNvPr id="27" name="Arc 26"/>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4"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TURQUOISE)">
    <p:spTree>
      <p:nvGrpSpPr>
        <p:cNvPr id="1" name=""/>
        <p:cNvGrpSpPr/>
        <p:nvPr/>
      </p:nvGrpSpPr>
      <p:grpSpPr>
        <a:xfrm>
          <a:off x="0" y="0"/>
          <a:ext cx="0" cy="0"/>
          <a:chOff x="0" y="0"/>
          <a:chExt cx="0" cy="0"/>
        </a:xfrm>
      </p:grpSpPr>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23"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311624" y="5825975"/>
            <a:ext cx="971528" cy="962379"/>
          </a:xfrm>
          <a:prstGeom prst="rect">
            <a:avLst/>
          </a:prstGeom>
        </p:spPr>
      </p:pic>
      <p:pic>
        <p:nvPicPr>
          <p:cNvPr id="20" name="Picture 19"/>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920919" y="2330561"/>
            <a:ext cx="933458" cy="910180"/>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LIME)">
    <p:spTree>
      <p:nvGrpSpPr>
        <p:cNvPr id="1" name=""/>
        <p:cNvGrpSpPr/>
        <p:nvPr/>
      </p:nvGrpSpPr>
      <p:grpSpPr>
        <a:xfrm>
          <a:off x="0" y="0"/>
          <a:ext cx="0" cy="0"/>
          <a:chOff x="0" y="0"/>
          <a:chExt cx="0" cy="0"/>
        </a:xfrm>
      </p:grpSpPr>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23"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3" name="Picture 12"/>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pic>
        <p:nvPicPr>
          <p:cNvPr id="14" name="Picture 13"/>
          <p:cNvPicPr>
            <a:picLocks noChangeAspect="1"/>
          </p:cNvPicPr>
          <p:nvPr userDrawn="1"/>
        </p:nvPicPr>
        <p:blipFill rotWithShape="1">
          <a:blip r:embed="rId4" cstate="screen">
            <a:alphaModFix/>
            <a:extLst>
              <a:ext uri="{28A0092B-C50C-407E-A947-70E740481C1C}">
                <a14:useLocalDpi xmlns:a14="http://schemas.microsoft.com/office/drawing/2010/main"/>
              </a:ext>
            </a:extLst>
          </a:blip>
          <a:srcRect/>
          <a:stretch/>
        </p:blipFill>
        <p:spPr>
          <a:xfrm>
            <a:off x="6370850" y="0"/>
            <a:ext cx="2446525" cy="2040365"/>
          </a:xfrm>
          <a:prstGeom prst="rect">
            <a:avLst/>
          </a:prstGeom>
        </p:spPr>
      </p:pic>
      <p:pic>
        <p:nvPicPr>
          <p:cNvPr id="18" name="Picture 17"/>
          <p:cNvPicPr>
            <a:picLocks noChangeAspect="1"/>
          </p:cNvPicPr>
          <p:nvPr userDrawn="1"/>
        </p:nvPicPr>
        <p:blipFill rotWithShape="1">
          <a:blip r:embed="rId5" cstate="screen">
            <a:alphaModFix/>
            <a:extLst>
              <a:ext uri="{28A0092B-C50C-407E-A947-70E740481C1C}">
                <a14:useLocalDpi xmlns:a14="http://schemas.microsoft.com/office/drawing/2010/main"/>
              </a:ext>
            </a:extLst>
          </a:blip>
          <a:srcRect/>
          <a:stretch/>
        </p:blipFill>
        <p:spPr>
          <a:xfrm>
            <a:off x="7895914" y="2475120"/>
            <a:ext cx="921461" cy="871608"/>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1"/>
            <a:ext cx="2672815" cy="1878334"/>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2" name="Text Placeholder 2"/>
          <p:cNvSpPr>
            <a:spLocks noGrp="1"/>
          </p:cNvSpPr>
          <p:nvPr>
            <p:ph type="body" sz="quarter" idx="11" hasCustomPrompt="1"/>
          </p:nvPr>
        </p:nvSpPr>
        <p:spPr>
          <a:xfrm>
            <a:off x="3243611" y="383455"/>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4" name="Text Placeholder 2"/>
          <p:cNvSpPr>
            <a:spLocks noGrp="1"/>
          </p:cNvSpPr>
          <p:nvPr>
            <p:ph type="body" sz="quarter" idx="12" hasCustomPrompt="1"/>
          </p:nvPr>
        </p:nvSpPr>
        <p:spPr>
          <a:xfrm>
            <a:off x="6115112" y="3845751"/>
            <a:ext cx="2672815" cy="192257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 name="Oval 1"/>
          <p:cNvSpPr/>
          <p:nvPr userDrawn="1"/>
        </p:nvSpPr>
        <p:spPr>
          <a:xfrm>
            <a:off x="985917" y="2341774"/>
            <a:ext cx="1327355" cy="1327355"/>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3936550" y="2357577"/>
            <a:ext cx="1327355" cy="1327355"/>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6751909" y="2313333"/>
            <a:ext cx="1327355" cy="1327355"/>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9765418" y="2342845"/>
            <a:ext cx="1327355" cy="1327355"/>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353E47"/>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3" name="Oval 22"/>
          <p:cNvSpPr/>
          <p:nvPr userDrawn="1"/>
        </p:nvSpPr>
        <p:spPr>
          <a:xfrm>
            <a:off x="1016071" y="571968"/>
            <a:ext cx="1327355" cy="1327355"/>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3966704" y="587771"/>
            <a:ext cx="1327355" cy="1327355"/>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6782063" y="543527"/>
            <a:ext cx="1327355" cy="1327355"/>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9795572" y="573039"/>
            <a:ext cx="1327355" cy="1327355"/>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 with icons slide">
    <p:spTree>
      <p:nvGrpSpPr>
        <p:cNvPr id="1" name=""/>
        <p:cNvGrpSpPr/>
        <p:nvPr/>
      </p:nvGrpSpPr>
      <p:grpSpPr>
        <a:xfrm>
          <a:off x="0" y="0"/>
          <a:ext cx="0" cy="0"/>
          <a:chOff x="0" y="0"/>
          <a:chExt cx="0" cy="0"/>
        </a:xfrm>
      </p:grpSpPr>
      <p:sp>
        <p:nvSpPr>
          <p:cNvPr id="12" name="Rectangle 11"/>
          <p:cNvSpPr/>
          <p:nvPr userDrawn="1"/>
        </p:nvSpPr>
        <p:spPr>
          <a:xfrm>
            <a:off x="0" y="0"/>
            <a:ext cx="12192000" cy="2728452"/>
          </a:xfrm>
          <a:prstGeom prst="rect">
            <a:avLst/>
          </a:prstGeom>
          <a:gradFill>
            <a:gsLst>
              <a:gs pos="11000">
                <a:srgbClr val="10B1A2"/>
              </a:gs>
              <a:gs pos="68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3C55"/>
              </a:solidFill>
            </a:endParaRPr>
          </a:p>
        </p:txBody>
      </p:sp>
      <p:sp>
        <p:nvSpPr>
          <p:cNvPr id="17" name="Oval 41"/>
          <p:cNvSpPr>
            <a:spLocks noChangeArrowheads="1"/>
          </p:cNvSpPr>
          <p:nvPr userDrawn="1"/>
        </p:nvSpPr>
        <p:spPr bwMode="auto">
          <a:xfrm>
            <a:off x="1863747" y="2031864"/>
            <a:ext cx="1049910" cy="1049910"/>
          </a:xfrm>
          <a:prstGeom prst="ellipse">
            <a:avLst/>
          </a:prstGeom>
          <a:solidFill>
            <a:srgbClr val="E63275"/>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8"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2"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23"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4" name="Straight Connector 3"/>
          <p:cNvCxnSpPr/>
          <p:nvPr userDrawn="1"/>
        </p:nvCxnSpPr>
        <p:spPr>
          <a:xfrm flipH="1">
            <a:off x="555813" y="4342602"/>
            <a:ext cx="3591091" cy="0"/>
          </a:xfrm>
          <a:prstGeom prst="line">
            <a:avLst/>
          </a:prstGeom>
          <a:ln>
            <a:solidFill>
              <a:srgbClr val="E63275"/>
            </a:solidFill>
          </a:ln>
        </p:spPr>
        <p:style>
          <a:lnRef idx="1">
            <a:schemeClr val="accent1"/>
          </a:lnRef>
          <a:fillRef idx="0">
            <a:schemeClr val="accent1"/>
          </a:fillRef>
          <a:effectRef idx="0">
            <a:schemeClr val="accent1"/>
          </a:effectRef>
          <a:fontRef idx="minor">
            <a:schemeClr val="tx1"/>
          </a:fontRef>
        </p:style>
      </p:cxnSp>
      <p:sp>
        <p:nvSpPr>
          <p:cNvPr id="25" name="Oval 41"/>
          <p:cNvSpPr>
            <a:spLocks noChangeArrowheads="1"/>
          </p:cNvSpPr>
          <p:nvPr userDrawn="1"/>
        </p:nvSpPr>
        <p:spPr bwMode="auto">
          <a:xfrm>
            <a:off x="5691676" y="2031864"/>
            <a:ext cx="1049910" cy="1049910"/>
          </a:xfrm>
          <a:prstGeom prst="ellipse">
            <a:avLst/>
          </a:prstGeom>
          <a:solidFill>
            <a:srgbClr val="10B1A2"/>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27"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28" name="Straight Connector 27"/>
          <p:cNvCxnSpPr/>
          <p:nvPr userDrawn="1"/>
        </p:nvCxnSpPr>
        <p:spPr>
          <a:xfrm flipH="1">
            <a:off x="4383742" y="4342602"/>
            <a:ext cx="3591091" cy="0"/>
          </a:xfrm>
          <a:prstGeom prst="line">
            <a:avLst/>
          </a:prstGeom>
          <a:ln>
            <a:solidFill>
              <a:srgbClr val="42B2E6"/>
            </a:solidFill>
          </a:ln>
        </p:spPr>
        <p:style>
          <a:lnRef idx="1">
            <a:schemeClr val="accent1"/>
          </a:lnRef>
          <a:fillRef idx="0">
            <a:schemeClr val="accent1"/>
          </a:fillRef>
          <a:effectRef idx="0">
            <a:schemeClr val="accent1"/>
          </a:effectRef>
          <a:fontRef idx="minor">
            <a:schemeClr val="tx1"/>
          </a:fontRef>
        </p:style>
      </p:cxnSp>
      <p:sp>
        <p:nvSpPr>
          <p:cNvPr id="29" name="Oval 41"/>
          <p:cNvSpPr>
            <a:spLocks noChangeArrowheads="1"/>
          </p:cNvSpPr>
          <p:nvPr userDrawn="1"/>
        </p:nvSpPr>
        <p:spPr bwMode="auto">
          <a:xfrm>
            <a:off x="9407546" y="2031864"/>
            <a:ext cx="1049910" cy="1049910"/>
          </a:xfrm>
          <a:prstGeom prst="ellipse">
            <a:avLst/>
          </a:prstGeom>
          <a:solidFill>
            <a:srgbClr val="CEDA29"/>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31"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35" name="Straight Connector 34"/>
          <p:cNvCxnSpPr/>
          <p:nvPr userDrawn="1"/>
        </p:nvCxnSpPr>
        <p:spPr>
          <a:xfrm flipH="1">
            <a:off x="8099612" y="4342602"/>
            <a:ext cx="3591091" cy="0"/>
          </a:xfrm>
          <a:prstGeom prst="line">
            <a:avLst/>
          </a:prstGeom>
          <a:ln>
            <a:solidFill>
              <a:srgbClr val="CEDA29"/>
            </a:solidFill>
          </a:ln>
        </p:spPr>
        <p:style>
          <a:lnRef idx="1">
            <a:schemeClr val="accent1"/>
          </a:lnRef>
          <a:fillRef idx="0">
            <a:schemeClr val="accent1"/>
          </a:fillRef>
          <a:effectRef idx="0">
            <a:schemeClr val="accent1"/>
          </a:effectRef>
          <a:fontRef idx="minor">
            <a:schemeClr val="tx1"/>
          </a:fontRef>
        </p:style>
      </p:cxnSp>
      <p:sp>
        <p:nvSpPr>
          <p:cNvPr id="2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27" name="Straight Connector 26"/>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3"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Design 1">
    <p:spTree>
      <p:nvGrpSpPr>
        <p:cNvPr id="1" name=""/>
        <p:cNvGrpSpPr/>
        <p:nvPr/>
      </p:nvGrpSpPr>
      <p:grpSpPr>
        <a:xfrm>
          <a:off x="0" y="0"/>
          <a:ext cx="0" cy="0"/>
          <a:chOff x="0" y="0"/>
          <a:chExt cx="0" cy="0"/>
        </a:xfrm>
      </p:grpSpPr>
      <p:sp>
        <p:nvSpPr>
          <p:cNvPr id="36" name="Freeform 35"/>
          <p:cNvSpPr/>
          <p:nvPr userDrawn="1"/>
        </p:nvSpPr>
        <p:spPr>
          <a:xfrm>
            <a:off x="4904509" y="-13648"/>
            <a:ext cx="7329055" cy="6871648"/>
          </a:xfrm>
          <a:custGeom>
            <a:avLst/>
            <a:gdLst>
              <a:gd name="connsiteX0" fmla="*/ 2326041 w 7329055"/>
              <a:gd name="connsiteY0" fmla="*/ 0 h 6915800"/>
              <a:gd name="connsiteX1" fmla="*/ 7329055 w 7329055"/>
              <a:gd name="connsiteY1" fmla="*/ 0 h 6915800"/>
              <a:gd name="connsiteX2" fmla="*/ 7329055 w 7329055"/>
              <a:gd name="connsiteY2" fmla="*/ 6915800 h 6915800"/>
              <a:gd name="connsiteX3" fmla="*/ 633281 w 7329055"/>
              <a:gd name="connsiteY3" fmla="*/ 6915800 h 6915800"/>
              <a:gd name="connsiteX4" fmla="*/ 524561 w 7329055"/>
              <a:gd name="connsiteY4" fmla="*/ 6703526 h 6915800"/>
              <a:gd name="connsiteX5" fmla="*/ 0 w 7329055"/>
              <a:gd name="connsiteY5" fmla="*/ 4397304 h 6915800"/>
              <a:gd name="connsiteX6" fmla="*/ 2136758 w 7329055"/>
              <a:gd name="connsiteY6" fmla="*/ 134603 h 691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9055" h="6915800">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11000">
                <a:srgbClr val="10B1A2"/>
              </a:gs>
              <a:gs pos="62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5780012" y="1238704"/>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773277" y="-478573"/>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577959" y="3410884"/>
            <a:ext cx="4088056" cy="2374946"/>
          </a:xfrm>
        </p:spPr>
        <p:txBody>
          <a:bodyPr>
            <a:normAutofit/>
          </a:bodyPr>
          <a:lstStyle>
            <a:lvl1pPr marL="0" indent="0" algn="l">
              <a:lnSpc>
                <a:spcPts val="4000"/>
              </a:lnSpc>
              <a:buNone/>
              <a:defRPr sz="3600" b="0" baseline="0">
                <a:solidFill>
                  <a:srgbClr val="174F7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214" y="428605"/>
            <a:ext cx="4722540" cy="1797044"/>
          </a:xfrm>
          <a:prstGeom prst="rect">
            <a:avLst/>
          </a:prstGeom>
        </p:spPr>
      </p:pic>
      <p:pic>
        <p:nvPicPr>
          <p:cNvPr id="22" name="Picture 21"/>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237264" y="4990472"/>
            <a:ext cx="690436" cy="673218"/>
          </a:xfrm>
          <a:prstGeom prst="rect">
            <a:avLst/>
          </a:prstGeom>
        </p:spPr>
      </p:pic>
      <p:pic>
        <p:nvPicPr>
          <p:cNvPr id="24" name="Picture 23"/>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087689" y="5110625"/>
            <a:ext cx="1363247" cy="1350410"/>
          </a:xfrm>
          <a:prstGeom prst="rect">
            <a:avLst/>
          </a:prstGeom>
        </p:spPr>
      </p:pic>
      <p:pic>
        <p:nvPicPr>
          <p:cNvPr id="26" name="Picture 25"/>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4666015" y="2427050"/>
            <a:ext cx="2227993" cy="2220696"/>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77959" y="5989626"/>
            <a:ext cx="3991439" cy="561609"/>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4"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cxnSp>
        <p:nvCxnSpPr>
          <p:cNvPr id="15" name="Straight Connector 14"/>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r="3454" b="8248"/>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cxnSp>
        <p:nvCxnSpPr>
          <p:cNvPr id="11" name="Straight Connector 10"/>
          <p:cNvCxnSpPr/>
          <p:nvPr userDrawn="1"/>
        </p:nvCxnSpPr>
        <p:spPr>
          <a:xfrm flipH="1">
            <a:off x="378380" y="1908558"/>
            <a:ext cx="6348991"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biLevel thresh="25000"/>
            <a:alphaModFix amt="2000"/>
            <a:extLst>
              <a:ext uri="{BEBA8EAE-BF5A-486C-A8C5-ECC9F3942E4B}">
                <a14:imgProps xmlns:a14="http://schemas.microsoft.com/office/drawing/2010/main">
                  <a14:imgLayer r:embed="rId3">
                    <a14:imgEffect>
                      <a14:colorTemperature colorTemp="6391"/>
                    </a14:imgEffect>
                  </a14:imgLayer>
                </a14:imgProps>
              </a:ext>
              <a:ext uri="{28A0092B-C50C-407E-A947-70E740481C1C}">
                <a14:useLocalDpi xmlns:a14="http://schemas.microsoft.com/office/drawing/2010/main"/>
              </a:ext>
            </a:extLst>
          </a:blip>
          <a:srcRect/>
          <a:stretch>
            <a:fillRect/>
          </a:stretch>
        </p:blipFill>
        <p:spPr>
          <a:xfrm rot="15744599" flipH="1">
            <a:off x="3423535" y="514727"/>
            <a:ext cx="6322751" cy="5225922"/>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41" name="Arc 40"/>
          <p:cNvSpPr/>
          <p:nvPr userDrawn="1"/>
        </p:nvSpPr>
        <p:spPr>
          <a:xfrm flipH="1">
            <a:off x="7261956" y="-901992"/>
            <a:ext cx="6797861" cy="6647700"/>
          </a:xfrm>
          <a:prstGeom prst="arc">
            <a:avLst>
              <a:gd name="adj1" fmla="val 18515705"/>
              <a:gd name="adj2" fmla="val 6898743"/>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userDrawn="1"/>
        </p:nvSpPr>
        <p:spPr>
          <a:xfrm>
            <a:off x="7389115" y="13647"/>
            <a:ext cx="4830180" cy="5732060"/>
          </a:xfrm>
          <a:custGeom>
            <a:avLst/>
            <a:gdLst>
              <a:gd name="connsiteX0" fmla="*/ 1597452 w 4830180"/>
              <a:gd name="connsiteY0" fmla="*/ 0 h 5934062"/>
              <a:gd name="connsiteX1" fmla="*/ 4760544 w 4830180"/>
              <a:gd name="connsiteY1" fmla="*/ 0 h 5934062"/>
              <a:gd name="connsiteX2" fmla="*/ 4830180 w 4830180"/>
              <a:gd name="connsiteY2" fmla="*/ 42305 h 5934062"/>
              <a:gd name="connsiteX3" fmla="*/ 4830180 w 4830180"/>
              <a:gd name="connsiteY3" fmla="*/ 5467824 h 5934062"/>
              <a:gd name="connsiteX4" fmla="*/ 4694297 w 4830180"/>
              <a:gd name="connsiteY4" fmla="*/ 5550374 h 5934062"/>
              <a:gd name="connsiteX5" fmla="*/ 3178998 w 4830180"/>
              <a:gd name="connsiteY5" fmla="*/ 5934062 h 5934062"/>
              <a:gd name="connsiteX6" fmla="*/ 0 w 4830180"/>
              <a:gd name="connsiteY6" fmla="*/ 2755064 h 5934062"/>
              <a:gd name="connsiteX7" fmla="*/ 1401590 w 4830180"/>
              <a:gd name="connsiteY7" fmla="*/ 118989 h 593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0180" h="5934062">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flip="none" rotWithShape="1">
            <a:gsLst>
              <a:gs pos="40000">
                <a:srgbClr val="174F72"/>
              </a:gs>
              <a:gs pos="97000">
                <a:srgbClr val="10B1A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23"/>
          <p:cNvSpPr>
            <a:spLocks noGrp="1"/>
          </p:cNvSpPr>
          <p:nvPr userDrawn="1">
            <p:ph type="body" sz="quarter" idx="13" hasCustomPrompt="1"/>
          </p:nvPr>
        </p:nvSpPr>
        <p:spPr>
          <a:xfrm>
            <a:off x="454758" y="866857"/>
            <a:ext cx="3104978" cy="697353"/>
          </a:xfrm>
        </p:spPr>
        <p:txBody>
          <a:bodyPr anchor="ctr">
            <a:noAutofit/>
          </a:bodyPr>
          <a:lstStyle>
            <a:lvl1pPr marL="0" indent="0" algn="l">
              <a:buNone/>
              <a:defRPr sz="5400" baseline="0">
                <a:solidFill>
                  <a:srgbClr val="174F72"/>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890873" y="872468"/>
            <a:ext cx="3854522" cy="697353"/>
          </a:xfrm>
        </p:spPr>
        <p:txBody>
          <a:bodyPr anchor="ctr">
            <a:noAutofit/>
          </a:bodyPr>
          <a:lstStyle>
            <a:lvl1pPr marL="0" indent="0" algn="l">
              <a:buNone/>
              <a:defRPr sz="2800" i="1" baseline="0">
                <a:solidFill>
                  <a:srgbClr val="174F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10" name="Oval 9"/>
          <p:cNvSpPr/>
          <p:nvPr userDrawn="1"/>
        </p:nvSpPr>
        <p:spPr>
          <a:xfrm>
            <a:off x="7118748" y="2332687"/>
            <a:ext cx="591486" cy="591486"/>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5" name="Oval 14"/>
          <p:cNvSpPr/>
          <p:nvPr userDrawn="1"/>
        </p:nvSpPr>
        <p:spPr>
          <a:xfrm>
            <a:off x="7735194" y="4345853"/>
            <a:ext cx="591486" cy="591486"/>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7" name="Oval 16"/>
          <p:cNvSpPr/>
          <p:nvPr userDrawn="1"/>
        </p:nvSpPr>
        <p:spPr>
          <a:xfrm>
            <a:off x="7261957" y="3430213"/>
            <a:ext cx="591486" cy="591486"/>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cxnSp>
        <p:nvCxnSpPr>
          <p:cNvPr id="19" name="Straight Connector 18"/>
          <p:cNvCxnSpPr/>
          <p:nvPr userDrawn="1"/>
        </p:nvCxnSpPr>
        <p:spPr>
          <a:xfrm>
            <a:off x="3734054" y="860398"/>
            <a:ext cx="0" cy="696487"/>
          </a:xfrm>
          <a:prstGeom prst="line">
            <a:avLst/>
          </a:prstGeom>
          <a:ln w="19050">
            <a:solidFill>
              <a:srgbClr val="CEDA29"/>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837392" y="251643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20" name="Text Placeholder 2"/>
          <p:cNvSpPr>
            <a:spLocks noGrp="1"/>
          </p:cNvSpPr>
          <p:nvPr userDrawn="1">
            <p:ph type="body" sz="quarter" idx="16" hasCustomPrompt="1"/>
          </p:nvPr>
        </p:nvSpPr>
        <p:spPr>
          <a:xfrm>
            <a:off x="7948957" y="3505445"/>
            <a:ext cx="2757540" cy="382588"/>
          </a:xfrm>
        </p:spPr>
        <p:txBody>
          <a:bodyPr anchor="t">
            <a:normAutofit/>
          </a:bodyPr>
          <a:lstStyle>
            <a:lvl1pPr marL="0" indent="0">
              <a:buNone/>
              <a:defRPr sz="1600">
                <a:solidFill>
                  <a:schemeClr val="bg1"/>
                </a:solidFill>
              </a:defRPr>
            </a:lvl1pPr>
          </a:lstStyle>
          <a:p>
            <a:pPr lvl="0"/>
            <a:r>
              <a:rPr lang="en-US" dirty="0"/>
              <a:t>Text 1</a:t>
            </a:r>
          </a:p>
        </p:txBody>
      </p:sp>
      <p:sp>
        <p:nvSpPr>
          <p:cNvPr id="21" name="Text Placeholder 2"/>
          <p:cNvSpPr>
            <a:spLocks noGrp="1"/>
          </p:cNvSpPr>
          <p:nvPr userDrawn="1">
            <p:ph type="body" sz="quarter" idx="17" hasCustomPrompt="1"/>
          </p:nvPr>
        </p:nvSpPr>
        <p:spPr>
          <a:xfrm>
            <a:off x="8425435" y="4433218"/>
            <a:ext cx="2757540" cy="416755"/>
          </a:xfrm>
        </p:spPr>
        <p:txBody>
          <a:bodyPr anchor="t">
            <a:normAutofit/>
          </a:bodyPr>
          <a:lstStyle>
            <a:lvl1pPr marL="0" indent="0">
              <a:buNone/>
              <a:defRPr sz="1600">
                <a:solidFill>
                  <a:schemeClr val="bg1"/>
                </a:solidFill>
              </a:defRPr>
            </a:lvl1pPr>
          </a:lstStyle>
          <a:p>
            <a:pPr lvl="0"/>
            <a:r>
              <a:rPr lang="en-US" dirty="0"/>
              <a:t>Text 1</a:t>
            </a:r>
          </a:p>
        </p:txBody>
      </p:sp>
      <p:pic>
        <p:nvPicPr>
          <p:cNvPr id="23" name="Picture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535" y="4920717"/>
            <a:ext cx="4722540" cy="1797044"/>
          </a:xfrm>
          <a:prstGeom prst="rect">
            <a:avLst/>
          </a:prstGeom>
        </p:spPr>
      </p:pic>
      <p:pic>
        <p:nvPicPr>
          <p:cNvPr id="24" name="Picture 2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48957" y="5937081"/>
            <a:ext cx="3991439" cy="561609"/>
          </a:xfrm>
          <a:prstGeom prst="rect">
            <a:avLst/>
          </a:prstGeom>
        </p:spPr>
      </p:pic>
    </p:spTree>
    <p:extLst>
      <p:ext uri="{BB962C8B-B14F-4D97-AF65-F5344CB8AC3E}">
        <p14:creationId xmlns:p14="http://schemas.microsoft.com/office/powerpoint/2010/main" val="642951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15">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NK ICON CIRCLE - with photo &amp; text">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Divider slide - PINK">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NK ICON CIRCLE - with tex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2117448"/>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7"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 Quote Slide - ORANGE">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4">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Top - Text Bottom -  PI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5">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6">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7">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8">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9">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10">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5" hasCustomPrompt="1"/>
          </p:nvPr>
        </p:nvSpPr>
        <p:spPr>
          <a:xfrm>
            <a:off x="4161986" y="2127058"/>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p:cNvSpPr>
            <a:spLocks noGrp="1"/>
          </p:cNvSpPr>
          <p:nvPr>
            <p:ph type="body" sz="quarter" idx="16" hasCustomPrompt="1"/>
          </p:nvPr>
        </p:nvSpPr>
        <p:spPr>
          <a:xfrm>
            <a:off x="7969071" y="2107839"/>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sp>
        <p:nvSpPr>
          <p:cNvPr id="14"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17" name="Straight Connector 16"/>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11">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Divider - Pink">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E95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reeform 3"/>
          <p:cNvSpPr/>
          <p:nvPr userDrawn="1"/>
        </p:nvSpPr>
        <p:spPr>
          <a:xfrm flipH="1" flipV="1">
            <a:off x="4899025" y="0"/>
            <a:ext cx="7292975" cy="6858000"/>
          </a:xfrm>
          <a:custGeom>
            <a:avLst/>
            <a:gdLst>
              <a:gd name="connsiteX0" fmla="*/ 1012874 w 4487594"/>
              <a:gd name="connsiteY0" fmla="*/ 0 h 6879102"/>
              <a:gd name="connsiteX1" fmla="*/ 4487594 w 4487594"/>
              <a:gd name="connsiteY1" fmla="*/ 6879102 h 6879102"/>
              <a:gd name="connsiteX2" fmla="*/ 0 w 4487594"/>
              <a:gd name="connsiteY2" fmla="*/ 6879102 h 6879102"/>
              <a:gd name="connsiteX3" fmla="*/ 0 w 4487594"/>
              <a:gd name="connsiteY3" fmla="*/ 14068 h 6879102"/>
              <a:gd name="connsiteX4" fmla="*/ 1012874 w 4487594"/>
              <a:gd name="connsiteY4" fmla="*/ 0 h 687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7594" h="6879102">
                <a:moveTo>
                  <a:pt x="1012874" y="0"/>
                </a:moveTo>
                <a:lnTo>
                  <a:pt x="4487594" y="6879102"/>
                </a:lnTo>
                <a:lnTo>
                  <a:pt x="0" y="6879102"/>
                </a:lnTo>
                <a:lnTo>
                  <a:pt x="0" y="14068"/>
                </a:lnTo>
                <a:lnTo>
                  <a:pt x="1012874" y="0"/>
                </a:lnTo>
                <a:close/>
              </a:path>
            </a:pathLst>
          </a:custGeom>
          <a:pattFill prst="pct5">
            <a:fgClr>
              <a:schemeClr val="bg1"/>
            </a:fgClr>
            <a:bgClr>
              <a:srgbClr val="ADD4C2"/>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テキスト プレースホルダー 36"/>
          <p:cNvSpPr txBox="1">
            <a:spLocks/>
          </p:cNvSpPr>
          <p:nvPr userDrawn="1"/>
        </p:nvSpPr>
        <p:spPr bwMode="auto">
          <a:xfrm>
            <a:off x="427038" y="6426200"/>
            <a:ext cx="1136173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Aft>
                <a:spcPts val="0"/>
              </a:spcAft>
              <a:buFontTx/>
              <a:buNone/>
              <a:defRPr/>
            </a:pPr>
            <a:r>
              <a:rPr lang="en-US" altLang="ja-JP" sz="1100" dirty="0">
                <a:solidFill>
                  <a:schemeClr val="bg1"/>
                </a:solidFill>
                <a:latin typeface="Calibri" charset="0"/>
              </a:rPr>
              <a:t>Women Entrepreneurs in STEM  |   </a:t>
            </a:r>
            <a:r>
              <a:rPr lang="en-US" altLang="ja-JP" sz="1100" dirty="0" err="1">
                <a:solidFill>
                  <a:schemeClr val="bg1"/>
                </a:solidFill>
                <a:latin typeface="Calibri" charset="0"/>
              </a:rPr>
              <a:t>www.stementrepreneurs.eu</a:t>
            </a:r>
            <a:endParaRPr kumimoji="1" lang="ja-JP" altLang="en-US" sz="1100" dirty="0">
              <a:solidFill>
                <a:schemeClr val="bg1"/>
              </a:solidFill>
              <a:latin typeface="Calibri" charset="0"/>
            </a:endParaRPr>
          </a:p>
        </p:txBody>
      </p:sp>
      <p:sp>
        <p:nvSpPr>
          <p:cNvPr id="11" name="Text Placeholder 12"/>
          <p:cNvSpPr>
            <a:spLocks noGrp="1"/>
          </p:cNvSpPr>
          <p:nvPr>
            <p:ph type="body" sz="quarter" idx="11"/>
          </p:nvPr>
        </p:nvSpPr>
        <p:spPr>
          <a:xfrm>
            <a:off x="509878" y="597361"/>
            <a:ext cx="6491432" cy="2410903"/>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a:t>Click to edit Master text styles</a:t>
            </a:r>
          </a:p>
        </p:txBody>
      </p:sp>
    </p:spTree>
    <p:extLst>
      <p:ext uri="{BB962C8B-B14F-4D97-AF65-F5344CB8AC3E}">
        <p14:creationId xmlns:p14="http://schemas.microsoft.com/office/powerpoint/2010/main" val="30241137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ext - with photo (right hand side) ">
    <p:spTree>
      <p:nvGrpSpPr>
        <p:cNvPr id="1" name=""/>
        <p:cNvGrpSpPr/>
        <p:nvPr/>
      </p:nvGrpSpPr>
      <p:grpSpPr>
        <a:xfrm>
          <a:off x="0" y="0"/>
          <a:ext cx="0" cy="0"/>
          <a:chOff x="0" y="0"/>
          <a:chExt cx="0" cy="0"/>
        </a:xfrm>
      </p:grpSpPr>
      <p:sp>
        <p:nvSpPr>
          <p:cNvPr id="5" name="テキスト プレースホルダー 36"/>
          <p:cNvSpPr txBox="1">
            <a:spLocks/>
          </p:cNvSpPr>
          <p:nvPr userDrawn="1"/>
        </p:nvSpPr>
        <p:spPr bwMode="auto">
          <a:xfrm>
            <a:off x="379413" y="6445250"/>
            <a:ext cx="6597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Aft>
                <a:spcPts val="0"/>
              </a:spcAft>
              <a:buFontTx/>
              <a:buNone/>
              <a:defRPr/>
            </a:pPr>
            <a:r>
              <a:rPr lang="en-US" altLang="ja-JP" sz="1100" dirty="0">
                <a:solidFill>
                  <a:srgbClr val="525252"/>
                </a:solidFill>
                <a:latin typeface="Calibri" charset="0"/>
              </a:rPr>
              <a:t>Women Entrepreneurs in STEM  </a:t>
            </a:r>
            <a:r>
              <a:rPr lang="en-US" altLang="ja-JP" sz="1100" dirty="0">
                <a:solidFill>
                  <a:srgbClr val="F26942"/>
                </a:solidFill>
                <a:latin typeface="Calibri" charset="0"/>
              </a:rPr>
              <a:t>|</a:t>
            </a:r>
            <a:r>
              <a:rPr lang="en-US" altLang="ja-JP" sz="1100" dirty="0">
                <a:solidFill>
                  <a:srgbClr val="0480C1"/>
                </a:solidFill>
                <a:latin typeface="Calibri" charset="0"/>
              </a:rPr>
              <a:t>   </a:t>
            </a:r>
            <a:r>
              <a:rPr lang="en-US" altLang="ja-JP" sz="1100" dirty="0" err="1">
                <a:solidFill>
                  <a:srgbClr val="525252"/>
                </a:solidFill>
                <a:latin typeface="Calibri" charset="0"/>
              </a:rPr>
              <a:t>www.stementrepreneurs.eu</a:t>
            </a:r>
            <a:endParaRPr kumimoji="1" lang="ja-JP" altLang="en-US" sz="1100" dirty="0">
              <a:solidFill>
                <a:srgbClr val="525252"/>
              </a:solidFill>
              <a:latin typeface="Calibri" charset="0"/>
            </a:endParaRPr>
          </a:p>
        </p:txBody>
      </p:sp>
      <p:grpSp>
        <p:nvGrpSpPr>
          <p:cNvPr id="7" name="Group 8"/>
          <p:cNvGrpSpPr>
            <a:grpSpLocks/>
          </p:cNvGrpSpPr>
          <p:nvPr userDrawn="1"/>
        </p:nvGrpSpPr>
        <p:grpSpPr bwMode="auto">
          <a:xfrm flipH="1">
            <a:off x="7660018" y="4136735"/>
            <a:ext cx="2841054" cy="2748253"/>
            <a:chOff x="1863292" y="4263313"/>
            <a:chExt cx="2652755" cy="2604960"/>
          </a:xfrm>
        </p:grpSpPr>
        <p:sp>
          <p:nvSpPr>
            <p:cNvPr id="12" name="Freeform 11"/>
            <p:cNvSpPr/>
            <p:nvPr userDrawn="1"/>
          </p:nvSpPr>
          <p:spPr>
            <a:xfrm>
              <a:off x="1863067" y="4263588"/>
              <a:ext cx="2653288" cy="2586628"/>
            </a:xfrm>
            <a:custGeom>
              <a:avLst/>
              <a:gdLst>
                <a:gd name="connsiteX0" fmla="*/ 0 w 4376057"/>
                <a:gd name="connsiteY0" fmla="*/ 2623457 h 3516086"/>
                <a:gd name="connsiteX1" fmla="*/ 1611086 w 4376057"/>
                <a:gd name="connsiteY1" fmla="*/ 3516086 h 3516086"/>
                <a:gd name="connsiteX2" fmla="*/ 4376057 w 4376057"/>
                <a:gd name="connsiteY2" fmla="*/ 3516086 h 3516086"/>
                <a:gd name="connsiteX3" fmla="*/ 3679372 w 4376057"/>
                <a:gd name="connsiteY3" fmla="*/ 0 h 3516086"/>
                <a:gd name="connsiteX4" fmla="*/ 0 w 4376057"/>
                <a:gd name="connsiteY4" fmla="*/ 2623457 h 3516086"/>
                <a:gd name="connsiteX0" fmla="*/ 0 w 3595981"/>
                <a:gd name="connsiteY0" fmla="*/ 1708695 h 3516086"/>
                <a:gd name="connsiteX1" fmla="*/ 831010 w 3595981"/>
                <a:gd name="connsiteY1" fmla="*/ 3516086 h 3516086"/>
                <a:gd name="connsiteX2" fmla="*/ 3595981 w 3595981"/>
                <a:gd name="connsiteY2" fmla="*/ 3516086 h 3516086"/>
                <a:gd name="connsiteX3" fmla="*/ 2899296 w 3595981"/>
                <a:gd name="connsiteY3" fmla="*/ 0 h 3516086"/>
                <a:gd name="connsiteX4" fmla="*/ 0 w 3595981"/>
                <a:gd name="connsiteY4" fmla="*/ 1708695 h 3516086"/>
                <a:gd name="connsiteX0" fmla="*/ 0 w 3595981"/>
                <a:gd name="connsiteY0" fmla="*/ 1708695 h 3516086"/>
                <a:gd name="connsiteX1" fmla="*/ 447366 w 3595981"/>
                <a:gd name="connsiteY1" fmla="*/ 1857617 h 3516086"/>
                <a:gd name="connsiteX2" fmla="*/ 3595981 w 3595981"/>
                <a:gd name="connsiteY2" fmla="*/ 3516086 h 3516086"/>
                <a:gd name="connsiteX3" fmla="*/ 2899296 w 3595981"/>
                <a:gd name="connsiteY3" fmla="*/ 0 h 3516086"/>
                <a:gd name="connsiteX4" fmla="*/ 0 w 3595981"/>
                <a:gd name="connsiteY4" fmla="*/ 1708695 h 3516086"/>
                <a:gd name="connsiteX0" fmla="*/ 0 w 3301854"/>
                <a:gd name="connsiteY0" fmla="*/ 1708695 h 1872492"/>
                <a:gd name="connsiteX1" fmla="*/ 447366 w 3301854"/>
                <a:gd name="connsiteY1" fmla="*/ 1857617 h 1872492"/>
                <a:gd name="connsiteX2" fmla="*/ 3301854 w 3301854"/>
                <a:gd name="connsiteY2" fmla="*/ 1872492 h 1872492"/>
                <a:gd name="connsiteX3" fmla="*/ 2899296 w 3301854"/>
                <a:gd name="connsiteY3" fmla="*/ 0 h 1872492"/>
                <a:gd name="connsiteX4" fmla="*/ 0 w 3301854"/>
                <a:gd name="connsiteY4" fmla="*/ 1708695 h 187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1854" h="1872492">
                  <a:moveTo>
                    <a:pt x="0" y="1708695"/>
                  </a:moveTo>
                  <a:lnTo>
                    <a:pt x="447366" y="1857617"/>
                  </a:lnTo>
                  <a:lnTo>
                    <a:pt x="3301854" y="1872492"/>
                  </a:lnTo>
                  <a:lnTo>
                    <a:pt x="2899296" y="0"/>
                  </a:lnTo>
                  <a:lnTo>
                    <a:pt x="0" y="1708695"/>
                  </a:lnTo>
                  <a:close/>
                </a:path>
              </a:pathLst>
            </a:cu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3" name="Group 12"/>
            <p:cNvGrpSpPr>
              <a:grpSpLocks/>
            </p:cNvGrpSpPr>
            <p:nvPr userDrawn="1"/>
          </p:nvGrpSpPr>
          <p:grpSpPr bwMode="auto">
            <a:xfrm>
              <a:off x="2160580" y="4623311"/>
              <a:ext cx="2105929" cy="2244962"/>
              <a:chOff x="2160580" y="4623311"/>
              <a:chExt cx="2105929" cy="2244962"/>
            </a:xfrm>
          </p:grpSpPr>
          <p:sp>
            <p:nvSpPr>
              <p:cNvPr id="14" name="Freeform 13"/>
              <p:cNvSpPr/>
              <p:nvPr userDrawn="1"/>
            </p:nvSpPr>
            <p:spPr>
              <a:xfrm>
                <a:off x="2183241" y="4629237"/>
                <a:ext cx="2084091" cy="2239036"/>
              </a:xfrm>
              <a:custGeom>
                <a:avLst/>
                <a:gdLst>
                  <a:gd name="connsiteX0" fmla="*/ 1826110 w 2084101"/>
                  <a:gd name="connsiteY0" fmla="*/ 0 h 2238884"/>
                  <a:gd name="connsiteX1" fmla="*/ 2084101 w 2084101"/>
                  <a:gd name="connsiteY1" fmla="*/ 2238884 h 2238884"/>
                  <a:gd name="connsiteX2" fmla="*/ 0 w 2084101"/>
                  <a:gd name="connsiteY2" fmla="*/ 2238884 h 2238884"/>
                </a:gdLst>
                <a:ahLst/>
                <a:cxnLst>
                  <a:cxn ang="0">
                    <a:pos x="connsiteX0" y="connsiteY0"/>
                  </a:cxn>
                  <a:cxn ang="0">
                    <a:pos x="connsiteX1" y="connsiteY1"/>
                  </a:cxn>
                  <a:cxn ang="0">
                    <a:pos x="connsiteX2" y="connsiteY2"/>
                  </a:cxn>
                </a:cxnLst>
                <a:rect l="l" t="t" r="r" b="b"/>
                <a:pathLst>
                  <a:path w="2084101" h="2238884">
                    <a:moveTo>
                      <a:pt x="1826110" y="0"/>
                    </a:moveTo>
                    <a:lnTo>
                      <a:pt x="2084101" y="2238884"/>
                    </a:lnTo>
                    <a:lnTo>
                      <a:pt x="0" y="2238884"/>
                    </a:lnTo>
                    <a:close/>
                  </a:path>
                </a:pathLst>
              </a:custGeom>
              <a:solidFill>
                <a:srgbClr val="F269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Freeform 14"/>
              <p:cNvSpPr/>
              <p:nvPr userDrawn="1"/>
            </p:nvSpPr>
            <p:spPr>
              <a:xfrm>
                <a:off x="2161007" y="4623218"/>
                <a:ext cx="1897323" cy="2234521"/>
              </a:xfrm>
              <a:custGeom>
                <a:avLst/>
                <a:gdLst>
                  <a:gd name="connsiteX0" fmla="*/ 1836552 w 1897312"/>
                  <a:gd name="connsiteY0" fmla="*/ 0 h 2234689"/>
                  <a:gd name="connsiteX1" fmla="*/ 1897312 w 1897312"/>
                  <a:gd name="connsiteY1" fmla="*/ 465398 h 2234689"/>
                  <a:gd name="connsiteX2" fmla="*/ 193791 w 1897312"/>
                  <a:gd name="connsiteY2" fmla="*/ 2234689 h 2234689"/>
                  <a:gd name="connsiteX3" fmla="*/ 0 w 1897312"/>
                  <a:gd name="connsiteY3" fmla="*/ 2234689 h 2234689"/>
                </a:gdLst>
                <a:ahLst/>
                <a:cxnLst>
                  <a:cxn ang="0">
                    <a:pos x="connsiteX0" y="connsiteY0"/>
                  </a:cxn>
                  <a:cxn ang="0">
                    <a:pos x="connsiteX1" y="connsiteY1"/>
                  </a:cxn>
                  <a:cxn ang="0">
                    <a:pos x="connsiteX2" y="connsiteY2"/>
                  </a:cxn>
                  <a:cxn ang="0">
                    <a:pos x="connsiteX3" y="connsiteY3"/>
                  </a:cxn>
                </a:cxnLst>
                <a:rect l="l" t="t" r="r" b="b"/>
                <a:pathLst>
                  <a:path w="1897312" h="2234689">
                    <a:moveTo>
                      <a:pt x="1836552" y="0"/>
                    </a:moveTo>
                    <a:lnTo>
                      <a:pt x="1897312" y="465398"/>
                    </a:lnTo>
                    <a:lnTo>
                      <a:pt x="193791" y="2234689"/>
                    </a:lnTo>
                    <a:lnTo>
                      <a:pt x="0" y="2234689"/>
                    </a:lnTo>
                    <a:close/>
                  </a:path>
                </a:pathLst>
              </a:custGeom>
              <a:solidFill>
                <a:srgbClr val="B75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
        <p:nvSpPr>
          <p:cNvPr id="8" name="Freeform 7"/>
          <p:cNvSpPr/>
          <p:nvPr userDrawn="1"/>
        </p:nvSpPr>
        <p:spPr bwMode="auto">
          <a:xfrm flipH="1">
            <a:off x="7256463" y="0"/>
            <a:ext cx="3905250" cy="3484563"/>
          </a:xfrm>
          <a:custGeom>
            <a:avLst/>
            <a:gdLst>
              <a:gd name="connsiteX0" fmla="*/ 0 w 4808220"/>
              <a:gd name="connsiteY0" fmla="*/ 0 h 2522220"/>
              <a:gd name="connsiteX1" fmla="*/ 3939540 w 4808220"/>
              <a:gd name="connsiteY1" fmla="*/ 0 h 2522220"/>
              <a:gd name="connsiteX2" fmla="*/ 4450080 w 4808220"/>
              <a:gd name="connsiteY2" fmla="*/ 670560 h 2522220"/>
              <a:gd name="connsiteX3" fmla="*/ 4808220 w 4808220"/>
              <a:gd name="connsiteY3" fmla="*/ 2522220 h 2522220"/>
              <a:gd name="connsiteX4" fmla="*/ 0 w 4808220"/>
              <a:gd name="connsiteY4" fmla="*/ 0 h 2522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8220" h="2522220">
                <a:moveTo>
                  <a:pt x="0" y="0"/>
                </a:moveTo>
                <a:lnTo>
                  <a:pt x="3939540" y="0"/>
                </a:lnTo>
                <a:lnTo>
                  <a:pt x="4450080" y="670560"/>
                </a:lnTo>
                <a:lnTo>
                  <a:pt x="4808220" y="2522220"/>
                </a:lnTo>
                <a:lnTo>
                  <a:pt x="0" y="0"/>
                </a:lnTo>
                <a:close/>
              </a:path>
            </a:pathLst>
          </a:custGeom>
          <a:solidFill>
            <a:srgbClr val="E95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reeform 8"/>
          <p:cNvSpPr/>
          <p:nvPr userDrawn="1"/>
        </p:nvSpPr>
        <p:spPr bwMode="auto">
          <a:xfrm flipH="1">
            <a:off x="7254875" y="4763"/>
            <a:ext cx="3933825" cy="3484562"/>
          </a:xfrm>
          <a:custGeom>
            <a:avLst/>
            <a:gdLst>
              <a:gd name="connsiteX0" fmla="*/ 0 w 5300770"/>
              <a:gd name="connsiteY0" fmla="*/ 0 h 2523194"/>
              <a:gd name="connsiteX1" fmla="*/ 481264 w 5300770"/>
              <a:gd name="connsiteY1" fmla="*/ 0 h 2523194"/>
              <a:gd name="connsiteX2" fmla="*/ 5300770 w 5300770"/>
              <a:gd name="connsiteY2" fmla="*/ 2523194 h 2523194"/>
              <a:gd name="connsiteX3" fmla="*/ 0 w 5300770"/>
              <a:gd name="connsiteY3" fmla="*/ 0 h 2523194"/>
              <a:gd name="connsiteX0" fmla="*/ 0 w 4896912"/>
              <a:gd name="connsiteY0" fmla="*/ 0 h 2523194"/>
              <a:gd name="connsiteX1" fmla="*/ 481264 w 4896912"/>
              <a:gd name="connsiteY1" fmla="*/ 0 h 2523194"/>
              <a:gd name="connsiteX2" fmla="*/ 4896912 w 4896912"/>
              <a:gd name="connsiteY2" fmla="*/ 2523194 h 2523194"/>
              <a:gd name="connsiteX3" fmla="*/ 0 w 4896912"/>
              <a:gd name="connsiteY3" fmla="*/ 0 h 2523194"/>
            </a:gdLst>
            <a:ahLst/>
            <a:cxnLst>
              <a:cxn ang="0">
                <a:pos x="connsiteX0" y="connsiteY0"/>
              </a:cxn>
              <a:cxn ang="0">
                <a:pos x="connsiteX1" y="connsiteY1"/>
              </a:cxn>
              <a:cxn ang="0">
                <a:pos x="connsiteX2" y="connsiteY2"/>
              </a:cxn>
              <a:cxn ang="0">
                <a:pos x="connsiteX3" y="connsiteY3"/>
              </a:cxn>
            </a:cxnLst>
            <a:rect l="l" t="t" r="r" b="b"/>
            <a:pathLst>
              <a:path w="4896912" h="2523194">
                <a:moveTo>
                  <a:pt x="0" y="0"/>
                </a:moveTo>
                <a:lnTo>
                  <a:pt x="481264" y="0"/>
                </a:lnTo>
                <a:lnTo>
                  <a:pt x="4896912" y="2523194"/>
                </a:lnTo>
                <a:lnTo>
                  <a:pt x="0" y="0"/>
                </a:lnTo>
                <a:close/>
              </a:path>
            </a:pathLst>
          </a:custGeom>
          <a:solidFill>
            <a:srgbClr val="BA49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p:cNvCxnSpPr/>
          <p:nvPr userDrawn="1"/>
        </p:nvCxnSpPr>
        <p:spPr>
          <a:xfrm flipH="1">
            <a:off x="285750" y="1222375"/>
            <a:ext cx="6881813" cy="0"/>
          </a:xfrm>
          <a:prstGeom prst="line">
            <a:avLst/>
          </a:prstGeom>
          <a:ln>
            <a:solidFill>
              <a:srgbClr val="E95273"/>
            </a:solidFill>
          </a:ln>
        </p:spPr>
        <p:style>
          <a:lnRef idx="1">
            <a:schemeClr val="accent1"/>
          </a:lnRef>
          <a:fillRef idx="0">
            <a:schemeClr val="accent1"/>
          </a:fillRef>
          <a:effectRef idx="0">
            <a:schemeClr val="accent1"/>
          </a:effectRef>
          <a:fontRef idx="minor">
            <a:schemeClr val="tx1"/>
          </a:fontRef>
        </p:style>
      </p:cxnSp>
      <p:sp>
        <p:nvSpPr>
          <p:cNvPr id="10" name="Text Placeholder 23"/>
          <p:cNvSpPr>
            <a:spLocks noGrp="1"/>
          </p:cNvSpPr>
          <p:nvPr userDrawn="1">
            <p:ph type="body" sz="quarter" idx="13"/>
          </p:nvPr>
        </p:nvSpPr>
        <p:spPr>
          <a:xfrm>
            <a:off x="453177" y="388056"/>
            <a:ext cx="6548011" cy="697353"/>
          </a:xfrm>
        </p:spPr>
        <p:txBody>
          <a:bodyPr>
            <a:normAutofit/>
          </a:bodyPr>
          <a:lstStyle>
            <a:lvl1pPr marL="0" indent="0" algn="l">
              <a:buNone/>
              <a:defRPr sz="3600">
                <a:solidFill>
                  <a:srgbClr val="7F7F7F"/>
                </a:solidFill>
                <a:latin typeface="+mn-lt"/>
              </a:defRPr>
            </a:lvl1pPr>
          </a:lstStyle>
          <a:p>
            <a:pPr lvl="0"/>
            <a:r>
              <a:rPr lang="en-US"/>
              <a:t>Click to edit Master text styles</a:t>
            </a:r>
          </a:p>
        </p:txBody>
      </p:sp>
      <p:sp>
        <p:nvSpPr>
          <p:cNvPr id="11" name="Text Placeholder 25"/>
          <p:cNvSpPr>
            <a:spLocks noGrp="1"/>
          </p:cNvSpPr>
          <p:nvPr userDrawn="1">
            <p:ph type="body" sz="quarter" idx="14"/>
          </p:nvPr>
        </p:nvSpPr>
        <p:spPr>
          <a:xfrm>
            <a:off x="453177" y="1390115"/>
            <a:ext cx="6548011" cy="4450443"/>
          </a:xfrm>
        </p:spPr>
        <p:txBody>
          <a:bodyPr>
            <a:noAutofit/>
          </a:bodyPr>
          <a:lstStyle>
            <a:lvl1pPr marL="0" indent="0" algn="l">
              <a:buNone/>
              <a:defRPr sz="24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edit Master text styles</a:t>
            </a:r>
          </a:p>
        </p:txBody>
      </p:sp>
      <p:sp>
        <p:nvSpPr>
          <p:cNvPr id="3" name="Picture Placeholder 2"/>
          <p:cNvSpPr>
            <a:spLocks noGrp="1"/>
          </p:cNvSpPr>
          <p:nvPr userDrawn="1">
            <p:ph type="pic" sz="quarter" idx="16"/>
          </p:nvPr>
        </p:nvSpPr>
        <p:spPr>
          <a:xfrm>
            <a:off x="7254383" y="9064"/>
            <a:ext cx="4838458" cy="6845300"/>
          </a:xfrm>
          <a:custGeom>
            <a:avLst/>
            <a:gdLst>
              <a:gd name="connsiteX0" fmla="*/ 0 w 4813058"/>
              <a:gd name="connsiteY0" fmla="*/ 0 h 6858000"/>
              <a:gd name="connsiteX1" fmla="*/ 4010866 w 4813058"/>
              <a:gd name="connsiteY1" fmla="*/ 0 h 6858000"/>
              <a:gd name="connsiteX2" fmla="*/ 4813058 w 4813058"/>
              <a:gd name="connsiteY2" fmla="*/ 802192 h 6858000"/>
              <a:gd name="connsiteX3" fmla="*/ 4813058 w 4813058"/>
              <a:gd name="connsiteY3" fmla="*/ 6858000 h 6858000"/>
              <a:gd name="connsiteX4" fmla="*/ 0 w 4813058"/>
              <a:gd name="connsiteY4" fmla="*/ 6858000 h 6858000"/>
              <a:gd name="connsiteX5" fmla="*/ 0 w 4813058"/>
              <a:gd name="connsiteY5" fmla="*/ 0 h 6858000"/>
              <a:gd name="connsiteX0" fmla="*/ 12700 w 4813058"/>
              <a:gd name="connsiteY0" fmla="*/ 3429000 h 6858000"/>
              <a:gd name="connsiteX1" fmla="*/ 4010866 w 4813058"/>
              <a:gd name="connsiteY1" fmla="*/ 0 h 6858000"/>
              <a:gd name="connsiteX2" fmla="*/ 4813058 w 4813058"/>
              <a:gd name="connsiteY2" fmla="*/ 802192 h 6858000"/>
              <a:gd name="connsiteX3" fmla="*/ 4813058 w 4813058"/>
              <a:gd name="connsiteY3" fmla="*/ 6858000 h 6858000"/>
              <a:gd name="connsiteX4" fmla="*/ 0 w 4813058"/>
              <a:gd name="connsiteY4" fmla="*/ 6858000 h 6858000"/>
              <a:gd name="connsiteX5" fmla="*/ 12700 w 4813058"/>
              <a:gd name="connsiteY5" fmla="*/ 3429000 h 6858000"/>
              <a:gd name="connsiteX0" fmla="*/ 6 w 4800364"/>
              <a:gd name="connsiteY0" fmla="*/ 3429000 h 6858000"/>
              <a:gd name="connsiteX1" fmla="*/ 3998172 w 4800364"/>
              <a:gd name="connsiteY1" fmla="*/ 0 h 6858000"/>
              <a:gd name="connsiteX2" fmla="*/ 4800364 w 4800364"/>
              <a:gd name="connsiteY2" fmla="*/ 802192 h 6858000"/>
              <a:gd name="connsiteX3" fmla="*/ 4800364 w 4800364"/>
              <a:gd name="connsiteY3" fmla="*/ 6858000 h 6858000"/>
              <a:gd name="connsiteX4" fmla="*/ 2667006 w 4800364"/>
              <a:gd name="connsiteY4" fmla="*/ 6858000 h 6858000"/>
              <a:gd name="connsiteX5" fmla="*/ 6 w 4800364"/>
              <a:gd name="connsiteY5" fmla="*/ 3429000 h 6858000"/>
              <a:gd name="connsiteX0" fmla="*/ 8 w 4800366"/>
              <a:gd name="connsiteY0" fmla="*/ 3429000 h 6858000"/>
              <a:gd name="connsiteX1" fmla="*/ 3998174 w 4800366"/>
              <a:gd name="connsiteY1" fmla="*/ 0 h 6858000"/>
              <a:gd name="connsiteX2" fmla="*/ 4800366 w 4800366"/>
              <a:gd name="connsiteY2" fmla="*/ 802192 h 6858000"/>
              <a:gd name="connsiteX3" fmla="*/ 4800366 w 4800366"/>
              <a:gd name="connsiteY3" fmla="*/ 6858000 h 6858000"/>
              <a:gd name="connsiteX4" fmla="*/ 2667008 w 4800366"/>
              <a:gd name="connsiteY4" fmla="*/ 6858000 h 6858000"/>
              <a:gd name="connsiteX5" fmla="*/ 8 w 4800366"/>
              <a:gd name="connsiteY5" fmla="*/ 3429000 h 6858000"/>
              <a:gd name="connsiteX0" fmla="*/ 0 w 4800358"/>
              <a:gd name="connsiteY0" fmla="*/ 3429000 h 6858000"/>
              <a:gd name="connsiteX1" fmla="*/ 3998166 w 4800358"/>
              <a:gd name="connsiteY1" fmla="*/ 0 h 6858000"/>
              <a:gd name="connsiteX2" fmla="*/ 4800358 w 4800358"/>
              <a:gd name="connsiteY2" fmla="*/ 802192 h 6858000"/>
              <a:gd name="connsiteX3" fmla="*/ 4800358 w 4800358"/>
              <a:gd name="connsiteY3" fmla="*/ 6858000 h 6858000"/>
              <a:gd name="connsiteX4" fmla="*/ 2667000 w 4800358"/>
              <a:gd name="connsiteY4" fmla="*/ 6858000 h 6858000"/>
              <a:gd name="connsiteX5" fmla="*/ 0 w 4800358"/>
              <a:gd name="connsiteY5" fmla="*/ 3429000 h 6858000"/>
              <a:gd name="connsiteX0" fmla="*/ 0 w 4800358"/>
              <a:gd name="connsiteY0" fmla="*/ 3429000 h 6858000"/>
              <a:gd name="connsiteX1" fmla="*/ 3998166 w 4800358"/>
              <a:gd name="connsiteY1" fmla="*/ 0 h 6858000"/>
              <a:gd name="connsiteX2" fmla="*/ 4800358 w 4800358"/>
              <a:gd name="connsiteY2" fmla="*/ 802192 h 6858000"/>
              <a:gd name="connsiteX3" fmla="*/ 4000258 w 4800358"/>
              <a:gd name="connsiteY3" fmla="*/ 6858000 h 6858000"/>
              <a:gd name="connsiteX4" fmla="*/ 2667000 w 4800358"/>
              <a:gd name="connsiteY4" fmla="*/ 6858000 h 6858000"/>
              <a:gd name="connsiteX5" fmla="*/ 0 w 4800358"/>
              <a:gd name="connsiteY5" fmla="*/ 3429000 h 6858000"/>
              <a:gd name="connsiteX0" fmla="*/ 0 w 4813058"/>
              <a:gd name="connsiteY0" fmla="*/ 3429000 h 6858000"/>
              <a:gd name="connsiteX1" fmla="*/ 3998166 w 4813058"/>
              <a:gd name="connsiteY1" fmla="*/ 0 h 6858000"/>
              <a:gd name="connsiteX2" fmla="*/ 4813058 w 4813058"/>
              <a:gd name="connsiteY2" fmla="*/ 27492 h 6858000"/>
              <a:gd name="connsiteX3" fmla="*/ 4000258 w 4813058"/>
              <a:gd name="connsiteY3" fmla="*/ 6858000 h 6858000"/>
              <a:gd name="connsiteX4" fmla="*/ 2667000 w 4813058"/>
              <a:gd name="connsiteY4" fmla="*/ 6858000 h 6858000"/>
              <a:gd name="connsiteX5" fmla="*/ 0 w 4813058"/>
              <a:gd name="connsiteY5" fmla="*/ 3429000 h 6858000"/>
              <a:gd name="connsiteX0" fmla="*/ 0 w 4813058"/>
              <a:gd name="connsiteY0" fmla="*/ 3401508 h 6830508"/>
              <a:gd name="connsiteX1" fmla="*/ 3883866 w 4813058"/>
              <a:gd name="connsiteY1" fmla="*/ 10608 h 6830508"/>
              <a:gd name="connsiteX2" fmla="*/ 4813058 w 4813058"/>
              <a:gd name="connsiteY2" fmla="*/ 0 h 6830508"/>
              <a:gd name="connsiteX3" fmla="*/ 4000258 w 4813058"/>
              <a:gd name="connsiteY3" fmla="*/ 6830508 h 6830508"/>
              <a:gd name="connsiteX4" fmla="*/ 2667000 w 4813058"/>
              <a:gd name="connsiteY4" fmla="*/ 6830508 h 6830508"/>
              <a:gd name="connsiteX5" fmla="*/ 0 w 4813058"/>
              <a:gd name="connsiteY5" fmla="*/ 3401508 h 6830508"/>
              <a:gd name="connsiteX0" fmla="*/ 0 w 4800358"/>
              <a:gd name="connsiteY0" fmla="*/ 3401508 h 6830508"/>
              <a:gd name="connsiteX1" fmla="*/ 3883866 w 4800358"/>
              <a:gd name="connsiteY1" fmla="*/ 10608 h 6830508"/>
              <a:gd name="connsiteX2" fmla="*/ 4800358 w 4800358"/>
              <a:gd name="connsiteY2" fmla="*/ 0 h 6830508"/>
              <a:gd name="connsiteX3" fmla="*/ 4000258 w 4800358"/>
              <a:gd name="connsiteY3" fmla="*/ 6830508 h 6830508"/>
              <a:gd name="connsiteX4" fmla="*/ 2667000 w 4800358"/>
              <a:gd name="connsiteY4" fmla="*/ 6830508 h 6830508"/>
              <a:gd name="connsiteX5" fmla="*/ 0 w 4800358"/>
              <a:gd name="connsiteY5" fmla="*/ 3401508 h 6830508"/>
              <a:gd name="connsiteX0" fmla="*/ 0 w 4800358"/>
              <a:gd name="connsiteY0" fmla="*/ 3403600 h 6832600"/>
              <a:gd name="connsiteX1" fmla="*/ 3883866 w 4800358"/>
              <a:gd name="connsiteY1" fmla="*/ 0 h 6832600"/>
              <a:gd name="connsiteX2" fmla="*/ 4800358 w 4800358"/>
              <a:gd name="connsiteY2" fmla="*/ 2092 h 6832600"/>
              <a:gd name="connsiteX3" fmla="*/ 4000258 w 4800358"/>
              <a:gd name="connsiteY3" fmla="*/ 6832600 h 6832600"/>
              <a:gd name="connsiteX4" fmla="*/ 2667000 w 4800358"/>
              <a:gd name="connsiteY4" fmla="*/ 6832600 h 6832600"/>
              <a:gd name="connsiteX5" fmla="*/ 0 w 4800358"/>
              <a:gd name="connsiteY5" fmla="*/ 3403600 h 6832600"/>
              <a:gd name="connsiteX0" fmla="*/ 0 w 4749558"/>
              <a:gd name="connsiteY0" fmla="*/ 3414208 h 6843208"/>
              <a:gd name="connsiteX1" fmla="*/ 3883866 w 4749558"/>
              <a:gd name="connsiteY1" fmla="*/ 10608 h 6843208"/>
              <a:gd name="connsiteX2" fmla="*/ 4749558 w 4749558"/>
              <a:gd name="connsiteY2" fmla="*/ 0 h 6843208"/>
              <a:gd name="connsiteX3" fmla="*/ 4000258 w 4749558"/>
              <a:gd name="connsiteY3" fmla="*/ 6843208 h 6843208"/>
              <a:gd name="connsiteX4" fmla="*/ 2667000 w 4749558"/>
              <a:gd name="connsiteY4" fmla="*/ 6843208 h 6843208"/>
              <a:gd name="connsiteX5" fmla="*/ 0 w 4749558"/>
              <a:gd name="connsiteY5" fmla="*/ 3414208 h 6843208"/>
              <a:gd name="connsiteX0" fmla="*/ 0 w 4749558"/>
              <a:gd name="connsiteY0" fmla="*/ 3416300 h 6845300"/>
              <a:gd name="connsiteX1" fmla="*/ 3883866 w 4749558"/>
              <a:gd name="connsiteY1" fmla="*/ 0 h 6845300"/>
              <a:gd name="connsiteX2" fmla="*/ 4749558 w 4749558"/>
              <a:gd name="connsiteY2" fmla="*/ 2092 h 6845300"/>
              <a:gd name="connsiteX3" fmla="*/ 4000258 w 4749558"/>
              <a:gd name="connsiteY3" fmla="*/ 6845300 h 6845300"/>
              <a:gd name="connsiteX4" fmla="*/ 2667000 w 4749558"/>
              <a:gd name="connsiteY4" fmla="*/ 6845300 h 6845300"/>
              <a:gd name="connsiteX5" fmla="*/ 0 w 4749558"/>
              <a:gd name="connsiteY5" fmla="*/ 3416300 h 6845300"/>
              <a:gd name="connsiteX0" fmla="*/ 0 w 4800358"/>
              <a:gd name="connsiteY0" fmla="*/ 3416300 h 6845300"/>
              <a:gd name="connsiteX1" fmla="*/ 3883866 w 4800358"/>
              <a:gd name="connsiteY1" fmla="*/ 0 h 6845300"/>
              <a:gd name="connsiteX2" fmla="*/ 4800358 w 4800358"/>
              <a:gd name="connsiteY2" fmla="*/ 2092 h 6845300"/>
              <a:gd name="connsiteX3" fmla="*/ 4000258 w 4800358"/>
              <a:gd name="connsiteY3" fmla="*/ 6845300 h 6845300"/>
              <a:gd name="connsiteX4" fmla="*/ 2667000 w 4800358"/>
              <a:gd name="connsiteY4" fmla="*/ 6845300 h 6845300"/>
              <a:gd name="connsiteX5" fmla="*/ 0 w 4800358"/>
              <a:gd name="connsiteY5" fmla="*/ 3416300 h 6845300"/>
              <a:gd name="connsiteX0" fmla="*/ 0 w 4838458"/>
              <a:gd name="connsiteY0" fmla="*/ 3441700 h 6845300"/>
              <a:gd name="connsiteX1" fmla="*/ 3921966 w 4838458"/>
              <a:gd name="connsiteY1" fmla="*/ 0 h 6845300"/>
              <a:gd name="connsiteX2" fmla="*/ 4838458 w 4838458"/>
              <a:gd name="connsiteY2" fmla="*/ 2092 h 6845300"/>
              <a:gd name="connsiteX3" fmla="*/ 4038358 w 4838458"/>
              <a:gd name="connsiteY3" fmla="*/ 6845300 h 6845300"/>
              <a:gd name="connsiteX4" fmla="*/ 2705100 w 4838458"/>
              <a:gd name="connsiteY4" fmla="*/ 6845300 h 6845300"/>
              <a:gd name="connsiteX5" fmla="*/ 0 w 4838458"/>
              <a:gd name="connsiteY5" fmla="*/ 344170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8458" h="6845300">
                <a:moveTo>
                  <a:pt x="0" y="3441700"/>
                </a:moveTo>
                <a:lnTo>
                  <a:pt x="3921966" y="0"/>
                </a:lnTo>
                <a:lnTo>
                  <a:pt x="4838458" y="2092"/>
                </a:lnTo>
                <a:lnTo>
                  <a:pt x="4038358" y="6845300"/>
                </a:lnTo>
                <a:lnTo>
                  <a:pt x="2705100" y="6845300"/>
                </a:lnTo>
                <a:cubicBezTo>
                  <a:pt x="1591733" y="5359400"/>
                  <a:pt x="1621367" y="5549900"/>
                  <a:pt x="0" y="3441700"/>
                </a:cubicBezTo>
                <a:close/>
              </a:path>
            </a:pathLst>
          </a:custGeom>
          <a:ln>
            <a:noFill/>
          </a:ln>
        </p:spPr>
        <p:txBody>
          <a:bodyPr rtlCol="0">
            <a:normAutofit/>
          </a:bodyPr>
          <a:lstStyle>
            <a:lvl1pPr marL="0" indent="0" algn="ctr">
              <a:buNone/>
              <a:defRPr>
                <a:solidFill>
                  <a:srgbClr val="7F7F7F"/>
                </a:solidFill>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r>
              <a:rPr lang="en-US" noProof="0" dirty="0"/>
              <a:t>Click here to add photo</a:t>
            </a:r>
          </a:p>
        </p:txBody>
      </p:sp>
    </p:spTree>
    <p:extLst>
      <p:ext uri="{BB962C8B-B14F-4D97-AF65-F5344CB8AC3E}">
        <p14:creationId xmlns:p14="http://schemas.microsoft.com/office/powerpoint/2010/main" val="3654546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ext - Right hand side">
    <p:spTree>
      <p:nvGrpSpPr>
        <p:cNvPr id="1" name=""/>
        <p:cNvGrpSpPr/>
        <p:nvPr/>
      </p:nvGrpSpPr>
      <p:grpSpPr>
        <a:xfrm>
          <a:off x="0" y="0"/>
          <a:ext cx="0" cy="0"/>
          <a:chOff x="0" y="0"/>
          <a:chExt cx="0" cy="0"/>
        </a:xfrm>
      </p:grpSpPr>
      <p:sp>
        <p:nvSpPr>
          <p:cNvPr id="4" name="テキスト プレースホルダー 36"/>
          <p:cNvSpPr txBox="1">
            <a:spLocks/>
          </p:cNvSpPr>
          <p:nvPr userDrawn="1"/>
        </p:nvSpPr>
        <p:spPr bwMode="auto">
          <a:xfrm>
            <a:off x="7612063" y="6440488"/>
            <a:ext cx="41767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eaLnBrk="1" fontAlgn="auto" hangingPunct="1">
              <a:spcAft>
                <a:spcPts val="0"/>
              </a:spcAft>
              <a:buFontTx/>
              <a:buNone/>
              <a:defRPr/>
            </a:pPr>
            <a:r>
              <a:rPr lang="en-US" altLang="ja-JP" sz="1100" dirty="0">
                <a:solidFill>
                  <a:srgbClr val="525252"/>
                </a:solidFill>
                <a:latin typeface="Calibri" charset="0"/>
              </a:rPr>
              <a:t>Women Entrepreneurs in STEM  </a:t>
            </a:r>
            <a:r>
              <a:rPr lang="en-US" altLang="ja-JP" sz="1100" dirty="0">
                <a:solidFill>
                  <a:srgbClr val="F26942"/>
                </a:solidFill>
                <a:latin typeface="Calibri" charset="0"/>
              </a:rPr>
              <a:t>|</a:t>
            </a:r>
            <a:r>
              <a:rPr lang="en-US" altLang="ja-JP" sz="1100" dirty="0">
                <a:solidFill>
                  <a:srgbClr val="0480C1"/>
                </a:solidFill>
                <a:latin typeface="Calibri" charset="0"/>
              </a:rPr>
              <a:t>   </a:t>
            </a:r>
            <a:r>
              <a:rPr lang="en-US" altLang="ja-JP" sz="1100" dirty="0" err="1">
                <a:solidFill>
                  <a:srgbClr val="525252"/>
                </a:solidFill>
                <a:latin typeface="Calibri" charset="0"/>
              </a:rPr>
              <a:t>www.stementrepreneurs.eu</a:t>
            </a:r>
            <a:endParaRPr kumimoji="1" lang="ja-JP" altLang="en-US" sz="1100" dirty="0">
              <a:solidFill>
                <a:srgbClr val="525252"/>
              </a:solidFill>
              <a:latin typeface="Calibri" charset="0"/>
            </a:endParaRPr>
          </a:p>
        </p:txBody>
      </p:sp>
      <p:grpSp>
        <p:nvGrpSpPr>
          <p:cNvPr id="5" name="Group 7"/>
          <p:cNvGrpSpPr>
            <a:grpSpLocks/>
          </p:cNvGrpSpPr>
          <p:nvPr userDrawn="1"/>
        </p:nvGrpSpPr>
        <p:grpSpPr bwMode="auto">
          <a:xfrm>
            <a:off x="88900" y="-11113"/>
            <a:ext cx="3098800" cy="6869113"/>
            <a:chOff x="181728" y="0"/>
            <a:chExt cx="7113211" cy="6868886"/>
          </a:xfrm>
        </p:grpSpPr>
        <p:sp>
          <p:nvSpPr>
            <p:cNvPr id="6" name="Freeform 5"/>
            <p:cNvSpPr/>
            <p:nvPr userDrawn="1"/>
          </p:nvSpPr>
          <p:spPr>
            <a:xfrm>
              <a:off x="1610201" y="3095524"/>
              <a:ext cx="4376521" cy="3516196"/>
            </a:xfrm>
            <a:custGeom>
              <a:avLst/>
              <a:gdLst>
                <a:gd name="connsiteX0" fmla="*/ 0 w 4376057"/>
                <a:gd name="connsiteY0" fmla="*/ 2623457 h 3516086"/>
                <a:gd name="connsiteX1" fmla="*/ 1611086 w 4376057"/>
                <a:gd name="connsiteY1" fmla="*/ 3516086 h 3516086"/>
                <a:gd name="connsiteX2" fmla="*/ 4376057 w 4376057"/>
                <a:gd name="connsiteY2" fmla="*/ 3516086 h 3516086"/>
                <a:gd name="connsiteX3" fmla="*/ 3679372 w 4376057"/>
                <a:gd name="connsiteY3" fmla="*/ 0 h 3516086"/>
                <a:gd name="connsiteX4" fmla="*/ 0 w 4376057"/>
                <a:gd name="connsiteY4" fmla="*/ 2623457 h 3516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057" h="3516086">
                  <a:moveTo>
                    <a:pt x="0" y="2623457"/>
                  </a:moveTo>
                  <a:lnTo>
                    <a:pt x="1611086" y="3516086"/>
                  </a:lnTo>
                  <a:lnTo>
                    <a:pt x="4376057" y="3516086"/>
                  </a:lnTo>
                  <a:lnTo>
                    <a:pt x="3679372" y="0"/>
                  </a:lnTo>
                  <a:lnTo>
                    <a:pt x="0" y="2623457"/>
                  </a:lnTo>
                  <a:close/>
                </a:path>
              </a:pathLst>
            </a:cu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6"/>
            <p:cNvSpPr/>
            <p:nvPr userDrawn="1"/>
          </p:nvSpPr>
          <p:spPr>
            <a:xfrm>
              <a:off x="1333252" y="7938"/>
              <a:ext cx="4861180" cy="2522455"/>
            </a:xfrm>
            <a:custGeom>
              <a:avLst/>
              <a:gdLst>
                <a:gd name="connsiteX0" fmla="*/ 0 w 4808220"/>
                <a:gd name="connsiteY0" fmla="*/ 0 h 2522220"/>
                <a:gd name="connsiteX1" fmla="*/ 3939540 w 4808220"/>
                <a:gd name="connsiteY1" fmla="*/ 0 h 2522220"/>
                <a:gd name="connsiteX2" fmla="*/ 4450080 w 4808220"/>
                <a:gd name="connsiteY2" fmla="*/ 670560 h 2522220"/>
                <a:gd name="connsiteX3" fmla="*/ 4808220 w 4808220"/>
                <a:gd name="connsiteY3" fmla="*/ 2522220 h 2522220"/>
                <a:gd name="connsiteX4" fmla="*/ 0 w 4808220"/>
                <a:gd name="connsiteY4" fmla="*/ 0 h 2522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8220" h="2522220">
                  <a:moveTo>
                    <a:pt x="0" y="0"/>
                  </a:moveTo>
                  <a:lnTo>
                    <a:pt x="3939540" y="0"/>
                  </a:lnTo>
                  <a:lnTo>
                    <a:pt x="4450080" y="670560"/>
                  </a:lnTo>
                  <a:lnTo>
                    <a:pt x="4808220" y="2522220"/>
                  </a:lnTo>
                  <a:lnTo>
                    <a:pt x="0" y="0"/>
                  </a:lnTo>
                  <a:close/>
                </a:path>
              </a:pathLst>
            </a:custGeom>
            <a:solidFill>
              <a:srgbClr val="E95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reeform 9"/>
            <p:cNvSpPr/>
            <p:nvPr userDrawn="1"/>
          </p:nvSpPr>
          <p:spPr>
            <a:xfrm>
              <a:off x="181728" y="0"/>
              <a:ext cx="6019992" cy="5987853"/>
            </a:xfrm>
            <a:custGeom>
              <a:avLst/>
              <a:gdLst>
                <a:gd name="connsiteX0" fmla="*/ 0 w 6019800"/>
                <a:gd name="connsiteY0" fmla="*/ 0 h 5987143"/>
                <a:gd name="connsiteX1" fmla="*/ 1132115 w 6019800"/>
                <a:gd name="connsiteY1" fmla="*/ 0 h 5987143"/>
                <a:gd name="connsiteX2" fmla="*/ 6019800 w 6019800"/>
                <a:gd name="connsiteY2" fmla="*/ 2525486 h 5987143"/>
                <a:gd name="connsiteX3" fmla="*/ 1175658 w 6019800"/>
                <a:gd name="connsiteY3" fmla="*/ 5987143 h 5987143"/>
                <a:gd name="connsiteX4" fmla="*/ 0 w 6019800"/>
                <a:gd name="connsiteY4" fmla="*/ 0 h 598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800" h="5987143">
                  <a:moveTo>
                    <a:pt x="0" y="0"/>
                  </a:moveTo>
                  <a:lnTo>
                    <a:pt x="1132115" y="0"/>
                  </a:lnTo>
                  <a:lnTo>
                    <a:pt x="6019800" y="2525486"/>
                  </a:lnTo>
                  <a:lnTo>
                    <a:pt x="1175658" y="5987143"/>
                  </a:lnTo>
                  <a:lnTo>
                    <a:pt x="0" y="0"/>
                  </a:lnTo>
                  <a:close/>
                </a:path>
              </a:pathLst>
            </a:custGeom>
            <a:solidFill>
              <a:srgbClr val="ADD4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Freeform 10"/>
            <p:cNvSpPr/>
            <p:nvPr userDrawn="1"/>
          </p:nvSpPr>
          <p:spPr>
            <a:xfrm>
              <a:off x="1369693" y="3352690"/>
              <a:ext cx="4372876" cy="3516196"/>
            </a:xfrm>
            <a:custGeom>
              <a:avLst/>
              <a:gdLst>
                <a:gd name="connsiteX0" fmla="*/ 0 w 4376057"/>
                <a:gd name="connsiteY0" fmla="*/ 2623457 h 3516086"/>
                <a:gd name="connsiteX1" fmla="*/ 1611086 w 4376057"/>
                <a:gd name="connsiteY1" fmla="*/ 3516086 h 3516086"/>
                <a:gd name="connsiteX2" fmla="*/ 4376057 w 4376057"/>
                <a:gd name="connsiteY2" fmla="*/ 3516086 h 3516086"/>
                <a:gd name="connsiteX3" fmla="*/ 3679372 w 4376057"/>
                <a:gd name="connsiteY3" fmla="*/ 0 h 3516086"/>
                <a:gd name="connsiteX4" fmla="*/ 0 w 4376057"/>
                <a:gd name="connsiteY4" fmla="*/ 2623457 h 3516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6057" h="3516086">
                  <a:moveTo>
                    <a:pt x="0" y="2623457"/>
                  </a:moveTo>
                  <a:lnTo>
                    <a:pt x="1611086" y="3516086"/>
                  </a:lnTo>
                  <a:lnTo>
                    <a:pt x="4376057" y="3516086"/>
                  </a:lnTo>
                  <a:lnTo>
                    <a:pt x="3679372" y="0"/>
                  </a:lnTo>
                  <a:lnTo>
                    <a:pt x="0" y="2623457"/>
                  </a:lnTo>
                  <a:close/>
                </a:path>
              </a:pathLst>
            </a:custGeom>
            <a:solidFill>
              <a:srgbClr val="F269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Freeform 11"/>
            <p:cNvSpPr/>
            <p:nvPr userDrawn="1"/>
          </p:nvSpPr>
          <p:spPr>
            <a:xfrm>
              <a:off x="5531213" y="5844983"/>
              <a:ext cx="1763726" cy="1023903"/>
            </a:xfrm>
            <a:custGeom>
              <a:avLst/>
              <a:gdLst>
                <a:gd name="connsiteX0" fmla="*/ 1763486 w 1763486"/>
                <a:gd name="connsiteY0" fmla="*/ 1023257 h 1023257"/>
                <a:gd name="connsiteX1" fmla="*/ 185057 w 1763486"/>
                <a:gd name="connsiteY1" fmla="*/ 1023257 h 1023257"/>
                <a:gd name="connsiteX2" fmla="*/ 0 w 1763486"/>
                <a:gd name="connsiteY2" fmla="*/ 0 h 1023257"/>
                <a:gd name="connsiteX3" fmla="*/ 1763486 w 1763486"/>
                <a:gd name="connsiteY3" fmla="*/ 1023257 h 1023257"/>
              </a:gdLst>
              <a:ahLst/>
              <a:cxnLst>
                <a:cxn ang="0">
                  <a:pos x="connsiteX0" y="connsiteY0"/>
                </a:cxn>
                <a:cxn ang="0">
                  <a:pos x="connsiteX1" y="connsiteY1"/>
                </a:cxn>
                <a:cxn ang="0">
                  <a:pos x="connsiteX2" y="connsiteY2"/>
                </a:cxn>
                <a:cxn ang="0">
                  <a:pos x="connsiteX3" y="connsiteY3"/>
                </a:cxn>
              </a:cxnLst>
              <a:rect l="l" t="t" r="r" b="b"/>
              <a:pathLst>
                <a:path w="1763486" h="1023257">
                  <a:moveTo>
                    <a:pt x="1763486" y="1023257"/>
                  </a:moveTo>
                  <a:lnTo>
                    <a:pt x="185057" y="1023257"/>
                  </a:lnTo>
                  <a:lnTo>
                    <a:pt x="0" y="0"/>
                  </a:lnTo>
                  <a:lnTo>
                    <a:pt x="1763486" y="1023257"/>
                  </a:lnTo>
                  <a:close/>
                </a:path>
              </a:pathLst>
            </a:custGeom>
            <a:solidFill>
              <a:srgbClr val="BA49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Freeform 12"/>
            <p:cNvSpPr/>
            <p:nvPr userDrawn="1"/>
          </p:nvSpPr>
          <p:spPr>
            <a:xfrm>
              <a:off x="881388" y="7938"/>
              <a:ext cx="5298468" cy="2522455"/>
            </a:xfrm>
            <a:custGeom>
              <a:avLst/>
              <a:gdLst>
                <a:gd name="connsiteX0" fmla="*/ 0 w 5300770"/>
                <a:gd name="connsiteY0" fmla="*/ 0 h 2523194"/>
                <a:gd name="connsiteX1" fmla="*/ 481264 w 5300770"/>
                <a:gd name="connsiteY1" fmla="*/ 0 h 2523194"/>
                <a:gd name="connsiteX2" fmla="*/ 5300770 w 5300770"/>
                <a:gd name="connsiteY2" fmla="*/ 2523194 h 2523194"/>
                <a:gd name="connsiteX3" fmla="*/ 0 w 5300770"/>
                <a:gd name="connsiteY3" fmla="*/ 0 h 2523194"/>
              </a:gdLst>
              <a:ahLst/>
              <a:cxnLst>
                <a:cxn ang="0">
                  <a:pos x="connsiteX0" y="connsiteY0"/>
                </a:cxn>
                <a:cxn ang="0">
                  <a:pos x="connsiteX1" y="connsiteY1"/>
                </a:cxn>
                <a:cxn ang="0">
                  <a:pos x="connsiteX2" y="connsiteY2"/>
                </a:cxn>
                <a:cxn ang="0">
                  <a:pos x="connsiteX3" y="connsiteY3"/>
                </a:cxn>
              </a:cxnLst>
              <a:rect l="l" t="t" r="r" b="b"/>
              <a:pathLst>
                <a:path w="5300770" h="2523194">
                  <a:moveTo>
                    <a:pt x="0" y="0"/>
                  </a:moveTo>
                  <a:lnTo>
                    <a:pt x="481264" y="0"/>
                  </a:lnTo>
                  <a:lnTo>
                    <a:pt x="5300770" y="2523194"/>
                  </a:lnTo>
                  <a:lnTo>
                    <a:pt x="0" y="0"/>
                  </a:lnTo>
                  <a:close/>
                </a:path>
              </a:pathLst>
            </a:custGeom>
            <a:solidFill>
              <a:srgbClr val="96B7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Freeform 13"/>
            <p:cNvSpPr/>
            <p:nvPr userDrawn="1"/>
          </p:nvSpPr>
          <p:spPr>
            <a:xfrm>
              <a:off x="1355116" y="3355865"/>
              <a:ext cx="3767961" cy="2612939"/>
            </a:xfrm>
            <a:custGeom>
              <a:avLst/>
              <a:gdLst>
                <a:gd name="connsiteX0" fmla="*/ 0 w 3767603"/>
                <a:gd name="connsiteY0" fmla="*/ 2612571 h 2612571"/>
                <a:gd name="connsiteX1" fmla="*/ 3691976 w 3767603"/>
                <a:gd name="connsiteY1" fmla="*/ 0 h 2612571"/>
                <a:gd name="connsiteX2" fmla="*/ 3767603 w 3767603"/>
                <a:gd name="connsiteY2" fmla="*/ 336884 h 2612571"/>
                <a:gd name="connsiteX3" fmla="*/ 0 w 3767603"/>
                <a:gd name="connsiteY3" fmla="*/ 2612571 h 2612571"/>
              </a:gdLst>
              <a:ahLst/>
              <a:cxnLst>
                <a:cxn ang="0">
                  <a:pos x="connsiteX0" y="connsiteY0"/>
                </a:cxn>
                <a:cxn ang="0">
                  <a:pos x="connsiteX1" y="connsiteY1"/>
                </a:cxn>
                <a:cxn ang="0">
                  <a:pos x="connsiteX2" y="connsiteY2"/>
                </a:cxn>
                <a:cxn ang="0">
                  <a:pos x="connsiteX3" y="connsiteY3"/>
                </a:cxn>
              </a:cxnLst>
              <a:rect l="l" t="t" r="r" b="b"/>
              <a:pathLst>
                <a:path w="3767603" h="2612571">
                  <a:moveTo>
                    <a:pt x="0" y="2612571"/>
                  </a:moveTo>
                  <a:lnTo>
                    <a:pt x="3691976" y="0"/>
                  </a:lnTo>
                  <a:lnTo>
                    <a:pt x="3767603" y="336884"/>
                  </a:lnTo>
                  <a:lnTo>
                    <a:pt x="0" y="2612571"/>
                  </a:lnTo>
                  <a:close/>
                </a:path>
              </a:pathLst>
            </a:custGeom>
            <a:solidFill>
              <a:srgbClr val="B75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15" name="Straight Connector 14"/>
          <p:cNvCxnSpPr/>
          <p:nvPr userDrawn="1"/>
        </p:nvCxnSpPr>
        <p:spPr>
          <a:xfrm flipH="1">
            <a:off x="3059113" y="1222375"/>
            <a:ext cx="8842375" cy="0"/>
          </a:xfrm>
          <a:prstGeom prst="line">
            <a:avLst/>
          </a:prstGeom>
          <a:ln>
            <a:solidFill>
              <a:srgbClr val="E95273"/>
            </a:solidFill>
          </a:ln>
        </p:spPr>
        <p:style>
          <a:lnRef idx="1">
            <a:schemeClr val="accent1"/>
          </a:lnRef>
          <a:fillRef idx="0">
            <a:schemeClr val="accent1"/>
          </a:fillRef>
          <a:effectRef idx="0">
            <a:schemeClr val="accent1"/>
          </a:effectRef>
          <a:fontRef idx="minor">
            <a:schemeClr val="tx1"/>
          </a:fontRef>
        </p:style>
      </p:cxnSp>
      <p:sp>
        <p:nvSpPr>
          <p:cNvPr id="8" name="Text Placeholder 23"/>
          <p:cNvSpPr>
            <a:spLocks noGrp="1"/>
          </p:cNvSpPr>
          <p:nvPr>
            <p:ph type="body" sz="quarter" idx="13"/>
          </p:nvPr>
        </p:nvSpPr>
        <p:spPr>
          <a:xfrm>
            <a:off x="3213090" y="369541"/>
            <a:ext cx="8540481" cy="697353"/>
          </a:xfrm>
        </p:spPr>
        <p:txBody>
          <a:bodyPr>
            <a:normAutofit/>
          </a:bodyPr>
          <a:lstStyle>
            <a:lvl1pPr marL="0" indent="0" algn="l">
              <a:buNone/>
              <a:defRPr sz="3600">
                <a:solidFill>
                  <a:srgbClr val="7F7F7F"/>
                </a:solidFill>
                <a:latin typeface="+mn-lt"/>
              </a:defRPr>
            </a:lvl1pPr>
          </a:lstStyle>
          <a:p>
            <a:pPr lvl="0"/>
            <a:r>
              <a:rPr lang="en-US"/>
              <a:t>Click to edit Master text styles</a:t>
            </a:r>
          </a:p>
        </p:txBody>
      </p:sp>
      <p:sp>
        <p:nvSpPr>
          <p:cNvPr id="9" name="Text Placeholder 25"/>
          <p:cNvSpPr>
            <a:spLocks noGrp="1"/>
          </p:cNvSpPr>
          <p:nvPr>
            <p:ph type="body" sz="quarter" idx="14"/>
          </p:nvPr>
        </p:nvSpPr>
        <p:spPr>
          <a:xfrm>
            <a:off x="3213090" y="1371600"/>
            <a:ext cx="8540481" cy="4450443"/>
          </a:xfrm>
        </p:spPr>
        <p:txBody>
          <a:bodyPr>
            <a:noAutofit/>
          </a:bodyPr>
          <a:lstStyle>
            <a:lvl1pPr marL="0" indent="0" algn="l">
              <a:buNone/>
              <a:defRPr sz="24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edit Master text styles</a:t>
            </a:r>
          </a:p>
        </p:txBody>
      </p:sp>
    </p:spTree>
    <p:extLst>
      <p:ext uri="{BB962C8B-B14F-4D97-AF65-F5344CB8AC3E}">
        <p14:creationId xmlns:p14="http://schemas.microsoft.com/office/powerpoint/2010/main" val="42821165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F269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reeform 3"/>
          <p:cNvSpPr/>
          <p:nvPr userDrawn="1"/>
        </p:nvSpPr>
        <p:spPr>
          <a:xfrm flipH="1" flipV="1">
            <a:off x="4899025" y="0"/>
            <a:ext cx="7292975" cy="6858000"/>
          </a:xfrm>
          <a:custGeom>
            <a:avLst/>
            <a:gdLst>
              <a:gd name="connsiteX0" fmla="*/ 1012874 w 4487594"/>
              <a:gd name="connsiteY0" fmla="*/ 0 h 6879102"/>
              <a:gd name="connsiteX1" fmla="*/ 4487594 w 4487594"/>
              <a:gd name="connsiteY1" fmla="*/ 6879102 h 6879102"/>
              <a:gd name="connsiteX2" fmla="*/ 0 w 4487594"/>
              <a:gd name="connsiteY2" fmla="*/ 6879102 h 6879102"/>
              <a:gd name="connsiteX3" fmla="*/ 0 w 4487594"/>
              <a:gd name="connsiteY3" fmla="*/ 14068 h 6879102"/>
              <a:gd name="connsiteX4" fmla="*/ 1012874 w 4487594"/>
              <a:gd name="connsiteY4" fmla="*/ 0 h 687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7594" h="6879102">
                <a:moveTo>
                  <a:pt x="1012874" y="0"/>
                </a:moveTo>
                <a:lnTo>
                  <a:pt x="4487594" y="6879102"/>
                </a:lnTo>
                <a:lnTo>
                  <a:pt x="0" y="6879102"/>
                </a:lnTo>
                <a:lnTo>
                  <a:pt x="0" y="14068"/>
                </a:lnTo>
                <a:lnTo>
                  <a:pt x="1012874" y="0"/>
                </a:lnTo>
                <a:close/>
              </a:path>
            </a:pathLst>
          </a:custGeom>
          <a:pattFill prst="pct5">
            <a:fgClr>
              <a:schemeClr val="bg1"/>
            </a:fgClr>
            <a:bgClr>
              <a:srgbClr val="E95273"/>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テキスト プレースホルダー 36"/>
          <p:cNvSpPr txBox="1">
            <a:spLocks/>
          </p:cNvSpPr>
          <p:nvPr userDrawn="1"/>
        </p:nvSpPr>
        <p:spPr bwMode="auto">
          <a:xfrm>
            <a:off x="427038" y="6426200"/>
            <a:ext cx="1136173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Aft>
                <a:spcPts val="0"/>
              </a:spcAft>
              <a:buFontTx/>
              <a:buNone/>
              <a:defRPr/>
            </a:pPr>
            <a:r>
              <a:rPr lang="en-US" altLang="ja-JP" sz="1100" dirty="0">
                <a:solidFill>
                  <a:schemeClr val="bg1"/>
                </a:solidFill>
                <a:latin typeface="Calibri" charset="0"/>
              </a:rPr>
              <a:t>Women Entrepreneurs in STEM  |   </a:t>
            </a:r>
            <a:r>
              <a:rPr lang="en-US" altLang="ja-JP" sz="1100" dirty="0" err="1">
                <a:solidFill>
                  <a:schemeClr val="bg1"/>
                </a:solidFill>
                <a:latin typeface="Calibri" charset="0"/>
              </a:rPr>
              <a:t>www.stementrepreneurs.eu</a:t>
            </a:r>
            <a:endParaRPr kumimoji="1" lang="ja-JP" altLang="en-US" sz="1100" dirty="0">
              <a:solidFill>
                <a:schemeClr val="bg1"/>
              </a:solidFill>
              <a:latin typeface="Calibri" charset="0"/>
            </a:endParaRPr>
          </a:p>
        </p:txBody>
      </p:sp>
      <p:sp>
        <p:nvSpPr>
          <p:cNvPr id="11" name="Text Placeholder 12"/>
          <p:cNvSpPr>
            <a:spLocks noGrp="1"/>
          </p:cNvSpPr>
          <p:nvPr>
            <p:ph type="body" sz="quarter" idx="11"/>
          </p:nvPr>
        </p:nvSpPr>
        <p:spPr>
          <a:xfrm>
            <a:off x="509878" y="597361"/>
            <a:ext cx="6491432" cy="2410903"/>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a:t>Click to edit Master text styles</a:t>
            </a:r>
          </a:p>
        </p:txBody>
      </p:sp>
    </p:spTree>
    <p:extLst>
      <p:ext uri="{BB962C8B-B14F-4D97-AF65-F5344CB8AC3E}">
        <p14:creationId xmlns:p14="http://schemas.microsoft.com/office/powerpoint/2010/main" val="15939515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Laptop - Full Page">
    <p:spTree>
      <p:nvGrpSpPr>
        <p:cNvPr id="1" name=""/>
        <p:cNvGrpSpPr/>
        <p:nvPr/>
      </p:nvGrpSpPr>
      <p:grpSpPr>
        <a:xfrm>
          <a:off x="0" y="0"/>
          <a:ext cx="0" cy="0"/>
          <a:chOff x="0" y="0"/>
          <a:chExt cx="0" cy="0"/>
        </a:xfrm>
      </p:grpSpPr>
      <p:sp>
        <p:nvSpPr>
          <p:cNvPr id="4" name="テキスト プレースホルダー 36"/>
          <p:cNvSpPr txBox="1">
            <a:spLocks/>
          </p:cNvSpPr>
          <p:nvPr userDrawn="1"/>
        </p:nvSpPr>
        <p:spPr bwMode="auto">
          <a:xfrm>
            <a:off x="0" y="6288088"/>
            <a:ext cx="1219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eaLnBrk="1" fontAlgn="auto" hangingPunct="1">
              <a:spcAft>
                <a:spcPts val="0"/>
              </a:spcAft>
              <a:buFontTx/>
              <a:buNone/>
              <a:defRPr/>
            </a:pPr>
            <a:r>
              <a:rPr lang="en-US" altLang="ja-JP" sz="1100" dirty="0">
                <a:solidFill>
                  <a:srgbClr val="525252"/>
                </a:solidFill>
                <a:latin typeface="Calibri" charset="0"/>
              </a:rPr>
              <a:t>Women Entrepreneurs in STEM  </a:t>
            </a:r>
            <a:r>
              <a:rPr lang="en-US" altLang="ja-JP" sz="1100" dirty="0">
                <a:solidFill>
                  <a:srgbClr val="F26942"/>
                </a:solidFill>
                <a:latin typeface="Calibri" charset="0"/>
              </a:rPr>
              <a:t>|</a:t>
            </a:r>
            <a:r>
              <a:rPr lang="en-US" altLang="ja-JP" sz="1100" dirty="0">
                <a:solidFill>
                  <a:srgbClr val="0480C1"/>
                </a:solidFill>
                <a:latin typeface="Calibri" charset="0"/>
              </a:rPr>
              <a:t>   </a:t>
            </a:r>
            <a:r>
              <a:rPr lang="en-US" altLang="ja-JP" sz="1100" dirty="0" err="1">
                <a:solidFill>
                  <a:srgbClr val="525252"/>
                </a:solidFill>
                <a:latin typeface="Calibri" charset="0"/>
              </a:rPr>
              <a:t>www.stementrepreneurs.eu</a:t>
            </a:r>
            <a:endParaRPr kumimoji="1" lang="ja-JP" altLang="en-US" sz="1100" dirty="0">
              <a:solidFill>
                <a:srgbClr val="525252"/>
              </a:solidFill>
              <a:latin typeface="Calibri" charset="0"/>
            </a:endParaRPr>
          </a:p>
        </p:txBody>
      </p:sp>
      <p:cxnSp>
        <p:nvCxnSpPr>
          <p:cNvPr id="5" name="Straight Connector 4"/>
          <p:cNvCxnSpPr/>
          <p:nvPr userDrawn="1"/>
        </p:nvCxnSpPr>
        <p:spPr>
          <a:xfrm flipH="1">
            <a:off x="280988" y="944563"/>
            <a:ext cx="11622087" cy="0"/>
          </a:xfrm>
          <a:prstGeom prst="line">
            <a:avLst/>
          </a:prstGeom>
          <a:ln>
            <a:solidFill>
              <a:srgbClr val="E95273"/>
            </a:solidFill>
          </a:ln>
        </p:spPr>
        <p:style>
          <a:lnRef idx="1">
            <a:schemeClr val="accent1"/>
          </a:lnRef>
          <a:fillRef idx="0">
            <a:schemeClr val="accent1"/>
          </a:fillRef>
          <a:effectRef idx="0">
            <a:schemeClr val="accent1"/>
          </a:effectRef>
          <a:fontRef idx="minor">
            <a:schemeClr val="tx1"/>
          </a:fontRef>
        </p:style>
      </p:cxnSp>
      <p:sp>
        <p:nvSpPr>
          <p:cNvPr id="6" name="Text Placeholder 23"/>
          <p:cNvSpPr>
            <a:spLocks noGrp="1"/>
          </p:cNvSpPr>
          <p:nvPr>
            <p:ph type="body" sz="quarter" idx="13"/>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4977567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Quote - Pink">
    <p:spTree>
      <p:nvGrpSpPr>
        <p:cNvPr id="1" name=""/>
        <p:cNvGrpSpPr/>
        <p:nvPr/>
      </p:nvGrpSpPr>
      <p:grpSpPr>
        <a:xfrm>
          <a:off x="0" y="0"/>
          <a:ext cx="0" cy="0"/>
          <a:chOff x="0" y="0"/>
          <a:chExt cx="0" cy="0"/>
        </a:xfrm>
      </p:grpSpPr>
      <p:sp>
        <p:nvSpPr>
          <p:cNvPr id="9" name="Freeform 8"/>
          <p:cNvSpPr/>
          <p:nvPr userDrawn="1"/>
        </p:nvSpPr>
        <p:spPr>
          <a:xfrm>
            <a:off x="2724150" y="15875"/>
            <a:ext cx="5121275" cy="5748338"/>
          </a:xfrm>
          <a:custGeom>
            <a:avLst/>
            <a:gdLst>
              <a:gd name="connsiteX0" fmla="*/ 0 w 5120640"/>
              <a:gd name="connsiteY0" fmla="*/ 0 h 5176911"/>
              <a:gd name="connsiteX1" fmla="*/ 5120640 w 5120640"/>
              <a:gd name="connsiteY1" fmla="*/ 0 h 5176911"/>
              <a:gd name="connsiteX2" fmla="*/ 2588455 w 5120640"/>
              <a:gd name="connsiteY2" fmla="*/ 5176911 h 5176911"/>
              <a:gd name="connsiteX3" fmla="*/ 0 w 5120640"/>
              <a:gd name="connsiteY3" fmla="*/ 0 h 5176911"/>
            </a:gdLst>
            <a:ahLst/>
            <a:cxnLst>
              <a:cxn ang="0">
                <a:pos x="connsiteX0" y="connsiteY0"/>
              </a:cxn>
              <a:cxn ang="0">
                <a:pos x="connsiteX1" y="connsiteY1"/>
              </a:cxn>
              <a:cxn ang="0">
                <a:pos x="connsiteX2" y="connsiteY2"/>
              </a:cxn>
              <a:cxn ang="0">
                <a:pos x="connsiteX3" y="connsiteY3"/>
              </a:cxn>
            </a:cxnLst>
            <a:rect l="l" t="t" r="r" b="b"/>
            <a:pathLst>
              <a:path w="5120640" h="5176911">
                <a:moveTo>
                  <a:pt x="0" y="0"/>
                </a:moveTo>
                <a:lnTo>
                  <a:pt x="5120640" y="0"/>
                </a:lnTo>
                <a:lnTo>
                  <a:pt x="2588455" y="5176911"/>
                </a:lnTo>
                <a:lnTo>
                  <a:pt x="0" y="0"/>
                </a:lnTo>
                <a:close/>
              </a:path>
            </a:pathLst>
          </a:cu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reeform 9"/>
          <p:cNvSpPr/>
          <p:nvPr userDrawn="1"/>
        </p:nvSpPr>
        <p:spPr>
          <a:xfrm>
            <a:off x="2482850" y="-14288"/>
            <a:ext cx="5121275" cy="5176838"/>
          </a:xfrm>
          <a:custGeom>
            <a:avLst/>
            <a:gdLst>
              <a:gd name="connsiteX0" fmla="*/ 0 w 5120640"/>
              <a:gd name="connsiteY0" fmla="*/ 0 h 5176911"/>
              <a:gd name="connsiteX1" fmla="*/ 5120640 w 5120640"/>
              <a:gd name="connsiteY1" fmla="*/ 0 h 5176911"/>
              <a:gd name="connsiteX2" fmla="*/ 2588455 w 5120640"/>
              <a:gd name="connsiteY2" fmla="*/ 5176911 h 5176911"/>
              <a:gd name="connsiteX3" fmla="*/ 0 w 5120640"/>
              <a:gd name="connsiteY3" fmla="*/ 0 h 5176911"/>
            </a:gdLst>
            <a:ahLst/>
            <a:cxnLst>
              <a:cxn ang="0">
                <a:pos x="connsiteX0" y="connsiteY0"/>
              </a:cxn>
              <a:cxn ang="0">
                <a:pos x="connsiteX1" y="connsiteY1"/>
              </a:cxn>
              <a:cxn ang="0">
                <a:pos x="connsiteX2" y="connsiteY2"/>
              </a:cxn>
              <a:cxn ang="0">
                <a:pos x="connsiteX3" y="connsiteY3"/>
              </a:cxn>
            </a:cxnLst>
            <a:rect l="l" t="t" r="r" b="b"/>
            <a:pathLst>
              <a:path w="5120640" h="5176911">
                <a:moveTo>
                  <a:pt x="0" y="0"/>
                </a:moveTo>
                <a:lnTo>
                  <a:pt x="5120640" y="0"/>
                </a:lnTo>
                <a:lnTo>
                  <a:pt x="2588455" y="5176911"/>
                </a:lnTo>
                <a:lnTo>
                  <a:pt x="0" y="0"/>
                </a:lnTo>
                <a:close/>
              </a:path>
            </a:pathLst>
          </a:custGeom>
          <a:solidFill>
            <a:srgbClr val="F269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23"/>
          <p:cNvSpPr>
            <a:spLocks noChangeArrowheads="1"/>
          </p:cNvSpPr>
          <p:nvPr userDrawn="1"/>
        </p:nvSpPr>
        <p:spPr bwMode="auto">
          <a:xfrm>
            <a:off x="18473738" y="9178925"/>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2" name="Oval 24"/>
          <p:cNvSpPr>
            <a:spLocks noChangeArrowheads="1"/>
          </p:cNvSpPr>
          <p:nvPr userDrawn="1"/>
        </p:nvSpPr>
        <p:spPr bwMode="auto">
          <a:xfrm>
            <a:off x="18275300" y="9793288"/>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3" name="Oval 25"/>
          <p:cNvSpPr>
            <a:spLocks noChangeArrowheads="1"/>
          </p:cNvSpPr>
          <p:nvPr userDrawn="1"/>
        </p:nvSpPr>
        <p:spPr bwMode="auto">
          <a:xfrm>
            <a:off x="19110325" y="9174163"/>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4" name="Oval 26"/>
          <p:cNvSpPr>
            <a:spLocks noChangeArrowheads="1"/>
          </p:cNvSpPr>
          <p:nvPr userDrawn="1"/>
        </p:nvSpPr>
        <p:spPr bwMode="auto">
          <a:xfrm>
            <a:off x="18626138" y="9331325"/>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5" name="Oval 27"/>
          <p:cNvSpPr>
            <a:spLocks noChangeArrowheads="1"/>
          </p:cNvSpPr>
          <p:nvPr userDrawn="1"/>
        </p:nvSpPr>
        <p:spPr bwMode="auto">
          <a:xfrm>
            <a:off x="18427700" y="9945688"/>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6" name="Oval 28"/>
          <p:cNvSpPr>
            <a:spLocks noChangeArrowheads="1"/>
          </p:cNvSpPr>
          <p:nvPr userDrawn="1"/>
        </p:nvSpPr>
        <p:spPr bwMode="auto">
          <a:xfrm>
            <a:off x="19262725" y="9326563"/>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7" name="Oval 29"/>
          <p:cNvSpPr>
            <a:spLocks noChangeArrowheads="1"/>
          </p:cNvSpPr>
          <p:nvPr userDrawn="1"/>
        </p:nvSpPr>
        <p:spPr bwMode="auto">
          <a:xfrm>
            <a:off x="18778538" y="9483725"/>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8" name="Oval 30"/>
          <p:cNvSpPr>
            <a:spLocks noChangeArrowheads="1"/>
          </p:cNvSpPr>
          <p:nvPr userDrawn="1"/>
        </p:nvSpPr>
        <p:spPr bwMode="auto">
          <a:xfrm>
            <a:off x="18580100" y="10098088"/>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9" name="Oval 31"/>
          <p:cNvSpPr>
            <a:spLocks noChangeArrowheads="1"/>
          </p:cNvSpPr>
          <p:nvPr userDrawn="1"/>
        </p:nvSpPr>
        <p:spPr bwMode="auto">
          <a:xfrm>
            <a:off x="19415125" y="9478963"/>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20" name="Freeform 19"/>
          <p:cNvSpPr/>
          <p:nvPr userDrawn="1"/>
        </p:nvSpPr>
        <p:spPr>
          <a:xfrm>
            <a:off x="0" y="-14288"/>
            <a:ext cx="7905750" cy="6859588"/>
          </a:xfrm>
          <a:custGeom>
            <a:avLst/>
            <a:gdLst>
              <a:gd name="connsiteX0" fmla="*/ 1012874 w 4487594"/>
              <a:gd name="connsiteY0" fmla="*/ 0 h 6879102"/>
              <a:gd name="connsiteX1" fmla="*/ 4487594 w 4487594"/>
              <a:gd name="connsiteY1" fmla="*/ 6879102 h 6879102"/>
              <a:gd name="connsiteX2" fmla="*/ 0 w 4487594"/>
              <a:gd name="connsiteY2" fmla="*/ 6879102 h 6879102"/>
              <a:gd name="connsiteX3" fmla="*/ 0 w 4487594"/>
              <a:gd name="connsiteY3" fmla="*/ 14068 h 6879102"/>
              <a:gd name="connsiteX4" fmla="*/ 1012874 w 4487594"/>
              <a:gd name="connsiteY4" fmla="*/ 0 h 6879102"/>
              <a:gd name="connsiteX0" fmla="*/ 2447974 w 4487594"/>
              <a:gd name="connsiteY0" fmla="*/ 0 h 6879102"/>
              <a:gd name="connsiteX1" fmla="*/ 4487594 w 4487594"/>
              <a:gd name="connsiteY1" fmla="*/ 6879102 h 6879102"/>
              <a:gd name="connsiteX2" fmla="*/ 0 w 4487594"/>
              <a:gd name="connsiteY2" fmla="*/ 6879102 h 6879102"/>
              <a:gd name="connsiteX3" fmla="*/ 0 w 4487594"/>
              <a:gd name="connsiteY3" fmla="*/ 14068 h 6879102"/>
              <a:gd name="connsiteX4" fmla="*/ 2447974 w 4487594"/>
              <a:gd name="connsiteY4" fmla="*/ 0 h 6879102"/>
              <a:gd name="connsiteX0" fmla="*/ 2447974 w 6125894"/>
              <a:gd name="connsiteY0" fmla="*/ 0 h 6879102"/>
              <a:gd name="connsiteX1" fmla="*/ 6125894 w 6125894"/>
              <a:gd name="connsiteY1" fmla="*/ 6879102 h 6879102"/>
              <a:gd name="connsiteX2" fmla="*/ 0 w 6125894"/>
              <a:gd name="connsiteY2" fmla="*/ 6879102 h 6879102"/>
              <a:gd name="connsiteX3" fmla="*/ 0 w 6125894"/>
              <a:gd name="connsiteY3" fmla="*/ 14068 h 6879102"/>
              <a:gd name="connsiteX4" fmla="*/ 2447974 w 6125894"/>
              <a:gd name="connsiteY4" fmla="*/ 0 h 6879102"/>
              <a:gd name="connsiteX0" fmla="*/ 2447974 w 5706794"/>
              <a:gd name="connsiteY0" fmla="*/ 0 h 6879102"/>
              <a:gd name="connsiteX1" fmla="*/ 5706794 w 5706794"/>
              <a:gd name="connsiteY1" fmla="*/ 6879102 h 6879102"/>
              <a:gd name="connsiteX2" fmla="*/ 0 w 5706794"/>
              <a:gd name="connsiteY2" fmla="*/ 6879102 h 6879102"/>
              <a:gd name="connsiteX3" fmla="*/ 0 w 5706794"/>
              <a:gd name="connsiteY3" fmla="*/ 14068 h 6879102"/>
              <a:gd name="connsiteX4" fmla="*/ 2447974 w 5706794"/>
              <a:gd name="connsiteY4" fmla="*/ 0 h 6879102"/>
              <a:gd name="connsiteX0" fmla="*/ 2447974 w 5643294"/>
              <a:gd name="connsiteY0" fmla="*/ 0 h 6879102"/>
              <a:gd name="connsiteX1" fmla="*/ 5643294 w 5643294"/>
              <a:gd name="connsiteY1" fmla="*/ 6866363 h 6879102"/>
              <a:gd name="connsiteX2" fmla="*/ 0 w 5643294"/>
              <a:gd name="connsiteY2" fmla="*/ 6879102 h 6879102"/>
              <a:gd name="connsiteX3" fmla="*/ 0 w 5643294"/>
              <a:gd name="connsiteY3" fmla="*/ 14068 h 6879102"/>
              <a:gd name="connsiteX4" fmla="*/ 2447974 w 5643294"/>
              <a:gd name="connsiteY4" fmla="*/ 0 h 6879102"/>
              <a:gd name="connsiteX0" fmla="*/ 2447974 w 5032955"/>
              <a:gd name="connsiteY0" fmla="*/ 0 h 6881157"/>
              <a:gd name="connsiteX1" fmla="*/ 5032955 w 5032955"/>
              <a:gd name="connsiteY1" fmla="*/ 6881157 h 6881157"/>
              <a:gd name="connsiteX2" fmla="*/ 0 w 5032955"/>
              <a:gd name="connsiteY2" fmla="*/ 6879102 h 6881157"/>
              <a:gd name="connsiteX3" fmla="*/ 0 w 5032955"/>
              <a:gd name="connsiteY3" fmla="*/ 14068 h 6881157"/>
              <a:gd name="connsiteX4" fmla="*/ 2447974 w 5032955"/>
              <a:gd name="connsiteY4" fmla="*/ 0 h 6881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955" h="6881157">
                <a:moveTo>
                  <a:pt x="2447974" y="0"/>
                </a:moveTo>
                <a:lnTo>
                  <a:pt x="5032955" y="6881157"/>
                </a:lnTo>
                <a:lnTo>
                  <a:pt x="0" y="6879102"/>
                </a:lnTo>
                <a:lnTo>
                  <a:pt x="0" y="14068"/>
                </a:lnTo>
                <a:lnTo>
                  <a:pt x="2447974" y="0"/>
                </a:lnTo>
                <a:close/>
              </a:path>
            </a:pathLst>
          </a:custGeom>
          <a:solidFill>
            <a:srgbClr val="E95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Freeform 20"/>
          <p:cNvSpPr/>
          <p:nvPr userDrawn="1"/>
        </p:nvSpPr>
        <p:spPr>
          <a:xfrm>
            <a:off x="3843338" y="-17463"/>
            <a:ext cx="2284412" cy="3484563"/>
          </a:xfrm>
          <a:custGeom>
            <a:avLst/>
            <a:gdLst>
              <a:gd name="connsiteX0" fmla="*/ 2560320 w 2799470"/>
              <a:gd name="connsiteY0" fmla="*/ 5078437 h 5078437"/>
              <a:gd name="connsiteX1" fmla="*/ 2799470 w 2799470"/>
              <a:gd name="connsiteY1" fmla="*/ 4614203 h 5078437"/>
              <a:gd name="connsiteX2" fmla="*/ 0 w 2799470"/>
              <a:gd name="connsiteY2" fmla="*/ 0 h 5078437"/>
              <a:gd name="connsiteX3" fmla="*/ 2560320 w 2799470"/>
              <a:gd name="connsiteY3" fmla="*/ 5078437 h 5078437"/>
              <a:gd name="connsiteX0" fmla="*/ 2242977 w 2799470"/>
              <a:gd name="connsiteY0" fmla="*/ 4148762 h 4614203"/>
              <a:gd name="connsiteX1" fmla="*/ 2799470 w 2799470"/>
              <a:gd name="connsiteY1" fmla="*/ 4614203 h 4614203"/>
              <a:gd name="connsiteX2" fmla="*/ 0 w 2799470"/>
              <a:gd name="connsiteY2" fmla="*/ 0 h 4614203"/>
              <a:gd name="connsiteX3" fmla="*/ 2242977 w 2799470"/>
              <a:gd name="connsiteY3" fmla="*/ 4148762 h 4614203"/>
              <a:gd name="connsiteX0" fmla="*/ 2242977 w 2545595"/>
              <a:gd name="connsiteY0" fmla="*/ 4148762 h 4148762"/>
              <a:gd name="connsiteX1" fmla="*/ 2545595 w 2545595"/>
              <a:gd name="connsiteY1" fmla="*/ 3773675 h 4148762"/>
              <a:gd name="connsiteX2" fmla="*/ 0 w 2545595"/>
              <a:gd name="connsiteY2" fmla="*/ 0 h 4148762"/>
              <a:gd name="connsiteX3" fmla="*/ 2242977 w 2545595"/>
              <a:gd name="connsiteY3" fmla="*/ 4148762 h 4148762"/>
              <a:gd name="connsiteX0" fmla="*/ 2242977 w 2507514"/>
              <a:gd name="connsiteY0" fmla="*/ 4148762 h 4148762"/>
              <a:gd name="connsiteX1" fmla="*/ 2507514 w 2507514"/>
              <a:gd name="connsiteY1" fmla="*/ 3646322 h 4148762"/>
              <a:gd name="connsiteX2" fmla="*/ 0 w 2507514"/>
              <a:gd name="connsiteY2" fmla="*/ 0 h 4148762"/>
              <a:gd name="connsiteX3" fmla="*/ 2242977 w 2507514"/>
              <a:gd name="connsiteY3" fmla="*/ 4148762 h 4148762"/>
              <a:gd name="connsiteX0" fmla="*/ 2242977 w 2532902"/>
              <a:gd name="connsiteY0" fmla="*/ 4148762 h 4148762"/>
              <a:gd name="connsiteX1" fmla="*/ 2532902 w 2532902"/>
              <a:gd name="connsiteY1" fmla="*/ 3697263 h 4148762"/>
              <a:gd name="connsiteX2" fmla="*/ 0 w 2532902"/>
              <a:gd name="connsiteY2" fmla="*/ 0 h 4148762"/>
              <a:gd name="connsiteX3" fmla="*/ 2242977 w 2532902"/>
              <a:gd name="connsiteY3" fmla="*/ 4148762 h 4148762"/>
              <a:gd name="connsiteX0" fmla="*/ 2242977 w 2469433"/>
              <a:gd name="connsiteY0" fmla="*/ 4148762 h 4148762"/>
              <a:gd name="connsiteX1" fmla="*/ 2469433 w 2469433"/>
              <a:gd name="connsiteY1" fmla="*/ 3671793 h 4148762"/>
              <a:gd name="connsiteX2" fmla="*/ 0 w 2469433"/>
              <a:gd name="connsiteY2" fmla="*/ 0 h 4148762"/>
              <a:gd name="connsiteX3" fmla="*/ 2242977 w 2469433"/>
              <a:gd name="connsiteY3" fmla="*/ 4148762 h 4148762"/>
              <a:gd name="connsiteX0" fmla="*/ 2242977 w 2242977"/>
              <a:gd name="connsiteY0" fmla="*/ 4148762 h 4148762"/>
              <a:gd name="connsiteX1" fmla="*/ 1580869 w 2242977"/>
              <a:gd name="connsiteY1" fmla="*/ 2156294 h 4148762"/>
              <a:gd name="connsiteX2" fmla="*/ 0 w 2242977"/>
              <a:gd name="connsiteY2" fmla="*/ 0 h 4148762"/>
              <a:gd name="connsiteX3" fmla="*/ 2242977 w 2242977"/>
              <a:gd name="connsiteY3" fmla="*/ 4148762 h 4148762"/>
              <a:gd name="connsiteX0" fmla="*/ 1316332 w 1580869"/>
              <a:gd name="connsiteY0" fmla="*/ 2200264 h 2200264"/>
              <a:gd name="connsiteX1" fmla="*/ 1580869 w 1580869"/>
              <a:gd name="connsiteY1" fmla="*/ 2156294 h 2200264"/>
              <a:gd name="connsiteX2" fmla="*/ 0 w 1580869"/>
              <a:gd name="connsiteY2" fmla="*/ 0 h 2200264"/>
              <a:gd name="connsiteX3" fmla="*/ 1316332 w 1580869"/>
              <a:gd name="connsiteY3" fmla="*/ 2200264 h 2200264"/>
              <a:gd name="connsiteX0" fmla="*/ 1417882 w 1580869"/>
              <a:gd name="connsiteY0" fmla="*/ 2671469 h 2671469"/>
              <a:gd name="connsiteX1" fmla="*/ 1580869 w 1580869"/>
              <a:gd name="connsiteY1" fmla="*/ 2156294 h 2671469"/>
              <a:gd name="connsiteX2" fmla="*/ 0 w 1580869"/>
              <a:gd name="connsiteY2" fmla="*/ 0 h 2671469"/>
              <a:gd name="connsiteX3" fmla="*/ 1417882 w 1580869"/>
              <a:gd name="connsiteY3" fmla="*/ 2671469 h 2671469"/>
              <a:gd name="connsiteX0" fmla="*/ 1417882 w 1631644"/>
              <a:gd name="connsiteY0" fmla="*/ 2671469 h 2671469"/>
              <a:gd name="connsiteX1" fmla="*/ 1631644 w 1631644"/>
              <a:gd name="connsiteY1" fmla="*/ 2181765 h 2671469"/>
              <a:gd name="connsiteX2" fmla="*/ 0 w 1631644"/>
              <a:gd name="connsiteY2" fmla="*/ 0 h 2671469"/>
              <a:gd name="connsiteX3" fmla="*/ 1417882 w 1631644"/>
              <a:gd name="connsiteY3" fmla="*/ 2671469 h 2671469"/>
              <a:gd name="connsiteX0" fmla="*/ 1265557 w 1631644"/>
              <a:gd name="connsiteY0" fmla="*/ 2518646 h 2518646"/>
              <a:gd name="connsiteX1" fmla="*/ 1631644 w 1631644"/>
              <a:gd name="connsiteY1" fmla="*/ 2181765 h 2518646"/>
              <a:gd name="connsiteX2" fmla="*/ 0 w 1631644"/>
              <a:gd name="connsiteY2" fmla="*/ 0 h 2518646"/>
              <a:gd name="connsiteX3" fmla="*/ 1265557 w 1631644"/>
              <a:gd name="connsiteY3" fmla="*/ 2518646 h 2518646"/>
              <a:gd name="connsiteX0" fmla="*/ 1392495 w 1631644"/>
              <a:gd name="connsiteY0" fmla="*/ 2633264 h 2633264"/>
              <a:gd name="connsiteX1" fmla="*/ 1631644 w 1631644"/>
              <a:gd name="connsiteY1" fmla="*/ 2181765 h 2633264"/>
              <a:gd name="connsiteX2" fmla="*/ 0 w 1631644"/>
              <a:gd name="connsiteY2" fmla="*/ 0 h 2633264"/>
              <a:gd name="connsiteX3" fmla="*/ 1392495 w 1631644"/>
              <a:gd name="connsiteY3" fmla="*/ 2633264 h 2633264"/>
              <a:gd name="connsiteX0" fmla="*/ 1316333 w 1631644"/>
              <a:gd name="connsiteY0" fmla="*/ 2798823 h 2798823"/>
              <a:gd name="connsiteX1" fmla="*/ 1631644 w 1631644"/>
              <a:gd name="connsiteY1" fmla="*/ 2181765 h 2798823"/>
              <a:gd name="connsiteX2" fmla="*/ 0 w 1631644"/>
              <a:gd name="connsiteY2" fmla="*/ 0 h 2798823"/>
              <a:gd name="connsiteX3" fmla="*/ 1316333 w 1631644"/>
              <a:gd name="connsiteY3" fmla="*/ 2798823 h 2798823"/>
              <a:gd name="connsiteX0" fmla="*/ 1316333 w 1517400"/>
              <a:gd name="connsiteY0" fmla="*/ 2798823 h 2798823"/>
              <a:gd name="connsiteX1" fmla="*/ 1517400 w 1517400"/>
              <a:gd name="connsiteY1" fmla="*/ 2334589 h 2798823"/>
              <a:gd name="connsiteX2" fmla="*/ 0 w 1517400"/>
              <a:gd name="connsiteY2" fmla="*/ 0 h 2798823"/>
              <a:gd name="connsiteX3" fmla="*/ 1316333 w 1517400"/>
              <a:gd name="connsiteY3" fmla="*/ 2798823 h 2798823"/>
              <a:gd name="connsiteX0" fmla="*/ 2230284 w 2431351"/>
              <a:gd name="connsiteY0" fmla="*/ 3109399 h 3109399"/>
              <a:gd name="connsiteX1" fmla="*/ 2431351 w 2431351"/>
              <a:gd name="connsiteY1" fmla="*/ 2645165 h 3109399"/>
              <a:gd name="connsiteX2" fmla="*/ 0 w 2431351"/>
              <a:gd name="connsiteY2" fmla="*/ 0 h 3109399"/>
              <a:gd name="connsiteX3" fmla="*/ 2230284 w 2431351"/>
              <a:gd name="connsiteY3" fmla="*/ 3109399 h 3109399"/>
              <a:gd name="connsiteX0" fmla="*/ 2082872 w 2283939"/>
              <a:gd name="connsiteY0" fmla="*/ 3493922 h 3493922"/>
              <a:gd name="connsiteX1" fmla="*/ 2283939 w 2283939"/>
              <a:gd name="connsiteY1" fmla="*/ 3029688 h 3493922"/>
              <a:gd name="connsiteX2" fmla="*/ 0 w 2283939"/>
              <a:gd name="connsiteY2" fmla="*/ 0 h 3493922"/>
              <a:gd name="connsiteX3" fmla="*/ 2082872 w 2283939"/>
              <a:gd name="connsiteY3" fmla="*/ 3493922 h 3493922"/>
            </a:gdLst>
            <a:ahLst/>
            <a:cxnLst>
              <a:cxn ang="0">
                <a:pos x="connsiteX0" y="connsiteY0"/>
              </a:cxn>
              <a:cxn ang="0">
                <a:pos x="connsiteX1" y="connsiteY1"/>
              </a:cxn>
              <a:cxn ang="0">
                <a:pos x="connsiteX2" y="connsiteY2"/>
              </a:cxn>
              <a:cxn ang="0">
                <a:pos x="connsiteX3" y="connsiteY3"/>
              </a:cxn>
            </a:cxnLst>
            <a:rect l="l" t="t" r="r" b="b"/>
            <a:pathLst>
              <a:path w="2283939" h="3493922">
                <a:moveTo>
                  <a:pt x="2082872" y="3493922"/>
                </a:moveTo>
                <a:lnTo>
                  <a:pt x="2283939" y="3029688"/>
                </a:lnTo>
                <a:lnTo>
                  <a:pt x="0" y="0"/>
                </a:lnTo>
                <a:lnTo>
                  <a:pt x="2082872" y="3493922"/>
                </a:lnTo>
                <a:close/>
              </a:path>
            </a:pathLst>
          </a:custGeom>
          <a:solidFill>
            <a:srgbClr val="B75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 Placeholder 25"/>
          <p:cNvSpPr txBox="1">
            <a:spLocks/>
          </p:cNvSpPr>
          <p:nvPr userDrawn="1"/>
        </p:nvSpPr>
        <p:spPr>
          <a:xfrm>
            <a:off x="6473825" y="703263"/>
            <a:ext cx="704850" cy="658812"/>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ctr" fontAlgn="auto">
              <a:spcAft>
                <a:spcPts val="0"/>
              </a:spcAft>
              <a:defRPr/>
            </a:pPr>
            <a:endParaRPr kumimoji="1" lang="ja-JP" altLang="en-US" dirty="0">
              <a:solidFill>
                <a:schemeClr val="bg1"/>
              </a:solidFill>
              <a:ea typeface="Calibri" charset="0"/>
              <a:cs typeface="Calibri" charset="0"/>
            </a:endParaRPr>
          </a:p>
        </p:txBody>
      </p:sp>
      <p:sp>
        <p:nvSpPr>
          <p:cNvPr id="24" name="テキスト プレースホルダー 36"/>
          <p:cNvSpPr txBox="1">
            <a:spLocks/>
          </p:cNvSpPr>
          <p:nvPr userDrawn="1"/>
        </p:nvSpPr>
        <p:spPr bwMode="auto">
          <a:xfrm>
            <a:off x="427038" y="6426200"/>
            <a:ext cx="1136173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Aft>
                <a:spcPts val="0"/>
              </a:spcAft>
              <a:buFontTx/>
              <a:buNone/>
              <a:defRPr/>
            </a:pPr>
            <a:r>
              <a:rPr lang="en-US" altLang="ja-JP" sz="1100" dirty="0">
                <a:solidFill>
                  <a:schemeClr val="bg1"/>
                </a:solidFill>
                <a:latin typeface="Calibri" charset="0"/>
              </a:rPr>
              <a:t>Women Entrepreneurs in STEM  |   </a:t>
            </a:r>
            <a:r>
              <a:rPr lang="en-US" altLang="ja-JP" sz="1100" dirty="0" err="1">
                <a:solidFill>
                  <a:schemeClr val="bg1"/>
                </a:solidFill>
                <a:latin typeface="Calibri" charset="0"/>
              </a:rPr>
              <a:t>www.stementrepreneurs.eu</a:t>
            </a:r>
            <a:endParaRPr kumimoji="1" lang="ja-JP" altLang="en-US" sz="1100" dirty="0">
              <a:solidFill>
                <a:schemeClr val="bg1"/>
              </a:solidFill>
              <a:latin typeface="Calibri" charset="0"/>
            </a:endParaRPr>
          </a:p>
        </p:txBody>
      </p:sp>
      <p:sp>
        <p:nvSpPr>
          <p:cNvPr id="22" name="Picture Placeholder 2"/>
          <p:cNvSpPr>
            <a:spLocks noGrp="1"/>
          </p:cNvSpPr>
          <p:nvPr>
            <p:ph type="pic" sz="quarter" idx="16"/>
          </p:nvPr>
        </p:nvSpPr>
        <p:spPr>
          <a:xfrm>
            <a:off x="6136783" y="-16336"/>
            <a:ext cx="6058879" cy="6858000"/>
          </a:xfrm>
          <a:custGeom>
            <a:avLst/>
            <a:gdLst>
              <a:gd name="connsiteX0" fmla="*/ 0 w 4813058"/>
              <a:gd name="connsiteY0" fmla="*/ 0 h 6858000"/>
              <a:gd name="connsiteX1" fmla="*/ 4010866 w 4813058"/>
              <a:gd name="connsiteY1" fmla="*/ 0 h 6858000"/>
              <a:gd name="connsiteX2" fmla="*/ 4813058 w 4813058"/>
              <a:gd name="connsiteY2" fmla="*/ 802192 h 6858000"/>
              <a:gd name="connsiteX3" fmla="*/ 4813058 w 4813058"/>
              <a:gd name="connsiteY3" fmla="*/ 6858000 h 6858000"/>
              <a:gd name="connsiteX4" fmla="*/ 0 w 4813058"/>
              <a:gd name="connsiteY4" fmla="*/ 6858000 h 6858000"/>
              <a:gd name="connsiteX5" fmla="*/ 0 w 4813058"/>
              <a:gd name="connsiteY5" fmla="*/ 0 h 6858000"/>
              <a:gd name="connsiteX0" fmla="*/ 12700 w 4813058"/>
              <a:gd name="connsiteY0" fmla="*/ 3429000 h 6858000"/>
              <a:gd name="connsiteX1" fmla="*/ 4010866 w 4813058"/>
              <a:gd name="connsiteY1" fmla="*/ 0 h 6858000"/>
              <a:gd name="connsiteX2" fmla="*/ 4813058 w 4813058"/>
              <a:gd name="connsiteY2" fmla="*/ 802192 h 6858000"/>
              <a:gd name="connsiteX3" fmla="*/ 4813058 w 4813058"/>
              <a:gd name="connsiteY3" fmla="*/ 6858000 h 6858000"/>
              <a:gd name="connsiteX4" fmla="*/ 0 w 4813058"/>
              <a:gd name="connsiteY4" fmla="*/ 6858000 h 6858000"/>
              <a:gd name="connsiteX5" fmla="*/ 12700 w 4813058"/>
              <a:gd name="connsiteY5" fmla="*/ 3429000 h 6858000"/>
              <a:gd name="connsiteX0" fmla="*/ 6 w 4800364"/>
              <a:gd name="connsiteY0" fmla="*/ 3429000 h 6858000"/>
              <a:gd name="connsiteX1" fmla="*/ 3998172 w 4800364"/>
              <a:gd name="connsiteY1" fmla="*/ 0 h 6858000"/>
              <a:gd name="connsiteX2" fmla="*/ 4800364 w 4800364"/>
              <a:gd name="connsiteY2" fmla="*/ 802192 h 6858000"/>
              <a:gd name="connsiteX3" fmla="*/ 4800364 w 4800364"/>
              <a:gd name="connsiteY3" fmla="*/ 6858000 h 6858000"/>
              <a:gd name="connsiteX4" fmla="*/ 2667006 w 4800364"/>
              <a:gd name="connsiteY4" fmla="*/ 6858000 h 6858000"/>
              <a:gd name="connsiteX5" fmla="*/ 6 w 4800364"/>
              <a:gd name="connsiteY5" fmla="*/ 3429000 h 6858000"/>
              <a:gd name="connsiteX0" fmla="*/ 8 w 4800366"/>
              <a:gd name="connsiteY0" fmla="*/ 3429000 h 6858000"/>
              <a:gd name="connsiteX1" fmla="*/ 3998174 w 4800366"/>
              <a:gd name="connsiteY1" fmla="*/ 0 h 6858000"/>
              <a:gd name="connsiteX2" fmla="*/ 4800366 w 4800366"/>
              <a:gd name="connsiteY2" fmla="*/ 802192 h 6858000"/>
              <a:gd name="connsiteX3" fmla="*/ 4800366 w 4800366"/>
              <a:gd name="connsiteY3" fmla="*/ 6858000 h 6858000"/>
              <a:gd name="connsiteX4" fmla="*/ 2667008 w 4800366"/>
              <a:gd name="connsiteY4" fmla="*/ 6858000 h 6858000"/>
              <a:gd name="connsiteX5" fmla="*/ 8 w 4800366"/>
              <a:gd name="connsiteY5" fmla="*/ 3429000 h 6858000"/>
              <a:gd name="connsiteX0" fmla="*/ 0 w 4800358"/>
              <a:gd name="connsiteY0" fmla="*/ 3429000 h 6858000"/>
              <a:gd name="connsiteX1" fmla="*/ 3998166 w 4800358"/>
              <a:gd name="connsiteY1" fmla="*/ 0 h 6858000"/>
              <a:gd name="connsiteX2" fmla="*/ 4800358 w 4800358"/>
              <a:gd name="connsiteY2" fmla="*/ 802192 h 6858000"/>
              <a:gd name="connsiteX3" fmla="*/ 4800358 w 4800358"/>
              <a:gd name="connsiteY3" fmla="*/ 6858000 h 6858000"/>
              <a:gd name="connsiteX4" fmla="*/ 2667000 w 4800358"/>
              <a:gd name="connsiteY4" fmla="*/ 6858000 h 6858000"/>
              <a:gd name="connsiteX5" fmla="*/ 0 w 4800358"/>
              <a:gd name="connsiteY5" fmla="*/ 3429000 h 6858000"/>
              <a:gd name="connsiteX0" fmla="*/ 0 w 4800358"/>
              <a:gd name="connsiteY0" fmla="*/ 3429000 h 6858000"/>
              <a:gd name="connsiteX1" fmla="*/ 3998166 w 4800358"/>
              <a:gd name="connsiteY1" fmla="*/ 0 h 6858000"/>
              <a:gd name="connsiteX2" fmla="*/ 4800358 w 4800358"/>
              <a:gd name="connsiteY2" fmla="*/ 802192 h 6858000"/>
              <a:gd name="connsiteX3" fmla="*/ 4000258 w 4800358"/>
              <a:gd name="connsiteY3" fmla="*/ 6858000 h 6858000"/>
              <a:gd name="connsiteX4" fmla="*/ 2667000 w 4800358"/>
              <a:gd name="connsiteY4" fmla="*/ 6858000 h 6858000"/>
              <a:gd name="connsiteX5" fmla="*/ 0 w 4800358"/>
              <a:gd name="connsiteY5" fmla="*/ 3429000 h 6858000"/>
              <a:gd name="connsiteX0" fmla="*/ 0 w 4813058"/>
              <a:gd name="connsiteY0" fmla="*/ 3429000 h 6858000"/>
              <a:gd name="connsiteX1" fmla="*/ 3998166 w 4813058"/>
              <a:gd name="connsiteY1" fmla="*/ 0 h 6858000"/>
              <a:gd name="connsiteX2" fmla="*/ 4813058 w 4813058"/>
              <a:gd name="connsiteY2" fmla="*/ 27492 h 6858000"/>
              <a:gd name="connsiteX3" fmla="*/ 4000258 w 4813058"/>
              <a:gd name="connsiteY3" fmla="*/ 6858000 h 6858000"/>
              <a:gd name="connsiteX4" fmla="*/ 2667000 w 4813058"/>
              <a:gd name="connsiteY4" fmla="*/ 6858000 h 6858000"/>
              <a:gd name="connsiteX5" fmla="*/ 0 w 4813058"/>
              <a:gd name="connsiteY5" fmla="*/ 3429000 h 6858000"/>
              <a:gd name="connsiteX0" fmla="*/ 0 w 4813058"/>
              <a:gd name="connsiteY0" fmla="*/ 3401508 h 6830508"/>
              <a:gd name="connsiteX1" fmla="*/ 3883866 w 4813058"/>
              <a:gd name="connsiteY1" fmla="*/ 10608 h 6830508"/>
              <a:gd name="connsiteX2" fmla="*/ 4813058 w 4813058"/>
              <a:gd name="connsiteY2" fmla="*/ 0 h 6830508"/>
              <a:gd name="connsiteX3" fmla="*/ 4000258 w 4813058"/>
              <a:gd name="connsiteY3" fmla="*/ 6830508 h 6830508"/>
              <a:gd name="connsiteX4" fmla="*/ 2667000 w 4813058"/>
              <a:gd name="connsiteY4" fmla="*/ 6830508 h 6830508"/>
              <a:gd name="connsiteX5" fmla="*/ 0 w 4813058"/>
              <a:gd name="connsiteY5" fmla="*/ 3401508 h 6830508"/>
              <a:gd name="connsiteX0" fmla="*/ 0 w 4800358"/>
              <a:gd name="connsiteY0" fmla="*/ 3401508 h 6830508"/>
              <a:gd name="connsiteX1" fmla="*/ 3883866 w 4800358"/>
              <a:gd name="connsiteY1" fmla="*/ 10608 h 6830508"/>
              <a:gd name="connsiteX2" fmla="*/ 4800358 w 4800358"/>
              <a:gd name="connsiteY2" fmla="*/ 0 h 6830508"/>
              <a:gd name="connsiteX3" fmla="*/ 4000258 w 4800358"/>
              <a:gd name="connsiteY3" fmla="*/ 6830508 h 6830508"/>
              <a:gd name="connsiteX4" fmla="*/ 2667000 w 4800358"/>
              <a:gd name="connsiteY4" fmla="*/ 6830508 h 6830508"/>
              <a:gd name="connsiteX5" fmla="*/ 0 w 4800358"/>
              <a:gd name="connsiteY5" fmla="*/ 3401508 h 6830508"/>
              <a:gd name="connsiteX0" fmla="*/ 0 w 4800358"/>
              <a:gd name="connsiteY0" fmla="*/ 3403600 h 6832600"/>
              <a:gd name="connsiteX1" fmla="*/ 3883866 w 4800358"/>
              <a:gd name="connsiteY1" fmla="*/ 0 h 6832600"/>
              <a:gd name="connsiteX2" fmla="*/ 4800358 w 4800358"/>
              <a:gd name="connsiteY2" fmla="*/ 2092 h 6832600"/>
              <a:gd name="connsiteX3" fmla="*/ 4000258 w 4800358"/>
              <a:gd name="connsiteY3" fmla="*/ 6832600 h 6832600"/>
              <a:gd name="connsiteX4" fmla="*/ 2667000 w 4800358"/>
              <a:gd name="connsiteY4" fmla="*/ 6832600 h 6832600"/>
              <a:gd name="connsiteX5" fmla="*/ 0 w 4800358"/>
              <a:gd name="connsiteY5" fmla="*/ 3403600 h 6832600"/>
              <a:gd name="connsiteX0" fmla="*/ 0 w 4749558"/>
              <a:gd name="connsiteY0" fmla="*/ 3414208 h 6843208"/>
              <a:gd name="connsiteX1" fmla="*/ 3883866 w 4749558"/>
              <a:gd name="connsiteY1" fmla="*/ 10608 h 6843208"/>
              <a:gd name="connsiteX2" fmla="*/ 4749558 w 4749558"/>
              <a:gd name="connsiteY2" fmla="*/ 0 h 6843208"/>
              <a:gd name="connsiteX3" fmla="*/ 4000258 w 4749558"/>
              <a:gd name="connsiteY3" fmla="*/ 6843208 h 6843208"/>
              <a:gd name="connsiteX4" fmla="*/ 2667000 w 4749558"/>
              <a:gd name="connsiteY4" fmla="*/ 6843208 h 6843208"/>
              <a:gd name="connsiteX5" fmla="*/ 0 w 4749558"/>
              <a:gd name="connsiteY5" fmla="*/ 3414208 h 6843208"/>
              <a:gd name="connsiteX0" fmla="*/ 0 w 4749558"/>
              <a:gd name="connsiteY0" fmla="*/ 3416300 h 6845300"/>
              <a:gd name="connsiteX1" fmla="*/ 3883866 w 4749558"/>
              <a:gd name="connsiteY1" fmla="*/ 0 h 6845300"/>
              <a:gd name="connsiteX2" fmla="*/ 4749558 w 4749558"/>
              <a:gd name="connsiteY2" fmla="*/ 2092 h 6845300"/>
              <a:gd name="connsiteX3" fmla="*/ 4000258 w 4749558"/>
              <a:gd name="connsiteY3" fmla="*/ 6845300 h 6845300"/>
              <a:gd name="connsiteX4" fmla="*/ 2667000 w 4749558"/>
              <a:gd name="connsiteY4" fmla="*/ 6845300 h 6845300"/>
              <a:gd name="connsiteX5" fmla="*/ 0 w 4749558"/>
              <a:gd name="connsiteY5" fmla="*/ 3416300 h 6845300"/>
              <a:gd name="connsiteX0" fmla="*/ 0 w 4800358"/>
              <a:gd name="connsiteY0" fmla="*/ 3416300 h 6845300"/>
              <a:gd name="connsiteX1" fmla="*/ 3883866 w 4800358"/>
              <a:gd name="connsiteY1" fmla="*/ 0 h 6845300"/>
              <a:gd name="connsiteX2" fmla="*/ 4800358 w 4800358"/>
              <a:gd name="connsiteY2" fmla="*/ 2092 h 6845300"/>
              <a:gd name="connsiteX3" fmla="*/ 4000258 w 4800358"/>
              <a:gd name="connsiteY3" fmla="*/ 6845300 h 6845300"/>
              <a:gd name="connsiteX4" fmla="*/ 2667000 w 4800358"/>
              <a:gd name="connsiteY4" fmla="*/ 6845300 h 6845300"/>
              <a:gd name="connsiteX5" fmla="*/ 0 w 4800358"/>
              <a:gd name="connsiteY5" fmla="*/ 3416300 h 6845300"/>
              <a:gd name="connsiteX0" fmla="*/ 0 w 4838458"/>
              <a:gd name="connsiteY0" fmla="*/ 3441700 h 6845300"/>
              <a:gd name="connsiteX1" fmla="*/ 3921966 w 4838458"/>
              <a:gd name="connsiteY1" fmla="*/ 0 h 6845300"/>
              <a:gd name="connsiteX2" fmla="*/ 4838458 w 4838458"/>
              <a:gd name="connsiteY2" fmla="*/ 2092 h 6845300"/>
              <a:gd name="connsiteX3" fmla="*/ 4038358 w 4838458"/>
              <a:gd name="connsiteY3" fmla="*/ 6845300 h 6845300"/>
              <a:gd name="connsiteX4" fmla="*/ 2705100 w 4838458"/>
              <a:gd name="connsiteY4" fmla="*/ 6845300 h 6845300"/>
              <a:gd name="connsiteX5" fmla="*/ 0 w 4838458"/>
              <a:gd name="connsiteY5" fmla="*/ 3441700 h 6845300"/>
              <a:gd name="connsiteX0" fmla="*/ 0 w 4838458"/>
              <a:gd name="connsiteY0" fmla="*/ 3439608 h 6843208"/>
              <a:gd name="connsiteX1" fmla="*/ 645366 w 4838458"/>
              <a:gd name="connsiteY1" fmla="*/ 10608 h 6843208"/>
              <a:gd name="connsiteX2" fmla="*/ 4838458 w 4838458"/>
              <a:gd name="connsiteY2" fmla="*/ 0 h 6843208"/>
              <a:gd name="connsiteX3" fmla="*/ 4038358 w 4838458"/>
              <a:gd name="connsiteY3" fmla="*/ 6843208 h 6843208"/>
              <a:gd name="connsiteX4" fmla="*/ 2705100 w 4838458"/>
              <a:gd name="connsiteY4" fmla="*/ 6843208 h 6843208"/>
              <a:gd name="connsiteX5" fmla="*/ 0 w 4838458"/>
              <a:gd name="connsiteY5" fmla="*/ 3439608 h 6843208"/>
              <a:gd name="connsiteX0" fmla="*/ 0 w 5956058"/>
              <a:gd name="connsiteY0" fmla="*/ 3884108 h 6843208"/>
              <a:gd name="connsiteX1" fmla="*/ 1762966 w 5956058"/>
              <a:gd name="connsiteY1" fmla="*/ 10608 h 6843208"/>
              <a:gd name="connsiteX2" fmla="*/ 5956058 w 5956058"/>
              <a:gd name="connsiteY2" fmla="*/ 0 h 6843208"/>
              <a:gd name="connsiteX3" fmla="*/ 5155958 w 5956058"/>
              <a:gd name="connsiteY3" fmla="*/ 6843208 h 6843208"/>
              <a:gd name="connsiteX4" fmla="*/ 3822700 w 5956058"/>
              <a:gd name="connsiteY4" fmla="*/ 6843208 h 6843208"/>
              <a:gd name="connsiteX5" fmla="*/ 0 w 5956058"/>
              <a:gd name="connsiteY5" fmla="*/ 3884108 h 6843208"/>
              <a:gd name="connsiteX0" fmla="*/ 0 w 5956058"/>
              <a:gd name="connsiteY0" fmla="*/ 3884108 h 7173408"/>
              <a:gd name="connsiteX1" fmla="*/ 1762966 w 5956058"/>
              <a:gd name="connsiteY1" fmla="*/ 10608 h 7173408"/>
              <a:gd name="connsiteX2" fmla="*/ 5956058 w 5956058"/>
              <a:gd name="connsiteY2" fmla="*/ 0 h 7173408"/>
              <a:gd name="connsiteX3" fmla="*/ 5155958 w 5956058"/>
              <a:gd name="connsiteY3" fmla="*/ 6843208 h 7173408"/>
              <a:gd name="connsiteX4" fmla="*/ 1752600 w 5956058"/>
              <a:gd name="connsiteY4" fmla="*/ 7173408 h 7173408"/>
              <a:gd name="connsiteX5" fmla="*/ 0 w 5956058"/>
              <a:gd name="connsiteY5" fmla="*/ 3884108 h 7173408"/>
              <a:gd name="connsiteX0" fmla="*/ 0 w 5956058"/>
              <a:gd name="connsiteY0" fmla="*/ 3884108 h 6843208"/>
              <a:gd name="connsiteX1" fmla="*/ 1762966 w 5956058"/>
              <a:gd name="connsiteY1" fmla="*/ 10608 h 6843208"/>
              <a:gd name="connsiteX2" fmla="*/ 5956058 w 5956058"/>
              <a:gd name="connsiteY2" fmla="*/ 0 h 6843208"/>
              <a:gd name="connsiteX3" fmla="*/ 5155958 w 5956058"/>
              <a:gd name="connsiteY3" fmla="*/ 6843208 h 6843208"/>
              <a:gd name="connsiteX4" fmla="*/ 1765300 w 5956058"/>
              <a:gd name="connsiteY4" fmla="*/ 6817808 h 6843208"/>
              <a:gd name="connsiteX5" fmla="*/ 0 w 5956058"/>
              <a:gd name="connsiteY5" fmla="*/ 3884108 h 68432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653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653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907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907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65300 w 6044958"/>
              <a:gd name="connsiteY4" fmla="*/ 6830508 h 6855908"/>
              <a:gd name="connsiteX5" fmla="*/ 0 w 6044958"/>
              <a:gd name="connsiteY5" fmla="*/ 3884108 h 6855908"/>
              <a:gd name="connsiteX0" fmla="*/ 0 w 6057658"/>
              <a:gd name="connsiteY0" fmla="*/ 3884108 h 6843208"/>
              <a:gd name="connsiteX1" fmla="*/ 1762966 w 6057658"/>
              <a:gd name="connsiteY1" fmla="*/ 10608 h 6843208"/>
              <a:gd name="connsiteX2" fmla="*/ 5956058 w 6057658"/>
              <a:gd name="connsiteY2" fmla="*/ 0 h 6843208"/>
              <a:gd name="connsiteX3" fmla="*/ 6057658 w 6057658"/>
              <a:gd name="connsiteY3" fmla="*/ 6843208 h 6843208"/>
              <a:gd name="connsiteX4" fmla="*/ 1765300 w 6057658"/>
              <a:gd name="connsiteY4" fmla="*/ 6830508 h 6843208"/>
              <a:gd name="connsiteX5" fmla="*/ 0 w 6057658"/>
              <a:gd name="connsiteY5" fmla="*/ 3884108 h 6843208"/>
              <a:gd name="connsiteX0" fmla="*/ 0 w 6057658"/>
              <a:gd name="connsiteY0" fmla="*/ 3896808 h 6855908"/>
              <a:gd name="connsiteX1" fmla="*/ 1762966 w 6057658"/>
              <a:gd name="connsiteY1" fmla="*/ 23308 h 6855908"/>
              <a:gd name="connsiteX2" fmla="*/ 6044958 w 6057658"/>
              <a:gd name="connsiteY2" fmla="*/ 0 h 6855908"/>
              <a:gd name="connsiteX3" fmla="*/ 6057658 w 6057658"/>
              <a:gd name="connsiteY3" fmla="*/ 6855908 h 6855908"/>
              <a:gd name="connsiteX4" fmla="*/ 1765300 w 6057658"/>
              <a:gd name="connsiteY4" fmla="*/ 6843208 h 6855908"/>
              <a:gd name="connsiteX5" fmla="*/ 0 w 6057658"/>
              <a:gd name="connsiteY5" fmla="*/ 3896808 h 6855908"/>
              <a:gd name="connsiteX0" fmla="*/ 0 w 6058879"/>
              <a:gd name="connsiteY0" fmla="*/ 3884108 h 6843208"/>
              <a:gd name="connsiteX1" fmla="*/ 1762966 w 6058879"/>
              <a:gd name="connsiteY1" fmla="*/ 10608 h 6843208"/>
              <a:gd name="connsiteX2" fmla="*/ 6057658 w 6058879"/>
              <a:gd name="connsiteY2" fmla="*/ 0 h 6843208"/>
              <a:gd name="connsiteX3" fmla="*/ 6057658 w 6058879"/>
              <a:gd name="connsiteY3" fmla="*/ 6843208 h 6843208"/>
              <a:gd name="connsiteX4" fmla="*/ 1765300 w 6058879"/>
              <a:gd name="connsiteY4" fmla="*/ 6830508 h 6843208"/>
              <a:gd name="connsiteX5" fmla="*/ 0 w 6058879"/>
              <a:gd name="connsiteY5" fmla="*/ 3884108 h 6843208"/>
              <a:gd name="connsiteX0" fmla="*/ 0 w 6058879"/>
              <a:gd name="connsiteY0" fmla="*/ 3898900 h 6858000"/>
              <a:gd name="connsiteX1" fmla="*/ 1762966 w 6058879"/>
              <a:gd name="connsiteY1" fmla="*/ 0 h 6858000"/>
              <a:gd name="connsiteX2" fmla="*/ 6057658 w 6058879"/>
              <a:gd name="connsiteY2" fmla="*/ 14792 h 6858000"/>
              <a:gd name="connsiteX3" fmla="*/ 6057658 w 6058879"/>
              <a:gd name="connsiteY3" fmla="*/ 6858000 h 6858000"/>
              <a:gd name="connsiteX4" fmla="*/ 1765300 w 6058879"/>
              <a:gd name="connsiteY4" fmla="*/ 6845300 h 6858000"/>
              <a:gd name="connsiteX5" fmla="*/ 0 w 6058879"/>
              <a:gd name="connsiteY5" fmla="*/ 38989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8879" h="6858000">
                <a:moveTo>
                  <a:pt x="0" y="3898900"/>
                </a:moveTo>
                <a:lnTo>
                  <a:pt x="1762966" y="0"/>
                </a:lnTo>
                <a:lnTo>
                  <a:pt x="6057658" y="14792"/>
                </a:lnTo>
                <a:cubicBezTo>
                  <a:pt x="6061891" y="2300095"/>
                  <a:pt x="6053425" y="4572697"/>
                  <a:pt x="6057658" y="6858000"/>
                </a:cubicBezTo>
                <a:lnTo>
                  <a:pt x="1765300" y="6845300"/>
                </a:lnTo>
                <a:cubicBezTo>
                  <a:pt x="-46567" y="3886200"/>
                  <a:pt x="1494367" y="6286500"/>
                  <a:pt x="0" y="3898900"/>
                </a:cubicBezTo>
                <a:close/>
              </a:path>
            </a:pathLst>
          </a:custGeom>
          <a:ln>
            <a:noFill/>
          </a:ln>
        </p:spPr>
        <p:txBody>
          <a:bodyPr rtlCol="0">
            <a:normAutofit/>
          </a:bodyPr>
          <a:lstStyle>
            <a:lvl1pPr marL="0" indent="0" algn="ctr">
              <a:buNone/>
              <a:defRPr>
                <a:solidFill>
                  <a:srgbClr val="7F7F7F"/>
                </a:solidFill>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r>
              <a:rPr lang="en-US" noProof="0" dirty="0"/>
              <a:t>Click here to add photo</a:t>
            </a:r>
          </a:p>
        </p:txBody>
      </p:sp>
      <p:sp>
        <p:nvSpPr>
          <p:cNvPr id="6" name="Text Placeholder 23"/>
          <p:cNvSpPr>
            <a:spLocks noGrp="1"/>
          </p:cNvSpPr>
          <p:nvPr>
            <p:ph type="body" sz="quarter" idx="14" hasCustomPrompt="1"/>
          </p:nvPr>
        </p:nvSpPr>
        <p:spPr>
          <a:xfrm>
            <a:off x="4492359" y="5101568"/>
            <a:ext cx="785328" cy="1056986"/>
          </a:xfrm>
        </p:spPr>
        <p:txBody>
          <a:bodyPr>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Text Placeholder 23"/>
          <p:cNvSpPr>
            <a:spLocks noGrp="1"/>
          </p:cNvSpPr>
          <p:nvPr>
            <p:ph type="body" sz="quarter" idx="15" hasCustomPrompt="1"/>
          </p:nvPr>
        </p:nvSpPr>
        <p:spPr>
          <a:xfrm>
            <a:off x="566263" y="2061184"/>
            <a:ext cx="2613204" cy="1221666"/>
          </a:xfrm>
        </p:spPr>
        <p:txBody>
          <a:bodyPr>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8" name="Text Placeholder 23"/>
          <p:cNvSpPr>
            <a:spLocks noGrp="1"/>
          </p:cNvSpPr>
          <p:nvPr>
            <p:ph type="body" sz="quarter" idx="13"/>
          </p:nvPr>
        </p:nvSpPr>
        <p:spPr>
          <a:xfrm>
            <a:off x="598921" y="2706718"/>
            <a:ext cx="4686342" cy="2497338"/>
          </a:xfrm>
        </p:spPr>
        <p:txBody>
          <a:bodyPr anchor="ctr">
            <a:normAutofit/>
          </a:bodyPr>
          <a:lstStyle>
            <a:lvl1pPr marL="0" indent="0" algn="ctr">
              <a:buNone/>
              <a:defRPr sz="3000" i="1"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7683810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330825" y="1431925"/>
            <a:ext cx="6848475"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プレースホルダー 36"/>
          <p:cNvSpPr txBox="1">
            <a:spLocks/>
          </p:cNvSpPr>
          <p:nvPr userDrawn="1"/>
        </p:nvSpPr>
        <p:spPr bwMode="auto">
          <a:xfrm>
            <a:off x="0" y="6288088"/>
            <a:ext cx="1219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eaLnBrk="1" fontAlgn="auto" hangingPunct="1">
              <a:spcAft>
                <a:spcPts val="0"/>
              </a:spcAft>
              <a:buFontTx/>
              <a:buNone/>
              <a:defRPr/>
            </a:pPr>
            <a:r>
              <a:rPr lang="en-US" altLang="ja-JP" sz="1100" dirty="0">
                <a:solidFill>
                  <a:srgbClr val="525252"/>
                </a:solidFill>
                <a:latin typeface="Calibri" charset="0"/>
              </a:rPr>
              <a:t>Women Entrepreneurs in STEM  </a:t>
            </a:r>
            <a:r>
              <a:rPr lang="en-US" altLang="ja-JP" sz="1100" dirty="0">
                <a:solidFill>
                  <a:srgbClr val="F26942"/>
                </a:solidFill>
                <a:latin typeface="Calibri" charset="0"/>
              </a:rPr>
              <a:t>|</a:t>
            </a:r>
            <a:r>
              <a:rPr lang="en-US" altLang="ja-JP" sz="1100" dirty="0">
                <a:solidFill>
                  <a:srgbClr val="0480C1"/>
                </a:solidFill>
                <a:latin typeface="Calibri" charset="0"/>
              </a:rPr>
              <a:t>   </a:t>
            </a:r>
            <a:r>
              <a:rPr lang="en-US" altLang="ja-JP" sz="1100" dirty="0" err="1">
                <a:solidFill>
                  <a:srgbClr val="525252"/>
                </a:solidFill>
                <a:latin typeface="Calibri" charset="0"/>
              </a:rPr>
              <a:t>www.stementrepreneurs.eu</a:t>
            </a:r>
            <a:endParaRPr kumimoji="1" lang="ja-JP" altLang="en-US" sz="1100" dirty="0">
              <a:solidFill>
                <a:srgbClr val="525252"/>
              </a:solidFill>
              <a:latin typeface="Calibri" charset="0"/>
            </a:endParaRPr>
          </a:p>
        </p:txBody>
      </p:sp>
      <p:cxnSp>
        <p:nvCxnSpPr>
          <p:cNvPr id="7" name="Straight Connector 6"/>
          <p:cNvCxnSpPr/>
          <p:nvPr userDrawn="1"/>
        </p:nvCxnSpPr>
        <p:spPr>
          <a:xfrm flipH="1">
            <a:off x="285750" y="1463675"/>
            <a:ext cx="5276850" cy="0"/>
          </a:xfrm>
          <a:prstGeom prst="line">
            <a:avLst/>
          </a:prstGeom>
          <a:ln>
            <a:solidFill>
              <a:srgbClr val="E95273"/>
            </a:solidFill>
          </a:ln>
        </p:spPr>
        <p:style>
          <a:lnRef idx="1">
            <a:schemeClr val="accent1"/>
          </a:lnRef>
          <a:fillRef idx="0">
            <a:schemeClr val="accent1"/>
          </a:fillRef>
          <a:effectRef idx="0">
            <a:schemeClr val="accent1"/>
          </a:effectRef>
          <a:fontRef idx="minor">
            <a:schemeClr val="tx1"/>
          </a:fontRef>
        </p:style>
      </p:cxnSp>
      <p:sp>
        <p:nvSpPr>
          <p:cNvPr id="12" name="Picture Placeholder 7"/>
          <p:cNvSpPr>
            <a:spLocks noGrp="1"/>
          </p:cNvSpPr>
          <p:nvPr>
            <p:ph type="pic" sz="quarter" idx="15"/>
          </p:nvPr>
        </p:nvSpPr>
        <p:spPr>
          <a:xfrm>
            <a:off x="6514098" y="1877326"/>
            <a:ext cx="5665788" cy="3478212"/>
          </a:xfrm>
          <a:prstGeom prst="rect">
            <a:avLst/>
          </a:prstGeom>
        </p:spPr>
        <p:txBody>
          <a:bodyPr rtlCol="0">
            <a:normAutofit/>
          </a:bodyPr>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lvl="0"/>
            <a:r>
              <a:rPr lang="en-US" noProof="0"/>
              <a:t>Drag picture to placeholder or click icon to add</a:t>
            </a:r>
            <a:endParaRPr lang="en-US" noProof="0" dirty="0"/>
          </a:p>
        </p:txBody>
      </p:sp>
      <p:sp>
        <p:nvSpPr>
          <p:cNvPr id="13" name="Text Placeholder 23"/>
          <p:cNvSpPr>
            <a:spLocks noGrp="1"/>
          </p:cNvSpPr>
          <p:nvPr>
            <p:ph type="body" sz="quarter" idx="13"/>
          </p:nvPr>
        </p:nvSpPr>
        <p:spPr>
          <a:xfrm>
            <a:off x="453178" y="388056"/>
            <a:ext cx="4877040" cy="906698"/>
          </a:xfrm>
        </p:spPr>
        <p:txBody>
          <a:bodyPr>
            <a:normAutofit/>
          </a:bodyPr>
          <a:lstStyle>
            <a:lvl1pPr marL="0" indent="0" algn="l">
              <a:buNone/>
              <a:defRPr sz="3600">
                <a:solidFill>
                  <a:srgbClr val="7F7F7F"/>
                </a:solidFill>
                <a:latin typeface="+mn-lt"/>
              </a:defRPr>
            </a:lvl1pPr>
          </a:lstStyle>
          <a:p>
            <a:pPr lvl="0"/>
            <a:r>
              <a:rPr lang="en-US"/>
              <a:t>Click to edit Master text styles</a:t>
            </a:r>
          </a:p>
        </p:txBody>
      </p:sp>
      <p:sp>
        <p:nvSpPr>
          <p:cNvPr id="14" name="Text Placeholder 25"/>
          <p:cNvSpPr>
            <a:spLocks noGrp="1"/>
          </p:cNvSpPr>
          <p:nvPr>
            <p:ph type="body" sz="quarter" idx="14"/>
          </p:nvPr>
        </p:nvSpPr>
        <p:spPr>
          <a:xfrm>
            <a:off x="453178" y="1631415"/>
            <a:ext cx="4877040" cy="4450443"/>
          </a:xfrm>
        </p:spPr>
        <p:txBody>
          <a:bodyPr>
            <a:noAutofit/>
          </a:bodyPr>
          <a:lstStyle>
            <a:lvl1pPr marL="0" indent="0" algn="l">
              <a:buNone/>
              <a:defRPr sz="24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edit Master text styles</a:t>
            </a:r>
          </a:p>
        </p:txBody>
      </p:sp>
    </p:spTree>
    <p:extLst>
      <p:ext uri="{BB962C8B-B14F-4D97-AF65-F5344CB8AC3E}">
        <p14:creationId xmlns:p14="http://schemas.microsoft.com/office/powerpoint/2010/main" val="2469145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sp>
        <p:nvSpPr>
          <p:cNvPr id="5" name="テキスト プレースホルダー 36"/>
          <p:cNvSpPr txBox="1">
            <a:spLocks/>
          </p:cNvSpPr>
          <p:nvPr userDrawn="1"/>
        </p:nvSpPr>
        <p:spPr bwMode="auto">
          <a:xfrm>
            <a:off x="0" y="6288088"/>
            <a:ext cx="1219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eaLnBrk="1" fontAlgn="auto" hangingPunct="1">
              <a:spcAft>
                <a:spcPts val="0"/>
              </a:spcAft>
              <a:buFontTx/>
              <a:buNone/>
              <a:defRPr/>
            </a:pPr>
            <a:r>
              <a:rPr lang="en-US" altLang="ja-JP" sz="1100" dirty="0">
                <a:solidFill>
                  <a:srgbClr val="525252"/>
                </a:solidFill>
                <a:latin typeface="Calibri" charset="0"/>
              </a:rPr>
              <a:t>Women Entrepreneurs in STEM  </a:t>
            </a:r>
            <a:r>
              <a:rPr lang="en-US" altLang="ja-JP" sz="1100" dirty="0">
                <a:solidFill>
                  <a:srgbClr val="F26942"/>
                </a:solidFill>
                <a:latin typeface="Calibri" charset="0"/>
              </a:rPr>
              <a:t>|</a:t>
            </a:r>
            <a:r>
              <a:rPr lang="en-US" altLang="ja-JP" sz="1100" dirty="0">
                <a:solidFill>
                  <a:srgbClr val="0480C1"/>
                </a:solidFill>
                <a:latin typeface="Calibri" charset="0"/>
              </a:rPr>
              <a:t>   </a:t>
            </a:r>
            <a:r>
              <a:rPr lang="en-US" altLang="ja-JP" sz="1100" dirty="0" err="1">
                <a:solidFill>
                  <a:srgbClr val="525252"/>
                </a:solidFill>
                <a:latin typeface="Calibri" charset="0"/>
              </a:rPr>
              <a:t>www.stementrepreneurs.eu</a:t>
            </a:r>
            <a:endParaRPr kumimoji="1" lang="ja-JP" altLang="en-US" sz="1100" dirty="0">
              <a:solidFill>
                <a:srgbClr val="525252"/>
              </a:solidFill>
              <a:latin typeface="Calibri" charset="0"/>
            </a:endParaRPr>
          </a:p>
        </p:txBody>
      </p:sp>
      <p:cxnSp>
        <p:nvCxnSpPr>
          <p:cNvPr id="6" name="Straight Connector 5"/>
          <p:cNvCxnSpPr/>
          <p:nvPr userDrawn="1"/>
        </p:nvCxnSpPr>
        <p:spPr>
          <a:xfrm flipH="1">
            <a:off x="6578600" y="1463675"/>
            <a:ext cx="5276850" cy="0"/>
          </a:xfrm>
          <a:prstGeom prst="line">
            <a:avLst/>
          </a:prstGeom>
          <a:ln>
            <a:solidFill>
              <a:srgbClr val="E9527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88" y="1463675"/>
            <a:ext cx="67484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3"/>
          <p:cNvSpPr>
            <a:spLocks noGrp="1"/>
          </p:cNvSpPr>
          <p:nvPr>
            <p:ph type="body" sz="quarter" idx="16"/>
          </p:nvPr>
        </p:nvSpPr>
        <p:spPr>
          <a:xfrm>
            <a:off x="6746480" y="388056"/>
            <a:ext cx="4877040" cy="906698"/>
          </a:xfrm>
        </p:spPr>
        <p:txBody>
          <a:bodyPr>
            <a:normAutofit/>
          </a:bodyPr>
          <a:lstStyle>
            <a:lvl1pPr marL="0" indent="0" algn="l">
              <a:buNone/>
              <a:defRPr sz="3600">
                <a:solidFill>
                  <a:srgbClr val="7F7F7F"/>
                </a:solidFill>
                <a:latin typeface="+mn-lt"/>
              </a:defRPr>
            </a:lvl1pPr>
          </a:lstStyle>
          <a:p>
            <a:pPr lvl="0"/>
            <a:r>
              <a:rPr lang="en-US"/>
              <a:t>Click to edit Master text styles</a:t>
            </a:r>
          </a:p>
        </p:txBody>
      </p:sp>
      <p:sp>
        <p:nvSpPr>
          <p:cNvPr id="10" name="Text Placeholder 25"/>
          <p:cNvSpPr>
            <a:spLocks noGrp="1"/>
          </p:cNvSpPr>
          <p:nvPr>
            <p:ph type="body" sz="quarter" idx="17"/>
          </p:nvPr>
        </p:nvSpPr>
        <p:spPr>
          <a:xfrm>
            <a:off x="6746480" y="1631415"/>
            <a:ext cx="4877040" cy="4450443"/>
          </a:xfrm>
        </p:spPr>
        <p:txBody>
          <a:bodyPr>
            <a:noAutofit/>
          </a:bodyPr>
          <a:lstStyle>
            <a:lvl1pPr marL="0" indent="0" algn="l">
              <a:buNone/>
              <a:defRPr sz="2400" baseline="0">
                <a:solidFill>
                  <a:srgbClr val="7F7F7F"/>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edit Master text styles</a:t>
            </a:r>
          </a:p>
        </p:txBody>
      </p:sp>
      <p:sp>
        <p:nvSpPr>
          <p:cNvPr id="18" name="Picture Placeholder 7"/>
          <p:cNvSpPr>
            <a:spLocks noGrp="1"/>
          </p:cNvSpPr>
          <p:nvPr>
            <p:ph type="pic" sz="quarter" idx="18"/>
          </p:nvPr>
        </p:nvSpPr>
        <p:spPr>
          <a:xfrm>
            <a:off x="-1002" y="1908781"/>
            <a:ext cx="5665788" cy="3478212"/>
          </a:xfrm>
          <a:prstGeom prst="rect">
            <a:avLst/>
          </a:prstGeom>
        </p:spPr>
        <p:txBody>
          <a:bodyPr rtlCol="0">
            <a:normAutofit/>
          </a:bodyPr>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1390674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Quote - Orange">
    <p:spTree>
      <p:nvGrpSpPr>
        <p:cNvPr id="1" name=""/>
        <p:cNvGrpSpPr/>
        <p:nvPr/>
      </p:nvGrpSpPr>
      <p:grpSpPr>
        <a:xfrm>
          <a:off x="0" y="0"/>
          <a:ext cx="0" cy="0"/>
          <a:chOff x="0" y="0"/>
          <a:chExt cx="0" cy="0"/>
        </a:xfrm>
      </p:grpSpPr>
      <p:sp>
        <p:nvSpPr>
          <p:cNvPr id="9" name="Freeform 8"/>
          <p:cNvSpPr/>
          <p:nvPr userDrawn="1"/>
        </p:nvSpPr>
        <p:spPr>
          <a:xfrm>
            <a:off x="2724150" y="15875"/>
            <a:ext cx="5121275" cy="5748338"/>
          </a:xfrm>
          <a:custGeom>
            <a:avLst/>
            <a:gdLst>
              <a:gd name="connsiteX0" fmla="*/ 0 w 5120640"/>
              <a:gd name="connsiteY0" fmla="*/ 0 h 5176911"/>
              <a:gd name="connsiteX1" fmla="*/ 5120640 w 5120640"/>
              <a:gd name="connsiteY1" fmla="*/ 0 h 5176911"/>
              <a:gd name="connsiteX2" fmla="*/ 2588455 w 5120640"/>
              <a:gd name="connsiteY2" fmla="*/ 5176911 h 5176911"/>
              <a:gd name="connsiteX3" fmla="*/ 0 w 5120640"/>
              <a:gd name="connsiteY3" fmla="*/ 0 h 5176911"/>
            </a:gdLst>
            <a:ahLst/>
            <a:cxnLst>
              <a:cxn ang="0">
                <a:pos x="connsiteX0" y="connsiteY0"/>
              </a:cxn>
              <a:cxn ang="0">
                <a:pos x="connsiteX1" y="connsiteY1"/>
              </a:cxn>
              <a:cxn ang="0">
                <a:pos x="connsiteX2" y="connsiteY2"/>
              </a:cxn>
              <a:cxn ang="0">
                <a:pos x="connsiteX3" y="connsiteY3"/>
              </a:cxn>
            </a:cxnLst>
            <a:rect l="l" t="t" r="r" b="b"/>
            <a:pathLst>
              <a:path w="5120640" h="5176911">
                <a:moveTo>
                  <a:pt x="0" y="0"/>
                </a:moveTo>
                <a:lnTo>
                  <a:pt x="5120640" y="0"/>
                </a:lnTo>
                <a:lnTo>
                  <a:pt x="2588455" y="5176911"/>
                </a:lnTo>
                <a:lnTo>
                  <a:pt x="0" y="0"/>
                </a:lnTo>
                <a:close/>
              </a:path>
            </a:pathLst>
          </a:cu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reeform 9"/>
          <p:cNvSpPr/>
          <p:nvPr userDrawn="1"/>
        </p:nvSpPr>
        <p:spPr>
          <a:xfrm>
            <a:off x="2482850" y="-14288"/>
            <a:ext cx="5121275" cy="5176838"/>
          </a:xfrm>
          <a:custGeom>
            <a:avLst/>
            <a:gdLst>
              <a:gd name="connsiteX0" fmla="*/ 0 w 5120640"/>
              <a:gd name="connsiteY0" fmla="*/ 0 h 5176911"/>
              <a:gd name="connsiteX1" fmla="*/ 5120640 w 5120640"/>
              <a:gd name="connsiteY1" fmla="*/ 0 h 5176911"/>
              <a:gd name="connsiteX2" fmla="*/ 2588455 w 5120640"/>
              <a:gd name="connsiteY2" fmla="*/ 5176911 h 5176911"/>
              <a:gd name="connsiteX3" fmla="*/ 0 w 5120640"/>
              <a:gd name="connsiteY3" fmla="*/ 0 h 5176911"/>
            </a:gdLst>
            <a:ahLst/>
            <a:cxnLst>
              <a:cxn ang="0">
                <a:pos x="connsiteX0" y="connsiteY0"/>
              </a:cxn>
              <a:cxn ang="0">
                <a:pos x="connsiteX1" y="connsiteY1"/>
              </a:cxn>
              <a:cxn ang="0">
                <a:pos x="connsiteX2" y="connsiteY2"/>
              </a:cxn>
              <a:cxn ang="0">
                <a:pos x="connsiteX3" y="connsiteY3"/>
              </a:cxn>
            </a:cxnLst>
            <a:rect l="l" t="t" r="r" b="b"/>
            <a:pathLst>
              <a:path w="5120640" h="5176911">
                <a:moveTo>
                  <a:pt x="0" y="0"/>
                </a:moveTo>
                <a:lnTo>
                  <a:pt x="5120640" y="0"/>
                </a:lnTo>
                <a:lnTo>
                  <a:pt x="2588455" y="5176911"/>
                </a:lnTo>
                <a:lnTo>
                  <a:pt x="0" y="0"/>
                </a:lnTo>
                <a:close/>
              </a:path>
            </a:pathLst>
          </a:custGeom>
          <a:solidFill>
            <a:srgbClr val="ADD4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23"/>
          <p:cNvSpPr>
            <a:spLocks noChangeArrowheads="1"/>
          </p:cNvSpPr>
          <p:nvPr userDrawn="1"/>
        </p:nvSpPr>
        <p:spPr bwMode="auto">
          <a:xfrm>
            <a:off x="18473738" y="9178925"/>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2" name="Oval 24"/>
          <p:cNvSpPr>
            <a:spLocks noChangeArrowheads="1"/>
          </p:cNvSpPr>
          <p:nvPr userDrawn="1"/>
        </p:nvSpPr>
        <p:spPr bwMode="auto">
          <a:xfrm>
            <a:off x="18275300" y="9793288"/>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3" name="Oval 25"/>
          <p:cNvSpPr>
            <a:spLocks noChangeArrowheads="1"/>
          </p:cNvSpPr>
          <p:nvPr userDrawn="1"/>
        </p:nvSpPr>
        <p:spPr bwMode="auto">
          <a:xfrm>
            <a:off x="19110325" y="9174163"/>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4" name="Oval 26"/>
          <p:cNvSpPr>
            <a:spLocks noChangeArrowheads="1"/>
          </p:cNvSpPr>
          <p:nvPr userDrawn="1"/>
        </p:nvSpPr>
        <p:spPr bwMode="auto">
          <a:xfrm>
            <a:off x="18626138" y="9331325"/>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5" name="Oval 27"/>
          <p:cNvSpPr>
            <a:spLocks noChangeArrowheads="1"/>
          </p:cNvSpPr>
          <p:nvPr userDrawn="1"/>
        </p:nvSpPr>
        <p:spPr bwMode="auto">
          <a:xfrm>
            <a:off x="18427700" y="9945688"/>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6" name="Oval 28"/>
          <p:cNvSpPr>
            <a:spLocks noChangeArrowheads="1"/>
          </p:cNvSpPr>
          <p:nvPr userDrawn="1"/>
        </p:nvSpPr>
        <p:spPr bwMode="auto">
          <a:xfrm>
            <a:off x="19262725" y="9326563"/>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7" name="Oval 29"/>
          <p:cNvSpPr>
            <a:spLocks noChangeArrowheads="1"/>
          </p:cNvSpPr>
          <p:nvPr userDrawn="1"/>
        </p:nvSpPr>
        <p:spPr bwMode="auto">
          <a:xfrm>
            <a:off x="18778538" y="9483725"/>
            <a:ext cx="454025" cy="454025"/>
          </a:xfrm>
          <a:prstGeom prst="ellipse">
            <a:avLst/>
          </a:prstGeom>
          <a:solidFill>
            <a:srgbClr val="4FC5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8" name="Oval 30"/>
          <p:cNvSpPr>
            <a:spLocks noChangeArrowheads="1"/>
          </p:cNvSpPr>
          <p:nvPr userDrawn="1"/>
        </p:nvSpPr>
        <p:spPr bwMode="auto">
          <a:xfrm>
            <a:off x="18580100" y="10098088"/>
            <a:ext cx="719138" cy="720725"/>
          </a:xfrm>
          <a:prstGeom prst="ellipse">
            <a:avLst/>
          </a:prstGeom>
          <a:solidFill>
            <a:srgbClr val="7864A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19" name="Oval 31"/>
          <p:cNvSpPr>
            <a:spLocks noChangeArrowheads="1"/>
          </p:cNvSpPr>
          <p:nvPr userDrawn="1"/>
        </p:nvSpPr>
        <p:spPr bwMode="auto">
          <a:xfrm>
            <a:off x="19415125" y="9478963"/>
            <a:ext cx="1060450" cy="1060450"/>
          </a:xfrm>
          <a:prstGeom prst="ellipse">
            <a:avLst/>
          </a:prstGeom>
          <a:solidFill>
            <a:srgbClr val="F16B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Bef>
                <a:spcPct val="0"/>
              </a:spcBef>
              <a:spcAft>
                <a:spcPts val="0"/>
              </a:spcAft>
              <a:buFontTx/>
              <a:buNone/>
              <a:defRPr/>
            </a:pPr>
            <a:endParaRPr lang="x-none" altLang="x-none" sz="2400">
              <a:solidFill>
                <a:srgbClr val="000000"/>
              </a:solidFill>
              <a:ea typeface="ＭＳ Ｐゴシック" charset="-128"/>
              <a:cs typeface="ＭＳ Ｐゴシック" charset="-128"/>
            </a:endParaRPr>
          </a:p>
        </p:txBody>
      </p:sp>
      <p:sp>
        <p:nvSpPr>
          <p:cNvPr id="20" name="Freeform 19"/>
          <p:cNvSpPr/>
          <p:nvPr userDrawn="1"/>
        </p:nvSpPr>
        <p:spPr>
          <a:xfrm>
            <a:off x="0" y="-14288"/>
            <a:ext cx="7905750" cy="6859588"/>
          </a:xfrm>
          <a:custGeom>
            <a:avLst/>
            <a:gdLst>
              <a:gd name="connsiteX0" fmla="*/ 1012874 w 4487594"/>
              <a:gd name="connsiteY0" fmla="*/ 0 h 6879102"/>
              <a:gd name="connsiteX1" fmla="*/ 4487594 w 4487594"/>
              <a:gd name="connsiteY1" fmla="*/ 6879102 h 6879102"/>
              <a:gd name="connsiteX2" fmla="*/ 0 w 4487594"/>
              <a:gd name="connsiteY2" fmla="*/ 6879102 h 6879102"/>
              <a:gd name="connsiteX3" fmla="*/ 0 w 4487594"/>
              <a:gd name="connsiteY3" fmla="*/ 14068 h 6879102"/>
              <a:gd name="connsiteX4" fmla="*/ 1012874 w 4487594"/>
              <a:gd name="connsiteY4" fmla="*/ 0 h 6879102"/>
              <a:gd name="connsiteX0" fmla="*/ 2447974 w 4487594"/>
              <a:gd name="connsiteY0" fmla="*/ 0 h 6879102"/>
              <a:gd name="connsiteX1" fmla="*/ 4487594 w 4487594"/>
              <a:gd name="connsiteY1" fmla="*/ 6879102 h 6879102"/>
              <a:gd name="connsiteX2" fmla="*/ 0 w 4487594"/>
              <a:gd name="connsiteY2" fmla="*/ 6879102 h 6879102"/>
              <a:gd name="connsiteX3" fmla="*/ 0 w 4487594"/>
              <a:gd name="connsiteY3" fmla="*/ 14068 h 6879102"/>
              <a:gd name="connsiteX4" fmla="*/ 2447974 w 4487594"/>
              <a:gd name="connsiteY4" fmla="*/ 0 h 6879102"/>
              <a:gd name="connsiteX0" fmla="*/ 2447974 w 6125894"/>
              <a:gd name="connsiteY0" fmla="*/ 0 h 6879102"/>
              <a:gd name="connsiteX1" fmla="*/ 6125894 w 6125894"/>
              <a:gd name="connsiteY1" fmla="*/ 6879102 h 6879102"/>
              <a:gd name="connsiteX2" fmla="*/ 0 w 6125894"/>
              <a:gd name="connsiteY2" fmla="*/ 6879102 h 6879102"/>
              <a:gd name="connsiteX3" fmla="*/ 0 w 6125894"/>
              <a:gd name="connsiteY3" fmla="*/ 14068 h 6879102"/>
              <a:gd name="connsiteX4" fmla="*/ 2447974 w 6125894"/>
              <a:gd name="connsiteY4" fmla="*/ 0 h 6879102"/>
              <a:gd name="connsiteX0" fmla="*/ 2447974 w 5706794"/>
              <a:gd name="connsiteY0" fmla="*/ 0 h 6879102"/>
              <a:gd name="connsiteX1" fmla="*/ 5706794 w 5706794"/>
              <a:gd name="connsiteY1" fmla="*/ 6879102 h 6879102"/>
              <a:gd name="connsiteX2" fmla="*/ 0 w 5706794"/>
              <a:gd name="connsiteY2" fmla="*/ 6879102 h 6879102"/>
              <a:gd name="connsiteX3" fmla="*/ 0 w 5706794"/>
              <a:gd name="connsiteY3" fmla="*/ 14068 h 6879102"/>
              <a:gd name="connsiteX4" fmla="*/ 2447974 w 5706794"/>
              <a:gd name="connsiteY4" fmla="*/ 0 h 6879102"/>
              <a:gd name="connsiteX0" fmla="*/ 2447974 w 5643294"/>
              <a:gd name="connsiteY0" fmla="*/ 0 h 6879102"/>
              <a:gd name="connsiteX1" fmla="*/ 5643294 w 5643294"/>
              <a:gd name="connsiteY1" fmla="*/ 6866363 h 6879102"/>
              <a:gd name="connsiteX2" fmla="*/ 0 w 5643294"/>
              <a:gd name="connsiteY2" fmla="*/ 6879102 h 6879102"/>
              <a:gd name="connsiteX3" fmla="*/ 0 w 5643294"/>
              <a:gd name="connsiteY3" fmla="*/ 14068 h 6879102"/>
              <a:gd name="connsiteX4" fmla="*/ 2447974 w 5643294"/>
              <a:gd name="connsiteY4" fmla="*/ 0 h 6879102"/>
              <a:gd name="connsiteX0" fmla="*/ 2447974 w 5032955"/>
              <a:gd name="connsiteY0" fmla="*/ 0 h 6881157"/>
              <a:gd name="connsiteX1" fmla="*/ 5032955 w 5032955"/>
              <a:gd name="connsiteY1" fmla="*/ 6881157 h 6881157"/>
              <a:gd name="connsiteX2" fmla="*/ 0 w 5032955"/>
              <a:gd name="connsiteY2" fmla="*/ 6879102 h 6881157"/>
              <a:gd name="connsiteX3" fmla="*/ 0 w 5032955"/>
              <a:gd name="connsiteY3" fmla="*/ 14068 h 6881157"/>
              <a:gd name="connsiteX4" fmla="*/ 2447974 w 5032955"/>
              <a:gd name="connsiteY4" fmla="*/ 0 h 6881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2955" h="6881157">
                <a:moveTo>
                  <a:pt x="2447974" y="0"/>
                </a:moveTo>
                <a:lnTo>
                  <a:pt x="5032955" y="6881157"/>
                </a:lnTo>
                <a:lnTo>
                  <a:pt x="0" y="6879102"/>
                </a:lnTo>
                <a:lnTo>
                  <a:pt x="0" y="14068"/>
                </a:lnTo>
                <a:lnTo>
                  <a:pt x="2447974" y="0"/>
                </a:lnTo>
                <a:close/>
              </a:path>
            </a:pathLst>
          </a:custGeom>
          <a:solidFill>
            <a:srgbClr val="F269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Freeform 20"/>
          <p:cNvSpPr/>
          <p:nvPr userDrawn="1"/>
        </p:nvSpPr>
        <p:spPr>
          <a:xfrm>
            <a:off x="3843338" y="-17463"/>
            <a:ext cx="2284412" cy="3484563"/>
          </a:xfrm>
          <a:custGeom>
            <a:avLst/>
            <a:gdLst>
              <a:gd name="connsiteX0" fmla="*/ 2560320 w 2799470"/>
              <a:gd name="connsiteY0" fmla="*/ 5078437 h 5078437"/>
              <a:gd name="connsiteX1" fmla="*/ 2799470 w 2799470"/>
              <a:gd name="connsiteY1" fmla="*/ 4614203 h 5078437"/>
              <a:gd name="connsiteX2" fmla="*/ 0 w 2799470"/>
              <a:gd name="connsiteY2" fmla="*/ 0 h 5078437"/>
              <a:gd name="connsiteX3" fmla="*/ 2560320 w 2799470"/>
              <a:gd name="connsiteY3" fmla="*/ 5078437 h 5078437"/>
              <a:gd name="connsiteX0" fmla="*/ 2242977 w 2799470"/>
              <a:gd name="connsiteY0" fmla="*/ 4148762 h 4614203"/>
              <a:gd name="connsiteX1" fmla="*/ 2799470 w 2799470"/>
              <a:gd name="connsiteY1" fmla="*/ 4614203 h 4614203"/>
              <a:gd name="connsiteX2" fmla="*/ 0 w 2799470"/>
              <a:gd name="connsiteY2" fmla="*/ 0 h 4614203"/>
              <a:gd name="connsiteX3" fmla="*/ 2242977 w 2799470"/>
              <a:gd name="connsiteY3" fmla="*/ 4148762 h 4614203"/>
              <a:gd name="connsiteX0" fmla="*/ 2242977 w 2545595"/>
              <a:gd name="connsiteY0" fmla="*/ 4148762 h 4148762"/>
              <a:gd name="connsiteX1" fmla="*/ 2545595 w 2545595"/>
              <a:gd name="connsiteY1" fmla="*/ 3773675 h 4148762"/>
              <a:gd name="connsiteX2" fmla="*/ 0 w 2545595"/>
              <a:gd name="connsiteY2" fmla="*/ 0 h 4148762"/>
              <a:gd name="connsiteX3" fmla="*/ 2242977 w 2545595"/>
              <a:gd name="connsiteY3" fmla="*/ 4148762 h 4148762"/>
              <a:gd name="connsiteX0" fmla="*/ 2242977 w 2507514"/>
              <a:gd name="connsiteY0" fmla="*/ 4148762 h 4148762"/>
              <a:gd name="connsiteX1" fmla="*/ 2507514 w 2507514"/>
              <a:gd name="connsiteY1" fmla="*/ 3646322 h 4148762"/>
              <a:gd name="connsiteX2" fmla="*/ 0 w 2507514"/>
              <a:gd name="connsiteY2" fmla="*/ 0 h 4148762"/>
              <a:gd name="connsiteX3" fmla="*/ 2242977 w 2507514"/>
              <a:gd name="connsiteY3" fmla="*/ 4148762 h 4148762"/>
              <a:gd name="connsiteX0" fmla="*/ 2242977 w 2532902"/>
              <a:gd name="connsiteY0" fmla="*/ 4148762 h 4148762"/>
              <a:gd name="connsiteX1" fmla="*/ 2532902 w 2532902"/>
              <a:gd name="connsiteY1" fmla="*/ 3697263 h 4148762"/>
              <a:gd name="connsiteX2" fmla="*/ 0 w 2532902"/>
              <a:gd name="connsiteY2" fmla="*/ 0 h 4148762"/>
              <a:gd name="connsiteX3" fmla="*/ 2242977 w 2532902"/>
              <a:gd name="connsiteY3" fmla="*/ 4148762 h 4148762"/>
              <a:gd name="connsiteX0" fmla="*/ 2242977 w 2469433"/>
              <a:gd name="connsiteY0" fmla="*/ 4148762 h 4148762"/>
              <a:gd name="connsiteX1" fmla="*/ 2469433 w 2469433"/>
              <a:gd name="connsiteY1" fmla="*/ 3671793 h 4148762"/>
              <a:gd name="connsiteX2" fmla="*/ 0 w 2469433"/>
              <a:gd name="connsiteY2" fmla="*/ 0 h 4148762"/>
              <a:gd name="connsiteX3" fmla="*/ 2242977 w 2469433"/>
              <a:gd name="connsiteY3" fmla="*/ 4148762 h 4148762"/>
              <a:gd name="connsiteX0" fmla="*/ 2242977 w 2242977"/>
              <a:gd name="connsiteY0" fmla="*/ 4148762 h 4148762"/>
              <a:gd name="connsiteX1" fmla="*/ 1580869 w 2242977"/>
              <a:gd name="connsiteY1" fmla="*/ 2156294 h 4148762"/>
              <a:gd name="connsiteX2" fmla="*/ 0 w 2242977"/>
              <a:gd name="connsiteY2" fmla="*/ 0 h 4148762"/>
              <a:gd name="connsiteX3" fmla="*/ 2242977 w 2242977"/>
              <a:gd name="connsiteY3" fmla="*/ 4148762 h 4148762"/>
              <a:gd name="connsiteX0" fmla="*/ 1316332 w 1580869"/>
              <a:gd name="connsiteY0" fmla="*/ 2200264 h 2200264"/>
              <a:gd name="connsiteX1" fmla="*/ 1580869 w 1580869"/>
              <a:gd name="connsiteY1" fmla="*/ 2156294 h 2200264"/>
              <a:gd name="connsiteX2" fmla="*/ 0 w 1580869"/>
              <a:gd name="connsiteY2" fmla="*/ 0 h 2200264"/>
              <a:gd name="connsiteX3" fmla="*/ 1316332 w 1580869"/>
              <a:gd name="connsiteY3" fmla="*/ 2200264 h 2200264"/>
              <a:gd name="connsiteX0" fmla="*/ 1417882 w 1580869"/>
              <a:gd name="connsiteY0" fmla="*/ 2671469 h 2671469"/>
              <a:gd name="connsiteX1" fmla="*/ 1580869 w 1580869"/>
              <a:gd name="connsiteY1" fmla="*/ 2156294 h 2671469"/>
              <a:gd name="connsiteX2" fmla="*/ 0 w 1580869"/>
              <a:gd name="connsiteY2" fmla="*/ 0 h 2671469"/>
              <a:gd name="connsiteX3" fmla="*/ 1417882 w 1580869"/>
              <a:gd name="connsiteY3" fmla="*/ 2671469 h 2671469"/>
              <a:gd name="connsiteX0" fmla="*/ 1417882 w 1631644"/>
              <a:gd name="connsiteY0" fmla="*/ 2671469 h 2671469"/>
              <a:gd name="connsiteX1" fmla="*/ 1631644 w 1631644"/>
              <a:gd name="connsiteY1" fmla="*/ 2181765 h 2671469"/>
              <a:gd name="connsiteX2" fmla="*/ 0 w 1631644"/>
              <a:gd name="connsiteY2" fmla="*/ 0 h 2671469"/>
              <a:gd name="connsiteX3" fmla="*/ 1417882 w 1631644"/>
              <a:gd name="connsiteY3" fmla="*/ 2671469 h 2671469"/>
              <a:gd name="connsiteX0" fmla="*/ 1265557 w 1631644"/>
              <a:gd name="connsiteY0" fmla="*/ 2518646 h 2518646"/>
              <a:gd name="connsiteX1" fmla="*/ 1631644 w 1631644"/>
              <a:gd name="connsiteY1" fmla="*/ 2181765 h 2518646"/>
              <a:gd name="connsiteX2" fmla="*/ 0 w 1631644"/>
              <a:gd name="connsiteY2" fmla="*/ 0 h 2518646"/>
              <a:gd name="connsiteX3" fmla="*/ 1265557 w 1631644"/>
              <a:gd name="connsiteY3" fmla="*/ 2518646 h 2518646"/>
              <a:gd name="connsiteX0" fmla="*/ 1392495 w 1631644"/>
              <a:gd name="connsiteY0" fmla="*/ 2633264 h 2633264"/>
              <a:gd name="connsiteX1" fmla="*/ 1631644 w 1631644"/>
              <a:gd name="connsiteY1" fmla="*/ 2181765 h 2633264"/>
              <a:gd name="connsiteX2" fmla="*/ 0 w 1631644"/>
              <a:gd name="connsiteY2" fmla="*/ 0 h 2633264"/>
              <a:gd name="connsiteX3" fmla="*/ 1392495 w 1631644"/>
              <a:gd name="connsiteY3" fmla="*/ 2633264 h 2633264"/>
              <a:gd name="connsiteX0" fmla="*/ 1316333 w 1631644"/>
              <a:gd name="connsiteY0" fmla="*/ 2798823 h 2798823"/>
              <a:gd name="connsiteX1" fmla="*/ 1631644 w 1631644"/>
              <a:gd name="connsiteY1" fmla="*/ 2181765 h 2798823"/>
              <a:gd name="connsiteX2" fmla="*/ 0 w 1631644"/>
              <a:gd name="connsiteY2" fmla="*/ 0 h 2798823"/>
              <a:gd name="connsiteX3" fmla="*/ 1316333 w 1631644"/>
              <a:gd name="connsiteY3" fmla="*/ 2798823 h 2798823"/>
              <a:gd name="connsiteX0" fmla="*/ 1316333 w 1517400"/>
              <a:gd name="connsiteY0" fmla="*/ 2798823 h 2798823"/>
              <a:gd name="connsiteX1" fmla="*/ 1517400 w 1517400"/>
              <a:gd name="connsiteY1" fmla="*/ 2334589 h 2798823"/>
              <a:gd name="connsiteX2" fmla="*/ 0 w 1517400"/>
              <a:gd name="connsiteY2" fmla="*/ 0 h 2798823"/>
              <a:gd name="connsiteX3" fmla="*/ 1316333 w 1517400"/>
              <a:gd name="connsiteY3" fmla="*/ 2798823 h 2798823"/>
              <a:gd name="connsiteX0" fmla="*/ 2230284 w 2431351"/>
              <a:gd name="connsiteY0" fmla="*/ 3109399 h 3109399"/>
              <a:gd name="connsiteX1" fmla="*/ 2431351 w 2431351"/>
              <a:gd name="connsiteY1" fmla="*/ 2645165 h 3109399"/>
              <a:gd name="connsiteX2" fmla="*/ 0 w 2431351"/>
              <a:gd name="connsiteY2" fmla="*/ 0 h 3109399"/>
              <a:gd name="connsiteX3" fmla="*/ 2230284 w 2431351"/>
              <a:gd name="connsiteY3" fmla="*/ 3109399 h 3109399"/>
              <a:gd name="connsiteX0" fmla="*/ 2082872 w 2283939"/>
              <a:gd name="connsiteY0" fmla="*/ 3493922 h 3493922"/>
              <a:gd name="connsiteX1" fmla="*/ 2283939 w 2283939"/>
              <a:gd name="connsiteY1" fmla="*/ 3029688 h 3493922"/>
              <a:gd name="connsiteX2" fmla="*/ 0 w 2283939"/>
              <a:gd name="connsiteY2" fmla="*/ 0 h 3493922"/>
              <a:gd name="connsiteX3" fmla="*/ 2082872 w 2283939"/>
              <a:gd name="connsiteY3" fmla="*/ 3493922 h 3493922"/>
            </a:gdLst>
            <a:ahLst/>
            <a:cxnLst>
              <a:cxn ang="0">
                <a:pos x="connsiteX0" y="connsiteY0"/>
              </a:cxn>
              <a:cxn ang="0">
                <a:pos x="connsiteX1" y="connsiteY1"/>
              </a:cxn>
              <a:cxn ang="0">
                <a:pos x="connsiteX2" y="connsiteY2"/>
              </a:cxn>
              <a:cxn ang="0">
                <a:pos x="connsiteX3" y="connsiteY3"/>
              </a:cxn>
            </a:cxnLst>
            <a:rect l="l" t="t" r="r" b="b"/>
            <a:pathLst>
              <a:path w="2283939" h="3493922">
                <a:moveTo>
                  <a:pt x="2082872" y="3493922"/>
                </a:moveTo>
                <a:lnTo>
                  <a:pt x="2283939" y="3029688"/>
                </a:lnTo>
                <a:lnTo>
                  <a:pt x="0" y="0"/>
                </a:lnTo>
                <a:lnTo>
                  <a:pt x="2082872" y="3493922"/>
                </a:lnTo>
                <a:close/>
              </a:path>
            </a:pathLst>
          </a:custGeom>
          <a:solidFill>
            <a:srgbClr val="96B7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Text Placeholder 25"/>
          <p:cNvSpPr txBox="1">
            <a:spLocks/>
          </p:cNvSpPr>
          <p:nvPr userDrawn="1"/>
        </p:nvSpPr>
        <p:spPr>
          <a:xfrm>
            <a:off x="6473825" y="703263"/>
            <a:ext cx="704850" cy="658812"/>
          </a:xfrm>
          <a:prstGeom prst="rect">
            <a:avLst/>
          </a:prstGeom>
        </p:spPr>
        <p:txBody>
          <a:bodyPr/>
          <a:lst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lgn="ctr" fontAlgn="auto">
              <a:spcAft>
                <a:spcPts val="0"/>
              </a:spcAft>
              <a:defRPr/>
            </a:pPr>
            <a:endParaRPr kumimoji="1" lang="ja-JP" altLang="en-US" dirty="0">
              <a:solidFill>
                <a:schemeClr val="bg1"/>
              </a:solidFill>
              <a:ea typeface="Calibri" charset="0"/>
              <a:cs typeface="Calibri" charset="0"/>
            </a:endParaRPr>
          </a:p>
        </p:txBody>
      </p:sp>
      <p:sp>
        <p:nvSpPr>
          <p:cNvPr id="24" name="テキスト プレースホルダー 36"/>
          <p:cNvSpPr txBox="1">
            <a:spLocks/>
          </p:cNvSpPr>
          <p:nvPr userDrawn="1"/>
        </p:nvSpPr>
        <p:spPr bwMode="auto">
          <a:xfrm>
            <a:off x="427038" y="6426200"/>
            <a:ext cx="1136173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eaLnBrk="1" fontAlgn="auto" hangingPunct="1">
              <a:spcAft>
                <a:spcPts val="0"/>
              </a:spcAft>
              <a:buFontTx/>
              <a:buNone/>
              <a:defRPr/>
            </a:pPr>
            <a:r>
              <a:rPr lang="en-US" altLang="ja-JP" sz="1100" dirty="0">
                <a:solidFill>
                  <a:schemeClr val="bg1"/>
                </a:solidFill>
                <a:latin typeface="Calibri" charset="0"/>
              </a:rPr>
              <a:t>Women Entrepreneurs in STEM  |   </a:t>
            </a:r>
            <a:r>
              <a:rPr lang="en-US" altLang="ja-JP" sz="1100" dirty="0" err="1">
                <a:solidFill>
                  <a:schemeClr val="bg1"/>
                </a:solidFill>
                <a:latin typeface="Calibri" charset="0"/>
              </a:rPr>
              <a:t>www.stementrepreneurs.eu</a:t>
            </a:r>
            <a:endParaRPr kumimoji="1" lang="ja-JP" altLang="en-US" sz="1100" dirty="0">
              <a:solidFill>
                <a:schemeClr val="bg1"/>
              </a:solidFill>
              <a:latin typeface="Calibri" charset="0"/>
            </a:endParaRPr>
          </a:p>
        </p:txBody>
      </p:sp>
      <p:sp>
        <p:nvSpPr>
          <p:cNvPr id="6" name="Text Placeholder 23"/>
          <p:cNvSpPr>
            <a:spLocks noGrp="1"/>
          </p:cNvSpPr>
          <p:nvPr>
            <p:ph type="body" sz="quarter" idx="14" hasCustomPrompt="1"/>
          </p:nvPr>
        </p:nvSpPr>
        <p:spPr>
          <a:xfrm>
            <a:off x="4492359" y="5101568"/>
            <a:ext cx="785328" cy="1056986"/>
          </a:xfrm>
        </p:spPr>
        <p:txBody>
          <a:bodyPr>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Text Placeholder 23"/>
          <p:cNvSpPr>
            <a:spLocks noGrp="1"/>
          </p:cNvSpPr>
          <p:nvPr>
            <p:ph type="body" sz="quarter" idx="15" hasCustomPrompt="1"/>
          </p:nvPr>
        </p:nvSpPr>
        <p:spPr>
          <a:xfrm>
            <a:off x="566263" y="2061184"/>
            <a:ext cx="2613204" cy="1221666"/>
          </a:xfrm>
        </p:spPr>
        <p:txBody>
          <a:bodyPr>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8" name="Text Placeholder 23"/>
          <p:cNvSpPr>
            <a:spLocks noGrp="1"/>
          </p:cNvSpPr>
          <p:nvPr>
            <p:ph type="body" sz="quarter" idx="13"/>
          </p:nvPr>
        </p:nvSpPr>
        <p:spPr>
          <a:xfrm>
            <a:off x="598921" y="2706718"/>
            <a:ext cx="4686342" cy="2497338"/>
          </a:xfrm>
        </p:spPr>
        <p:txBody>
          <a:bodyPr anchor="ctr">
            <a:normAutofit/>
          </a:bodyPr>
          <a:lstStyle>
            <a:lvl1pPr marL="0" indent="0" algn="ctr">
              <a:buNone/>
              <a:defRPr sz="3000" i="1" baseline="0">
                <a:solidFill>
                  <a:schemeClr val="bg1"/>
                </a:solidFill>
                <a:latin typeface="+mn-lt"/>
              </a:defRPr>
            </a:lvl1pPr>
          </a:lstStyle>
          <a:p>
            <a:pPr lvl="0"/>
            <a:r>
              <a:rPr lang="en-US"/>
              <a:t>Click to edit Master text styles</a:t>
            </a:r>
          </a:p>
        </p:txBody>
      </p:sp>
      <p:sp>
        <p:nvSpPr>
          <p:cNvPr id="23" name="Picture Placeholder 2"/>
          <p:cNvSpPr>
            <a:spLocks noGrp="1"/>
          </p:cNvSpPr>
          <p:nvPr>
            <p:ph type="pic" sz="quarter" idx="16"/>
          </p:nvPr>
        </p:nvSpPr>
        <p:spPr>
          <a:xfrm>
            <a:off x="6136783" y="-16336"/>
            <a:ext cx="6058879" cy="6858000"/>
          </a:xfrm>
          <a:custGeom>
            <a:avLst/>
            <a:gdLst>
              <a:gd name="connsiteX0" fmla="*/ 0 w 4813058"/>
              <a:gd name="connsiteY0" fmla="*/ 0 h 6858000"/>
              <a:gd name="connsiteX1" fmla="*/ 4010866 w 4813058"/>
              <a:gd name="connsiteY1" fmla="*/ 0 h 6858000"/>
              <a:gd name="connsiteX2" fmla="*/ 4813058 w 4813058"/>
              <a:gd name="connsiteY2" fmla="*/ 802192 h 6858000"/>
              <a:gd name="connsiteX3" fmla="*/ 4813058 w 4813058"/>
              <a:gd name="connsiteY3" fmla="*/ 6858000 h 6858000"/>
              <a:gd name="connsiteX4" fmla="*/ 0 w 4813058"/>
              <a:gd name="connsiteY4" fmla="*/ 6858000 h 6858000"/>
              <a:gd name="connsiteX5" fmla="*/ 0 w 4813058"/>
              <a:gd name="connsiteY5" fmla="*/ 0 h 6858000"/>
              <a:gd name="connsiteX0" fmla="*/ 12700 w 4813058"/>
              <a:gd name="connsiteY0" fmla="*/ 3429000 h 6858000"/>
              <a:gd name="connsiteX1" fmla="*/ 4010866 w 4813058"/>
              <a:gd name="connsiteY1" fmla="*/ 0 h 6858000"/>
              <a:gd name="connsiteX2" fmla="*/ 4813058 w 4813058"/>
              <a:gd name="connsiteY2" fmla="*/ 802192 h 6858000"/>
              <a:gd name="connsiteX3" fmla="*/ 4813058 w 4813058"/>
              <a:gd name="connsiteY3" fmla="*/ 6858000 h 6858000"/>
              <a:gd name="connsiteX4" fmla="*/ 0 w 4813058"/>
              <a:gd name="connsiteY4" fmla="*/ 6858000 h 6858000"/>
              <a:gd name="connsiteX5" fmla="*/ 12700 w 4813058"/>
              <a:gd name="connsiteY5" fmla="*/ 3429000 h 6858000"/>
              <a:gd name="connsiteX0" fmla="*/ 6 w 4800364"/>
              <a:gd name="connsiteY0" fmla="*/ 3429000 h 6858000"/>
              <a:gd name="connsiteX1" fmla="*/ 3998172 w 4800364"/>
              <a:gd name="connsiteY1" fmla="*/ 0 h 6858000"/>
              <a:gd name="connsiteX2" fmla="*/ 4800364 w 4800364"/>
              <a:gd name="connsiteY2" fmla="*/ 802192 h 6858000"/>
              <a:gd name="connsiteX3" fmla="*/ 4800364 w 4800364"/>
              <a:gd name="connsiteY3" fmla="*/ 6858000 h 6858000"/>
              <a:gd name="connsiteX4" fmla="*/ 2667006 w 4800364"/>
              <a:gd name="connsiteY4" fmla="*/ 6858000 h 6858000"/>
              <a:gd name="connsiteX5" fmla="*/ 6 w 4800364"/>
              <a:gd name="connsiteY5" fmla="*/ 3429000 h 6858000"/>
              <a:gd name="connsiteX0" fmla="*/ 8 w 4800366"/>
              <a:gd name="connsiteY0" fmla="*/ 3429000 h 6858000"/>
              <a:gd name="connsiteX1" fmla="*/ 3998174 w 4800366"/>
              <a:gd name="connsiteY1" fmla="*/ 0 h 6858000"/>
              <a:gd name="connsiteX2" fmla="*/ 4800366 w 4800366"/>
              <a:gd name="connsiteY2" fmla="*/ 802192 h 6858000"/>
              <a:gd name="connsiteX3" fmla="*/ 4800366 w 4800366"/>
              <a:gd name="connsiteY3" fmla="*/ 6858000 h 6858000"/>
              <a:gd name="connsiteX4" fmla="*/ 2667008 w 4800366"/>
              <a:gd name="connsiteY4" fmla="*/ 6858000 h 6858000"/>
              <a:gd name="connsiteX5" fmla="*/ 8 w 4800366"/>
              <a:gd name="connsiteY5" fmla="*/ 3429000 h 6858000"/>
              <a:gd name="connsiteX0" fmla="*/ 0 w 4800358"/>
              <a:gd name="connsiteY0" fmla="*/ 3429000 h 6858000"/>
              <a:gd name="connsiteX1" fmla="*/ 3998166 w 4800358"/>
              <a:gd name="connsiteY1" fmla="*/ 0 h 6858000"/>
              <a:gd name="connsiteX2" fmla="*/ 4800358 w 4800358"/>
              <a:gd name="connsiteY2" fmla="*/ 802192 h 6858000"/>
              <a:gd name="connsiteX3" fmla="*/ 4800358 w 4800358"/>
              <a:gd name="connsiteY3" fmla="*/ 6858000 h 6858000"/>
              <a:gd name="connsiteX4" fmla="*/ 2667000 w 4800358"/>
              <a:gd name="connsiteY4" fmla="*/ 6858000 h 6858000"/>
              <a:gd name="connsiteX5" fmla="*/ 0 w 4800358"/>
              <a:gd name="connsiteY5" fmla="*/ 3429000 h 6858000"/>
              <a:gd name="connsiteX0" fmla="*/ 0 w 4800358"/>
              <a:gd name="connsiteY0" fmla="*/ 3429000 h 6858000"/>
              <a:gd name="connsiteX1" fmla="*/ 3998166 w 4800358"/>
              <a:gd name="connsiteY1" fmla="*/ 0 h 6858000"/>
              <a:gd name="connsiteX2" fmla="*/ 4800358 w 4800358"/>
              <a:gd name="connsiteY2" fmla="*/ 802192 h 6858000"/>
              <a:gd name="connsiteX3" fmla="*/ 4000258 w 4800358"/>
              <a:gd name="connsiteY3" fmla="*/ 6858000 h 6858000"/>
              <a:gd name="connsiteX4" fmla="*/ 2667000 w 4800358"/>
              <a:gd name="connsiteY4" fmla="*/ 6858000 h 6858000"/>
              <a:gd name="connsiteX5" fmla="*/ 0 w 4800358"/>
              <a:gd name="connsiteY5" fmla="*/ 3429000 h 6858000"/>
              <a:gd name="connsiteX0" fmla="*/ 0 w 4813058"/>
              <a:gd name="connsiteY0" fmla="*/ 3429000 h 6858000"/>
              <a:gd name="connsiteX1" fmla="*/ 3998166 w 4813058"/>
              <a:gd name="connsiteY1" fmla="*/ 0 h 6858000"/>
              <a:gd name="connsiteX2" fmla="*/ 4813058 w 4813058"/>
              <a:gd name="connsiteY2" fmla="*/ 27492 h 6858000"/>
              <a:gd name="connsiteX3" fmla="*/ 4000258 w 4813058"/>
              <a:gd name="connsiteY3" fmla="*/ 6858000 h 6858000"/>
              <a:gd name="connsiteX4" fmla="*/ 2667000 w 4813058"/>
              <a:gd name="connsiteY4" fmla="*/ 6858000 h 6858000"/>
              <a:gd name="connsiteX5" fmla="*/ 0 w 4813058"/>
              <a:gd name="connsiteY5" fmla="*/ 3429000 h 6858000"/>
              <a:gd name="connsiteX0" fmla="*/ 0 w 4813058"/>
              <a:gd name="connsiteY0" fmla="*/ 3401508 h 6830508"/>
              <a:gd name="connsiteX1" fmla="*/ 3883866 w 4813058"/>
              <a:gd name="connsiteY1" fmla="*/ 10608 h 6830508"/>
              <a:gd name="connsiteX2" fmla="*/ 4813058 w 4813058"/>
              <a:gd name="connsiteY2" fmla="*/ 0 h 6830508"/>
              <a:gd name="connsiteX3" fmla="*/ 4000258 w 4813058"/>
              <a:gd name="connsiteY3" fmla="*/ 6830508 h 6830508"/>
              <a:gd name="connsiteX4" fmla="*/ 2667000 w 4813058"/>
              <a:gd name="connsiteY4" fmla="*/ 6830508 h 6830508"/>
              <a:gd name="connsiteX5" fmla="*/ 0 w 4813058"/>
              <a:gd name="connsiteY5" fmla="*/ 3401508 h 6830508"/>
              <a:gd name="connsiteX0" fmla="*/ 0 w 4800358"/>
              <a:gd name="connsiteY0" fmla="*/ 3401508 h 6830508"/>
              <a:gd name="connsiteX1" fmla="*/ 3883866 w 4800358"/>
              <a:gd name="connsiteY1" fmla="*/ 10608 h 6830508"/>
              <a:gd name="connsiteX2" fmla="*/ 4800358 w 4800358"/>
              <a:gd name="connsiteY2" fmla="*/ 0 h 6830508"/>
              <a:gd name="connsiteX3" fmla="*/ 4000258 w 4800358"/>
              <a:gd name="connsiteY3" fmla="*/ 6830508 h 6830508"/>
              <a:gd name="connsiteX4" fmla="*/ 2667000 w 4800358"/>
              <a:gd name="connsiteY4" fmla="*/ 6830508 h 6830508"/>
              <a:gd name="connsiteX5" fmla="*/ 0 w 4800358"/>
              <a:gd name="connsiteY5" fmla="*/ 3401508 h 6830508"/>
              <a:gd name="connsiteX0" fmla="*/ 0 w 4800358"/>
              <a:gd name="connsiteY0" fmla="*/ 3403600 h 6832600"/>
              <a:gd name="connsiteX1" fmla="*/ 3883866 w 4800358"/>
              <a:gd name="connsiteY1" fmla="*/ 0 h 6832600"/>
              <a:gd name="connsiteX2" fmla="*/ 4800358 w 4800358"/>
              <a:gd name="connsiteY2" fmla="*/ 2092 h 6832600"/>
              <a:gd name="connsiteX3" fmla="*/ 4000258 w 4800358"/>
              <a:gd name="connsiteY3" fmla="*/ 6832600 h 6832600"/>
              <a:gd name="connsiteX4" fmla="*/ 2667000 w 4800358"/>
              <a:gd name="connsiteY4" fmla="*/ 6832600 h 6832600"/>
              <a:gd name="connsiteX5" fmla="*/ 0 w 4800358"/>
              <a:gd name="connsiteY5" fmla="*/ 3403600 h 6832600"/>
              <a:gd name="connsiteX0" fmla="*/ 0 w 4749558"/>
              <a:gd name="connsiteY0" fmla="*/ 3414208 h 6843208"/>
              <a:gd name="connsiteX1" fmla="*/ 3883866 w 4749558"/>
              <a:gd name="connsiteY1" fmla="*/ 10608 h 6843208"/>
              <a:gd name="connsiteX2" fmla="*/ 4749558 w 4749558"/>
              <a:gd name="connsiteY2" fmla="*/ 0 h 6843208"/>
              <a:gd name="connsiteX3" fmla="*/ 4000258 w 4749558"/>
              <a:gd name="connsiteY3" fmla="*/ 6843208 h 6843208"/>
              <a:gd name="connsiteX4" fmla="*/ 2667000 w 4749558"/>
              <a:gd name="connsiteY4" fmla="*/ 6843208 h 6843208"/>
              <a:gd name="connsiteX5" fmla="*/ 0 w 4749558"/>
              <a:gd name="connsiteY5" fmla="*/ 3414208 h 6843208"/>
              <a:gd name="connsiteX0" fmla="*/ 0 w 4749558"/>
              <a:gd name="connsiteY0" fmla="*/ 3416300 h 6845300"/>
              <a:gd name="connsiteX1" fmla="*/ 3883866 w 4749558"/>
              <a:gd name="connsiteY1" fmla="*/ 0 h 6845300"/>
              <a:gd name="connsiteX2" fmla="*/ 4749558 w 4749558"/>
              <a:gd name="connsiteY2" fmla="*/ 2092 h 6845300"/>
              <a:gd name="connsiteX3" fmla="*/ 4000258 w 4749558"/>
              <a:gd name="connsiteY3" fmla="*/ 6845300 h 6845300"/>
              <a:gd name="connsiteX4" fmla="*/ 2667000 w 4749558"/>
              <a:gd name="connsiteY4" fmla="*/ 6845300 h 6845300"/>
              <a:gd name="connsiteX5" fmla="*/ 0 w 4749558"/>
              <a:gd name="connsiteY5" fmla="*/ 3416300 h 6845300"/>
              <a:gd name="connsiteX0" fmla="*/ 0 w 4800358"/>
              <a:gd name="connsiteY0" fmla="*/ 3416300 h 6845300"/>
              <a:gd name="connsiteX1" fmla="*/ 3883866 w 4800358"/>
              <a:gd name="connsiteY1" fmla="*/ 0 h 6845300"/>
              <a:gd name="connsiteX2" fmla="*/ 4800358 w 4800358"/>
              <a:gd name="connsiteY2" fmla="*/ 2092 h 6845300"/>
              <a:gd name="connsiteX3" fmla="*/ 4000258 w 4800358"/>
              <a:gd name="connsiteY3" fmla="*/ 6845300 h 6845300"/>
              <a:gd name="connsiteX4" fmla="*/ 2667000 w 4800358"/>
              <a:gd name="connsiteY4" fmla="*/ 6845300 h 6845300"/>
              <a:gd name="connsiteX5" fmla="*/ 0 w 4800358"/>
              <a:gd name="connsiteY5" fmla="*/ 3416300 h 6845300"/>
              <a:gd name="connsiteX0" fmla="*/ 0 w 4838458"/>
              <a:gd name="connsiteY0" fmla="*/ 3441700 h 6845300"/>
              <a:gd name="connsiteX1" fmla="*/ 3921966 w 4838458"/>
              <a:gd name="connsiteY1" fmla="*/ 0 h 6845300"/>
              <a:gd name="connsiteX2" fmla="*/ 4838458 w 4838458"/>
              <a:gd name="connsiteY2" fmla="*/ 2092 h 6845300"/>
              <a:gd name="connsiteX3" fmla="*/ 4038358 w 4838458"/>
              <a:gd name="connsiteY3" fmla="*/ 6845300 h 6845300"/>
              <a:gd name="connsiteX4" fmla="*/ 2705100 w 4838458"/>
              <a:gd name="connsiteY4" fmla="*/ 6845300 h 6845300"/>
              <a:gd name="connsiteX5" fmla="*/ 0 w 4838458"/>
              <a:gd name="connsiteY5" fmla="*/ 3441700 h 6845300"/>
              <a:gd name="connsiteX0" fmla="*/ 0 w 4838458"/>
              <a:gd name="connsiteY0" fmla="*/ 3439608 h 6843208"/>
              <a:gd name="connsiteX1" fmla="*/ 645366 w 4838458"/>
              <a:gd name="connsiteY1" fmla="*/ 10608 h 6843208"/>
              <a:gd name="connsiteX2" fmla="*/ 4838458 w 4838458"/>
              <a:gd name="connsiteY2" fmla="*/ 0 h 6843208"/>
              <a:gd name="connsiteX3" fmla="*/ 4038358 w 4838458"/>
              <a:gd name="connsiteY3" fmla="*/ 6843208 h 6843208"/>
              <a:gd name="connsiteX4" fmla="*/ 2705100 w 4838458"/>
              <a:gd name="connsiteY4" fmla="*/ 6843208 h 6843208"/>
              <a:gd name="connsiteX5" fmla="*/ 0 w 4838458"/>
              <a:gd name="connsiteY5" fmla="*/ 3439608 h 6843208"/>
              <a:gd name="connsiteX0" fmla="*/ 0 w 5956058"/>
              <a:gd name="connsiteY0" fmla="*/ 3884108 h 6843208"/>
              <a:gd name="connsiteX1" fmla="*/ 1762966 w 5956058"/>
              <a:gd name="connsiteY1" fmla="*/ 10608 h 6843208"/>
              <a:gd name="connsiteX2" fmla="*/ 5956058 w 5956058"/>
              <a:gd name="connsiteY2" fmla="*/ 0 h 6843208"/>
              <a:gd name="connsiteX3" fmla="*/ 5155958 w 5956058"/>
              <a:gd name="connsiteY3" fmla="*/ 6843208 h 6843208"/>
              <a:gd name="connsiteX4" fmla="*/ 3822700 w 5956058"/>
              <a:gd name="connsiteY4" fmla="*/ 6843208 h 6843208"/>
              <a:gd name="connsiteX5" fmla="*/ 0 w 5956058"/>
              <a:gd name="connsiteY5" fmla="*/ 3884108 h 6843208"/>
              <a:gd name="connsiteX0" fmla="*/ 0 w 5956058"/>
              <a:gd name="connsiteY0" fmla="*/ 3884108 h 7173408"/>
              <a:gd name="connsiteX1" fmla="*/ 1762966 w 5956058"/>
              <a:gd name="connsiteY1" fmla="*/ 10608 h 7173408"/>
              <a:gd name="connsiteX2" fmla="*/ 5956058 w 5956058"/>
              <a:gd name="connsiteY2" fmla="*/ 0 h 7173408"/>
              <a:gd name="connsiteX3" fmla="*/ 5155958 w 5956058"/>
              <a:gd name="connsiteY3" fmla="*/ 6843208 h 7173408"/>
              <a:gd name="connsiteX4" fmla="*/ 1752600 w 5956058"/>
              <a:gd name="connsiteY4" fmla="*/ 7173408 h 7173408"/>
              <a:gd name="connsiteX5" fmla="*/ 0 w 5956058"/>
              <a:gd name="connsiteY5" fmla="*/ 3884108 h 7173408"/>
              <a:gd name="connsiteX0" fmla="*/ 0 w 5956058"/>
              <a:gd name="connsiteY0" fmla="*/ 3884108 h 6843208"/>
              <a:gd name="connsiteX1" fmla="*/ 1762966 w 5956058"/>
              <a:gd name="connsiteY1" fmla="*/ 10608 h 6843208"/>
              <a:gd name="connsiteX2" fmla="*/ 5956058 w 5956058"/>
              <a:gd name="connsiteY2" fmla="*/ 0 h 6843208"/>
              <a:gd name="connsiteX3" fmla="*/ 5155958 w 5956058"/>
              <a:gd name="connsiteY3" fmla="*/ 6843208 h 6843208"/>
              <a:gd name="connsiteX4" fmla="*/ 1765300 w 5956058"/>
              <a:gd name="connsiteY4" fmla="*/ 6817808 h 6843208"/>
              <a:gd name="connsiteX5" fmla="*/ 0 w 5956058"/>
              <a:gd name="connsiteY5" fmla="*/ 3884108 h 68432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653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653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907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90700 w 6044958"/>
              <a:gd name="connsiteY4" fmla="*/ 6817808 h 6855908"/>
              <a:gd name="connsiteX5" fmla="*/ 0 w 6044958"/>
              <a:gd name="connsiteY5" fmla="*/ 3884108 h 6855908"/>
              <a:gd name="connsiteX0" fmla="*/ 0 w 6044958"/>
              <a:gd name="connsiteY0" fmla="*/ 3884108 h 6855908"/>
              <a:gd name="connsiteX1" fmla="*/ 1762966 w 6044958"/>
              <a:gd name="connsiteY1" fmla="*/ 10608 h 6855908"/>
              <a:gd name="connsiteX2" fmla="*/ 5956058 w 6044958"/>
              <a:gd name="connsiteY2" fmla="*/ 0 h 6855908"/>
              <a:gd name="connsiteX3" fmla="*/ 6044958 w 6044958"/>
              <a:gd name="connsiteY3" fmla="*/ 6855908 h 6855908"/>
              <a:gd name="connsiteX4" fmla="*/ 1765300 w 6044958"/>
              <a:gd name="connsiteY4" fmla="*/ 6830508 h 6855908"/>
              <a:gd name="connsiteX5" fmla="*/ 0 w 6044958"/>
              <a:gd name="connsiteY5" fmla="*/ 3884108 h 6855908"/>
              <a:gd name="connsiteX0" fmla="*/ 0 w 6057658"/>
              <a:gd name="connsiteY0" fmla="*/ 3884108 h 6843208"/>
              <a:gd name="connsiteX1" fmla="*/ 1762966 w 6057658"/>
              <a:gd name="connsiteY1" fmla="*/ 10608 h 6843208"/>
              <a:gd name="connsiteX2" fmla="*/ 5956058 w 6057658"/>
              <a:gd name="connsiteY2" fmla="*/ 0 h 6843208"/>
              <a:gd name="connsiteX3" fmla="*/ 6057658 w 6057658"/>
              <a:gd name="connsiteY3" fmla="*/ 6843208 h 6843208"/>
              <a:gd name="connsiteX4" fmla="*/ 1765300 w 6057658"/>
              <a:gd name="connsiteY4" fmla="*/ 6830508 h 6843208"/>
              <a:gd name="connsiteX5" fmla="*/ 0 w 6057658"/>
              <a:gd name="connsiteY5" fmla="*/ 3884108 h 6843208"/>
              <a:gd name="connsiteX0" fmla="*/ 0 w 6057658"/>
              <a:gd name="connsiteY0" fmla="*/ 3896808 h 6855908"/>
              <a:gd name="connsiteX1" fmla="*/ 1762966 w 6057658"/>
              <a:gd name="connsiteY1" fmla="*/ 23308 h 6855908"/>
              <a:gd name="connsiteX2" fmla="*/ 6044958 w 6057658"/>
              <a:gd name="connsiteY2" fmla="*/ 0 h 6855908"/>
              <a:gd name="connsiteX3" fmla="*/ 6057658 w 6057658"/>
              <a:gd name="connsiteY3" fmla="*/ 6855908 h 6855908"/>
              <a:gd name="connsiteX4" fmla="*/ 1765300 w 6057658"/>
              <a:gd name="connsiteY4" fmla="*/ 6843208 h 6855908"/>
              <a:gd name="connsiteX5" fmla="*/ 0 w 6057658"/>
              <a:gd name="connsiteY5" fmla="*/ 3896808 h 6855908"/>
              <a:gd name="connsiteX0" fmla="*/ 0 w 6058879"/>
              <a:gd name="connsiteY0" fmla="*/ 3884108 h 6843208"/>
              <a:gd name="connsiteX1" fmla="*/ 1762966 w 6058879"/>
              <a:gd name="connsiteY1" fmla="*/ 10608 h 6843208"/>
              <a:gd name="connsiteX2" fmla="*/ 6057658 w 6058879"/>
              <a:gd name="connsiteY2" fmla="*/ 0 h 6843208"/>
              <a:gd name="connsiteX3" fmla="*/ 6057658 w 6058879"/>
              <a:gd name="connsiteY3" fmla="*/ 6843208 h 6843208"/>
              <a:gd name="connsiteX4" fmla="*/ 1765300 w 6058879"/>
              <a:gd name="connsiteY4" fmla="*/ 6830508 h 6843208"/>
              <a:gd name="connsiteX5" fmla="*/ 0 w 6058879"/>
              <a:gd name="connsiteY5" fmla="*/ 3884108 h 6843208"/>
              <a:gd name="connsiteX0" fmla="*/ 0 w 6058879"/>
              <a:gd name="connsiteY0" fmla="*/ 3898900 h 6858000"/>
              <a:gd name="connsiteX1" fmla="*/ 1762966 w 6058879"/>
              <a:gd name="connsiteY1" fmla="*/ 0 h 6858000"/>
              <a:gd name="connsiteX2" fmla="*/ 6057658 w 6058879"/>
              <a:gd name="connsiteY2" fmla="*/ 14792 h 6858000"/>
              <a:gd name="connsiteX3" fmla="*/ 6057658 w 6058879"/>
              <a:gd name="connsiteY3" fmla="*/ 6858000 h 6858000"/>
              <a:gd name="connsiteX4" fmla="*/ 1765300 w 6058879"/>
              <a:gd name="connsiteY4" fmla="*/ 6845300 h 6858000"/>
              <a:gd name="connsiteX5" fmla="*/ 0 w 6058879"/>
              <a:gd name="connsiteY5" fmla="*/ 38989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8879" h="6858000">
                <a:moveTo>
                  <a:pt x="0" y="3898900"/>
                </a:moveTo>
                <a:lnTo>
                  <a:pt x="1762966" y="0"/>
                </a:lnTo>
                <a:lnTo>
                  <a:pt x="6057658" y="14792"/>
                </a:lnTo>
                <a:cubicBezTo>
                  <a:pt x="6061891" y="2300095"/>
                  <a:pt x="6053425" y="4572697"/>
                  <a:pt x="6057658" y="6858000"/>
                </a:cubicBezTo>
                <a:lnTo>
                  <a:pt x="1765300" y="6845300"/>
                </a:lnTo>
                <a:cubicBezTo>
                  <a:pt x="-46567" y="3886200"/>
                  <a:pt x="1494367" y="6286500"/>
                  <a:pt x="0" y="3898900"/>
                </a:cubicBezTo>
                <a:close/>
              </a:path>
            </a:pathLst>
          </a:custGeom>
          <a:ln>
            <a:noFill/>
          </a:ln>
        </p:spPr>
        <p:txBody>
          <a:bodyPr rtlCol="0">
            <a:normAutofit/>
          </a:bodyPr>
          <a:lstStyle>
            <a:lvl1pPr marL="0" indent="0" algn="ctr">
              <a:buNone/>
              <a:defRPr>
                <a:solidFill>
                  <a:srgbClr val="7F7F7F"/>
                </a:solidFill>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r>
              <a:rPr lang="en-US" noProof="0" dirty="0"/>
              <a:t>Click here to add photo</a:t>
            </a:r>
          </a:p>
        </p:txBody>
      </p:sp>
    </p:spTree>
    <p:extLst>
      <p:ext uri="{BB962C8B-B14F-4D97-AF65-F5344CB8AC3E}">
        <p14:creationId xmlns:p14="http://schemas.microsoft.com/office/powerpoint/2010/main" val="111307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14"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33" name="Text Placeholder 25"/>
          <p:cNvSpPr>
            <a:spLocks noGrp="1"/>
          </p:cNvSpPr>
          <p:nvPr>
            <p:ph type="body" sz="quarter" idx="15" hasCustomPrompt="1"/>
          </p:nvPr>
        </p:nvSpPr>
        <p:spPr>
          <a:xfrm>
            <a:off x="4175360" y="2128494"/>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p:cNvSpPr>
            <a:spLocks noGrp="1"/>
          </p:cNvSpPr>
          <p:nvPr>
            <p:ph type="body" sz="quarter" idx="16" hasCustomPrompt="1"/>
          </p:nvPr>
        </p:nvSpPr>
        <p:spPr>
          <a:xfrm>
            <a:off x="9228157"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p:cNvSpPr>
            <a:spLocks noGrp="1"/>
          </p:cNvSpPr>
          <p:nvPr>
            <p:ph type="body" sz="quarter" idx="17" hasCustomPrompt="1"/>
          </p:nvPr>
        </p:nvSpPr>
        <p:spPr>
          <a:xfrm>
            <a:off x="6723190"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sp>
        <p:nvSpPr>
          <p:cNvPr id="16"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2117212"/>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22" r:id="rId1"/>
    <p:sldLayoutId id="2147483760" r:id="rId2"/>
    <p:sldLayoutId id="2147483714" r:id="rId3"/>
    <p:sldLayoutId id="2147483700" r:id="rId4"/>
    <p:sldLayoutId id="2147483766" r:id="rId5"/>
    <p:sldLayoutId id="2147483742" r:id="rId6"/>
    <p:sldLayoutId id="2147483743" r:id="rId7"/>
    <p:sldLayoutId id="2147483710" r:id="rId8"/>
    <p:sldLayoutId id="2147483745" r:id="rId9"/>
    <p:sldLayoutId id="2147483707" r:id="rId10"/>
    <p:sldLayoutId id="2147483744" r:id="rId11"/>
    <p:sldLayoutId id="2147483720" r:id="rId12"/>
    <p:sldLayoutId id="2147483701" r:id="rId13"/>
    <p:sldLayoutId id="2147483698" r:id="rId14"/>
    <p:sldLayoutId id="2147483715" r:id="rId15"/>
    <p:sldLayoutId id="2147483709" r:id="rId16"/>
    <p:sldLayoutId id="2147483716" r:id="rId17"/>
    <p:sldLayoutId id="2147483708" r:id="rId18"/>
    <p:sldLayoutId id="2147483717" r:id="rId19"/>
    <p:sldLayoutId id="2147483718" r:id="rId20"/>
    <p:sldLayoutId id="2147483719" r:id="rId21"/>
    <p:sldLayoutId id="2147483723" r:id="rId22"/>
    <p:sldLayoutId id="2147483767" r:id="rId23"/>
    <p:sldLayoutId id="2147483654" r:id="rId24"/>
    <p:sldLayoutId id="2147483721" r:id="rId25"/>
    <p:sldLayoutId id="2147483706" r:id="rId26"/>
    <p:sldLayoutId id="2147483768" r:id="rId27"/>
    <p:sldLayoutId id="2147483735" r:id="rId28"/>
    <p:sldLayoutId id="2147483764" r:id="rId29"/>
    <p:sldLayoutId id="2147483736" r:id="rId30"/>
    <p:sldLayoutId id="2147483737" r:id="rId31"/>
    <p:sldLayoutId id="2147483699" r:id="rId32"/>
    <p:sldLayoutId id="2147483769" r:id="rId33"/>
    <p:sldLayoutId id="2147483711" r:id="rId34"/>
    <p:sldLayoutId id="2147483705" r:id="rId35"/>
    <p:sldLayoutId id="2147483738" r:id="rId36"/>
    <p:sldLayoutId id="2147483739" r:id="rId37"/>
    <p:sldLayoutId id="2147483740" r:id="rId38"/>
    <p:sldLayoutId id="2147483741" r:id="rId39"/>
    <p:sldLayoutId id="2147483755" r:id="rId40"/>
    <p:sldLayoutId id="2147483754" r:id="rId41"/>
    <p:sldLayoutId id="2147483753" r:id="rId42"/>
    <p:sldLayoutId id="2147483770" r:id="rId43"/>
    <p:sldLayoutId id="2147483746" r:id="rId44"/>
    <p:sldLayoutId id="2147483734" r:id="rId45"/>
    <p:sldLayoutId id="2147483747" r:id="rId46"/>
    <p:sldLayoutId id="2147483748" r:id="rId47"/>
    <p:sldLayoutId id="2147483749" r:id="rId48"/>
    <p:sldLayoutId id="2147483750" r:id="rId49"/>
    <p:sldLayoutId id="2147483751" r:id="rId50"/>
    <p:sldLayoutId id="2147483752" r:id="rId51"/>
    <p:sldLayoutId id="2147483687" r:id="rId52"/>
    <p:sldLayoutId id="2147483712" r:id="rId53"/>
    <p:sldLayoutId id="2147483762" r:id="rId54"/>
    <p:sldLayoutId id="2147483704" r:id="rId55"/>
    <p:sldLayoutId id="2147483726" r:id="rId56"/>
    <p:sldLayoutId id="2147483727" r:id="rId57"/>
    <p:sldLayoutId id="2147483765" r:id="rId58"/>
    <p:sldLayoutId id="2147483703" r:id="rId59"/>
    <p:sldLayoutId id="2147483686" r:id="rId60"/>
    <p:sldLayoutId id="2147483756" r:id="rId61"/>
    <p:sldLayoutId id="2147483728" r:id="rId62"/>
    <p:sldLayoutId id="2147483725" r:id="rId63"/>
    <p:sldLayoutId id="2147483713" r:id="rId64"/>
    <p:sldLayoutId id="2147483729" r:id="rId65"/>
    <p:sldLayoutId id="2147483730" r:id="rId66"/>
    <p:sldLayoutId id="2147483731" r:id="rId67"/>
    <p:sldLayoutId id="2147483702" r:id="rId68"/>
    <p:sldLayoutId id="2147483732" r:id="rId69"/>
    <p:sldLayoutId id="2147483733" r:id="rId70"/>
    <p:sldLayoutId id="2147483775" r:id="rId71"/>
    <p:sldLayoutId id="2147483777" r:id="rId72"/>
    <p:sldLayoutId id="2147483778" r:id="rId73"/>
    <p:sldLayoutId id="2147483780" r:id="rId74"/>
    <p:sldLayoutId id="2147483781" r:id="rId75"/>
    <p:sldLayoutId id="2147483783" r:id="rId76"/>
    <p:sldLayoutId id="2147483784" r:id="rId77"/>
    <p:sldLayoutId id="2147483785" r:id="rId78"/>
    <p:sldLayoutId id="2147483786" r:id="rId79"/>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dailymail.co.uk/sciencetech/article-2548917/A-problem-shared-really-IS-problem-halved-Study-finds-discussing-problems-people-situation-reduces-stress-levels.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3.weforum.org/docs/WEF_White_Paper_Collaboration_between_Start-ups_and_Corporates.pdf" TargetMode="External"/><Relationship Id="rId2" Type="http://schemas.openxmlformats.org/officeDocument/2006/relationships/hyperlink" Target="https://singularityhub.com/2018/01/19/a-blueprint-for-building-a-collaborative-startup-culture/#sm.005j7ocf18g3crt103419nfq00z6a"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singularityhub.com/2018/01/19/a-blueprint-for-building-a-collaborative-startup-culture/#sm.005j7ocf18g3crt103419nfq00z6a" TargetMode="External"/><Relationship Id="rId1" Type="http://schemas.openxmlformats.org/officeDocument/2006/relationships/slideLayout" Target="../slideLayouts/slideLayout9.xml"/><Relationship Id="rId4" Type="http://schemas.openxmlformats.org/officeDocument/2006/relationships/hyperlink" Target="http://iteachkinderkids.blogspot.com/2011/02/is-for-appreciat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singularityhub.com/2018/01/19/a-blueprint-for-building-a-collaborative-startup-culture/#sm.005j7ocf18g3crt103419nfq00z6a" TargetMode="External"/><Relationship Id="rId1" Type="http://schemas.openxmlformats.org/officeDocument/2006/relationships/slideLayout" Target="../slideLayouts/slideLayout9.xml"/><Relationship Id="rId4" Type="http://schemas.openxmlformats.org/officeDocument/2006/relationships/hyperlink" Target="http://www.groundreport.com/top-5-marketing-strategies-customer-satisfac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rawpixel.com/search/puzzle" TargetMode="External"/><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medium.com/@jasonkeath/partners-in-crime-the-power-of-finding-your-creative-collaborator-7d8aaf7af07b" TargetMode="External"/><Relationship Id="rId1" Type="http://schemas.openxmlformats.org/officeDocument/2006/relationships/slideLayout" Target="../slideLayouts/slideLayout6.xml"/><Relationship Id="rId4" Type="http://schemas.openxmlformats.org/officeDocument/2006/relationships/hyperlink" Target="https://www.getmespark.com/five-ways-not-to-brainstor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medium.com/@jasonkeath/partners-in-crime-the-power-of-finding-your-creative-collaborator-7d8aaf7af07b" TargetMode="External"/><Relationship Id="rId1" Type="http://schemas.openxmlformats.org/officeDocument/2006/relationships/slideLayout" Target="../slideLayouts/slideLayout6.xml"/><Relationship Id="rId4" Type="http://schemas.openxmlformats.org/officeDocument/2006/relationships/hyperlink" Target="http://tribework.blogspot.com/2012/03/getting-past-pettines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medium.com/@jasonkeath/partners-in-crime-the-power-of-finding-your-creative-collaborator-7d8aaf7af07b" TargetMode="External"/><Relationship Id="rId1" Type="http://schemas.openxmlformats.org/officeDocument/2006/relationships/slideLayout" Target="../slideLayouts/slideLayout6.xml"/><Relationship Id="rId4" Type="http://schemas.openxmlformats.org/officeDocument/2006/relationships/hyperlink" Target="https://pixabay.com/en/fireworks-new-year-s-eve-sparkler-199322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lickr.com/photos/irsein/5144677794/in/photostream/" TargetMode="External"/><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aip.link/" TargetMode="External"/><Relationship Id="rId7" Type="http://schemas.openxmlformats.org/officeDocument/2006/relationships/hyperlink" Target="http://zarr.szczecin.ibip.pl/public/" TargetMode="External"/><Relationship Id="rId2" Type="http://schemas.openxmlformats.org/officeDocument/2006/relationships/hyperlink" Target="https://siecprzedsiebiorczychkobiet.pl/biznes-w-kobiecych-rekach/" TargetMode="External"/><Relationship Id="rId1" Type="http://schemas.openxmlformats.org/officeDocument/2006/relationships/slideLayout" Target="../slideLayouts/slideLayout6.xml"/><Relationship Id="rId6" Type="http://schemas.openxmlformats.org/officeDocument/2006/relationships/hyperlink" Target="https://www.fundacjaliderekbiznesu.pl/" TargetMode="External"/><Relationship Id="rId5" Type="http://schemas.openxmlformats.org/officeDocument/2006/relationships/hyperlink" Target="https://fundacjamotiwator.pl/" TargetMode="External"/><Relationship Id="rId4" Type="http://schemas.openxmlformats.org/officeDocument/2006/relationships/hyperlink" Target="https://kobietawbiznesie.p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atalejomx.com/coworking-en-puerto-vallarta/" TargetMode="External"/><Relationship Id="rId2" Type="http://schemas.openxmlformats.org/officeDocument/2006/relationships/image" Target="../media/image47.jpe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publicdomainpictures.net/en/view-image.php?image=283134&amp;picture=businesswoman-with-thumbs-up" TargetMode="External"/><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2019.igem.org/Team:Nottingham/Collaborations" TargetMode="External"/><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hyperlink" Target="https://pxhere.com/en/photo/1447921" TargetMode="External"/><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hyperlink" Target="http://www.farsetlabs.org.uk/" TargetMode="External"/><Relationship Id="rId3" Type="http://schemas.openxmlformats.org/officeDocument/2006/relationships/hyperlink" Target="http://www.tog.ie/" TargetMode="External"/><Relationship Id="rId7" Type="http://schemas.openxmlformats.org/officeDocument/2006/relationships/hyperlink" Target="http://www.091labs.com/" TargetMode="External"/><Relationship Id="rId2" Type="http://schemas.openxmlformats.org/officeDocument/2006/relationships/hyperlink" Target="http://www.fablabs.io/fablabmanorhamilton" TargetMode="External"/><Relationship Id="rId1" Type="http://schemas.openxmlformats.org/officeDocument/2006/relationships/slideLayout" Target="../slideLayouts/slideLayout9.xml"/><Relationship Id="rId6" Type="http://schemas.openxmlformats.org/officeDocument/2006/relationships/hyperlink" Target="http://www.hackerspacecork.com/" TargetMode="External"/><Relationship Id="rId11" Type="http://schemas.openxmlformats.org/officeDocument/2006/relationships/image" Target="../media/image55.png"/><Relationship Id="rId5" Type="http://schemas.openxmlformats.org/officeDocument/2006/relationships/hyperlink" Target="https://wiki.southeastmakerspace.org/doku.php" TargetMode="External"/><Relationship Id="rId10" Type="http://schemas.openxmlformats.org/officeDocument/2006/relationships/image" Target="../media/image54.jpeg"/><Relationship Id="rId4" Type="http://schemas.openxmlformats.org/officeDocument/2006/relationships/hyperlink" Target="http://www.lightboxlab.ie/" TargetMode="External"/><Relationship Id="rId9" Type="http://schemas.openxmlformats.org/officeDocument/2006/relationships/hyperlink" Target="http://www.swc.ac.uk/innovate/idea/Makerspac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g6hUPbPH_xc?list=UU-WfB47Zgx2Q9LvS5us0Cwg" TargetMode="External"/><Relationship Id="rId2" Type="http://schemas.openxmlformats.org/officeDocument/2006/relationships/hyperlink" Target="http://www.swc.ac.uk/innovate/idea" TargetMode="External"/><Relationship Id="rId1" Type="http://schemas.openxmlformats.org/officeDocument/2006/relationships/slideLayout" Target="../slideLayouts/slideLayout9.xml"/><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hyperlink" Target="http://www.dharmadigilab.com/fablab-day/" TargetMode="External"/><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www.fablabni.com/" TargetMode="External"/><Relationship Id="rId2" Type="http://schemas.openxmlformats.org/officeDocument/2006/relationships/slideLayout" Target="../slideLayouts/slideLayout48.xml"/><Relationship Id="rId1" Type="http://schemas.openxmlformats.org/officeDocument/2006/relationships/video" Target="https://www.youtube.com/embed/Bzh-ECwvex8" TargetMode="External"/><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fablabni.com/what-fablab" TargetMode="Externa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hyperlink" Target="http://www.swc.ac.uk/innovate/image/About-us" TargetMode="External"/><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www.swc.ac.uk/innovate/image/About-us" TargetMode="External"/><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hyperlink" Target="http://www.fablabmh.org/" TargetMode="External"/><Relationship Id="rId2" Type="http://schemas.openxmlformats.org/officeDocument/2006/relationships/hyperlink" Target="https://www.facebook.com/fablabmh" TargetMode="External"/><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fablabmh.org/" TargetMode="Externa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hyperlink" Target="https://fablabtwarda.pl/strona-glowna" TargetMode="External"/><Relationship Id="rId2" Type="http://schemas.openxmlformats.org/officeDocument/2006/relationships/hyperlink" Target="https://andcards.com/blog/archive/top-coworking-spaces-in-poland" TargetMode="Externa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hyperlink" Target="https://aip.link/?gclid=CjwKCAiAgqDxBRBTEiwA59eEN5H2POEpxee7tY2yQiZRVZtkpj1SUxKVm-Ga3TODNiePtScMy_IYdxoCSRUQAvD_BwE" TargetMode="External"/><Relationship Id="rId4" Type="http://schemas.openxmlformats.org/officeDocument/2006/relationships/hyperlink" Target="https://zaklad.org/"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bambu.depark.com/" TargetMode="External"/><Relationship Id="rId3" Type="http://schemas.openxmlformats.org/officeDocument/2006/relationships/hyperlink" Target="https://www.coworkbooking.com/turkey/izmir" TargetMode="External"/><Relationship Id="rId7" Type="http://schemas.openxmlformats.org/officeDocument/2006/relationships/hyperlink" Target="https://minerva.yasar.edu.tr/" TargetMode="External"/><Relationship Id="rId2" Type="http://schemas.openxmlformats.org/officeDocument/2006/relationships/hyperlink" Target="https://www.coworker.com/turkey/izmir" TargetMode="External"/><Relationship Id="rId1" Type="http://schemas.openxmlformats.org/officeDocument/2006/relationships/slideLayout" Target="../slideLayouts/slideLayout6.xml"/><Relationship Id="rId6" Type="http://schemas.openxmlformats.org/officeDocument/2006/relationships/hyperlink" Target="https://teknoparkizmir.com.tr/" TargetMode="External"/><Relationship Id="rId5" Type="http://schemas.openxmlformats.org/officeDocument/2006/relationships/hyperlink" Target="https://www.nuvege.org/" TargetMode="External"/><Relationship Id="rId4" Type="http://schemas.openxmlformats.org/officeDocument/2006/relationships/hyperlink" Target="https://www.ibbmeslekfabrikasi.com/tr/Fablab/56?AspxAutoDetectCookieSupport=1" TargetMode="External"/><Relationship Id="rId9"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hyperlink" Target="https://www.biggege.org/" TargetMode="External"/><Relationship Id="rId2" Type="http://schemas.openxmlformats.org/officeDocument/2006/relationships/image" Target="../media/image63.png"/><Relationship Id="rId1" Type="http://schemas.openxmlformats.org/officeDocument/2006/relationships/slideLayout" Target="../slideLayouts/slideLayout48.xml"/><Relationship Id="rId4"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hyperlink" Target="https://geobrava.wordpress.com/2015/02/14/how-american-companies-dominate-the-mobile-internet/" TargetMode="External"/><Relationship Id="rId2" Type="http://schemas.openxmlformats.org/officeDocument/2006/relationships/image" Target="../media/image65.png"/><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3" Type="http://schemas.openxmlformats.org/officeDocument/2006/relationships/hyperlink" Target="http://italiaeoisagunt.blogspot.com/2014_04_01_archive.html" TargetMode="External"/><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g"/><Relationship Id="rId1" Type="http://schemas.openxmlformats.org/officeDocument/2006/relationships/slideLayout" Target="../slideLayouts/slideLayout6.xml"/><Relationship Id="rId4" Type="http://schemas.openxmlformats.org/officeDocument/2006/relationships/hyperlink" Target="http://www.facebook.com/group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socialbrite.org/2010/04/29/8-new-facebook-plug-ins-to-socialize-your-site/" TargetMode="External"/><Relationship Id="rId2" Type="http://schemas.openxmlformats.org/officeDocument/2006/relationships/image" Target="../media/image6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http://www.modern.pm/diigo-io3"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s://slack.com/lp/two?cvosrc=general%20promotion.capterra.d_general%20promotion_capterra_us_en_collaboration_ob-p&amp;cvo_creative=&amp;utm_medium=general%20promotion&amp;utm_source=capterra&amp;utm_campaign=d_general%20promotion_capterra_us_en_collaboration_ob-p&amp;dclid=CIbG4-_189wCFSmo7Qod3bUJAg#welcome"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hyperlink" Target="https://www.capterra.com/p/162786/Scientrix/" TargetMode="External"/><Relationship Id="rId3" Type="http://schemas.openxmlformats.org/officeDocument/2006/relationships/image" Target="../media/image72.png"/><Relationship Id="rId7" Type="http://schemas.openxmlformats.org/officeDocument/2006/relationships/image" Target="../media/image74.png"/><Relationship Id="rId12" Type="http://schemas.openxmlformats.org/officeDocument/2006/relationships/hyperlink" Target="https://www.capterra.com/collaboration-software/?utf8=%E2%9C%93&amp;users=&amp;sort_options=Highest+Rated" TargetMode="External"/><Relationship Id="rId2" Type="http://schemas.openxmlformats.org/officeDocument/2006/relationships/hyperlink" Target="https://www.capterra.com/p/156649/Hyphen/" TargetMode="External"/><Relationship Id="rId1" Type="http://schemas.openxmlformats.org/officeDocument/2006/relationships/slideLayout" Target="../slideLayouts/slideLayout6.xml"/><Relationship Id="rId6" Type="http://schemas.openxmlformats.org/officeDocument/2006/relationships/hyperlink" Target="https://www.capterra.com/p/166656/FLowlu/" TargetMode="External"/><Relationship Id="rId11" Type="http://schemas.openxmlformats.org/officeDocument/2006/relationships/image" Target="../media/image76.png"/><Relationship Id="rId5" Type="http://schemas.openxmlformats.org/officeDocument/2006/relationships/image" Target="../media/image73.png"/><Relationship Id="rId10" Type="http://schemas.openxmlformats.org/officeDocument/2006/relationships/hyperlink" Target="https://www.samepage.io/?SPcid=SIOF%2BCapterra%2BPPC-D%2Bsoftware%2Bv1%2BNA" TargetMode="External"/><Relationship Id="rId4" Type="http://schemas.openxmlformats.org/officeDocument/2006/relationships/hyperlink" Target="https://www.capterra.com/p/171199/Slite/" TargetMode="External"/><Relationship Id="rId9" Type="http://schemas.openxmlformats.org/officeDocument/2006/relationships/image" Target="../media/image75.png"/></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www.ted.com/tedx/events" TargetMode="Externa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 Id="rId4" Type="http://schemas.openxmlformats.org/officeDocument/2006/relationships/hyperlink" Target="http://www.meetup.co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www.emergeengineers.eu/project-partners/" TargetMode="External"/><Relationship Id="rId2" Type="http://schemas.openxmlformats.org/officeDocument/2006/relationships/hyperlink" Target="https://www.facebook.com/EMERGEPROJECTEU/?ref=br_rs" TargetMode="External"/><Relationship Id="rId1" Type="http://schemas.openxmlformats.org/officeDocument/2006/relationships/slideLayout" Target="../slideLayouts/slideLayout52.xml"/><Relationship Id="rId4" Type="http://schemas.openxmlformats.org/officeDocument/2006/relationships/hyperlink" Target="http://www.emergeengineers.e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dailymail.co.uk/sciencetech/article-2548917/A-problem-shared-really-IS-problem-halved-Study-finds-discussing-problems-people-situation-reduces-stress-levels.htm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77959" y="2902591"/>
            <a:ext cx="4088056" cy="2883239"/>
          </a:xfrm>
        </p:spPr>
        <p:txBody>
          <a:bodyPr>
            <a:normAutofit/>
          </a:bodyPr>
          <a:lstStyle/>
          <a:p>
            <a:r>
              <a:rPr lang="en-US" b="1" dirty="0"/>
              <a:t>Module 9</a:t>
            </a:r>
          </a:p>
          <a:p>
            <a:r>
              <a:rPr lang="en-US" dirty="0"/>
              <a:t>Collaborating for Success</a:t>
            </a:r>
          </a:p>
        </p:txBody>
      </p:sp>
      <p:pic>
        <p:nvPicPr>
          <p:cNvPr id="6" name="Picture Placeholder 5" descr="A group of people standing next to a person&#10;&#10;Description automatically generated">
            <a:extLst>
              <a:ext uri="{FF2B5EF4-FFF2-40B4-BE49-F238E27FC236}">
                <a16:creationId xmlns:a16="http://schemas.microsoft.com/office/drawing/2014/main" id="{2184144C-DCD0-A044-A00F-998A704AB023}"/>
              </a:ext>
            </a:extLst>
          </p:cNvPr>
          <p:cNvPicPr>
            <a:picLocks noGrp="1" noChangeAspect="1"/>
          </p:cNvPicPr>
          <p:nvPr>
            <p:ph type="pic" sz="quarter" idx="10"/>
          </p:nvPr>
        </p:nvPicPr>
        <p:blipFill>
          <a:blip r:embed="rId2"/>
          <a:srcRect l="937" r="937"/>
          <a:stretch>
            <a:fillRect/>
          </a:stretch>
        </p:blipFill>
        <p:spPr/>
      </p:pic>
      <p:pic>
        <p:nvPicPr>
          <p:cNvPr id="8" name="Picture 7">
            <a:extLst>
              <a:ext uri="{FF2B5EF4-FFF2-40B4-BE49-F238E27FC236}">
                <a16:creationId xmlns:a16="http://schemas.microsoft.com/office/drawing/2014/main" id="{48B200D9-4E7A-BA46-BA2D-A0E835B61400}"/>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1237264" y="4990472"/>
            <a:ext cx="690436" cy="673218"/>
          </a:xfrm>
          <a:prstGeom prst="rect">
            <a:avLst/>
          </a:prstGeom>
        </p:spPr>
      </p:pic>
      <p:pic>
        <p:nvPicPr>
          <p:cNvPr id="9" name="Picture 8">
            <a:extLst>
              <a:ext uri="{FF2B5EF4-FFF2-40B4-BE49-F238E27FC236}">
                <a16:creationId xmlns:a16="http://schemas.microsoft.com/office/drawing/2014/main" id="{C72AD9DB-60EE-3F44-9C0E-13F358FBC03D}"/>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7087689" y="5110625"/>
            <a:ext cx="1363247" cy="1350410"/>
          </a:xfrm>
          <a:prstGeom prst="rect">
            <a:avLst/>
          </a:prstGeom>
        </p:spPr>
      </p:pic>
      <p:pic>
        <p:nvPicPr>
          <p:cNvPr id="10" name="Picture 9">
            <a:extLst>
              <a:ext uri="{FF2B5EF4-FFF2-40B4-BE49-F238E27FC236}">
                <a16:creationId xmlns:a16="http://schemas.microsoft.com/office/drawing/2014/main" id="{C97E54AF-E456-9840-9B01-6BAA9D8E780A}"/>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4666015" y="2427050"/>
            <a:ext cx="2227993" cy="2220696"/>
          </a:xfrm>
          <a:prstGeom prst="rect">
            <a:avLst/>
          </a:prstGeom>
        </p:spPr>
      </p:pic>
    </p:spTree>
    <p:extLst>
      <p:ext uri="{BB962C8B-B14F-4D97-AF65-F5344CB8AC3E}">
        <p14:creationId xmlns:p14="http://schemas.microsoft.com/office/powerpoint/2010/main" val="596840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6211202" y="2105636"/>
            <a:ext cx="5547366" cy="3531765"/>
          </a:xfrm>
          <a:solidFill>
            <a:schemeClr val="bg1"/>
          </a:solidFill>
        </p:spPr>
        <p:txBody>
          <a:bodyPr/>
          <a:lstStyle/>
          <a:p>
            <a:pPr algn="ctr"/>
            <a:r>
              <a:rPr lang="en-IE" sz="3000" i="1" dirty="0">
                <a:solidFill>
                  <a:srgbClr val="7A7C7E"/>
                </a:solidFill>
              </a:rPr>
              <a:t>“A great partner lets you soar without drifting away. Sometimes they are the wind that’s hoisting you up. Sometimes they are the ones on the ground, holding the kite string. We need to play all of these roles  for each other.”</a:t>
            </a:r>
          </a:p>
          <a:p>
            <a:pPr algn="ctr"/>
            <a:endParaRPr lang="en-IE" i="1" dirty="0">
              <a:solidFill>
                <a:srgbClr val="7A7C7E"/>
              </a:solidFill>
            </a:endParaRPr>
          </a:p>
          <a:p>
            <a:pPr algn="ctr"/>
            <a:r>
              <a:rPr lang="en-IE" b="1" i="1" dirty="0">
                <a:solidFill>
                  <a:srgbClr val="10B1A2"/>
                </a:solidFill>
              </a:rPr>
              <a:t>Cindy White</a:t>
            </a:r>
          </a:p>
        </p:txBody>
      </p:sp>
      <p:sp>
        <p:nvSpPr>
          <p:cNvPr id="6" name="Text Placeholder 1"/>
          <p:cNvSpPr txBox="1">
            <a:spLocks/>
          </p:cNvSpPr>
          <p:nvPr/>
        </p:nvSpPr>
        <p:spPr bwMode="auto">
          <a:xfrm>
            <a:off x="3691202" y="1051969"/>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95273"/>
                </a:solidFill>
              </a:rPr>
              <a:t>Why collaborate ?</a:t>
            </a:r>
          </a:p>
        </p:txBody>
      </p:sp>
      <p:sp>
        <p:nvSpPr>
          <p:cNvPr id="4" name="Rectangle 3">
            <a:extLst>
              <a:ext uri="{FF2B5EF4-FFF2-40B4-BE49-F238E27FC236}">
                <a16:creationId xmlns:a16="http://schemas.microsoft.com/office/drawing/2014/main" id="{E6C40849-2FBD-484A-8D84-E5C41890313D}"/>
              </a:ext>
            </a:extLst>
          </p:cNvPr>
          <p:cNvSpPr/>
          <p:nvPr/>
        </p:nvSpPr>
        <p:spPr>
          <a:xfrm>
            <a:off x="204272" y="6257191"/>
            <a:ext cx="7563934" cy="461665"/>
          </a:xfrm>
          <a:prstGeom prst="rect">
            <a:avLst/>
          </a:prstGeom>
        </p:spPr>
        <p:txBody>
          <a:bodyPr wrap="square">
            <a:spAutoFit/>
          </a:bodyPr>
          <a:lstStyle/>
          <a:p>
            <a:r>
              <a:rPr lang="en-IE" sz="1200" b="1" dirty="0">
                <a:solidFill>
                  <a:srgbClr val="10B1A2"/>
                </a:solidFill>
              </a:rPr>
              <a:t>Read more</a:t>
            </a:r>
            <a:r>
              <a:rPr lang="en-IE" sz="1200" dirty="0"/>
              <a:t>: </a:t>
            </a:r>
            <a:r>
              <a:rPr lang="en-IE" sz="1200" dirty="0">
                <a:hlinkClick r:id="rId2"/>
              </a:rPr>
              <a:t>www.dailymail.co.uk/sciencetech/article-2548917/A-problem-shared-really-IS-problem-halved-Study-finds-discussing-problems-people-situation-reduces-stress-levels.html</a:t>
            </a:r>
            <a:r>
              <a:rPr lang="en-IE" sz="1200" dirty="0"/>
              <a:t> </a:t>
            </a:r>
          </a:p>
        </p:txBody>
      </p:sp>
      <p:sp>
        <p:nvSpPr>
          <p:cNvPr id="5" name="Freeform 1">
            <a:extLst>
              <a:ext uri="{FF2B5EF4-FFF2-40B4-BE49-F238E27FC236}">
                <a16:creationId xmlns:a16="http://schemas.microsoft.com/office/drawing/2014/main" id="{AC73F4E9-43A2-43A6-B07C-C7BF81781CC7}"/>
              </a:ext>
            </a:extLst>
          </p:cNvPr>
          <p:cNvSpPr/>
          <p:nvPr/>
        </p:nvSpPr>
        <p:spPr>
          <a:xfrm>
            <a:off x="3598877" y="1953637"/>
            <a:ext cx="1981499" cy="4136770"/>
          </a:xfrm>
          <a:custGeom>
            <a:avLst/>
            <a:gdLst>
              <a:gd name="connsiteX0" fmla="*/ 265043 w 3617843"/>
              <a:gd name="connsiteY0" fmla="*/ 0 h 6414052"/>
              <a:gd name="connsiteX1" fmla="*/ 0 w 3617843"/>
              <a:gd name="connsiteY1" fmla="*/ 6414052 h 6414052"/>
              <a:gd name="connsiteX2" fmla="*/ 3617843 w 3617843"/>
              <a:gd name="connsiteY2" fmla="*/ 6414052 h 6414052"/>
              <a:gd name="connsiteX3" fmla="*/ 3617843 w 3617843"/>
              <a:gd name="connsiteY3" fmla="*/ 13252 h 6414052"/>
              <a:gd name="connsiteX4" fmla="*/ 265043 w 3617843"/>
              <a:gd name="connsiteY4" fmla="*/ 0 h 6414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7843" h="6414052">
                <a:moveTo>
                  <a:pt x="265043" y="0"/>
                </a:moveTo>
                <a:lnTo>
                  <a:pt x="0" y="6414052"/>
                </a:lnTo>
                <a:lnTo>
                  <a:pt x="3617843" y="6414052"/>
                </a:lnTo>
                <a:lnTo>
                  <a:pt x="3617843" y="13252"/>
                </a:lnTo>
                <a:lnTo>
                  <a:pt x="265043" y="0"/>
                </a:lnTo>
                <a:close/>
              </a:path>
            </a:pathLst>
          </a:custGeom>
          <a:blipFill>
            <a:blip r:embed="rId3" cstate="screen">
              <a:extLst>
                <a:ext uri="{28A0092B-C50C-407E-A947-70E740481C1C}">
                  <a14:useLocalDpi xmlns:a14="http://schemas.microsoft.com/office/drawing/2010/main"/>
                </a:ext>
              </a:extLst>
            </a:blip>
            <a:stretch>
              <a:fillRect b="2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866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3691201" y="1954635"/>
            <a:ext cx="8288277" cy="4205797"/>
          </a:xfrm>
          <a:solidFill>
            <a:schemeClr val="bg1"/>
          </a:solidFill>
        </p:spPr>
        <p:txBody>
          <a:bodyPr/>
          <a:lstStyle/>
          <a:p>
            <a:r>
              <a:rPr lang="en-IE" dirty="0">
                <a:solidFill>
                  <a:srgbClr val="7A7C7E"/>
                </a:solidFill>
              </a:rPr>
              <a:t>True collaboration is more than an activity, however. It is a process that leverages the </a:t>
            </a:r>
            <a:r>
              <a:rPr lang="en-IE" b="1" dirty="0">
                <a:solidFill>
                  <a:srgbClr val="7A7C7E"/>
                </a:solidFill>
              </a:rPr>
              <a:t>collective intelligence of everyone involved.</a:t>
            </a:r>
            <a:r>
              <a:rPr lang="en-IE" dirty="0">
                <a:solidFill>
                  <a:srgbClr val="7A7C7E"/>
                </a:solidFill>
              </a:rPr>
              <a:t> It is the way in which people </a:t>
            </a:r>
            <a:r>
              <a:rPr lang="en-IE" b="1" dirty="0">
                <a:solidFill>
                  <a:srgbClr val="7A7C7E"/>
                </a:solidFill>
              </a:rPr>
              <a:t>collectively explore ideas to generate solutions </a:t>
            </a:r>
            <a:r>
              <a:rPr lang="en-IE" dirty="0">
                <a:solidFill>
                  <a:srgbClr val="7A7C7E"/>
                </a:solidFill>
              </a:rPr>
              <a:t>that extend beyond the limited vision of a single person.</a:t>
            </a:r>
          </a:p>
          <a:p>
            <a:r>
              <a:rPr lang="en-IE" dirty="0">
                <a:solidFill>
                  <a:srgbClr val="7A7C7E"/>
                </a:solidFill>
              </a:rPr>
              <a:t>Organizations have conventionally applied collaboration to teams or organizational levels (such as senior leadership) to break down silos, to foster cross-functional activities, and to encourage better innovation. This type of collaboration can yield positive results. In addition to increasing innovation, collaboration increases employee energy, creativity, and productivity, which generally </a:t>
            </a:r>
            <a:r>
              <a:rPr lang="en-IE" b="1" dirty="0">
                <a:solidFill>
                  <a:srgbClr val="7A7C7E"/>
                </a:solidFill>
              </a:rPr>
              <a:t>leads to less stressed, happier, and more engaged workers.</a:t>
            </a:r>
          </a:p>
        </p:txBody>
      </p:sp>
      <p:sp>
        <p:nvSpPr>
          <p:cNvPr id="6" name="Text Placeholder 1"/>
          <p:cNvSpPr txBox="1">
            <a:spLocks/>
          </p:cNvSpPr>
          <p:nvPr/>
        </p:nvSpPr>
        <p:spPr bwMode="auto">
          <a:xfrm>
            <a:off x="3691202" y="1051969"/>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63275"/>
                </a:solidFill>
              </a:rPr>
              <a:t>Why collaborate ?</a:t>
            </a:r>
          </a:p>
        </p:txBody>
      </p:sp>
      <p:pic>
        <p:nvPicPr>
          <p:cNvPr id="4" name="Picture 3" descr="A group of people sitting at a table&#10;&#10;Description automatically generated">
            <a:extLst>
              <a:ext uri="{FF2B5EF4-FFF2-40B4-BE49-F238E27FC236}">
                <a16:creationId xmlns:a16="http://schemas.microsoft.com/office/drawing/2014/main" id="{7D09435B-75EE-4DDE-9131-0630795650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362" y="3253872"/>
            <a:ext cx="3021411" cy="2011127"/>
          </a:xfrm>
          <a:prstGeom prst="rect">
            <a:avLst/>
          </a:prstGeom>
        </p:spPr>
      </p:pic>
    </p:spTree>
    <p:extLst>
      <p:ext uri="{BB962C8B-B14F-4D97-AF65-F5344CB8AC3E}">
        <p14:creationId xmlns:p14="http://schemas.microsoft.com/office/powerpoint/2010/main" val="192407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283779" y="4013893"/>
            <a:ext cx="11460807" cy="1977004"/>
          </a:xfrm>
          <a:solidFill>
            <a:schemeClr val="bg1"/>
          </a:solidFill>
        </p:spPr>
        <p:txBody>
          <a:bodyPr/>
          <a:lstStyle/>
          <a:p>
            <a:pPr algn="just"/>
            <a:r>
              <a:rPr lang="en-IE" dirty="0"/>
              <a:t>That’s how a high-paced start-up fuses collaboration into all areas of its culture to ultimately create an environment where everyone can thrive. </a:t>
            </a:r>
            <a:r>
              <a:rPr lang="en-IE" sz="1000" b="1" dirty="0">
                <a:solidFill>
                  <a:srgbClr val="525252"/>
                </a:solidFill>
              </a:rPr>
              <a:t>Source: </a:t>
            </a:r>
            <a:r>
              <a:rPr lang="en-IE" sz="1000" dirty="0">
                <a:solidFill>
                  <a:srgbClr val="525252"/>
                </a:solidFill>
                <a:hlinkClick r:id="rId2"/>
              </a:rPr>
              <a:t>Singularity Hub</a:t>
            </a:r>
            <a:endParaRPr lang="en-IE" sz="1000" dirty="0">
              <a:solidFill>
                <a:srgbClr val="525252"/>
              </a:solidFill>
            </a:endParaRPr>
          </a:p>
          <a:p>
            <a:pPr algn="just"/>
            <a:endParaRPr lang="en-IE" sz="1000" dirty="0">
              <a:solidFill>
                <a:srgbClr val="525252"/>
              </a:solidFill>
            </a:endParaRPr>
          </a:p>
          <a:p>
            <a:pPr algn="just"/>
            <a:r>
              <a:rPr lang="en-IE" dirty="0"/>
              <a:t>More than half of the attempts to collaborate still fail due to a clash of mind-sets between passionate, entrepreneurial start-ups, and more process oriented and risk-averse corporates</a:t>
            </a:r>
            <a:r>
              <a:rPr lang="en-IE" sz="1000" dirty="0"/>
              <a:t>. </a:t>
            </a:r>
            <a:r>
              <a:rPr lang="en-IE" sz="1000" b="1" dirty="0">
                <a:solidFill>
                  <a:srgbClr val="525252"/>
                </a:solidFill>
              </a:rPr>
              <a:t>Source: </a:t>
            </a:r>
            <a:r>
              <a:rPr lang="en-IE" sz="1000" dirty="0">
                <a:solidFill>
                  <a:srgbClr val="525252"/>
                </a:solidFill>
                <a:hlinkClick r:id="rId3"/>
              </a:rPr>
              <a:t>Collaboration between Start-ups and Corporates/Europe/January 2018</a:t>
            </a:r>
            <a:endParaRPr lang="en-IE" sz="1000" dirty="0">
              <a:solidFill>
                <a:srgbClr val="525252"/>
              </a:solidFill>
            </a:endParaRPr>
          </a:p>
        </p:txBody>
      </p:sp>
      <p:sp>
        <p:nvSpPr>
          <p:cNvPr id="6" name="Text Placeholder 1"/>
          <p:cNvSpPr txBox="1">
            <a:spLocks/>
          </p:cNvSpPr>
          <p:nvPr/>
        </p:nvSpPr>
        <p:spPr bwMode="auto">
          <a:xfrm>
            <a:off x="3691202" y="1051969"/>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63275"/>
                </a:solidFill>
              </a:rPr>
              <a:t>Collaboration Culture</a:t>
            </a:r>
          </a:p>
        </p:txBody>
      </p:sp>
      <p:sp>
        <p:nvSpPr>
          <p:cNvPr id="4" name="Rectangle 3">
            <a:extLst>
              <a:ext uri="{FF2B5EF4-FFF2-40B4-BE49-F238E27FC236}">
                <a16:creationId xmlns:a16="http://schemas.microsoft.com/office/drawing/2014/main" id="{5958B35B-9776-4CDD-83CB-CA96C5BCDFC7}"/>
              </a:ext>
            </a:extLst>
          </p:cNvPr>
          <p:cNvSpPr/>
          <p:nvPr/>
        </p:nvSpPr>
        <p:spPr>
          <a:xfrm>
            <a:off x="3594538" y="2274838"/>
            <a:ext cx="8150048" cy="1569660"/>
          </a:xfrm>
          <a:prstGeom prst="rect">
            <a:avLst/>
          </a:prstGeom>
        </p:spPr>
        <p:txBody>
          <a:bodyPr wrap="square">
            <a:spAutoFit/>
          </a:bodyPr>
          <a:lstStyle/>
          <a:p>
            <a:r>
              <a:rPr lang="en-IE" sz="2400" dirty="0">
                <a:solidFill>
                  <a:srgbClr val="6D6E6C"/>
                </a:solidFill>
              </a:rPr>
              <a:t>Creating a collaborative start-up culture </a:t>
            </a:r>
            <a:r>
              <a:rPr lang="en-IE" sz="2400" b="1" dirty="0">
                <a:solidFill>
                  <a:srgbClr val="6D6E6C"/>
                </a:solidFill>
              </a:rPr>
              <a:t>starts from the top, </a:t>
            </a:r>
            <a:r>
              <a:rPr lang="en-IE" sz="2400" dirty="0">
                <a:solidFill>
                  <a:srgbClr val="6D6E6C"/>
                </a:solidFill>
              </a:rPr>
              <a:t>and is </a:t>
            </a:r>
            <a:r>
              <a:rPr lang="en-IE" sz="2400" b="1" dirty="0">
                <a:solidFill>
                  <a:srgbClr val="6D6E6C"/>
                </a:solidFill>
              </a:rPr>
              <a:t>heavily influenced by the early decisions</a:t>
            </a:r>
            <a:r>
              <a:rPr lang="en-IE" sz="2400" dirty="0">
                <a:solidFill>
                  <a:srgbClr val="6D6E6C"/>
                </a:solidFill>
              </a:rPr>
              <a:t> you make when your start-up is scaling. Develop a culture that </a:t>
            </a:r>
            <a:r>
              <a:rPr lang="en-IE" sz="2400" b="1" dirty="0">
                <a:solidFill>
                  <a:srgbClr val="6D6E6C"/>
                </a:solidFill>
              </a:rPr>
              <a:t>rewards innovation and disagreement and empowers </a:t>
            </a:r>
            <a:r>
              <a:rPr lang="en-IE" sz="2400" dirty="0">
                <a:solidFill>
                  <a:srgbClr val="6D6E6C"/>
                </a:solidFill>
              </a:rPr>
              <a:t>its employees. </a:t>
            </a:r>
            <a:endParaRPr lang="en-IE" dirty="0"/>
          </a:p>
        </p:txBody>
      </p:sp>
    </p:spTree>
    <p:extLst>
      <p:ext uri="{BB962C8B-B14F-4D97-AF65-F5344CB8AC3E}">
        <p14:creationId xmlns:p14="http://schemas.microsoft.com/office/powerpoint/2010/main" val="293199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251670" y="2239860"/>
            <a:ext cx="11845255" cy="4205797"/>
          </a:xfrm>
          <a:solidFill>
            <a:schemeClr val="bg1"/>
          </a:solidFill>
        </p:spPr>
        <p:txBody>
          <a:bodyPr/>
          <a:lstStyle/>
          <a:p>
            <a:pPr algn="ctr"/>
            <a:r>
              <a:rPr lang="en-IE" b="1" dirty="0">
                <a:solidFill>
                  <a:srgbClr val="E63275"/>
                </a:solidFill>
              </a:rPr>
              <a:t>Bringing people together to arrive at a solution faster and easier than had it been done alone: That’s collaboration in a nutshell!</a:t>
            </a:r>
          </a:p>
          <a:p>
            <a:r>
              <a:rPr lang="en-IE" b="1" dirty="0"/>
              <a:t>You innovate, solve problems together, bring together cross-functional expertise and knowledge to see a new solution, or tackle a challenging issue.</a:t>
            </a:r>
            <a:r>
              <a:rPr lang="en-IE" dirty="0"/>
              <a:t> That’s how most start-ups see collaboration. But it’s also the ability to bring people together to talk about difficult topics. Conflict is inevitable, and in start-ups, where you’re bringing different people together to work on projects, personality clashes are all too common. So building that collaborative start-up culture also requires </a:t>
            </a:r>
            <a:r>
              <a:rPr lang="en-IE" b="1" dirty="0"/>
              <a:t>seeing conflict as a positive thing</a:t>
            </a:r>
            <a:r>
              <a:rPr lang="en-IE" dirty="0"/>
              <a:t>, </a:t>
            </a:r>
            <a:r>
              <a:rPr lang="en-IE" b="1" dirty="0"/>
              <a:t>building out the values and processes necessary to leverage its beneficial qualities.</a:t>
            </a:r>
          </a:p>
          <a:p>
            <a:r>
              <a:rPr lang="en-IE" b="1" dirty="0"/>
              <a:t>Conflict leads to better solutions, higher-quality work, and motivated employees</a:t>
            </a:r>
            <a:r>
              <a:rPr lang="en-IE" dirty="0"/>
              <a:t>, because disagreement  can be seen as a way of generating solutions that may not be readily available.</a:t>
            </a:r>
          </a:p>
        </p:txBody>
      </p:sp>
      <p:sp>
        <p:nvSpPr>
          <p:cNvPr id="6" name="Text Placeholder 1"/>
          <p:cNvSpPr txBox="1">
            <a:spLocks/>
          </p:cNvSpPr>
          <p:nvPr/>
        </p:nvSpPr>
        <p:spPr bwMode="auto">
          <a:xfrm>
            <a:off x="3691202" y="900966"/>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63275"/>
                </a:solidFill>
              </a:rPr>
              <a:t>Collaboration Culture</a:t>
            </a:r>
          </a:p>
        </p:txBody>
      </p:sp>
    </p:spTree>
    <p:extLst>
      <p:ext uri="{BB962C8B-B14F-4D97-AF65-F5344CB8AC3E}">
        <p14:creationId xmlns:p14="http://schemas.microsoft.com/office/powerpoint/2010/main" val="426684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3900208" y="2120962"/>
            <a:ext cx="8121216" cy="3390606"/>
          </a:xfrm>
          <a:solidFill>
            <a:schemeClr val="bg1"/>
          </a:solidFill>
        </p:spPr>
        <p:txBody>
          <a:bodyPr/>
          <a:lstStyle/>
          <a:p>
            <a:pPr marL="285750" indent="-285750">
              <a:lnSpc>
                <a:spcPct val="120000"/>
              </a:lnSpc>
              <a:spcBef>
                <a:spcPts val="0"/>
              </a:spcBef>
              <a:buClr>
                <a:srgbClr val="E63275"/>
              </a:buClr>
              <a:buFont typeface="Arial" panose="020B0604020202020204" pitchFamily="34" charset="0"/>
              <a:buChar char="•"/>
            </a:pPr>
            <a:r>
              <a:rPr lang="en-IE" dirty="0">
                <a:solidFill>
                  <a:srgbClr val="7A7C7E"/>
                </a:solidFill>
              </a:rPr>
              <a:t>You recognise that </a:t>
            </a:r>
            <a:r>
              <a:rPr lang="en-IE" b="1" dirty="0">
                <a:solidFill>
                  <a:srgbClr val="7A7C7E"/>
                </a:solidFill>
              </a:rPr>
              <a:t>working well together and sharing </a:t>
            </a:r>
            <a:r>
              <a:rPr lang="en-IE" dirty="0">
                <a:solidFill>
                  <a:srgbClr val="7A7C7E"/>
                </a:solidFill>
              </a:rPr>
              <a:t>knowledge will help achieve much more than what each person could create on their own.</a:t>
            </a:r>
          </a:p>
          <a:p>
            <a:pPr marL="285750" indent="-285750">
              <a:lnSpc>
                <a:spcPct val="120000"/>
              </a:lnSpc>
              <a:spcBef>
                <a:spcPts val="0"/>
              </a:spcBef>
              <a:buClr>
                <a:srgbClr val="E63275"/>
              </a:buClr>
              <a:buFont typeface="Arial" panose="020B0604020202020204" pitchFamily="34" charset="0"/>
              <a:buChar char="•"/>
            </a:pPr>
            <a:r>
              <a:rPr lang="en-IE" dirty="0">
                <a:solidFill>
                  <a:srgbClr val="7A7C7E"/>
                </a:solidFill>
              </a:rPr>
              <a:t>You approach collaboration with a </a:t>
            </a:r>
            <a:r>
              <a:rPr lang="en-IE" b="1" dirty="0">
                <a:solidFill>
                  <a:srgbClr val="7A7C7E"/>
                </a:solidFill>
              </a:rPr>
              <a:t>creative problem solver outlook</a:t>
            </a:r>
          </a:p>
          <a:p>
            <a:pPr marL="285750" indent="-285750">
              <a:lnSpc>
                <a:spcPct val="120000"/>
              </a:lnSpc>
              <a:spcBef>
                <a:spcPts val="0"/>
              </a:spcBef>
              <a:buClr>
                <a:srgbClr val="E63275"/>
              </a:buClr>
              <a:buFont typeface="Arial" panose="020B0604020202020204" pitchFamily="34" charset="0"/>
              <a:buChar char="•"/>
            </a:pPr>
            <a:r>
              <a:rPr lang="en-IE" dirty="0">
                <a:solidFill>
                  <a:srgbClr val="7A7C7E"/>
                </a:solidFill>
              </a:rPr>
              <a:t>You </a:t>
            </a:r>
            <a:r>
              <a:rPr lang="en-IE" b="1" dirty="0">
                <a:solidFill>
                  <a:srgbClr val="7A7C7E"/>
                </a:solidFill>
              </a:rPr>
              <a:t>value diverse viewpoints</a:t>
            </a:r>
            <a:r>
              <a:rPr lang="en-IE" dirty="0">
                <a:solidFill>
                  <a:srgbClr val="7A7C7E"/>
                </a:solidFill>
              </a:rPr>
              <a:t>, the </a:t>
            </a:r>
            <a:r>
              <a:rPr lang="en-IE" b="1" dirty="0">
                <a:solidFill>
                  <a:srgbClr val="7A7C7E"/>
                </a:solidFill>
              </a:rPr>
              <a:t>expertise of others</a:t>
            </a:r>
            <a:r>
              <a:rPr lang="en-IE" dirty="0">
                <a:solidFill>
                  <a:srgbClr val="7A7C7E"/>
                </a:solidFill>
              </a:rPr>
              <a:t>, and  communicate well to get the job done.</a:t>
            </a:r>
          </a:p>
          <a:p>
            <a:pPr marL="285750" indent="-285750">
              <a:lnSpc>
                <a:spcPct val="120000"/>
              </a:lnSpc>
              <a:spcBef>
                <a:spcPts val="0"/>
              </a:spcBef>
              <a:buClr>
                <a:srgbClr val="E63275"/>
              </a:buClr>
              <a:buFont typeface="Arial" panose="020B0604020202020204" pitchFamily="34" charset="0"/>
              <a:buChar char="•"/>
            </a:pPr>
            <a:r>
              <a:rPr lang="en-IE" dirty="0">
                <a:solidFill>
                  <a:srgbClr val="7A7C7E"/>
                </a:solidFill>
              </a:rPr>
              <a:t>You take </a:t>
            </a:r>
            <a:r>
              <a:rPr lang="en-IE" b="1" dirty="0">
                <a:solidFill>
                  <a:srgbClr val="7A7C7E"/>
                </a:solidFill>
              </a:rPr>
              <a:t>pride in your own work </a:t>
            </a:r>
            <a:r>
              <a:rPr lang="en-IE" dirty="0">
                <a:solidFill>
                  <a:srgbClr val="7A7C7E"/>
                </a:solidFill>
              </a:rPr>
              <a:t>and are </a:t>
            </a:r>
            <a:r>
              <a:rPr lang="en-IE" b="1" dirty="0">
                <a:solidFill>
                  <a:srgbClr val="7A7C7E"/>
                </a:solidFill>
              </a:rPr>
              <a:t>keen to develop </a:t>
            </a:r>
            <a:r>
              <a:rPr lang="en-IE" dirty="0">
                <a:solidFill>
                  <a:srgbClr val="7A7C7E"/>
                </a:solidFill>
              </a:rPr>
              <a:t>your practice.  </a:t>
            </a:r>
          </a:p>
        </p:txBody>
      </p:sp>
      <p:sp>
        <p:nvSpPr>
          <p:cNvPr id="6" name="Text Placeholder 1"/>
          <p:cNvSpPr txBox="1">
            <a:spLocks/>
          </p:cNvSpPr>
          <p:nvPr/>
        </p:nvSpPr>
        <p:spPr bwMode="auto">
          <a:xfrm>
            <a:off x="3900208" y="777653"/>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63275"/>
                </a:solidFill>
              </a:rPr>
              <a:t>Collaboration Culture</a:t>
            </a:r>
          </a:p>
        </p:txBody>
      </p:sp>
      <p:pic>
        <p:nvPicPr>
          <p:cNvPr id="4" name="Picture 3">
            <a:extLst>
              <a:ext uri="{FF2B5EF4-FFF2-40B4-BE49-F238E27FC236}">
                <a16:creationId xmlns:a16="http://schemas.microsoft.com/office/drawing/2014/main" id="{C7F36199-40BE-4E08-88DC-842CACBE1E18}"/>
              </a:ext>
            </a:extLst>
          </p:cNvPr>
          <p:cNvPicPr>
            <a:picLocks noChangeAspect="1"/>
          </p:cNvPicPr>
          <p:nvPr/>
        </p:nvPicPr>
        <p:blipFill>
          <a:blip r:embed="rId2"/>
          <a:stretch>
            <a:fillRect/>
          </a:stretch>
        </p:blipFill>
        <p:spPr>
          <a:xfrm>
            <a:off x="332817" y="3093396"/>
            <a:ext cx="3358385" cy="3277784"/>
          </a:xfrm>
          <a:prstGeom prst="rect">
            <a:avLst/>
          </a:prstGeom>
        </p:spPr>
      </p:pic>
    </p:spTree>
    <p:extLst>
      <p:ext uri="{BB962C8B-B14F-4D97-AF65-F5344CB8AC3E}">
        <p14:creationId xmlns:p14="http://schemas.microsoft.com/office/powerpoint/2010/main" val="267254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860332-E6F0-428C-BBCB-21047C78FC98}"/>
              </a:ext>
            </a:extLst>
          </p:cNvPr>
          <p:cNvSpPr/>
          <p:nvPr/>
        </p:nvSpPr>
        <p:spPr>
          <a:xfrm>
            <a:off x="4252082" y="6314104"/>
            <a:ext cx="2492665" cy="369332"/>
          </a:xfrm>
          <a:prstGeom prst="rect">
            <a:avLst/>
          </a:prstGeom>
        </p:spPr>
        <p:txBody>
          <a:bodyPr wrap="square">
            <a:spAutoFit/>
          </a:bodyPr>
          <a:lstStyle/>
          <a:p>
            <a:pPr algn="ctr"/>
            <a:r>
              <a:rPr lang="en-IE" b="1" dirty="0">
                <a:solidFill>
                  <a:srgbClr val="525252"/>
                </a:solidFill>
              </a:rPr>
              <a:t>Source: </a:t>
            </a:r>
            <a:r>
              <a:rPr lang="en-IE" dirty="0">
                <a:solidFill>
                  <a:srgbClr val="525252"/>
                </a:solidFill>
                <a:hlinkClick r:id="rId2"/>
              </a:rPr>
              <a:t>Singularity Hub</a:t>
            </a:r>
            <a:endParaRPr lang="en-IE" dirty="0">
              <a:solidFill>
                <a:srgbClr val="525252"/>
              </a:solidFill>
            </a:endParaRPr>
          </a:p>
        </p:txBody>
      </p:sp>
      <p:sp>
        <p:nvSpPr>
          <p:cNvPr id="8" name="Text Placeholder 2">
            <a:extLst>
              <a:ext uri="{FF2B5EF4-FFF2-40B4-BE49-F238E27FC236}">
                <a16:creationId xmlns:a16="http://schemas.microsoft.com/office/drawing/2014/main" id="{B56C6BD2-2EC4-4F34-80E0-A251D63B751D}"/>
              </a:ext>
            </a:extLst>
          </p:cNvPr>
          <p:cNvSpPr txBox="1">
            <a:spLocks/>
          </p:cNvSpPr>
          <p:nvPr/>
        </p:nvSpPr>
        <p:spPr>
          <a:xfrm>
            <a:off x="300868" y="1632857"/>
            <a:ext cx="8529623" cy="3943081"/>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6D6E6C"/>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Clr>
                <a:srgbClr val="E63275"/>
              </a:buClr>
              <a:buFont typeface="+mj-lt"/>
              <a:buAutoNum type="arabicPeriod"/>
            </a:pPr>
            <a:r>
              <a:rPr lang="en-IE" b="1" dirty="0">
                <a:solidFill>
                  <a:srgbClr val="10B1A2"/>
                </a:solidFill>
              </a:rPr>
              <a:t>Team focused. </a:t>
            </a:r>
            <a:r>
              <a:rPr lang="en-IE" dirty="0">
                <a:solidFill>
                  <a:srgbClr val="7A7C7E"/>
                </a:solidFill>
              </a:rPr>
              <a:t>To successfully collaborate, you need to be a team player and think about "we" rather than "I". A great collaborator is mindful of shared goals and group success.</a:t>
            </a:r>
          </a:p>
          <a:p>
            <a:pPr marL="457200" indent="-457200">
              <a:buClr>
                <a:srgbClr val="E63275"/>
              </a:buClr>
              <a:buFont typeface="+mj-lt"/>
              <a:buAutoNum type="arabicPeriod"/>
            </a:pPr>
            <a:r>
              <a:rPr lang="en-IE" b="1" dirty="0">
                <a:solidFill>
                  <a:srgbClr val="10B1A2"/>
                </a:solidFill>
              </a:rPr>
              <a:t>Generous. </a:t>
            </a:r>
            <a:r>
              <a:rPr lang="en-IE" dirty="0">
                <a:solidFill>
                  <a:srgbClr val="7A7C7E"/>
                </a:solidFill>
              </a:rPr>
              <a:t>A great collaborator is willing to take the first step and pitch in, even if they won't get the spotlight. Generosity is also an incredibly desirable leadership characteristic.</a:t>
            </a:r>
          </a:p>
          <a:p>
            <a:pPr marL="457200" indent="-457200">
              <a:buClr>
                <a:srgbClr val="E63275"/>
              </a:buClr>
              <a:buFont typeface="+mj-lt"/>
              <a:buAutoNum type="arabicPeriod"/>
            </a:pPr>
            <a:r>
              <a:rPr lang="en-IE" b="1" dirty="0">
                <a:solidFill>
                  <a:srgbClr val="10B1A2"/>
                </a:solidFill>
              </a:rPr>
              <a:t>Curious. </a:t>
            </a:r>
            <a:r>
              <a:rPr lang="en-IE" dirty="0">
                <a:solidFill>
                  <a:srgbClr val="7A7C7E"/>
                </a:solidFill>
              </a:rPr>
              <a:t>Great collaborators are good at asking the right questions. They don’t interrogate; they simply follow their natural curiosity because they want to understand.</a:t>
            </a:r>
          </a:p>
          <a:p>
            <a:pPr marL="457200" indent="-457200">
              <a:buClr>
                <a:srgbClr val="E63275"/>
              </a:buClr>
              <a:buFont typeface="+mj-lt"/>
              <a:buAutoNum type="arabicPeriod"/>
            </a:pPr>
            <a:r>
              <a:rPr lang="en-IE" b="1" dirty="0">
                <a:solidFill>
                  <a:srgbClr val="10B1A2"/>
                </a:solidFill>
              </a:rPr>
              <a:t>Appreciative. </a:t>
            </a:r>
            <a:r>
              <a:rPr lang="en-IE" dirty="0">
                <a:solidFill>
                  <a:srgbClr val="7A7C7E"/>
                </a:solidFill>
              </a:rPr>
              <a:t>The best collaborators express sincere appreciation for all that team members have contributed. They give credit where credit is due.</a:t>
            </a:r>
          </a:p>
          <a:p>
            <a:pPr marL="457200" indent="-457200">
              <a:buClr>
                <a:srgbClr val="E63275"/>
              </a:buClr>
              <a:buFont typeface="+mj-lt"/>
              <a:buAutoNum type="arabicPeriod"/>
            </a:pPr>
            <a:endParaRPr lang="en-IE" dirty="0"/>
          </a:p>
        </p:txBody>
      </p:sp>
      <p:pic>
        <p:nvPicPr>
          <p:cNvPr id="3" name="Picture 2" descr="A picture containing food&#10;&#10;Description automatically generated">
            <a:extLst>
              <a:ext uri="{FF2B5EF4-FFF2-40B4-BE49-F238E27FC236}">
                <a16:creationId xmlns:a16="http://schemas.microsoft.com/office/drawing/2014/main" id="{D20ED7B1-189D-47C8-B13E-4CA8A9D45F72}"/>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127185" y="3273490"/>
            <a:ext cx="2834416" cy="2834416"/>
          </a:xfrm>
          <a:prstGeom prst="rect">
            <a:avLst/>
          </a:prstGeom>
        </p:spPr>
      </p:pic>
      <p:sp>
        <p:nvSpPr>
          <p:cNvPr id="10" name="Text Placeholder 8">
            <a:extLst>
              <a:ext uri="{FF2B5EF4-FFF2-40B4-BE49-F238E27FC236}">
                <a16:creationId xmlns:a16="http://schemas.microsoft.com/office/drawing/2014/main" id="{6EA33009-14D1-364F-A347-6CAE2BA44E87}"/>
              </a:ext>
            </a:extLst>
          </p:cNvPr>
          <p:cNvSpPr>
            <a:spLocks noGrp="1"/>
          </p:cNvSpPr>
          <p:nvPr>
            <p:ph type="body" sz="quarter" idx="13"/>
          </p:nvPr>
        </p:nvSpPr>
        <p:spPr>
          <a:xfrm>
            <a:off x="300867" y="428223"/>
            <a:ext cx="8741329" cy="1012779"/>
          </a:xfrm>
        </p:spPr>
        <p:txBody>
          <a:bodyPr>
            <a:normAutofit lnSpcReduction="10000"/>
          </a:bodyPr>
          <a:lstStyle/>
          <a:p>
            <a:r>
              <a:rPr lang="en-US" b="1" dirty="0">
                <a:solidFill>
                  <a:srgbClr val="E95273"/>
                </a:solidFill>
              </a:rPr>
              <a:t>Top 8 characteristics of a                                great collaborator…</a:t>
            </a:r>
            <a:endParaRPr lang="en-IE" altLang="en-US" b="1" dirty="0">
              <a:solidFill>
                <a:srgbClr val="E95273"/>
              </a:solidFill>
              <a:cs typeface="Arial" panose="020B0604020202020204" pitchFamily="34" charset="0"/>
            </a:endParaRPr>
          </a:p>
          <a:p>
            <a:endParaRPr lang="en-IE" dirty="0"/>
          </a:p>
        </p:txBody>
      </p:sp>
    </p:spTree>
    <p:extLst>
      <p:ext uri="{BB962C8B-B14F-4D97-AF65-F5344CB8AC3E}">
        <p14:creationId xmlns:p14="http://schemas.microsoft.com/office/powerpoint/2010/main" val="93574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860332-E6F0-428C-BBCB-21047C78FC98}"/>
              </a:ext>
            </a:extLst>
          </p:cNvPr>
          <p:cNvSpPr/>
          <p:nvPr/>
        </p:nvSpPr>
        <p:spPr>
          <a:xfrm>
            <a:off x="4252082" y="6314104"/>
            <a:ext cx="2492665" cy="369332"/>
          </a:xfrm>
          <a:prstGeom prst="rect">
            <a:avLst/>
          </a:prstGeom>
        </p:spPr>
        <p:txBody>
          <a:bodyPr wrap="square">
            <a:spAutoFit/>
          </a:bodyPr>
          <a:lstStyle/>
          <a:p>
            <a:pPr algn="ctr"/>
            <a:r>
              <a:rPr lang="en-IE" b="1" dirty="0">
                <a:solidFill>
                  <a:srgbClr val="525252"/>
                </a:solidFill>
              </a:rPr>
              <a:t>Source: </a:t>
            </a:r>
            <a:r>
              <a:rPr lang="en-IE" dirty="0">
                <a:solidFill>
                  <a:srgbClr val="525252"/>
                </a:solidFill>
                <a:hlinkClick r:id="rId2"/>
              </a:rPr>
              <a:t>Singularity Hub</a:t>
            </a:r>
            <a:endParaRPr lang="en-IE" dirty="0">
              <a:solidFill>
                <a:srgbClr val="525252"/>
              </a:solidFill>
            </a:endParaRPr>
          </a:p>
        </p:txBody>
      </p:sp>
      <p:sp>
        <p:nvSpPr>
          <p:cNvPr id="8" name="Text Placeholder 2">
            <a:extLst>
              <a:ext uri="{FF2B5EF4-FFF2-40B4-BE49-F238E27FC236}">
                <a16:creationId xmlns:a16="http://schemas.microsoft.com/office/drawing/2014/main" id="{B56C6BD2-2EC4-4F34-80E0-A251D63B751D}"/>
              </a:ext>
            </a:extLst>
          </p:cNvPr>
          <p:cNvSpPr txBox="1">
            <a:spLocks/>
          </p:cNvSpPr>
          <p:nvPr/>
        </p:nvSpPr>
        <p:spPr>
          <a:xfrm>
            <a:off x="300867" y="1658983"/>
            <a:ext cx="8477373" cy="394484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6D6E6C"/>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Clr>
                <a:srgbClr val="E63275"/>
              </a:buClr>
              <a:buFont typeface="+mj-lt"/>
              <a:buAutoNum type="arabicPeriod" startAt="5"/>
            </a:pPr>
            <a:r>
              <a:rPr lang="en-IE" b="1" dirty="0">
                <a:solidFill>
                  <a:srgbClr val="10B1A2"/>
                </a:solidFill>
              </a:rPr>
              <a:t>Listens to understand</a:t>
            </a:r>
            <a:r>
              <a:rPr lang="en-IE" dirty="0">
                <a:solidFill>
                  <a:srgbClr val="10B1A2"/>
                </a:solidFill>
              </a:rPr>
              <a:t>. </a:t>
            </a:r>
            <a:r>
              <a:rPr lang="en-IE" dirty="0">
                <a:solidFill>
                  <a:srgbClr val="7A7C7E"/>
                </a:solidFill>
              </a:rPr>
              <a:t>Great collaborators listen attentively to what is being said. But more importantly, they listen to understand. </a:t>
            </a:r>
          </a:p>
          <a:p>
            <a:pPr marL="457200" indent="-457200">
              <a:buClr>
                <a:srgbClr val="E63275"/>
              </a:buClr>
              <a:buFont typeface="+mj-lt"/>
              <a:buAutoNum type="arabicPeriod" startAt="5"/>
            </a:pPr>
            <a:r>
              <a:rPr lang="en-IE" b="1" dirty="0">
                <a:solidFill>
                  <a:srgbClr val="10B1A2"/>
                </a:solidFill>
              </a:rPr>
              <a:t>Gives and expects trust. </a:t>
            </a:r>
            <a:r>
              <a:rPr lang="en-IE" dirty="0">
                <a:solidFill>
                  <a:srgbClr val="7A7C7E"/>
                </a:solidFill>
              </a:rPr>
              <a:t>Great collaborators help create and maintain that trusting environment. They give their trust freely and expect to receive trust in return.</a:t>
            </a:r>
          </a:p>
          <a:p>
            <a:pPr marL="457200" indent="-457200">
              <a:buClr>
                <a:srgbClr val="E63275"/>
              </a:buClr>
              <a:buFont typeface="+mj-lt"/>
              <a:buAutoNum type="arabicPeriod" startAt="5"/>
            </a:pPr>
            <a:r>
              <a:rPr lang="en-IE" b="1" dirty="0">
                <a:solidFill>
                  <a:srgbClr val="10B1A2"/>
                </a:solidFill>
              </a:rPr>
              <a:t>Builds relationships; breaks down walls. </a:t>
            </a:r>
            <a:r>
              <a:rPr lang="en-IE" dirty="0">
                <a:solidFill>
                  <a:srgbClr val="7A7C7E"/>
                </a:solidFill>
              </a:rPr>
              <a:t>Collaboration is all about working together. Great collaborators see the value in being usually well connected and work hard to build and maintain relationships with others.</a:t>
            </a:r>
          </a:p>
          <a:p>
            <a:pPr marL="457200" indent="-457200">
              <a:buClr>
                <a:srgbClr val="E63275"/>
              </a:buClr>
              <a:buFont typeface="+mj-lt"/>
              <a:buAutoNum type="arabicPeriod" startAt="5"/>
            </a:pPr>
            <a:r>
              <a:rPr lang="en-IE" b="1" dirty="0">
                <a:solidFill>
                  <a:srgbClr val="10B1A2"/>
                </a:solidFill>
              </a:rPr>
              <a:t>Diplomatic. </a:t>
            </a:r>
            <a:r>
              <a:rPr lang="en-IE" dirty="0">
                <a:solidFill>
                  <a:srgbClr val="7A7C7E"/>
                </a:solidFill>
              </a:rPr>
              <a:t>The best collaborators are diplomats. They know that relationships are built on mutual respect.</a:t>
            </a:r>
          </a:p>
          <a:p>
            <a:pPr>
              <a:buClr>
                <a:srgbClr val="E63275"/>
              </a:buClr>
            </a:pPr>
            <a:endParaRPr lang="en-IE" dirty="0"/>
          </a:p>
        </p:txBody>
      </p:sp>
      <p:sp>
        <p:nvSpPr>
          <p:cNvPr id="9" name="Text Placeholder 8">
            <a:extLst>
              <a:ext uri="{FF2B5EF4-FFF2-40B4-BE49-F238E27FC236}">
                <a16:creationId xmlns:a16="http://schemas.microsoft.com/office/drawing/2014/main" id="{5B33464D-C297-456E-AFD0-A0964033D17F}"/>
              </a:ext>
            </a:extLst>
          </p:cNvPr>
          <p:cNvSpPr>
            <a:spLocks noGrp="1"/>
          </p:cNvSpPr>
          <p:nvPr>
            <p:ph type="body" sz="quarter" idx="13"/>
          </p:nvPr>
        </p:nvSpPr>
        <p:spPr>
          <a:xfrm>
            <a:off x="300867" y="428223"/>
            <a:ext cx="8741329" cy="1012779"/>
          </a:xfrm>
        </p:spPr>
        <p:txBody>
          <a:bodyPr>
            <a:normAutofit lnSpcReduction="10000"/>
          </a:bodyPr>
          <a:lstStyle/>
          <a:p>
            <a:r>
              <a:rPr lang="en-US" b="1" dirty="0">
                <a:solidFill>
                  <a:srgbClr val="E95273"/>
                </a:solidFill>
              </a:rPr>
              <a:t>Top 8 characteristics of a                                great collaborator…</a:t>
            </a:r>
            <a:endParaRPr lang="en-IE" altLang="en-US" b="1" dirty="0">
              <a:solidFill>
                <a:srgbClr val="E95273"/>
              </a:solidFill>
              <a:cs typeface="Arial" panose="020B0604020202020204" pitchFamily="34" charset="0"/>
            </a:endParaRPr>
          </a:p>
          <a:p>
            <a:endParaRPr lang="en-IE" dirty="0"/>
          </a:p>
        </p:txBody>
      </p:sp>
      <p:pic>
        <p:nvPicPr>
          <p:cNvPr id="3" name="Picture 2" descr="A person wearing a suit and tie&#10;&#10;Description automatically generated">
            <a:extLst>
              <a:ext uri="{FF2B5EF4-FFF2-40B4-BE49-F238E27FC236}">
                <a16:creationId xmlns:a16="http://schemas.microsoft.com/office/drawing/2014/main" id="{B6032E06-E02B-4DAC-B2FD-045AAF08E25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83883" y="4852589"/>
            <a:ext cx="3008117" cy="2005411"/>
          </a:xfrm>
          <a:prstGeom prst="rect">
            <a:avLst/>
          </a:prstGeom>
        </p:spPr>
      </p:pic>
    </p:spTree>
    <p:extLst>
      <p:ext uri="{BB962C8B-B14F-4D97-AF65-F5344CB8AC3E}">
        <p14:creationId xmlns:p14="http://schemas.microsoft.com/office/powerpoint/2010/main" val="148049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A20B940-8DB1-4D44-9267-9D89E0FF0025}"/>
              </a:ext>
            </a:extLst>
          </p:cNvPr>
          <p:cNvSpPr>
            <a:spLocks noGrp="1"/>
          </p:cNvSpPr>
          <p:nvPr>
            <p:ph type="body" sz="quarter" idx="13"/>
          </p:nvPr>
        </p:nvSpPr>
        <p:spPr>
          <a:xfrm>
            <a:off x="4161984" y="462489"/>
            <a:ext cx="7407087" cy="697353"/>
          </a:xfrm>
        </p:spPr>
        <p:txBody>
          <a:bodyPr/>
          <a:lstStyle/>
          <a:p>
            <a:r>
              <a:rPr lang="en-IE" b="1" dirty="0">
                <a:solidFill>
                  <a:srgbClr val="E95273"/>
                </a:solidFill>
              </a:rPr>
              <a:t>5 Steps to Collaborate Successfully </a:t>
            </a:r>
          </a:p>
          <a:p>
            <a:endParaRPr lang="en-IE" b="1" dirty="0"/>
          </a:p>
        </p:txBody>
      </p:sp>
      <p:sp>
        <p:nvSpPr>
          <p:cNvPr id="9" name="Text Placeholder 8">
            <a:extLst>
              <a:ext uri="{FF2B5EF4-FFF2-40B4-BE49-F238E27FC236}">
                <a16:creationId xmlns:a16="http://schemas.microsoft.com/office/drawing/2014/main" id="{D162E0CA-167B-4371-976F-05994410CC30}"/>
              </a:ext>
            </a:extLst>
          </p:cNvPr>
          <p:cNvSpPr>
            <a:spLocks noGrp="1"/>
          </p:cNvSpPr>
          <p:nvPr>
            <p:ph type="body" sz="quarter" idx="15"/>
          </p:nvPr>
        </p:nvSpPr>
        <p:spPr>
          <a:xfrm>
            <a:off x="2533566" y="2289344"/>
            <a:ext cx="2924872" cy="3960000"/>
          </a:xfrm>
          <a:solidFill>
            <a:srgbClr val="10B1A2"/>
          </a:solidFill>
        </p:spPr>
        <p:txBody>
          <a:bodyPr/>
          <a:lstStyle/>
          <a:p>
            <a:pPr lvl="0" algn="ctr"/>
            <a:r>
              <a:rPr lang="en-IE" b="1" dirty="0">
                <a:solidFill>
                  <a:schemeClr val="bg1"/>
                </a:solidFill>
              </a:rPr>
              <a:t>SELECT COLLABORATORS</a:t>
            </a:r>
          </a:p>
          <a:p>
            <a:pPr algn="ctr"/>
            <a:r>
              <a:rPr lang="en-IE" dirty="0">
                <a:solidFill>
                  <a:schemeClr val="bg1"/>
                </a:solidFill>
              </a:rPr>
              <a:t>Enlist collaborators with little overlap with your fields of expertise, this will ensure each collaborator has a unique contribution to make.</a:t>
            </a:r>
            <a:endParaRPr lang="en-US" dirty="0">
              <a:solidFill>
                <a:schemeClr val="bg1"/>
              </a:solidFill>
            </a:endParaRPr>
          </a:p>
          <a:p>
            <a:endParaRPr lang="en-IE" dirty="0">
              <a:solidFill>
                <a:schemeClr val="bg1"/>
              </a:solidFill>
            </a:endParaRPr>
          </a:p>
        </p:txBody>
      </p:sp>
      <p:sp>
        <p:nvSpPr>
          <p:cNvPr id="10" name="Text Placeholder 9">
            <a:extLst>
              <a:ext uri="{FF2B5EF4-FFF2-40B4-BE49-F238E27FC236}">
                <a16:creationId xmlns:a16="http://schemas.microsoft.com/office/drawing/2014/main" id="{28A7BC83-43EB-4888-B060-B42CD275E985}"/>
              </a:ext>
            </a:extLst>
          </p:cNvPr>
          <p:cNvSpPr>
            <a:spLocks noGrp="1"/>
          </p:cNvSpPr>
          <p:nvPr>
            <p:ph type="body" sz="quarter" idx="16"/>
          </p:nvPr>
        </p:nvSpPr>
        <p:spPr>
          <a:xfrm>
            <a:off x="8965036" y="2280105"/>
            <a:ext cx="3031221" cy="3960000"/>
          </a:xfrm>
          <a:solidFill>
            <a:srgbClr val="10B1A2"/>
          </a:solidFill>
        </p:spPr>
        <p:txBody>
          <a:bodyPr/>
          <a:lstStyle/>
          <a:p>
            <a:pPr algn="ctr"/>
            <a:r>
              <a:rPr lang="en-IE" b="1" dirty="0">
                <a:solidFill>
                  <a:schemeClr val="bg1"/>
                </a:solidFill>
              </a:rPr>
              <a:t>SET UP CLEAR COMMUNICATION PATHS</a:t>
            </a:r>
          </a:p>
          <a:p>
            <a:pPr algn="ctr"/>
            <a:r>
              <a:rPr lang="en-IE" dirty="0">
                <a:solidFill>
                  <a:schemeClr val="bg1"/>
                </a:solidFill>
              </a:rPr>
              <a:t>Communication is central to collaboration because creative dialogue sparks ideas that the participants would never have had on their own</a:t>
            </a:r>
          </a:p>
          <a:p>
            <a:endParaRPr lang="en-IE" dirty="0"/>
          </a:p>
        </p:txBody>
      </p:sp>
      <p:sp>
        <p:nvSpPr>
          <p:cNvPr id="11" name="Text Placeholder 10">
            <a:extLst>
              <a:ext uri="{FF2B5EF4-FFF2-40B4-BE49-F238E27FC236}">
                <a16:creationId xmlns:a16="http://schemas.microsoft.com/office/drawing/2014/main" id="{BD5B1CD9-0595-43B8-A1F4-82D3C7E400E8}"/>
              </a:ext>
            </a:extLst>
          </p:cNvPr>
          <p:cNvSpPr>
            <a:spLocks noGrp="1"/>
          </p:cNvSpPr>
          <p:nvPr>
            <p:ph type="body" sz="quarter" idx="17"/>
          </p:nvPr>
        </p:nvSpPr>
        <p:spPr>
          <a:xfrm>
            <a:off x="5629014" y="2278404"/>
            <a:ext cx="3165446" cy="3960000"/>
          </a:xfrm>
          <a:solidFill>
            <a:srgbClr val="10B1A2"/>
          </a:solidFill>
        </p:spPr>
        <p:txBody>
          <a:bodyPr/>
          <a:lstStyle/>
          <a:p>
            <a:pPr lvl="0" algn="ctr"/>
            <a:r>
              <a:rPr lang="en-IE" b="1" dirty="0">
                <a:solidFill>
                  <a:schemeClr val="bg1"/>
                </a:solidFill>
              </a:rPr>
              <a:t>CLARIFY ROLES </a:t>
            </a:r>
          </a:p>
          <a:p>
            <a:pPr lvl="0" algn="ctr"/>
            <a:r>
              <a:rPr lang="en-IE" b="1" dirty="0">
                <a:solidFill>
                  <a:schemeClr val="bg1"/>
                </a:solidFill>
              </a:rPr>
              <a:t>&amp; RELATIONSHIPS</a:t>
            </a:r>
          </a:p>
          <a:p>
            <a:pPr algn="ctr"/>
            <a:r>
              <a:rPr lang="en-IE" dirty="0">
                <a:solidFill>
                  <a:schemeClr val="bg1"/>
                </a:solidFill>
              </a:rPr>
              <a:t>Confusion or doubt about who has what role is the usual source of tension and conflict in a collaborative project. This frequently leads to miscommunication and flawed outcomes</a:t>
            </a:r>
            <a:endParaRPr lang="en-US" dirty="0">
              <a:solidFill>
                <a:schemeClr val="bg1"/>
              </a:solidFill>
            </a:endParaRPr>
          </a:p>
          <a:p>
            <a:endParaRPr lang="en-IE" dirty="0">
              <a:solidFill>
                <a:schemeClr val="bg1"/>
              </a:solidFill>
            </a:endParaRPr>
          </a:p>
        </p:txBody>
      </p:sp>
      <p:sp>
        <p:nvSpPr>
          <p:cNvPr id="12" name="Oval 11">
            <a:extLst>
              <a:ext uri="{FF2B5EF4-FFF2-40B4-BE49-F238E27FC236}">
                <a16:creationId xmlns:a16="http://schemas.microsoft.com/office/drawing/2014/main" id="{BC459C40-72DC-4094-A498-E4D8B2B01013}"/>
              </a:ext>
            </a:extLst>
          </p:cNvPr>
          <p:cNvSpPr/>
          <p:nvPr/>
        </p:nvSpPr>
        <p:spPr>
          <a:xfrm>
            <a:off x="3573096" y="1397728"/>
            <a:ext cx="845811" cy="845811"/>
          </a:xfrm>
          <a:prstGeom prst="ellipse">
            <a:avLst/>
          </a:prstGeom>
          <a:solidFill>
            <a:srgbClr val="E63275"/>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4000" dirty="0">
                <a:solidFill>
                  <a:schemeClr val="bg1"/>
                </a:solidFill>
                <a:latin typeface="+mj-lt"/>
              </a:rPr>
              <a:t>1</a:t>
            </a:r>
          </a:p>
        </p:txBody>
      </p:sp>
      <p:sp>
        <p:nvSpPr>
          <p:cNvPr id="13" name="Oval 12">
            <a:extLst>
              <a:ext uri="{FF2B5EF4-FFF2-40B4-BE49-F238E27FC236}">
                <a16:creationId xmlns:a16="http://schemas.microsoft.com/office/drawing/2014/main" id="{E781628E-1651-4DEF-A837-2F249B84B25F}"/>
              </a:ext>
            </a:extLst>
          </p:cNvPr>
          <p:cNvSpPr/>
          <p:nvPr/>
        </p:nvSpPr>
        <p:spPr>
          <a:xfrm>
            <a:off x="6788831" y="1356449"/>
            <a:ext cx="845811" cy="845811"/>
          </a:xfrm>
          <a:prstGeom prst="ellipse">
            <a:avLst/>
          </a:prstGeom>
          <a:solidFill>
            <a:srgbClr val="E63275"/>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4000" dirty="0">
                <a:solidFill>
                  <a:schemeClr val="bg1"/>
                </a:solidFill>
                <a:latin typeface="+mj-lt"/>
              </a:rPr>
              <a:t>2</a:t>
            </a:r>
          </a:p>
        </p:txBody>
      </p:sp>
      <p:sp>
        <p:nvSpPr>
          <p:cNvPr id="14" name="Oval 13">
            <a:extLst>
              <a:ext uri="{FF2B5EF4-FFF2-40B4-BE49-F238E27FC236}">
                <a16:creationId xmlns:a16="http://schemas.microsoft.com/office/drawing/2014/main" id="{6D0F83FB-DD3D-476A-985E-E4BCF6FA8198}"/>
              </a:ext>
            </a:extLst>
          </p:cNvPr>
          <p:cNvSpPr/>
          <p:nvPr/>
        </p:nvSpPr>
        <p:spPr>
          <a:xfrm>
            <a:off x="10057740" y="1365932"/>
            <a:ext cx="845811" cy="845811"/>
          </a:xfrm>
          <a:prstGeom prst="ellipse">
            <a:avLst/>
          </a:prstGeom>
          <a:solidFill>
            <a:srgbClr val="E63275"/>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4000" dirty="0">
                <a:solidFill>
                  <a:schemeClr val="bg1"/>
                </a:solidFill>
                <a:latin typeface="+mj-lt"/>
              </a:rPr>
              <a:t>3</a:t>
            </a:r>
          </a:p>
        </p:txBody>
      </p:sp>
    </p:spTree>
    <p:extLst>
      <p:ext uri="{BB962C8B-B14F-4D97-AF65-F5344CB8AC3E}">
        <p14:creationId xmlns:p14="http://schemas.microsoft.com/office/powerpoint/2010/main" val="187407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A20B940-8DB1-4D44-9267-9D89E0FF0025}"/>
              </a:ext>
            </a:extLst>
          </p:cNvPr>
          <p:cNvSpPr>
            <a:spLocks noGrp="1"/>
          </p:cNvSpPr>
          <p:nvPr>
            <p:ph type="body" sz="quarter" idx="13"/>
          </p:nvPr>
        </p:nvSpPr>
        <p:spPr>
          <a:xfrm>
            <a:off x="4161984" y="462489"/>
            <a:ext cx="7407087" cy="697353"/>
          </a:xfrm>
        </p:spPr>
        <p:txBody>
          <a:bodyPr/>
          <a:lstStyle/>
          <a:p>
            <a:r>
              <a:rPr lang="en-IE" b="1" dirty="0">
                <a:solidFill>
                  <a:srgbClr val="E95273"/>
                </a:solidFill>
              </a:rPr>
              <a:t>5 Steps to Collaborate Successfully </a:t>
            </a:r>
          </a:p>
          <a:p>
            <a:endParaRPr lang="en-IE" b="1" dirty="0"/>
          </a:p>
        </p:txBody>
      </p:sp>
      <p:sp>
        <p:nvSpPr>
          <p:cNvPr id="9" name="Text Placeholder 8">
            <a:extLst>
              <a:ext uri="{FF2B5EF4-FFF2-40B4-BE49-F238E27FC236}">
                <a16:creationId xmlns:a16="http://schemas.microsoft.com/office/drawing/2014/main" id="{D162E0CA-167B-4371-976F-05994410CC30}"/>
              </a:ext>
            </a:extLst>
          </p:cNvPr>
          <p:cNvSpPr>
            <a:spLocks noGrp="1"/>
          </p:cNvSpPr>
          <p:nvPr>
            <p:ph type="body" sz="quarter" idx="15"/>
          </p:nvPr>
        </p:nvSpPr>
        <p:spPr>
          <a:xfrm>
            <a:off x="3717842" y="2393503"/>
            <a:ext cx="3970739" cy="3445594"/>
          </a:xfrm>
          <a:solidFill>
            <a:srgbClr val="10B1A2"/>
          </a:solidFill>
        </p:spPr>
        <p:txBody>
          <a:bodyPr/>
          <a:lstStyle/>
          <a:p>
            <a:pPr lvl="0" algn="ctr"/>
            <a:r>
              <a:rPr lang="en-US" b="1" dirty="0">
                <a:solidFill>
                  <a:schemeClr val="bg1"/>
                </a:solidFill>
              </a:rPr>
              <a:t>FOSTER OPEN COMMUNICATION</a:t>
            </a:r>
          </a:p>
          <a:p>
            <a:pPr algn="ctr"/>
            <a:r>
              <a:rPr lang="en-IE" dirty="0">
                <a:solidFill>
                  <a:schemeClr val="bg1"/>
                </a:solidFill>
              </a:rPr>
              <a:t>The trust built up in a good collaborative circle gives everyone the confidence to advance an incomplete or inadequate thought, knowing that it may catalyse other ideas in the conversation</a:t>
            </a:r>
          </a:p>
          <a:p>
            <a:endParaRPr lang="en-IE" dirty="0">
              <a:solidFill>
                <a:schemeClr val="bg1"/>
              </a:solidFill>
            </a:endParaRPr>
          </a:p>
        </p:txBody>
      </p:sp>
      <p:sp>
        <p:nvSpPr>
          <p:cNvPr id="11" name="Text Placeholder 10">
            <a:extLst>
              <a:ext uri="{FF2B5EF4-FFF2-40B4-BE49-F238E27FC236}">
                <a16:creationId xmlns:a16="http://schemas.microsoft.com/office/drawing/2014/main" id="{BD5B1CD9-0595-43B8-A1F4-82D3C7E400E8}"/>
              </a:ext>
            </a:extLst>
          </p:cNvPr>
          <p:cNvSpPr>
            <a:spLocks noGrp="1"/>
          </p:cNvSpPr>
          <p:nvPr>
            <p:ph type="body" sz="quarter" idx="17"/>
          </p:nvPr>
        </p:nvSpPr>
        <p:spPr>
          <a:xfrm>
            <a:off x="8022686" y="2393503"/>
            <a:ext cx="3577125" cy="3445594"/>
          </a:xfrm>
          <a:solidFill>
            <a:srgbClr val="10B1A2"/>
          </a:solidFill>
        </p:spPr>
        <p:txBody>
          <a:bodyPr/>
          <a:lstStyle/>
          <a:p>
            <a:pPr lvl="0" algn="ctr"/>
            <a:r>
              <a:rPr lang="en-IE" b="1" dirty="0">
                <a:solidFill>
                  <a:schemeClr val="bg1"/>
                </a:solidFill>
              </a:rPr>
              <a:t>RECORD YOUR IDEAS</a:t>
            </a:r>
          </a:p>
          <a:p>
            <a:pPr lvl="0" algn="ctr"/>
            <a:r>
              <a:rPr lang="en-IE" dirty="0">
                <a:solidFill>
                  <a:schemeClr val="bg1"/>
                </a:solidFill>
              </a:rPr>
              <a:t>Document profusely: keep your post-its, flip charts, diagrams, and notes.</a:t>
            </a:r>
          </a:p>
          <a:p>
            <a:endParaRPr lang="en-IE" dirty="0">
              <a:solidFill>
                <a:schemeClr val="bg1"/>
              </a:solidFill>
            </a:endParaRPr>
          </a:p>
        </p:txBody>
      </p:sp>
      <p:sp>
        <p:nvSpPr>
          <p:cNvPr id="12" name="Oval 11">
            <a:extLst>
              <a:ext uri="{FF2B5EF4-FFF2-40B4-BE49-F238E27FC236}">
                <a16:creationId xmlns:a16="http://schemas.microsoft.com/office/drawing/2014/main" id="{BC459C40-72DC-4094-A498-E4D8B2B01013}"/>
              </a:ext>
            </a:extLst>
          </p:cNvPr>
          <p:cNvSpPr/>
          <p:nvPr/>
        </p:nvSpPr>
        <p:spPr>
          <a:xfrm>
            <a:off x="5326139" y="1471548"/>
            <a:ext cx="845811" cy="845811"/>
          </a:xfrm>
          <a:prstGeom prst="ellipse">
            <a:avLst/>
          </a:prstGeom>
          <a:solidFill>
            <a:srgbClr val="E63275"/>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4000" dirty="0">
                <a:solidFill>
                  <a:schemeClr val="bg1"/>
                </a:solidFill>
                <a:latin typeface="+mj-lt"/>
              </a:rPr>
              <a:t>1</a:t>
            </a:r>
          </a:p>
        </p:txBody>
      </p:sp>
      <p:sp>
        <p:nvSpPr>
          <p:cNvPr id="13" name="Oval 12">
            <a:extLst>
              <a:ext uri="{FF2B5EF4-FFF2-40B4-BE49-F238E27FC236}">
                <a16:creationId xmlns:a16="http://schemas.microsoft.com/office/drawing/2014/main" id="{E781628E-1651-4DEF-A837-2F249B84B25F}"/>
              </a:ext>
            </a:extLst>
          </p:cNvPr>
          <p:cNvSpPr/>
          <p:nvPr/>
        </p:nvSpPr>
        <p:spPr>
          <a:xfrm>
            <a:off x="9300071" y="1471548"/>
            <a:ext cx="845811" cy="845811"/>
          </a:xfrm>
          <a:prstGeom prst="ellipse">
            <a:avLst/>
          </a:prstGeom>
          <a:solidFill>
            <a:srgbClr val="E63275"/>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4000" dirty="0">
                <a:solidFill>
                  <a:schemeClr val="bg1"/>
                </a:solidFill>
                <a:latin typeface="+mj-lt"/>
              </a:rPr>
              <a:t>2</a:t>
            </a:r>
          </a:p>
        </p:txBody>
      </p:sp>
      <p:pic>
        <p:nvPicPr>
          <p:cNvPr id="7" name="Picture 6" descr="A picture containing drawing&#10;&#10;Description automatically generated">
            <a:extLst>
              <a:ext uri="{FF2B5EF4-FFF2-40B4-BE49-F238E27FC236}">
                <a16:creationId xmlns:a16="http://schemas.microsoft.com/office/drawing/2014/main" id="{C192ABEB-581E-4144-BC93-B80C20C206CD}"/>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30025" y="3983421"/>
            <a:ext cx="3257844" cy="2370082"/>
          </a:xfrm>
          <a:prstGeom prst="rect">
            <a:avLst/>
          </a:prstGeom>
        </p:spPr>
      </p:pic>
    </p:spTree>
    <p:extLst>
      <p:ext uri="{BB962C8B-B14F-4D97-AF65-F5344CB8AC3E}">
        <p14:creationId xmlns:p14="http://schemas.microsoft.com/office/powerpoint/2010/main" val="3225787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3713500" y="530971"/>
            <a:ext cx="8304056" cy="697353"/>
          </a:xfrm>
        </p:spPr>
        <p:txBody>
          <a:bodyPr>
            <a:noAutofit/>
          </a:bodyPr>
          <a:lstStyle/>
          <a:p>
            <a:r>
              <a:rPr lang="en-IE" b="1" dirty="0">
                <a:solidFill>
                  <a:srgbClr val="E63275"/>
                </a:solidFill>
              </a:rPr>
              <a:t>4 ways to maximize the results of Collaboration</a:t>
            </a:r>
          </a:p>
          <a:p>
            <a:endParaRPr lang="en-IE" b="1" dirty="0">
              <a:solidFill>
                <a:srgbClr val="E63275"/>
              </a:solidFill>
            </a:endParaRPr>
          </a:p>
        </p:txBody>
      </p:sp>
      <p:sp>
        <p:nvSpPr>
          <p:cNvPr id="4" name="Text Placeholder 3">
            <a:extLst>
              <a:ext uri="{FF2B5EF4-FFF2-40B4-BE49-F238E27FC236}">
                <a16:creationId xmlns:a16="http://schemas.microsoft.com/office/drawing/2014/main" id="{F7C6B80B-D9C8-4D08-90DD-EE6295E1ABF6}"/>
              </a:ext>
            </a:extLst>
          </p:cNvPr>
          <p:cNvSpPr>
            <a:spLocks noGrp="1"/>
          </p:cNvSpPr>
          <p:nvPr>
            <p:ph type="body" sz="quarter" idx="14"/>
          </p:nvPr>
        </p:nvSpPr>
        <p:spPr>
          <a:xfrm>
            <a:off x="3810000" y="2117448"/>
            <a:ext cx="8207555" cy="3975101"/>
          </a:xfrm>
        </p:spPr>
        <p:txBody>
          <a:bodyPr/>
          <a:lstStyle/>
          <a:p>
            <a:pPr marL="457200" indent="-457200">
              <a:buFont typeface="+mj-lt"/>
              <a:buAutoNum type="arabicPeriod"/>
            </a:pPr>
            <a:r>
              <a:rPr lang="en-IE" b="1" dirty="0">
                <a:solidFill>
                  <a:srgbClr val="10B1A2"/>
                </a:solidFill>
              </a:rPr>
              <a:t>Brainstorm on your own</a:t>
            </a:r>
          </a:p>
          <a:p>
            <a:pPr lvl="1" algn="just"/>
            <a:r>
              <a:rPr lang="en-IE" sz="2200" dirty="0">
                <a:solidFill>
                  <a:srgbClr val="7A7C7E"/>
                </a:solidFill>
              </a:rPr>
              <a:t>The brain of one individual is still the most powerful computer in the world. Always start on your own in any brainstorm or collaboration. Don’t underestimate the number or quality of ideas you can generate as one person.  Switch back and forth between working on your own and working with a partner. Constantly comparing notes, asking for edits, testing hypothesis, etc.</a:t>
            </a:r>
          </a:p>
          <a:p>
            <a:pPr marL="457200" indent="-457200">
              <a:buFont typeface="+mj-lt"/>
              <a:buAutoNum type="arabicPeriod" startAt="2"/>
            </a:pPr>
            <a:r>
              <a:rPr lang="en-IE" sz="2600" b="1" dirty="0">
                <a:solidFill>
                  <a:srgbClr val="10B1A2"/>
                </a:solidFill>
              </a:rPr>
              <a:t>Switch roles</a:t>
            </a:r>
          </a:p>
          <a:p>
            <a:pPr marL="441325"/>
            <a:r>
              <a:rPr lang="en-IE" sz="2200" dirty="0">
                <a:solidFill>
                  <a:srgbClr val="7A7C7E"/>
                </a:solidFill>
              </a:rPr>
              <a:t>If one person is always in the role of the critic and the other the creator, the potential results of a collaboration are stunted. Switch things up when you can</a:t>
            </a:r>
          </a:p>
          <a:p>
            <a:pPr lvl="1" algn="just"/>
            <a:endParaRPr lang="en-IE" sz="2200" dirty="0">
              <a:solidFill>
                <a:srgbClr val="7A7C7E"/>
              </a:solidFill>
            </a:endParaRPr>
          </a:p>
          <a:p>
            <a:endParaRPr lang="en-IE" dirty="0"/>
          </a:p>
        </p:txBody>
      </p:sp>
      <p:sp>
        <p:nvSpPr>
          <p:cNvPr id="2" name="Rectangle 1">
            <a:extLst>
              <a:ext uri="{FF2B5EF4-FFF2-40B4-BE49-F238E27FC236}">
                <a16:creationId xmlns:a16="http://schemas.microsoft.com/office/drawing/2014/main" id="{F042B8C1-95C9-47FC-88FB-F692FC0CAB0D}"/>
              </a:ext>
            </a:extLst>
          </p:cNvPr>
          <p:cNvSpPr/>
          <p:nvPr/>
        </p:nvSpPr>
        <p:spPr>
          <a:xfrm>
            <a:off x="4313005" y="6598128"/>
            <a:ext cx="10579028" cy="246221"/>
          </a:xfrm>
          <a:prstGeom prst="rect">
            <a:avLst/>
          </a:prstGeom>
        </p:spPr>
        <p:txBody>
          <a:bodyPr wrap="square">
            <a:spAutoFit/>
          </a:bodyPr>
          <a:lstStyle/>
          <a:p>
            <a:r>
              <a:rPr lang="en-IE" sz="1000" b="1" dirty="0">
                <a:solidFill>
                  <a:srgbClr val="10B1A2"/>
                </a:solidFill>
              </a:rPr>
              <a:t>Adapted from: </a:t>
            </a:r>
            <a:r>
              <a:rPr lang="en-IE" sz="1000" dirty="0">
                <a:solidFill>
                  <a:srgbClr val="7A7C7E"/>
                </a:solidFill>
                <a:hlinkClick r:id="rId2"/>
              </a:rPr>
              <a:t>https://medium.com/@jasonkeath/partners-in-crime-the-power-of-finding-your-creative-collaborator-7d8aaf7af07b</a:t>
            </a:r>
            <a:r>
              <a:rPr lang="en-IE" sz="1000" dirty="0">
                <a:solidFill>
                  <a:srgbClr val="7A7C7E"/>
                </a:solidFill>
              </a:rPr>
              <a:t> </a:t>
            </a:r>
          </a:p>
        </p:txBody>
      </p:sp>
      <p:pic>
        <p:nvPicPr>
          <p:cNvPr id="6" name="Picture 5" descr="A close up of a toy&#10;&#10;Description automatically generated">
            <a:extLst>
              <a:ext uri="{FF2B5EF4-FFF2-40B4-BE49-F238E27FC236}">
                <a16:creationId xmlns:a16="http://schemas.microsoft.com/office/drawing/2014/main" id="{F29C7B22-79D3-45B7-86D6-E0E79F930A45}"/>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48522" y="3679371"/>
            <a:ext cx="3164978" cy="3164978"/>
          </a:xfrm>
          <a:prstGeom prst="rect">
            <a:avLst/>
          </a:prstGeom>
        </p:spPr>
      </p:pic>
    </p:spTree>
    <p:extLst>
      <p:ext uri="{BB962C8B-B14F-4D97-AF65-F5344CB8AC3E}">
        <p14:creationId xmlns:p14="http://schemas.microsoft.com/office/powerpoint/2010/main" val="414846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b="1" dirty="0"/>
              <a:t>Module 9</a:t>
            </a:r>
          </a:p>
        </p:txBody>
      </p:sp>
      <p:sp>
        <p:nvSpPr>
          <p:cNvPr id="7" name="Text Placeholder 6"/>
          <p:cNvSpPr>
            <a:spLocks noGrp="1"/>
          </p:cNvSpPr>
          <p:nvPr>
            <p:ph type="body" sz="quarter" idx="14"/>
          </p:nvPr>
        </p:nvSpPr>
        <p:spPr>
          <a:xfrm>
            <a:off x="380301" y="2087287"/>
            <a:ext cx="4084127" cy="3642009"/>
          </a:xfrm>
        </p:spPr>
        <p:txBody>
          <a:bodyPr/>
          <a:lstStyle/>
          <a:p>
            <a:pPr>
              <a:spcBef>
                <a:spcPct val="0"/>
              </a:spcBef>
            </a:pPr>
            <a:r>
              <a:rPr kumimoji="1" lang="en-IE" altLang="ja-JP" sz="2400" dirty="0"/>
              <a:t>An entrepreneur with a vision can start a new business, but it takes a collaboration of many people to make it a success.</a:t>
            </a:r>
            <a:endParaRPr kumimoji="1" lang="ja-JP" altLang="en-US" sz="2400" dirty="0"/>
          </a:p>
          <a:p>
            <a:pPr>
              <a:spcBef>
                <a:spcPct val="0"/>
              </a:spcBef>
            </a:pPr>
            <a:endParaRPr kumimoji="1" lang="en-US" altLang="ja-JP" sz="2400" dirty="0">
              <a:latin typeface="Calibri" charset="0"/>
              <a:ea typeface="Calibri" charset="0"/>
              <a:cs typeface="Calibri" charset="0"/>
            </a:endParaRPr>
          </a:p>
          <a:p>
            <a:pPr>
              <a:spcBef>
                <a:spcPct val="0"/>
              </a:spcBef>
            </a:pPr>
            <a:r>
              <a:rPr kumimoji="1" lang="en-US" altLang="ja-JP" sz="2400" dirty="0">
                <a:latin typeface="Calibri" charset="0"/>
                <a:ea typeface="Calibri" charset="0"/>
                <a:cs typeface="Calibri" charset="0"/>
              </a:rPr>
              <a:t>This modules takes you through how forging partnerships </a:t>
            </a:r>
            <a:r>
              <a:rPr kumimoji="1" lang="en-IE" altLang="ja-JP" sz="2400" dirty="0">
                <a:latin typeface="Calibri" charset="0"/>
                <a:ea typeface="Calibri" charset="0"/>
                <a:cs typeface="Calibri" charset="0"/>
              </a:rPr>
              <a:t>can strengthen your Engineering start up, disrupt industries and invigorate your brand.</a:t>
            </a:r>
          </a:p>
          <a:p>
            <a:pPr>
              <a:spcBef>
                <a:spcPts val="0"/>
              </a:spcBef>
            </a:pPr>
            <a:endParaRPr lang="en-US" sz="2400" dirty="0"/>
          </a:p>
        </p:txBody>
      </p:sp>
      <p:sp>
        <p:nvSpPr>
          <p:cNvPr id="8" name="Text Placeholder 7"/>
          <p:cNvSpPr>
            <a:spLocks noGrp="1"/>
          </p:cNvSpPr>
          <p:nvPr>
            <p:ph type="body" sz="quarter" idx="15"/>
          </p:nvPr>
        </p:nvSpPr>
        <p:spPr/>
        <p:txBody>
          <a:bodyPr/>
          <a:lstStyle/>
          <a:p>
            <a:endParaRPr lang="en-US" dirty="0"/>
          </a:p>
        </p:txBody>
      </p:sp>
      <p:sp>
        <p:nvSpPr>
          <p:cNvPr id="5" name="Text Placeholder 4"/>
          <p:cNvSpPr>
            <a:spLocks noGrp="1"/>
          </p:cNvSpPr>
          <p:nvPr>
            <p:ph type="body" sz="quarter" idx="12"/>
          </p:nvPr>
        </p:nvSpPr>
        <p:spPr>
          <a:xfrm>
            <a:off x="6271051" y="1222809"/>
            <a:ext cx="5540648" cy="1494856"/>
          </a:xfrm>
        </p:spPr>
        <p:txBody>
          <a:bodyPr anchor="t">
            <a:normAutofit/>
          </a:bodyPr>
          <a:lstStyle/>
          <a:p>
            <a:pPr fontAlgn="auto">
              <a:spcAft>
                <a:spcPts val="0"/>
              </a:spcAft>
              <a:defRPr/>
            </a:pPr>
            <a:r>
              <a:rPr lang="en-IE" b="1" dirty="0"/>
              <a:t>Collaboration Culture</a:t>
            </a:r>
            <a:endParaRPr lang="en-US" b="1" dirty="0"/>
          </a:p>
          <a:p>
            <a:pPr>
              <a:defRPr/>
            </a:pPr>
            <a:r>
              <a:rPr lang="en-US" altLang="ja-JP" sz="2000" kern="0" dirty="0">
                <a:latin typeface="Calibri" charset="0"/>
                <a:ea typeface="Calibri" charset="0"/>
                <a:cs typeface="Calibri" charset="0"/>
              </a:rPr>
              <a:t>W</a:t>
            </a:r>
            <a:r>
              <a:rPr lang="en-IE" altLang="ja-JP" sz="2000" kern="0" dirty="0">
                <a:latin typeface="Calibri" charset="0"/>
                <a:ea typeface="Calibri" charset="0"/>
                <a:cs typeface="Calibri" charset="0"/>
              </a:rPr>
              <a:t>orking together, sharing space, ideas, and cultivating a creative, collaborative atmosphere</a:t>
            </a:r>
            <a:r>
              <a:rPr lang="en-US" altLang="ja-JP" sz="2000" kern="0" dirty="0">
                <a:latin typeface="Calibri" charset="0"/>
                <a:ea typeface="Calibri" charset="0"/>
                <a:cs typeface="Calibri" charset="0"/>
              </a:rPr>
              <a:t>  </a:t>
            </a:r>
          </a:p>
          <a:p>
            <a:endParaRPr lang="en-US" dirty="0"/>
          </a:p>
        </p:txBody>
      </p:sp>
      <p:sp>
        <p:nvSpPr>
          <p:cNvPr id="9" name="Text Placeholder 8"/>
          <p:cNvSpPr>
            <a:spLocks noGrp="1"/>
          </p:cNvSpPr>
          <p:nvPr>
            <p:ph type="body" sz="quarter" idx="16"/>
          </p:nvPr>
        </p:nvSpPr>
        <p:spPr/>
        <p:txBody>
          <a:bodyPr/>
          <a:lstStyle/>
          <a:p>
            <a:endParaRPr lang="en-US" dirty="0"/>
          </a:p>
        </p:txBody>
      </p:sp>
      <p:sp>
        <p:nvSpPr>
          <p:cNvPr id="10" name="Text Placeholder 9"/>
          <p:cNvSpPr>
            <a:spLocks noGrp="1"/>
          </p:cNvSpPr>
          <p:nvPr>
            <p:ph type="body" sz="quarter" idx="17"/>
          </p:nvPr>
        </p:nvSpPr>
        <p:spPr>
          <a:xfrm>
            <a:off x="6294869" y="2857970"/>
            <a:ext cx="5353929" cy="1292995"/>
          </a:xfrm>
        </p:spPr>
        <p:txBody>
          <a:bodyPr>
            <a:normAutofit fontScale="92500" lnSpcReduction="10000"/>
          </a:bodyPr>
          <a:lstStyle/>
          <a:p>
            <a:pPr>
              <a:lnSpc>
                <a:spcPct val="110000"/>
              </a:lnSpc>
              <a:spcBef>
                <a:spcPts val="0"/>
              </a:spcBef>
            </a:pPr>
            <a:r>
              <a:rPr lang="en-US" b="1" dirty="0"/>
              <a:t>Co Working &amp; Clusters</a:t>
            </a:r>
          </a:p>
          <a:p>
            <a:r>
              <a:rPr lang="en-IE" sz="2000" dirty="0"/>
              <a:t>Co working  and clusters can be a ‘smart’ way to work for start up female engineering entrepreneurs. What does this mean for you?  </a:t>
            </a:r>
            <a:endParaRPr lang="en-US" sz="1400" dirty="0"/>
          </a:p>
          <a:p>
            <a:pPr>
              <a:lnSpc>
                <a:spcPct val="110000"/>
              </a:lnSpc>
              <a:spcBef>
                <a:spcPts val="0"/>
              </a:spcBef>
            </a:pPr>
            <a:endParaRPr lang="en-US" dirty="0"/>
          </a:p>
        </p:txBody>
      </p:sp>
      <p:sp>
        <p:nvSpPr>
          <p:cNvPr id="11" name="Text Placeholder 10"/>
          <p:cNvSpPr>
            <a:spLocks noGrp="1"/>
          </p:cNvSpPr>
          <p:nvPr>
            <p:ph type="body" sz="quarter" idx="18"/>
          </p:nvPr>
        </p:nvSpPr>
        <p:spPr/>
        <p:txBody>
          <a:bodyPr/>
          <a:lstStyle/>
          <a:p>
            <a:endParaRPr lang="en-US" dirty="0"/>
          </a:p>
        </p:txBody>
      </p:sp>
      <p:sp>
        <p:nvSpPr>
          <p:cNvPr id="12" name="Text Placeholder 11"/>
          <p:cNvSpPr>
            <a:spLocks noGrp="1"/>
          </p:cNvSpPr>
          <p:nvPr>
            <p:ph type="body" sz="quarter" idx="19"/>
          </p:nvPr>
        </p:nvSpPr>
        <p:spPr/>
        <p:txBody>
          <a:bodyPr>
            <a:normAutofit lnSpcReduction="10000"/>
          </a:bodyPr>
          <a:lstStyle/>
          <a:p>
            <a:r>
              <a:rPr lang="en-US" b="1" dirty="0"/>
              <a:t>Collaboration Tech Tools</a:t>
            </a:r>
          </a:p>
          <a:p>
            <a:pPr algn="just">
              <a:defRPr/>
            </a:pPr>
            <a:r>
              <a:rPr lang="en-IE" altLang="ja-JP" sz="2000" kern="0" dirty="0">
                <a:latin typeface="Calibri" charset="0"/>
                <a:ea typeface="Calibri" charset="0"/>
                <a:cs typeface="Calibri" charset="0"/>
              </a:rPr>
              <a:t>How to use them to bring your teams/workers together, work more efficiently and ultimately elevate your Start up Engineering business</a:t>
            </a:r>
            <a:endParaRPr lang="en-US" altLang="ja-JP" sz="2000" kern="0" dirty="0">
              <a:latin typeface="Calibri" charset="0"/>
              <a:ea typeface="Calibri" charset="0"/>
              <a:cs typeface="Calibri" charset="0"/>
            </a:endParaRPr>
          </a:p>
        </p:txBody>
      </p:sp>
    </p:spTree>
    <p:extLst>
      <p:ext uri="{BB962C8B-B14F-4D97-AF65-F5344CB8AC3E}">
        <p14:creationId xmlns:p14="http://schemas.microsoft.com/office/powerpoint/2010/main" val="171188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3713500" y="530971"/>
            <a:ext cx="8304056" cy="697353"/>
          </a:xfrm>
        </p:spPr>
        <p:txBody>
          <a:bodyPr>
            <a:noAutofit/>
          </a:bodyPr>
          <a:lstStyle/>
          <a:p>
            <a:r>
              <a:rPr lang="en-IE" b="1" dirty="0">
                <a:solidFill>
                  <a:srgbClr val="E95273"/>
                </a:solidFill>
              </a:rPr>
              <a:t>4 ways to maximize the results of Collaboration</a:t>
            </a:r>
          </a:p>
          <a:p>
            <a:endParaRPr lang="en-IE" b="1" dirty="0"/>
          </a:p>
        </p:txBody>
      </p:sp>
      <p:sp>
        <p:nvSpPr>
          <p:cNvPr id="4" name="Text Placeholder 3">
            <a:extLst>
              <a:ext uri="{FF2B5EF4-FFF2-40B4-BE49-F238E27FC236}">
                <a16:creationId xmlns:a16="http://schemas.microsoft.com/office/drawing/2014/main" id="{F7C6B80B-D9C8-4D08-90DD-EE6295E1ABF6}"/>
              </a:ext>
            </a:extLst>
          </p:cNvPr>
          <p:cNvSpPr>
            <a:spLocks noGrp="1"/>
          </p:cNvSpPr>
          <p:nvPr>
            <p:ph type="body" sz="quarter" idx="14"/>
          </p:nvPr>
        </p:nvSpPr>
        <p:spPr>
          <a:xfrm>
            <a:off x="2823222" y="2130191"/>
            <a:ext cx="9261446" cy="3975101"/>
          </a:xfrm>
          <a:solidFill>
            <a:schemeClr val="bg1"/>
          </a:solidFill>
        </p:spPr>
        <p:txBody>
          <a:bodyPr/>
          <a:lstStyle/>
          <a:p>
            <a:pPr marL="514350" indent="-514350">
              <a:buClr>
                <a:srgbClr val="E63275"/>
              </a:buClr>
              <a:buFont typeface="+mj-lt"/>
              <a:buAutoNum type="arabicPeriod" startAt="3"/>
            </a:pPr>
            <a:r>
              <a:rPr lang="en-IE" sz="2600" b="1" dirty="0">
                <a:solidFill>
                  <a:srgbClr val="10B1A2"/>
                </a:solidFill>
              </a:rPr>
              <a:t>Plan for friction</a:t>
            </a:r>
          </a:p>
          <a:p>
            <a:pPr>
              <a:buClr>
                <a:srgbClr val="A84748"/>
              </a:buClr>
            </a:pPr>
            <a:r>
              <a:rPr lang="en-IE" sz="2200" dirty="0">
                <a:solidFill>
                  <a:srgbClr val="7A7C7E"/>
                </a:solidFill>
              </a:rPr>
              <a:t>Two people will often disagree on the best solution to a problem. But disagreements are opportunities for insight and can lead you to learn a new perspective on the problem. Some things to consider:</a:t>
            </a:r>
          </a:p>
          <a:p>
            <a:pPr>
              <a:spcBef>
                <a:spcPts val="0"/>
              </a:spcBef>
              <a:buClr>
                <a:srgbClr val="E63275"/>
              </a:buClr>
              <a:buFont typeface="Wingdings" panose="05000000000000000000" pitchFamily="2" charset="2"/>
              <a:buChar char="ü"/>
            </a:pPr>
            <a:r>
              <a:rPr lang="en-IE" sz="2200" b="1" dirty="0">
                <a:solidFill>
                  <a:srgbClr val="10B1A2"/>
                </a:solidFill>
              </a:rPr>
              <a:t>Ownership: </a:t>
            </a:r>
            <a:r>
              <a:rPr lang="en-IE" sz="2200" dirty="0">
                <a:solidFill>
                  <a:srgbClr val="7A7C7E"/>
                </a:solidFill>
              </a:rPr>
              <a:t>Be clear on who the final decision maker is. If its not you, put forth your best ideas and advice for them, understanding that the final decision is not yours. </a:t>
            </a:r>
          </a:p>
          <a:p>
            <a:pPr>
              <a:spcBef>
                <a:spcPts val="0"/>
              </a:spcBef>
              <a:buClr>
                <a:srgbClr val="E63275"/>
              </a:buClr>
              <a:buFont typeface="Wingdings" panose="05000000000000000000" pitchFamily="2" charset="2"/>
              <a:buChar char="ü"/>
            </a:pPr>
            <a:r>
              <a:rPr lang="en-IE" sz="2200" b="1" dirty="0">
                <a:solidFill>
                  <a:srgbClr val="10B1A2"/>
                </a:solidFill>
              </a:rPr>
              <a:t>Pick Your Battles: </a:t>
            </a:r>
            <a:r>
              <a:rPr lang="en-IE" sz="2200" dirty="0">
                <a:solidFill>
                  <a:srgbClr val="7A7C7E"/>
                </a:solidFill>
              </a:rPr>
              <a:t>Decide which battles to fight. Weigh the cost and benefits of each debate and whether it is worth the friction. Don’t be afraid to defend a great idea with passion, but avoid creating unnecessary arguments.</a:t>
            </a:r>
          </a:p>
          <a:p>
            <a:pPr>
              <a:spcBef>
                <a:spcPts val="0"/>
              </a:spcBef>
              <a:buClr>
                <a:srgbClr val="E63275"/>
              </a:buClr>
              <a:buFont typeface="Wingdings" panose="05000000000000000000" pitchFamily="2" charset="2"/>
              <a:buChar char="ü"/>
            </a:pPr>
            <a:r>
              <a:rPr lang="en-IE" sz="2200" b="1" dirty="0">
                <a:solidFill>
                  <a:srgbClr val="10B1A2"/>
                </a:solidFill>
              </a:rPr>
              <a:t>Listen For Passion: </a:t>
            </a:r>
            <a:r>
              <a:rPr lang="en-IE" sz="2200" dirty="0">
                <a:solidFill>
                  <a:srgbClr val="7A7C7E"/>
                </a:solidFill>
              </a:rPr>
              <a:t>Be cognizant of the other person’s passion when disagreement takes place. If they are defending their ideas with fervour, it might be an opportunity for you to listen more.</a:t>
            </a:r>
          </a:p>
          <a:p>
            <a:pPr marL="0" lvl="1" algn="l"/>
            <a:endParaRPr lang="en-IE" sz="2200" dirty="0">
              <a:solidFill>
                <a:srgbClr val="7A7C7E"/>
              </a:solidFill>
            </a:endParaRPr>
          </a:p>
          <a:p>
            <a:endParaRPr lang="en-IE" dirty="0"/>
          </a:p>
        </p:txBody>
      </p:sp>
      <p:sp>
        <p:nvSpPr>
          <p:cNvPr id="5" name="Rectangle 4">
            <a:extLst>
              <a:ext uri="{FF2B5EF4-FFF2-40B4-BE49-F238E27FC236}">
                <a16:creationId xmlns:a16="http://schemas.microsoft.com/office/drawing/2014/main" id="{76686E37-12F2-4E20-A5CB-BC56A1DA9E55}"/>
              </a:ext>
            </a:extLst>
          </p:cNvPr>
          <p:cNvSpPr/>
          <p:nvPr/>
        </p:nvSpPr>
        <p:spPr>
          <a:xfrm>
            <a:off x="4313005" y="6598128"/>
            <a:ext cx="10579028" cy="246221"/>
          </a:xfrm>
          <a:prstGeom prst="rect">
            <a:avLst/>
          </a:prstGeom>
        </p:spPr>
        <p:txBody>
          <a:bodyPr wrap="square">
            <a:spAutoFit/>
          </a:bodyPr>
          <a:lstStyle/>
          <a:p>
            <a:r>
              <a:rPr lang="en-IE" sz="1000" b="1" dirty="0">
                <a:solidFill>
                  <a:srgbClr val="10B1A2"/>
                </a:solidFill>
              </a:rPr>
              <a:t>Adapted from: </a:t>
            </a:r>
            <a:r>
              <a:rPr lang="en-IE" sz="1000" dirty="0">
                <a:solidFill>
                  <a:srgbClr val="7A7C7E"/>
                </a:solidFill>
                <a:hlinkClick r:id="rId2"/>
              </a:rPr>
              <a:t>https://medium.com/@jasonkeath/partners-in-crime-the-power-of-finding-your-creative-collaborator-7d8aaf7af07b</a:t>
            </a:r>
            <a:r>
              <a:rPr lang="en-IE" sz="1000" dirty="0">
                <a:solidFill>
                  <a:srgbClr val="7A7C7E"/>
                </a:solidFill>
              </a:rPr>
              <a:t> </a:t>
            </a:r>
          </a:p>
        </p:txBody>
      </p:sp>
      <p:pic>
        <p:nvPicPr>
          <p:cNvPr id="7" name="Picture 6" descr="A person standing posing for the camera&#10;&#10;Description automatically generated">
            <a:extLst>
              <a:ext uri="{FF2B5EF4-FFF2-40B4-BE49-F238E27FC236}">
                <a16:creationId xmlns:a16="http://schemas.microsoft.com/office/drawing/2014/main" id="{E44D2F53-4F94-467D-9083-6B46189C3A3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3722915"/>
            <a:ext cx="2699488" cy="3118727"/>
          </a:xfrm>
          <a:prstGeom prst="rect">
            <a:avLst/>
          </a:prstGeom>
        </p:spPr>
      </p:pic>
    </p:spTree>
    <p:extLst>
      <p:ext uri="{BB962C8B-B14F-4D97-AF65-F5344CB8AC3E}">
        <p14:creationId xmlns:p14="http://schemas.microsoft.com/office/powerpoint/2010/main" val="2708349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3713500" y="530971"/>
            <a:ext cx="8304056" cy="697353"/>
          </a:xfrm>
        </p:spPr>
        <p:txBody>
          <a:bodyPr>
            <a:noAutofit/>
          </a:bodyPr>
          <a:lstStyle/>
          <a:p>
            <a:r>
              <a:rPr lang="en-IE" b="1" dirty="0">
                <a:solidFill>
                  <a:srgbClr val="E95273"/>
                </a:solidFill>
              </a:rPr>
              <a:t>4 ways to maximize the results of Collaboration</a:t>
            </a:r>
          </a:p>
          <a:p>
            <a:endParaRPr lang="en-IE" b="1" dirty="0"/>
          </a:p>
        </p:txBody>
      </p:sp>
      <p:sp>
        <p:nvSpPr>
          <p:cNvPr id="4" name="Text Placeholder 3">
            <a:extLst>
              <a:ext uri="{FF2B5EF4-FFF2-40B4-BE49-F238E27FC236}">
                <a16:creationId xmlns:a16="http://schemas.microsoft.com/office/drawing/2014/main" id="{F7C6B80B-D9C8-4D08-90DD-EE6295E1ABF6}"/>
              </a:ext>
            </a:extLst>
          </p:cNvPr>
          <p:cNvSpPr>
            <a:spLocks noGrp="1"/>
          </p:cNvSpPr>
          <p:nvPr>
            <p:ph type="body" sz="quarter" idx="14"/>
          </p:nvPr>
        </p:nvSpPr>
        <p:spPr>
          <a:xfrm>
            <a:off x="3713500" y="2130191"/>
            <a:ext cx="7248271" cy="3975101"/>
          </a:xfrm>
          <a:solidFill>
            <a:schemeClr val="bg1"/>
          </a:solidFill>
        </p:spPr>
        <p:txBody>
          <a:bodyPr/>
          <a:lstStyle/>
          <a:p>
            <a:pPr marL="514350" indent="-514350">
              <a:buClr>
                <a:srgbClr val="A84748"/>
              </a:buClr>
              <a:buAutoNum type="arabicPeriod" startAt="4"/>
            </a:pPr>
            <a:r>
              <a:rPr lang="en-IE" sz="2600" b="1" dirty="0">
                <a:solidFill>
                  <a:srgbClr val="10B1A2"/>
                </a:solidFill>
              </a:rPr>
              <a:t>Challenge one another to spark new ideas. </a:t>
            </a:r>
          </a:p>
          <a:p>
            <a:pPr>
              <a:buClr>
                <a:srgbClr val="A84748"/>
              </a:buClr>
            </a:pPr>
            <a:r>
              <a:rPr lang="en-IE" sz="2200" dirty="0">
                <a:solidFill>
                  <a:srgbClr val="7A7C7E"/>
                </a:solidFill>
              </a:rPr>
              <a:t>A creative collaboration is best when it challenges everyone involved. Be there to push, spur </a:t>
            </a:r>
            <a:r>
              <a:rPr lang="en-IE" sz="2200" dirty="0" err="1">
                <a:solidFill>
                  <a:srgbClr val="7A7C7E"/>
                </a:solidFill>
              </a:rPr>
              <a:t>eachother</a:t>
            </a:r>
            <a:r>
              <a:rPr lang="en-IE" sz="2200" dirty="0">
                <a:solidFill>
                  <a:srgbClr val="7A7C7E"/>
                </a:solidFill>
              </a:rPr>
              <a:t> on and to help the best ideas to be bigger.</a:t>
            </a:r>
          </a:p>
          <a:p>
            <a:pPr marL="800100" lvl="1" indent="-342900" algn="l">
              <a:buClr>
                <a:srgbClr val="E63275"/>
              </a:buClr>
              <a:buFont typeface="Wingdings" panose="05000000000000000000" pitchFamily="2" charset="2"/>
              <a:buChar char="ü"/>
            </a:pPr>
            <a:r>
              <a:rPr lang="en-IE" sz="2200" dirty="0">
                <a:solidFill>
                  <a:srgbClr val="7A7C7E"/>
                </a:solidFill>
              </a:rPr>
              <a:t>Encourage one another</a:t>
            </a:r>
          </a:p>
          <a:p>
            <a:pPr marL="800100" lvl="1" indent="-342900" algn="l">
              <a:buClr>
                <a:srgbClr val="E63275"/>
              </a:buClr>
              <a:buFont typeface="Wingdings" panose="05000000000000000000" pitchFamily="2" charset="2"/>
              <a:buChar char="ü"/>
            </a:pPr>
            <a:r>
              <a:rPr lang="en-IE" sz="2200" dirty="0">
                <a:solidFill>
                  <a:srgbClr val="7A7C7E"/>
                </a:solidFill>
              </a:rPr>
              <a:t>Ask for progress reports</a:t>
            </a:r>
          </a:p>
          <a:p>
            <a:pPr marL="800100" lvl="1" indent="-342900" algn="l">
              <a:buClr>
                <a:srgbClr val="E63275"/>
              </a:buClr>
              <a:buFont typeface="Wingdings" panose="05000000000000000000" pitchFamily="2" charset="2"/>
              <a:buChar char="ü"/>
            </a:pPr>
            <a:r>
              <a:rPr lang="en-IE" sz="2200" dirty="0">
                <a:solidFill>
                  <a:srgbClr val="7A7C7E"/>
                </a:solidFill>
              </a:rPr>
              <a:t>Be accountable</a:t>
            </a:r>
          </a:p>
          <a:p>
            <a:pPr marL="800100" lvl="1" indent="-342900" algn="l">
              <a:buClr>
                <a:srgbClr val="E63275"/>
              </a:buClr>
              <a:buFont typeface="Wingdings" panose="05000000000000000000" pitchFamily="2" charset="2"/>
              <a:buChar char="ü"/>
            </a:pPr>
            <a:r>
              <a:rPr lang="en-IE" sz="2200" dirty="0">
                <a:solidFill>
                  <a:srgbClr val="7A7C7E"/>
                </a:solidFill>
              </a:rPr>
              <a:t>Don’t think too small</a:t>
            </a:r>
          </a:p>
          <a:p>
            <a:pPr marL="800100" lvl="1" indent="-342900" algn="l">
              <a:buClr>
                <a:srgbClr val="E63275"/>
              </a:buClr>
              <a:buFont typeface="Wingdings" panose="05000000000000000000" pitchFamily="2" charset="2"/>
              <a:buChar char="ü"/>
            </a:pPr>
            <a:r>
              <a:rPr lang="en-IE" sz="2200" dirty="0">
                <a:solidFill>
                  <a:srgbClr val="7A7C7E"/>
                </a:solidFill>
              </a:rPr>
              <a:t>Never let great ideas be squandered</a:t>
            </a:r>
          </a:p>
          <a:p>
            <a:pPr marL="342900" lvl="1" indent="-342900" algn="l">
              <a:buClr>
                <a:srgbClr val="E63275"/>
              </a:buClr>
              <a:buFont typeface="Wingdings" panose="05000000000000000000" pitchFamily="2" charset="2"/>
              <a:buChar char="ü"/>
            </a:pPr>
            <a:endParaRPr lang="en-IE" sz="2200" dirty="0">
              <a:solidFill>
                <a:srgbClr val="7A7C7E"/>
              </a:solidFill>
            </a:endParaRPr>
          </a:p>
          <a:p>
            <a:endParaRPr lang="en-IE" dirty="0"/>
          </a:p>
        </p:txBody>
      </p:sp>
      <p:sp>
        <p:nvSpPr>
          <p:cNvPr id="5" name="Rectangle 4">
            <a:extLst>
              <a:ext uri="{FF2B5EF4-FFF2-40B4-BE49-F238E27FC236}">
                <a16:creationId xmlns:a16="http://schemas.microsoft.com/office/drawing/2014/main" id="{3109D3CB-D19A-4601-AEF3-FC6952A47C71}"/>
              </a:ext>
            </a:extLst>
          </p:cNvPr>
          <p:cNvSpPr/>
          <p:nvPr/>
        </p:nvSpPr>
        <p:spPr>
          <a:xfrm>
            <a:off x="4313005" y="6598128"/>
            <a:ext cx="10579028" cy="246221"/>
          </a:xfrm>
          <a:prstGeom prst="rect">
            <a:avLst/>
          </a:prstGeom>
        </p:spPr>
        <p:txBody>
          <a:bodyPr wrap="square">
            <a:spAutoFit/>
          </a:bodyPr>
          <a:lstStyle/>
          <a:p>
            <a:r>
              <a:rPr lang="en-IE" sz="1000" b="1" dirty="0">
                <a:solidFill>
                  <a:srgbClr val="10B1A2"/>
                </a:solidFill>
              </a:rPr>
              <a:t>Adapted from: </a:t>
            </a:r>
            <a:r>
              <a:rPr lang="en-IE" sz="1000" dirty="0">
                <a:solidFill>
                  <a:srgbClr val="7A7C7E"/>
                </a:solidFill>
                <a:hlinkClick r:id="rId2"/>
              </a:rPr>
              <a:t>https://medium.com/@jasonkeath/partners-in-crime-the-power-of-finding-your-creative-collaborator-7d8aaf7af07b</a:t>
            </a:r>
            <a:r>
              <a:rPr lang="en-IE" sz="1000" dirty="0">
                <a:solidFill>
                  <a:srgbClr val="7A7C7E"/>
                </a:solidFill>
              </a:rPr>
              <a:t> </a:t>
            </a:r>
          </a:p>
        </p:txBody>
      </p:sp>
      <p:pic>
        <p:nvPicPr>
          <p:cNvPr id="7" name="Picture 6" descr="Fireworks in the sky&#10;&#10;Description automatically generated">
            <a:extLst>
              <a:ext uri="{FF2B5EF4-FFF2-40B4-BE49-F238E27FC236}">
                <a16:creationId xmlns:a16="http://schemas.microsoft.com/office/drawing/2014/main" id="{F239E67D-5A07-4071-9D08-D250500E77C0}"/>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94012" y="3099663"/>
            <a:ext cx="3519488" cy="3429000"/>
          </a:xfrm>
          <a:prstGeom prst="rect">
            <a:avLst/>
          </a:prstGeom>
        </p:spPr>
      </p:pic>
    </p:spTree>
    <p:extLst>
      <p:ext uri="{BB962C8B-B14F-4D97-AF65-F5344CB8AC3E}">
        <p14:creationId xmlns:p14="http://schemas.microsoft.com/office/powerpoint/2010/main" val="2298973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3713500" y="773017"/>
            <a:ext cx="8304056" cy="697353"/>
          </a:xfrm>
        </p:spPr>
        <p:txBody>
          <a:bodyPr>
            <a:noAutofit/>
          </a:bodyPr>
          <a:lstStyle/>
          <a:p>
            <a:r>
              <a:rPr lang="en-IE" b="1" dirty="0">
                <a:solidFill>
                  <a:srgbClr val="E95273"/>
                </a:solidFill>
              </a:rPr>
              <a:t>Tips for Successful Collaborations </a:t>
            </a:r>
          </a:p>
          <a:p>
            <a:endParaRPr lang="en-IE" b="1" dirty="0"/>
          </a:p>
        </p:txBody>
      </p:sp>
      <p:sp>
        <p:nvSpPr>
          <p:cNvPr id="4" name="Text Placeholder 3">
            <a:extLst>
              <a:ext uri="{FF2B5EF4-FFF2-40B4-BE49-F238E27FC236}">
                <a16:creationId xmlns:a16="http://schemas.microsoft.com/office/drawing/2014/main" id="{F7C6B80B-D9C8-4D08-90DD-EE6295E1ABF6}"/>
              </a:ext>
            </a:extLst>
          </p:cNvPr>
          <p:cNvSpPr>
            <a:spLocks noGrp="1"/>
          </p:cNvSpPr>
          <p:nvPr>
            <p:ph type="body" sz="quarter" idx="14"/>
          </p:nvPr>
        </p:nvSpPr>
        <p:spPr>
          <a:xfrm>
            <a:off x="3713500" y="2130191"/>
            <a:ext cx="8304056" cy="3975101"/>
          </a:xfrm>
          <a:solidFill>
            <a:schemeClr val="bg1"/>
          </a:solidFill>
        </p:spPr>
        <p:txBody>
          <a:bodyPr/>
          <a:lstStyle/>
          <a:p>
            <a:pPr marL="342900" indent="-342900">
              <a:buClr>
                <a:srgbClr val="E63275"/>
              </a:buClr>
              <a:buFont typeface="Arial" panose="020B0604020202020204" pitchFamily="34" charset="0"/>
              <a:buChar char="•"/>
            </a:pPr>
            <a:r>
              <a:rPr lang="en-IE" dirty="0">
                <a:solidFill>
                  <a:srgbClr val="7A7C7E"/>
                </a:solidFill>
              </a:rPr>
              <a:t>Stay open to ideas you didn't expect. </a:t>
            </a:r>
          </a:p>
          <a:p>
            <a:pPr marL="342900" indent="-342900">
              <a:buClr>
                <a:srgbClr val="E63275"/>
              </a:buClr>
              <a:buFont typeface="Arial" panose="020B0604020202020204" pitchFamily="34" charset="0"/>
              <a:buChar char="•"/>
            </a:pPr>
            <a:r>
              <a:rPr lang="en-IE" dirty="0">
                <a:solidFill>
                  <a:srgbClr val="7A7C7E"/>
                </a:solidFill>
              </a:rPr>
              <a:t>Plan for emergent ideas and be willing to change direction.</a:t>
            </a:r>
          </a:p>
          <a:p>
            <a:pPr marL="342900" indent="-342900">
              <a:buClr>
                <a:srgbClr val="E63275"/>
              </a:buClr>
              <a:buFont typeface="Arial" panose="020B0604020202020204" pitchFamily="34" charset="0"/>
              <a:buChar char="•"/>
            </a:pPr>
            <a:r>
              <a:rPr lang="en-IE" dirty="0">
                <a:solidFill>
                  <a:srgbClr val="7A7C7E"/>
                </a:solidFill>
              </a:rPr>
              <a:t>Honesty is key ingredient of any collaboration; make sure each player knows and is clear about what they expect from the partnership from the outset. There needs to be clarity on why the collaboration is taking place and what each partner hopes to achieve.</a:t>
            </a:r>
          </a:p>
          <a:p>
            <a:pPr marL="342900" indent="-342900">
              <a:buClr>
                <a:srgbClr val="E63275"/>
              </a:buClr>
              <a:buFont typeface="Arial" panose="020B0604020202020204" pitchFamily="34" charset="0"/>
              <a:buChar char="•"/>
            </a:pPr>
            <a:r>
              <a:rPr lang="en-IE" dirty="0">
                <a:solidFill>
                  <a:srgbClr val="7A7C7E"/>
                </a:solidFill>
              </a:rPr>
              <a:t>Collaborations will repay you handsomely, as long as you are just as interested in the journey as the product itself.</a:t>
            </a:r>
          </a:p>
          <a:p>
            <a:pPr marL="342900" lvl="1" indent="-342900" algn="l">
              <a:buClr>
                <a:srgbClr val="E63275"/>
              </a:buClr>
              <a:buFont typeface="Arial" panose="020B0604020202020204" pitchFamily="34" charset="0"/>
              <a:buChar char="•"/>
            </a:pPr>
            <a:endParaRPr lang="en-IE" dirty="0">
              <a:solidFill>
                <a:srgbClr val="7A7C7E"/>
              </a:solidFill>
            </a:endParaRPr>
          </a:p>
          <a:p>
            <a:pPr marL="342900" indent="-342900">
              <a:buClr>
                <a:srgbClr val="E63275"/>
              </a:buClr>
              <a:buFont typeface="Arial" panose="020B0604020202020204" pitchFamily="34" charset="0"/>
              <a:buChar char="•"/>
            </a:pPr>
            <a:endParaRPr lang="en-IE" dirty="0"/>
          </a:p>
        </p:txBody>
      </p:sp>
      <p:pic>
        <p:nvPicPr>
          <p:cNvPr id="6" name="Picture 5" descr="A group of people posing for the camera&#10;&#10;Description automatically generated">
            <a:extLst>
              <a:ext uri="{FF2B5EF4-FFF2-40B4-BE49-F238E27FC236}">
                <a16:creationId xmlns:a16="http://schemas.microsoft.com/office/drawing/2014/main" id="{FD3A92BB-342F-4516-BAFB-D8857EE86968}"/>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3016962"/>
            <a:ext cx="3242277" cy="3514725"/>
          </a:xfrm>
          <a:prstGeom prst="rect">
            <a:avLst/>
          </a:prstGeom>
        </p:spPr>
      </p:pic>
    </p:spTree>
    <p:extLst>
      <p:ext uri="{BB962C8B-B14F-4D97-AF65-F5344CB8AC3E}">
        <p14:creationId xmlns:p14="http://schemas.microsoft.com/office/powerpoint/2010/main" val="1701531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01258" y="481306"/>
            <a:ext cx="5644746" cy="1025618"/>
          </a:xfrm>
        </p:spPr>
        <p:txBody>
          <a:bodyPr>
            <a:noAutofit/>
          </a:bodyPr>
          <a:lstStyle/>
          <a:p>
            <a:r>
              <a:rPr lang="en-US" b="1" dirty="0">
                <a:solidFill>
                  <a:srgbClr val="E63275"/>
                </a:solidFill>
              </a:rPr>
              <a:t>Case Study: </a:t>
            </a:r>
            <a:r>
              <a:rPr lang="en-US" sz="3200" b="1" dirty="0"/>
              <a:t>Support for Women in Business</a:t>
            </a:r>
          </a:p>
          <a:p>
            <a:endParaRPr lang="en-IE" sz="2400" i="1" dirty="0"/>
          </a:p>
          <a:p>
            <a:endParaRPr lang="en-US" sz="3000" dirty="0"/>
          </a:p>
        </p:txBody>
      </p:sp>
      <p:sp>
        <p:nvSpPr>
          <p:cNvPr id="3" name="Text Placeholder 2"/>
          <p:cNvSpPr>
            <a:spLocks noGrp="1"/>
          </p:cNvSpPr>
          <p:nvPr>
            <p:ph type="body" sz="quarter" idx="14"/>
          </p:nvPr>
        </p:nvSpPr>
        <p:spPr>
          <a:xfrm>
            <a:off x="679508" y="2117448"/>
            <a:ext cx="10889565" cy="3975101"/>
          </a:xfrm>
          <a:solidFill>
            <a:schemeClr val="bg1"/>
          </a:solidFill>
        </p:spPr>
        <p:txBody>
          <a:bodyPr/>
          <a:lstStyle/>
          <a:p>
            <a:r>
              <a:rPr lang="en-US" b="1" dirty="0">
                <a:solidFill>
                  <a:srgbClr val="E63275"/>
                </a:solidFill>
              </a:rPr>
              <a:t>Title: </a:t>
            </a:r>
            <a:r>
              <a:rPr lang="en-US" dirty="0"/>
              <a:t>Women in Business Supporting Women in Business</a:t>
            </a:r>
          </a:p>
          <a:p>
            <a:r>
              <a:rPr lang="en-IE" b="1" dirty="0">
                <a:solidFill>
                  <a:srgbClr val="E63275"/>
                </a:solidFill>
              </a:rPr>
              <a:t>Description: </a:t>
            </a:r>
            <a:r>
              <a:rPr lang="en-US" dirty="0"/>
              <a:t>Organizations and charities created for women, which help and support them develop their own business. </a:t>
            </a:r>
            <a:endParaRPr lang="en-IE" dirty="0"/>
          </a:p>
          <a:p>
            <a:r>
              <a:rPr lang="en-IE" b="1" dirty="0">
                <a:solidFill>
                  <a:srgbClr val="E63275"/>
                </a:solidFill>
              </a:rPr>
              <a:t>Video 1: </a:t>
            </a:r>
            <a:r>
              <a:rPr lang="en-IE" b="1" dirty="0"/>
              <a:t> </a:t>
            </a:r>
            <a:r>
              <a:rPr lang="en-US" u="sng" dirty="0">
                <a:hlinkClick r:id="rId2"/>
              </a:rPr>
              <a:t>https://siecprzedsiebiorczychkobiet.pl/biznes-w-kobiecych-rekach/</a:t>
            </a:r>
            <a:endParaRPr lang="en-IE" dirty="0"/>
          </a:p>
          <a:p>
            <a:r>
              <a:rPr lang="en-IE" b="1" dirty="0">
                <a:solidFill>
                  <a:srgbClr val="E63275"/>
                </a:solidFill>
              </a:rPr>
              <a:t>Video 2: </a:t>
            </a:r>
            <a:r>
              <a:rPr lang="en-IE" b="1" dirty="0"/>
              <a:t> </a:t>
            </a:r>
            <a:r>
              <a:rPr lang="en-US" u="sng" dirty="0">
                <a:hlinkClick r:id="rId3"/>
              </a:rPr>
              <a:t>hhttps://www.parp.gov.pl/</a:t>
            </a:r>
            <a:r>
              <a:rPr lang="en-US" dirty="0">
                <a:hlinkClick r:id="rId3"/>
              </a:rPr>
              <a:t> </a:t>
            </a:r>
            <a:endParaRPr lang="en-IE" dirty="0"/>
          </a:p>
          <a:p>
            <a:r>
              <a:rPr lang="en-IE" b="1" dirty="0">
                <a:solidFill>
                  <a:srgbClr val="E63275"/>
                </a:solidFill>
              </a:rPr>
              <a:t>Video 3: </a:t>
            </a:r>
            <a:r>
              <a:rPr lang="en-IE" b="1" dirty="0"/>
              <a:t> </a:t>
            </a:r>
            <a:r>
              <a:rPr lang="en-US" u="sng" dirty="0">
                <a:hlinkClick r:id="rId3"/>
              </a:rPr>
              <a:t>ttps://aip.link/</a:t>
            </a:r>
            <a:endParaRPr lang="en-US" u="sng" dirty="0"/>
          </a:p>
          <a:p>
            <a:r>
              <a:rPr lang="en-IE" b="1" dirty="0">
                <a:solidFill>
                  <a:srgbClr val="E63275"/>
                </a:solidFill>
              </a:rPr>
              <a:t>Video 4: </a:t>
            </a:r>
            <a:r>
              <a:rPr lang="en-IE" b="1" dirty="0"/>
              <a:t> </a:t>
            </a:r>
            <a:r>
              <a:rPr lang="en-US" u="sng" dirty="0">
                <a:hlinkClick r:id="rId4"/>
              </a:rPr>
              <a:t>https://kobietawbiznesie.pl/</a:t>
            </a:r>
            <a:endParaRPr lang="en-IE" dirty="0"/>
          </a:p>
          <a:p>
            <a:r>
              <a:rPr lang="en-IE" b="1" dirty="0">
                <a:solidFill>
                  <a:srgbClr val="E63275"/>
                </a:solidFill>
              </a:rPr>
              <a:t>Video 5: </a:t>
            </a:r>
            <a:r>
              <a:rPr lang="en-IE" b="1" dirty="0"/>
              <a:t> </a:t>
            </a:r>
            <a:r>
              <a:rPr lang="en-US" dirty="0">
                <a:hlinkClick r:id="rId5"/>
              </a:rPr>
              <a:t>https://fundacjamotiwator.pl/</a:t>
            </a:r>
            <a:endParaRPr lang="en-IE" dirty="0"/>
          </a:p>
          <a:p>
            <a:r>
              <a:rPr lang="en-IE" b="1" dirty="0">
                <a:solidFill>
                  <a:srgbClr val="E63275"/>
                </a:solidFill>
              </a:rPr>
              <a:t>Video 6: </a:t>
            </a:r>
            <a:r>
              <a:rPr lang="en-IE" b="1" dirty="0"/>
              <a:t> </a:t>
            </a:r>
            <a:r>
              <a:rPr lang="en-US" u="sng" dirty="0">
                <a:hlinkClick r:id="rId6"/>
              </a:rPr>
              <a:t>https://www.fundacjaliderekbiznesu.pl/</a:t>
            </a:r>
            <a:endParaRPr lang="en-IE" dirty="0"/>
          </a:p>
          <a:p>
            <a:r>
              <a:rPr lang="en-IE" b="1" dirty="0">
                <a:solidFill>
                  <a:srgbClr val="E63275"/>
                </a:solidFill>
              </a:rPr>
              <a:t>Video 7: </a:t>
            </a:r>
            <a:r>
              <a:rPr lang="en-IE" b="1" dirty="0"/>
              <a:t> </a:t>
            </a:r>
            <a:r>
              <a:rPr lang="en-US" u="sng" dirty="0">
                <a:hlinkClick r:id="rId7"/>
              </a:rPr>
              <a:t>http://zarr.szczecin.ibip.pl/public/</a:t>
            </a:r>
            <a:endParaRPr lang="en-IE" dirty="0"/>
          </a:p>
          <a:p>
            <a:endParaRPr lang="en-IE" dirty="0"/>
          </a:p>
          <a:p>
            <a:endParaRPr lang="en-US" dirty="0"/>
          </a:p>
        </p:txBody>
      </p:sp>
      <p:pic>
        <p:nvPicPr>
          <p:cNvPr id="1026" name="Picture 2" descr="Image result for polish flag">
            <a:extLst>
              <a:ext uri="{FF2B5EF4-FFF2-40B4-BE49-F238E27FC236}">
                <a16:creationId xmlns:a16="http://schemas.microsoft.com/office/drawing/2014/main" id="{9160E091-D7E2-4799-B838-760C7726638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739503" y="251670"/>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ACA3FB-57AE-4E2C-98CC-ECEA94856E71}"/>
              </a:ext>
            </a:extLst>
          </p:cNvPr>
          <p:cNvSpPr txBox="1"/>
          <p:nvPr/>
        </p:nvSpPr>
        <p:spPr>
          <a:xfrm>
            <a:off x="9852239" y="1791069"/>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4184601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552835" y="2459392"/>
            <a:ext cx="6491432" cy="2654302"/>
          </a:xfrm>
        </p:spPr>
        <p:txBody>
          <a:bodyPr rtlCol="0"/>
          <a:lstStyle/>
          <a:p>
            <a:r>
              <a:rPr lang="en-US" b="1" dirty="0"/>
              <a:t>SECTION 2</a:t>
            </a:r>
          </a:p>
          <a:p>
            <a:r>
              <a:rPr kumimoji="1" lang="en-IE" sz="4100" b="1" dirty="0">
                <a:latin typeface="Calibri" charset="0"/>
                <a:cs typeface="Calibri" charset="0"/>
              </a:rPr>
              <a:t>Coworking in Business Clusters and Incubators</a:t>
            </a:r>
          </a:p>
          <a:p>
            <a:pPr marL="514350" indent="-514350">
              <a:buAutoNum type="arabicPeriod" startAt="2"/>
            </a:pPr>
            <a:endParaRPr kumimoji="1" lang="en-IE" sz="3600" dirty="0">
              <a:latin typeface="Calibri" charset="0"/>
              <a:cs typeface="Calibri" charset="0"/>
            </a:endParaRPr>
          </a:p>
          <a:p>
            <a:r>
              <a:rPr lang="en-IE" sz="2400" dirty="0">
                <a:latin typeface="+mn-lt"/>
              </a:rPr>
              <a:t>Coworking can be a ‘smart’ way to work for start up Engineering entrepreneurs. What does this mean for you?  In this section, we exploring the advantages of coworking in  Makers and Hackerspaces…</a:t>
            </a:r>
            <a:endParaRPr lang="en-IE" sz="2800" dirty="0"/>
          </a:p>
          <a:p>
            <a:endParaRPr kumimoji="1" lang="en-IE" sz="2800" dirty="0">
              <a:latin typeface="Calibri" charset="0"/>
              <a:cs typeface="Calibri" charset="0"/>
            </a:endParaRPr>
          </a:p>
        </p:txBody>
      </p:sp>
      <p:pic>
        <p:nvPicPr>
          <p:cNvPr id="3" name="Picture 2" descr="A picture containing indoor, person, man, woman&#10;&#10;Description automatically generated">
            <a:extLst>
              <a:ext uri="{FF2B5EF4-FFF2-40B4-BE49-F238E27FC236}">
                <a16:creationId xmlns:a16="http://schemas.microsoft.com/office/drawing/2014/main" id="{136A0425-C500-416F-9D0E-C873B6A9D8DF}"/>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9051112" y="1282232"/>
            <a:ext cx="3025273" cy="4059621"/>
          </a:xfrm>
          <a:prstGeom prst="rect">
            <a:avLst/>
          </a:prstGeom>
        </p:spPr>
      </p:pic>
    </p:spTree>
    <p:extLst>
      <p:ext uri="{BB962C8B-B14F-4D97-AF65-F5344CB8AC3E}">
        <p14:creationId xmlns:p14="http://schemas.microsoft.com/office/powerpoint/2010/main" val="1258714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3846674" y="1007773"/>
            <a:ext cx="7407087" cy="697353"/>
          </a:xfrm>
        </p:spPr>
        <p:txBody>
          <a:bodyPr>
            <a:normAutofit/>
          </a:bodyPr>
          <a:lstStyle/>
          <a:p>
            <a:pPr>
              <a:spcBef>
                <a:spcPct val="50000"/>
              </a:spcBef>
              <a:defRPr/>
            </a:pPr>
            <a:r>
              <a:rPr lang="en-IE" b="1" dirty="0">
                <a:solidFill>
                  <a:srgbClr val="E63275"/>
                </a:solidFill>
              </a:rPr>
              <a:t>Co-working</a:t>
            </a:r>
            <a:endParaRPr lang="en-IE" altLang="en-US" b="1" dirty="0">
              <a:solidFill>
                <a:srgbClr val="E63275"/>
              </a:solidFill>
              <a:cs typeface="Arial" panose="020B0604020202020204" pitchFamily="34" charset="0"/>
            </a:endParaRPr>
          </a:p>
        </p:txBody>
      </p:sp>
      <p:sp>
        <p:nvSpPr>
          <p:cNvPr id="2" name="Text Placeholder 1">
            <a:extLst>
              <a:ext uri="{FF2B5EF4-FFF2-40B4-BE49-F238E27FC236}">
                <a16:creationId xmlns:a16="http://schemas.microsoft.com/office/drawing/2014/main" id="{214C3D14-AFF8-40A1-86F5-06E52364F104}"/>
              </a:ext>
            </a:extLst>
          </p:cNvPr>
          <p:cNvSpPr>
            <a:spLocks noGrp="1"/>
          </p:cNvSpPr>
          <p:nvPr>
            <p:ph type="body" sz="quarter" idx="14"/>
          </p:nvPr>
        </p:nvSpPr>
        <p:spPr>
          <a:xfrm>
            <a:off x="479244" y="2891808"/>
            <a:ext cx="11233512" cy="3616241"/>
          </a:xfrm>
          <a:solidFill>
            <a:schemeClr val="bg1"/>
          </a:solidFill>
        </p:spPr>
        <p:txBody>
          <a:bodyPr/>
          <a:lstStyle/>
          <a:p>
            <a:pPr>
              <a:spcBef>
                <a:spcPts val="720"/>
              </a:spcBef>
              <a:defRPr/>
            </a:pPr>
            <a:r>
              <a:rPr lang="en-IE" altLang="en-US" b="1" dirty="0">
                <a:solidFill>
                  <a:srgbClr val="10B1A2"/>
                </a:solidFill>
                <a:cs typeface="Arial" panose="020B0604020202020204" pitchFamily="34" charset="0"/>
              </a:rPr>
              <a:t>Co+Working  - “Co” means “with, together”. It takes its roots from the Latin “cum”.   </a:t>
            </a:r>
            <a:r>
              <a:rPr lang="en-IE" altLang="en-US" dirty="0">
                <a:solidFill>
                  <a:srgbClr val="7A7C7E"/>
                </a:solidFill>
                <a:cs typeface="Arial" panose="020B0604020202020204" pitchFamily="34" charset="0"/>
              </a:rPr>
              <a:t>So, co-working really means working together, sharing the space, the ideas, the atmosphere. </a:t>
            </a:r>
          </a:p>
          <a:p>
            <a:pPr>
              <a:spcBef>
                <a:spcPct val="50000"/>
              </a:spcBef>
              <a:defRPr/>
            </a:pPr>
            <a:r>
              <a:rPr lang="en-IE" altLang="en-US" b="1" dirty="0">
                <a:solidFill>
                  <a:srgbClr val="E63275"/>
                </a:solidFill>
                <a:cs typeface="Arial" panose="020B0604020202020204" pitchFamily="34" charset="0"/>
              </a:rPr>
              <a:t>Co Working spaces can be…</a:t>
            </a:r>
          </a:p>
          <a:p>
            <a:pPr marL="342900" indent="-342900">
              <a:spcBef>
                <a:spcPct val="50000"/>
              </a:spcBef>
              <a:buFont typeface="Arial" panose="020B0604020202020204" pitchFamily="34" charset="0"/>
              <a:buChar char="•"/>
              <a:defRPr/>
            </a:pPr>
            <a:r>
              <a:rPr lang="en-IE" altLang="en-US" dirty="0">
                <a:cs typeface="Arial" panose="020B0604020202020204" pitchFamily="34" charset="0"/>
              </a:rPr>
              <a:t>Membership based workspaces </a:t>
            </a:r>
            <a:r>
              <a:rPr lang="en-IE" altLang="en-US" b="1" dirty="0">
                <a:cs typeface="Arial" panose="020B0604020202020204" pitchFamily="34" charset="0"/>
              </a:rPr>
              <a:t>where diverse groups </a:t>
            </a:r>
            <a:r>
              <a:rPr lang="en-IE" altLang="en-US" dirty="0">
                <a:cs typeface="Arial" panose="020B0604020202020204" pitchFamily="34" charset="0"/>
              </a:rPr>
              <a:t>of freelancers, remote workers, and other independent professionals </a:t>
            </a:r>
            <a:r>
              <a:rPr lang="en-IE" altLang="en-US" b="1" dirty="0">
                <a:cs typeface="Arial" panose="020B0604020202020204" pitchFamily="34" charset="0"/>
              </a:rPr>
              <a:t>working together in a shared communal setting.</a:t>
            </a:r>
          </a:p>
          <a:p>
            <a:pPr marL="342900" indent="-342900">
              <a:spcBef>
                <a:spcPct val="50000"/>
              </a:spcBef>
              <a:buFont typeface="Arial" panose="020B0604020202020204" pitchFamily="34" charset="0"/>
              <a:buChar char="•"/>
              <a:defRPr/>
            </a:pPr>
            <a:r>
              <a:rPr lang="en-IE" altLang="en-US" dirty="0">
                <a:cs typeface="Arial" panose="020B0604020202020204" pitchFamily="34" charset="0"/>
              </a:rPr>
              <a:t>Today there is an increased availability of co-working spaces in many different guises.  In this module, you will learn about </a:t>
            </a:r>
            <a:r>
              <a:rPr lang="en-IE" altLang="en-US" b="1" dirty="0">
                <a:cs typeface="Arial" panose="020B0604020202020204" pitchFamily="34" charset="0"/>
              </a:rPr>
              <a:t>different formats and apply that learning to your own circumstances. </a:t>
            </a:r>
            <a:endParaRPr lang="en-IE" b="1" dirty="0"/>
          </a:p>
        </p:txBody>
      </p:sp>
    </p:spTree>
    <p:extLst>
      <p:ext uri="{BB962C8B-B14F-4D97-AF65-F5344CB8AC3E}">
        <p14:creationId xmlns:p14="http://schemas.microsoft.com/office/powerpoint/2010/main" val="1751586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86ADB7-5CCE-40C8-9369-C38B1E966711}"/>
              </a:ext>
            </a:extLst>
          </p:cNvPr>
          <p:cNvSpPr>
            <a:spLocks noGrp="1"/>
          </p:cNvSpPr>
          <p:nvPr>
            <p:ph type="body" sz="quarter" idx="15"/>
          </p:nvPr>
        </p:nvSpPr>
        <p:spPr/>
        <p:txBody>
          <a:bodyPr/>
          <a:lstStyle/>
          <a:p>
            <a:pPr marL="90488" indent="-376238">
              <a:buFont typeface="Arial" charset="0"/>
              <a:buChar char="•"/>
              <a:defRPr/>
            </a:pPr>
            <a:r>
              <a:rPr lang="en-IE" altLang="en-US" dirty="0">
                <a:solidFill>
                  <a:srgbClr val="10B1A2"/>
                </a:solidFill>
                <a:cs typeface="Arial" panose="020B0604020202020204" pitchFamily="34" charset="0"/>
              </a:rPr>
              <a:t>Collaboration</a:t>
            </a:r>
          </a:p>
          <a:p>
            <a:pPr marL="90488" indent="-376238">
              <a:buFont typeface="Arial" charset="0"/>
              <a:buChar char="•"/>
              <a:defRPr/>
            </a:pPr>
            <a:r>
              <a:rPr lang="en-IE" altLang="en-US" dirty="0">
                <a:solidFill>
                  <a:srgbClr val="10B1A2"/>
                </a:solidFill>
                <a:cs typeface="Arial" panose="020B0604020202020204" pitchFamily="34" charset="0"/>
              </a:rPr>
              <a:t>Community</a:t>
            </a:r>
          </a:p>
          <a:p>
            <a:pPr marL="90488" indent="-376238">
              <a:buFont typeface="Arial" charset="0"/>
              <a:buChar char="•"/>
              <a:defRPr/>
            </a:pPr>
            <a:r>
              <a:rPr lang="en-IE" altLang="en-US" dirty="0">
                <a:solidFill>
                  <a:srgbClr val="10B1A2"/>
                </a:solidFill>
                <a:cs typeface="Arial" panose="020B0604020202020204" pitchFamily="34" charset="0"/>
              </a:rPr>
              <a:t>Openness</a:t>
            </a:r>
          </a:p>
          <a:p>
            <a:pPr marL="90488" indent="-376238">
              <a:buFont typeface="Arial" charset="0"/>
              <a:buChar char="•"/>
              <a:defRPr/>
            </a:pPr>
            <a:r>
              <a:rPr lang="en-IE" altLang="en-US" dirty="0">
                <a:solidFill>
                  <a:srgbClr val="10B1A2"/>
                </a:solidFill>
                <a:cs typeface="Arial" panose="020B0604020202020204" pitchFamily="34" charset="0"/>
              </a:rPr>
              <a:t>Accessibility</a:t>
            </a:r>
          </a:p>
          <a:p>
            <a:pPr marL="90488" indent="-376238">
              <a:buFont typeface="Arial" charset="0"/>
              <a:buChar char="•"/>
              <a:defRPr/>
            </a:pPr>
            <a:r>
              <a:rPr lang="en-IE" altLang="en-US" dirty="0">
                <a:solidFill>
                  <a:srgbClr val="10B1A2"/>
                </a:solidFill>
                <a:cs typeface="Arial" panose="020B0604020202020204" pitchFamily="34" charset="0"/>
              </a:rPr>
              <a:t>Sustainability</a:t>
            </a:r>
          </a:p>
          <a:p>
            <a:endParaRPr lang="en-IE" dirty="0">
              <a:solidFill>
                <a:srgbClr val="10B1A2"/>
              </a:solidFill>
            </a:endParaRPr>
          </a:p>
        </p:txBody>
      </p:sp>
      <p:sp>
        <p:nvSpPr>
          <p:cNvPr id="6" name="Text Placeholder 5">
            <a:extLst>
              <a:ext uri="{FF2B5EF4-FFF2-40B4-BE49-F238E27FC236}">
                <a16:creationId xmlns:a16="http://schemas.microsoft.com/office/drawing/2014/main" id="{53201995-AE88-4EC5-9C52-C6AD838A301D}"/>
              </a:ext>
            </a:extLst>
          </p:cNvPr>
          <p:cNvSpPr>
            <a:spLocks noGrp="1"/>
          </p:cNvSpPr>
          <p:nvPr>
            <p:ph type="body" sz="quarter" idx="16"/>
          </p:nvPr>
        </p:nvSpPr>
        <p:spPr>
          <a:xfrm>
            <a:off x="7441035" y="2107839"/>
            <a:ext cx="4128036" cy="3975101"/>
          </a:xfrm>
        </p:spPr>
        <p:txBody>
          <a:bodyPr/>
          <a:lstStyle/>
          <a:p>
            <a:pPr>
              <a:buClr>
                <a:srgbClr val="E63275"/>
              </a:buClr>
              <a:defRPr/>
            </a:pPr>
            <a:r>
              <a:rPr lang="en-IE" altLang="en-US" b="1" dirty="0">
                <a:solidFill>
                  <a:srgbClr val="E63275"/>
                </a:solidFill>
                <a:cs typeface="Arial" panose="020B0604020202020204" pitchFamily="34" charset="0"/>
              </a:rPr>
              <a:t>What does this mean for you?</a:t>
            </a:r>
          </a:p>
          <a:p>
            <a:pPr marL="342900" indent="-342900">
              <a:buClr>
                <a:srgbClr val="E63275"/>
              </a:buClr>
              <a:buFont typeface="Arial" charset="0"/>
              <a:buChar char="•"/>
              <a:defRPr/>
            </a:pPr>
            <a:r>
              <a:rPr lang="en-IE" altLang="en-US" dirty="0">
                <a:solidFill>
                  <a:srgbClr val="7A7C7E"/>
                </a:solidFill>
                <a:cs typeface="Arial" panose="020B0604020202020204" pitchFamily="34" charset="0"/>
              </a:rPr>
              <a:t>Achieve more than you would by yourself </a:t>
            </a:r>
          </a:p>
          <a:p>
            <a:pPr marL="342900" indent="-342900">
              <a:buClr>
                <a:srgbClr val="E63275"/>
              </a:buClr>
              <a:buFont typeface="Arial" charset="0"/>
              <a:buChar char="•"/>
              <a:defRPr/>
            </a:pPr>
            <a:r>
              <a:rPr lang="en-IE" altLang="en-US" dirty="0">
                <a:solidFill>
                  <a:srgbClr val="7A7C7E"/>
                </a:solidFill>
                <a:cs typeface="Arial" panose="020B0604020202020204" pitchFamily="34" charset="0"/>
              </a:rPr>
              <a:t>Manageable cost, shared resources</a:t>
            </a:r>
          </a:p>
          <a:p>
            <a:pPr marL="342900" indent="-342900">
              <a:buClr>
                <a:srgbClr val="E63275"/>
              </a:buClr>
              <a:buFont typeface="Arial" charset="0"/>
              <a:buChar char="•"/>
              <a:defRPr/>
            </a:pPr>
            <a:r>
              <a:rPr lang="en-IE" altLang="en-US" dirty="0">
                <a:solidFill>
                  <a:srgbClr val="7A7C7E"/>
                </a:solidFill>
                <a:cs typeface="Arial" panose="020B0604020202020204" pitchFamily="34" charset="0"/>
              </a:rPr>
              <a:t>Sharing energy, ideas and space </a:t>
            </a:r>
          </a:p>
          <a:p>
            <a:pPr marL="342900" indent="-342900">
              <a:buClr>
                <a:srgbClr val="E63275"/>
              </a:buClr>
              <a:buFont typeface="Arial" charset="0"/>
              <a:buChar char="•"/>
              <a:defRPr/>
            </a:pPr>
            <a:r>
              <a:rPr lang="en-IE" altLang="en-US" dirty="0">
                <a:solidFill>
                  <a:srgbClr val="7A7C7E"/>
                </a:solidFill>
                <a:cs typeface="Arial" panose="020B0604020202020204" pitchFamily="34" charset="0"/>
              </a:rPr>
              <a:t>Work, your way </a:t>
            </a:r>
          </a:p>
          <a:p>
            <a:pPr marL="342900" indent="-342900">
              <a:buClr>
                <a:srgbClr val="E63275"/>
              </a:buClr>
              <a:buFont typeface="Arial" charset="0"/>
              <a:buChar char="•"/>
              <a:defRPr/>
            </a:pPr>
            <a:r>
              <a:rPr lang="en-IE" altLang="en-US" dirty="0">
                <a:solidFill>
                  <a:srgbClr val="7A7C7E"/>
                </a:solidFill>
                <a:cs typeface="Arial" panose="020B0604020202020204" pitchFamily="34" charset="0"/>
              </a:rPr>
              <a:t>Available to anyone who needs it</a:t>
            </a:r>
            <a:endParaRPr lang="en-IE" dirty="0"/>
          </a:p>
        </p:txBody>
      </p:sp>
      <p:sp>
        <p:nvSpPr>
          <p:cNvPr id="7" name="Text Placeholder 2">
            <a:extLst>
              <a:ext uri="{FF2B5EF4-FFF2-40B4-BE49-F238E27FC236}">
                <a16:creationId xmlns:a16="http://schemas.microsoft.com/office/drawing/2014/main" id="{C1A21322-8D8B-41EC-A972-F94B0995F5E0}"/>
              </a:ext>
            </a:extLst>
          </p:cNvPr>
          <p:cNvSpPr>
            <a:spLocks noGrp="1"/>
          </p:cNvSpPr>
          <p:nvPr>
            <p:ph type="body" sz="quarter" idx="13"/>
          </p:nvPr>
        </p:nvSpPr>
        <p:spPr>
          <a:xfrm>
            <a:off x="4162425" y="1008063"/>
            <a:ext cx="7407275" cy="696912"/>
          </a:xfrm>
        </p:spPr>
        <p:txBody>
          <a:bodyPr>
            <a:normAutofit/>
          </a:bodyPr>
          <a:lstStyle/>
          <a:p>
            <a:pPr>
              <a:spcBef>
                <a:spcPct val="50000"/>
              </a:spcBef>
              <a:defRPr/>
            </a:pPr>
            <a:r>
              <a:rPr lang="en-IE" b="1" dirty="0">
                <a:solidFill>
                  <a:srgbClr val="E63275"/>
                </a:solidFill>
              </a:rPr>
              <a:t>Co-working Keywords</a:t>
            </a:r>
            <a:endParaRPr lang="en-IE" altLang="en-US" b="1" dirty="0">
              <a:solidFill>
                <a:srgbClr val="E63275"/>
              </a:solidFill>
              <a:cs typeface="Arial" panose="020B0604020202020204" pitchFamily="34" charset="0"/>
            </a:endParaRPr>
          </a:p>
        </p:txBody>
      </p:sp>
      <p:pic>
        <p:nvPicPr>
          <p:cNvPr id="3" name="Picture 2" descr="A person sitting at a table&#10;&#10;Description automatically generated">
            <a:extLst>
              <a:ext uri="{FF2B5EF4-FFF2-40B4-BE49-F238E27FC236}">
                <a16:creationId xmlns:a16="http://schemas.microsoft.com/office/drawing/2014/main" id="{BC25808A-1649-4600-87FB-A6EC7E6C64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429000"/>
            <a:ext cx="3807085" cy="2806117"/>
          </a:xfrm>
          <a:prstGeom prst="rect">
            <a:avLst/>
          </a:prstGeom>
        </p:spPr>
      </p:pic>
    </p:spTree>
    <p:extLst>
      <p:ext uri="{BB962C8B-B14F-4D97-AF65-F5344CB8AC3E}">
        <p14:creationId xmlns:p14="http://schemas.microsoft.com/office/powerpoint/2010/main" val="2957311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rgbClr val="E95273"/>
                </a:solidFill>
              </a:rPr>
              <a:t> </a:t>
            </a:r>
          </a:p>
        </p:txBody>
      </p:sp>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p:txBody>
          <a:bodyPr>
            <a:normAutofit/>
          </a:bodyPr>
          <a:lstStyle/>
          <a:p>
            <a:pPr>
              <a:spcBef>
                <a:spcPct val="50000"/>
              </a:spcBef>
              <a:defRPr/>
            </a:pPr>
            <a:r>
              <a:rPr lang="en-IE" b="1" dirty="0">
                <a:solidFill>
                  <a:srgbClr val="E63275"/>
                </a:solidFill>
              </a:rPr>
              <a:t>Co-working</a:t>
            </a:r>
            <a:endParaRPr lang="en-IE" altLang="en-US" b="1" dirty="0">
              <a:solidFill>
                <a:srgbClr val="E63275"/>
              </a:solidFill>
              <a:cs typeface="Arial" panose="020B0604020202020204" pitchFamily="34" charset="0"/>
            </a:endParaRPr>
          </a:p>
        </p:txBody>
      </p:sp>
      <p:sp>
        <p:nvSpPr>
          <p:cNvPr id="7" name="Text Placeholder 3">
            <a:extLst>
              <a:ext uri="{FF2B5EF4-FFF2-40B4-BE49-F238E27FC236}">
                <a16:creationId xmlns:a16="http://schemas.microsoft.com/office/drawing/2014/main" id="{C6D6B600-8511-4856-9B03-7F3CCB78777E}"/>
              </a:ext>
            </a:extLst>
          </p:cNvPr>
          <p:cNvSpPr>
            <a:spLocks noGrp="1"/>
          </p:cNvSpPr>
          <p:nvPr>
            <p:ph type="body" sz="quarter" idx="14"/>
          </p:nvPr>
        </p:nvSpPr>
        <p:spPr>
          <a:xfrm>
            <a:off x="4162425" y="2117725"/>
            <a:ext cx="7407275" cy="3975100"/>
          </a:xfrm>
        </p:spPr>
        <p:txBody>
          <a:bodyPr/>
          <a:lstStyle/>
          <a:p>
            <a:pPr>
              <a:lnSpc>
                <a:spcPct val="100000"/>
              </a:lnSpc>
              <a:tabLst>
                <a:tab pos="176213" algn="l"/>
              </a:tabLst>
              <a:defRPr/>
            </a:pPr>
            <a:r>
              <a:rPr lang="en-IE" altLang="en-US" dirty="0">
                <a:solidFill>
                  <a:srgbClr val="7A7C7E"/>
                </a:solidFill>
                <a:cs typeface="Arial" panose="020B0604020202020204" pitchFamily="34" charset="0"/>
              </a:rPr>
              <a:t>For many start up entrepreneurs that ‘go to work’ at their kitchen table, a spare room (the ‘box’ room) or the garden shed, clearing away one’s work to go back to family life is a constant challenge for many. The distraction of the washing machine and household chores can imped creative process!</a:t>
            </a:r>
          </a:p>
          <a:p>
            <a:r>
              <a:rPr lang="en-IE" altLang="en-US" b="1" dirty="0">
                <a:solidFill>
                  <a:srgbClr val="10B1A2"/>
                </a:solidFill>
                <a:latin typeface="Calibri" panose="020F0502020204030204" pitchFamily="34" charset="0"/>
                <a:cs typeface="Calibri" panose="020F0502020204030204" pitchFamily="34" charset="0"/>
              </a:rPr>
              <a:t>Co working spaces bring together people working on a range of different projects/ contracts therefore there is little direct competition. Typically they offer affordable workspace, high speed broadband, access to facilities &amp; in some cases to  equipment</a:t>
            </a:r>
          </a:p>
          <a:p>
            <a:endParaRPr lang="en-IE" dirty="0"/>
          </a:p>
        </p:txBody>
      </p:sp>
      <p:pic>
        <p:nvPicPr>
          <p:cNvPr id="8" name="Picture 7">
            <a:extLst>
              <a:ext uri="{FF2B5EF4-FFF2-40B4-BE49-F238E27FC236}">
                <a16:creationId xmlns:a16="http://schemas.microsoft.com/office/drawing/2014/main" id="{28DA9A67-F7C8-4EB7-BDCD-B868171F47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315" y="3124899"/>
            <a:ext cx="3689975" cy="2841281"/>
          </a:xfrm>
          <a:prstGeom prst="rect">
            <a:avLst/>
          </a:prstGeom>
        </p:spPr>
      </p:pic>
    </p:spTree>
    <p:extLst>
      <p:ext uri="{BB962C8B-B14F-4D97-AF65-F5344CB8AC3E}">
        <p14:creationId xmlns:p14="http://schemas.microsoft.com/office/powerpoint/2010/main" val="162200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rgbClr val="E95273"/>
                </a:solidFill>
              </a:rPr>
              <a:t> </a:t>
            </a:r>
          </a:p>
        </p:txBody>
      </p:sp>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4161984" y="997263"/>
            <a:ext cx="7407087" cy="697353"/>
          </a:xfrm>
        </p:spPr>
        <p:txBody>
          <a:bodyPr>
            <a:normAutofit/>
          </a:bodyPr>
          <a:lstStyle/>
          <a:p>
            <a:r>
              <a:rPr lang="en-IE" altLang="en-US" b="1" dirty="0">
                <a:solidFill>
                  <a:srgbClr val="E63275"/>
                </a:solidFill>
                <a:cs typeface="Arial" panose="020B0604020202020204" pitchFamily="34" charset="0"/>
              </a:rPr>
              <a:t>Co+Working Motivations </a:t>
            </a:r>
          </a:p>
        </p:txBody>
      </p:sp>
      <p:sp>
        <p:nvSpPr>
          <p:cNvPr id="7" name="Text Placeholder 3">
            <a:extLst>
              <a:ext uri="{FF2B5EF4-FFF2-40B4-BE49-F238E27FC236}">
                <a16:creationId xmlns:a16="http://schemas.microsoft.com/office/drawing/2014/main" id="{C6D6B600-8511-4856-9B03-7F3CCB78777E}"/>
              </a:ext>
            </a:extLst>
          </p:cNvPr>
          <p:cNvSpPr>
            <a:spLocks noGrp="1"/>
          </p:cNvSpPr>
          <p:nvPr>
            <p:ph type="body" sz="quarter" idx="14"/>
          </p:nvPr>
        </p:nvSpPr>
        <p:spPr>
          <a:xfrm>
            <a:off x="4162425" y="2117725"/>
            <a:ext cx="7407275" cy="3975100"/>
          </a:xfrm>
        </p:spPr>
        <p:txBody>
          <a:bodyPr/>
          <a:lstStyle/>
          <a:p>
            <a:pPr>
              <a:defRPr/>
            </a:pPr>
            <a:r>
              <a:rPr lang="en-IE" altLang="en-US" dirty="0">
                <a:solidFill>
                  <a:srgbClr val="7A7C7E"/>
                </a:solidFill>
                <a:cs typeface="Arial" panose="020B0604020202020204" pitchFamily="34" charset="0"/>
              </a:rPr>
              <a:t>A report in </a:t>
            </a:r>
            <a:r>
              <a:rPr lang="en-IE" altLang="en-US" b="1" dirty="0">
                <a:solidFill>
                  <a:srgbClr val="10B1A2"/>
                </a:solidFill>
                <a:cs typeface="Arial" panose="020B0604020202020204" pitchFamily="34" charset="0"/>
              </a:rPr>
              <a:t>Harvard Business Review </a:t>
            </a:r>
            <a:r>
              <a:rPr lang="en-IE" altLang="en-US" dirty="0">
                <a:solidFill>
                  <a:srgbClr val="7A7C7E"/>
                </a:solidFill>
                <a:cs typeface="Arial" panose="020B0604020202020204" pitchFamily="34" charset="0"/>
              </a:rPr>
              <a:t>found that people thrive in co-working spaces. </a:t>
            </a:r>
          </a:p>
          <a:p>
            <a:pPr marL="312738" indent="-312738">
              <a:buClr>
                <a:srgbClr val="20B6F6"/>
              </a:buClr>
              <a:buFont typeface="Arial" panose="020B0604020202020204" pitchFamily="34" charset="0"/>
              <a:buChar char="•"/>
              <a:defRPr/>
            </a:pPr>
            <a:r>
              <a:rPr lang="en-IE" altLang="en-US" dirty="0">
                <a:solidFill>
                  <a:srgbClr val="7A7C7E"/>
                </a:solidFill>
                <a:cs typeface="Arial" panose="020B0604020202020204" pitchFamily="34" charset="0"/>
              </a:rPr>
              <a:t>People using co working spaces are seeing their work as meaningful in the fact that they can </a:t>
            </a:r>
            <a:r>
              <a:rPr lang="en-IE" altLang="en-US" b="1" dirty="0">
                <a:solidFill>
                  <a:srgbClr val="7A7C7E"/>
                </a:solidFill>
                <a:cs typeface="Arial" panose="020B0604020202020204" pitchFamily="34" charset="0"/>
              </a:rPr>
              <a:t>bring their whole selves to work.</a:t>
            </a:r>
          </a:p>
          <a:p>
            <a:pPr marL="312738" indent="-312738">
              <a:buClr>
                <a:srgbClr val="20B6F6"/>
              </a:buClr>
              <a:buFont typeface="Arial" panose="020B0604020202020204" pitchFamily="34" charset="0"/>
              <a:buChar char="•"/>
              <a:defRPr/>
            </a:pPr>
            <a:r>
              <a:rPr lang="en-IE" altLang="en-US" dirty="0">
                <a:solidFill>
                  <a:srgbClr val="7A7C7E"/>
                </a:solidFill>
                <a:cs typeface="Arial" panose="020B0604020202020204" pitchFamily="34" charset="0"/>
              </a:rPr>
              <a:t>It can be really daunting to make the decision to leave a paid job, reliable income to set up your own creative business from home.  Co working can help as it offers cheaper start up and help and encouragement through </a:t>
            </a:r>
            <a:r>
              <a:rPr lang="en-IE" altLang="en-US" b="1" dirty="0">
                <a:solidFill>
                  <a:srgbClr val="7A7C7E"/>
                </a:solidFill>
                <a:cs typeface="Arial" panose="020B0604020202020204" pitchFamily="34" charset="0"/>
              </a:rPr>
              <a:t>interaction with other like minded people.</a:t>
            </a:r>
          </a:p>
          <a:p>
            <a:endParaRPr lang="en-IE" dirty="0"/>
          </a:p>
        </p:txBody>
      </p:sp>
      <p:pic>
        <p:nvPicPr>
          <p:cNvPr id="4" name="Picture 3" descr="A group of people posing for the camera&#10;&#10;Description automatically generated">
            <a:extLst>
              <a:ext uri="{FF2B5EF4-FFF2-40B4-BE49-F238E27FC236}">
                <a16:creationId xmlns:a16="http://schemas.microsoft.com/office/drawing/2014/main" id="{7AC4B2F9-02B6-4094-BB13-530ED94A82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304" y="2856135"/>
            <a:ext cx="3737295" cy="3737295"/>
          </a:xfrm>
          <a:prstGeom prst="rect">
            <a:avLst/>
          </a:prstGeom>
        </p:spPr>
      </p:pic>
    </p:spTree>
    <p:extLst>
      <p:ext uri="{BB962C8B-B14F-4D97-AF65-F5344CB8AC3E}">
        <p14:creationId xmlns:p14="http://schemas.microsoft.com/office/powerpoint/2010/main" val="1234595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3782956" y="732269"/>
            <a:ext cx="7407087" cy="697353"/>
          </a:xfrm>
        </p:spPr>
        <p:txBody>
          <a:bodyPr>
            <a:normAutofit/>
          </a:bodyPr>
          <a:lstStyle/>
          <a:p>
            <a:r>
              <a:rPr lang="en-IE" altLang="en-US" b="1" dirty="0">
                <a:solidFill>
                  <a:srgbClr val="E63275"/>
                </a:solidFill>
                <a:cs typeface="Arial" panose="020B0604020202020204" pitchFamily="34" charset="0"/>
              </a:rPr>
              <a:t>Co+Working Motivations </a:t>
            </a:r>
          </a:p>
        </p:txBody>
      </p:sp>
      <p:sp>
        <p:nvSpPr>
          <p:cNvPr id="7" name="Text Placeholder 3">
            <a:extLst>
              <a:ext uri="{FF2B5EF4-FFF2-40B4-BE49-F238E27FC236}">
                <a16:creationId xmlns:a16="http://schemas.microsoft.com/office/drawing/2014/main" id="{C6D6B600-8511-4856-9B03-7F3CCB78777E}"/>
              </a:ext>
            </a:extLst>
          </p:cNvPr>
          <p:cNvSpPr>
            <a:spLocks noGrp="1"/>
          </p:cNvSpPr>
          <p:nvPr>
            <p:ph type="body" sz="quarter" idx="14"/>
          </p:nvPr>
        </p:nvSpPr>
        <p:spPr>
          <a:xfrm>
            <a:off x="3782956" y="2150631"/>
            <a:ext cx="8230882" cy="3975100"/>
          </a:xfrm>
        </p:spPr>
        <p:txBody>
          <a:bodyPr/>
          <a:lstStyle/>
          <a:p>
            <a:pPr algn="just">
              <a:spcBef>
                <a:spcPct val="50000"/>
              </a:spcBef>
              <a:defRPr/>
            </a:pPr>
            <a:r>
              <a:rPr lang="en-IE" altLang="en-US" dirty="0">
                <a:solidFill>
                  <a:srgbClr val="7A7C7E"/>
                </a:solidFill>
                <a:cs typeface="Arial" panose="020B0604020202020204" pitchFamily="34" charset="0"/>
              </a:rPr>
              <a:t>Further research quantifies the benefits of co-working:-</a:t>
            </a:r>
          </a:p>
          <a:p>
            <a:pPr>
              <a:spcBef>
                <a:spcPct val="50000"/>
              </a:spcBef>
              <a:defRPr/>
            </a:pPr>
            <a:r>
              <a:rPr lang="en-IE" altLang="en-US" b="1" dirty="0">
                <a:solidFill>
                  <a:srgbClr val="E63275"/>
                </a:solidFill>
                <a:cs typeface="Arial" panose="020B0604020202020204" pitchFamily="34" charset="0"/>
              </a:rPr>
              <a:t>When people work in a Co-working space: </a:t>
            </a:r>
          </a:p>
          <a:p>
            <a:pPr marL="342900" indent="-342900">
              <a:buClr>
                <a:srgbClr val="20B6F6"/>
              </a:buClr>
              <a:buFont typeface="Arial" charset="0"/>
              <a:buChar char="•"/>
              <a:defRPr/>
            </a:pPr>
            <a:r>
              <a:rPr lang="en-IE" altLang="en-US" dirty="0">
                <a:solidFill>
                  <a:srgbClr val="7A7C7E"/>
                </a:solidFill>
                <a:cs typeface="Arial" panose="020B0604020202020204" pitchFamily="34" charset="0"/>
              </a:rPr>
              <a:t>86% felt less isolated </a:t>
            </a:r>
          </a:p>
          <a:p>
            <a:pPr marL="342900" indent="-342900">
              <a:buClr>
                <a:srgbClr val="20B6F6"/>
              </a:buClr>
              <a:buFont typeface="Arial" charset="0"/>
              <a:buChar char="•"/>
              <a:defRPr/>
            </a:pPr>
            <a:r>
              <a:rPr lang="en-IE" altLang="en-US" dirty="0">
                <a:solidFill>
                  <a:srgbClr val="7A7C7E"/>
                </a:solidFill>
                <a:cs typeface="Arial" panose="020B0604020202020204" pitchFamily="34" charset="0"/>
              </a:rPr>
              <a:t>80% of their businesses expanded </a:t>
            </a:r>
          </a:p>
          <a:p>
            <a:pPr marL="342900" indent="-342900">
              <a:buClr>
                <a:srgbClr val="20B6F6"/>
              </a:buClr>
              <a:buFont typeface="Arial" charset="0"/>
              <a:buChar char="•"/>
              <a:defRPr/>
            </a:pPr>
            <a:r>
              <a:rPr lang="en-IE" altLang="en-US" dirty="0">
                <a:solidFill>
                  <a:srgbClr val="7A7C7E"/>
                </a:solidFill>
                <a:cs typeface="Arial" panose="020B0604020202020204" pitchFamily="34" charset="0"/>
              </a:rPr>
              <a:t>71% felt that their productivity increased </a:t>
            </a:r>
          </a:p>
          <a:p>
            <a:pPr marL="342900" indent="-342900">
              <a:buClr>
                <a:srgbClr val="20B6F6"/>
              </a:buClr>
              <a:buFont typeface="Arial" charset="0"/>
              <a:buChar char="•"/>
              <a:defRPr/>
            </a:pPr>
            <a:r>
              <a:rPr lang="en-IE" altLang="en-US" dirty="0">
                <a:solidFill>
                  <a:srgbClr val="7A7C7E"/>
                </a:solidFill>
                <a:cs typeface="Arial" panose="020B0604020202020204" pitchFamily="34" charset="0"/>
              </a:rPr>
              <a:t>75% expect their income to rise </a:t>
            </a:r>
          </a:p>
          <a:p>
            <a:pPr marL="342900" indent="-342900">
              <a:buClr>
                <a:srgbClr val="20B6F6"/>
              </a:buClr>
              <a:buFont typeface="Arial" charset="0"/>
              <a:buChar char="•"/>
              <a:defRPr/>
            </a:pPr>
            <a:r>
              <a:rPr lang="en-IE" altLang="en-US" dirty="0">
                <a:solidFill>
                  <a:srgbClr val="7A7C7E"/>
                </a:solidFill>
                <a:cs typeface="Arial" panose="020B0604020202020204" pitchFamily="34" charset="0"/>
              </a:rPr>
              <a:t>66% expect their work volume to increase.</a:t>
            </a:r>
          </a:p>
          <a:p>
            <a:pPr marL="342900" indent="-342900">
              <a:buClr>
                <a:srgbClr val="20B6F6"/>
              </a:buClr>
              <a:buFont typeface="Arial" charset="0"/>
              <a:buChar char="•"/>
              <a:defRPr/>
            </a:pPr>
            <a:endParaRPr lang="en-IE" altLang="en-US" dirty="0">
              <a:solidFill>
                <a:srgbClr val="7A7C7E"/>
              </a:solidFill>
              <a:cs typeface="Arial" panose="020B0604020202020204" pitchFamily="34" charset="0"/>
            </a:endParaRPr>
          </a:p>
          <a:p>
            <a:pPr marL="285750" indent="-285750">
              <a:spcBef>
                <a:spcPct val="50000"/>
              </a:spcBef>
              <a:defRPr/>
            </a:pPr>
            <a:r>
              <a:rPr lang="en-IE" altLang="en-US" b="1" dirty="0">
                <a:solidFill>
                  <a:srgbClr val="7A7C7E"/>
                </a:solidFill>
                <a:cs typeface="Arial" panose="020B0604020202020204" pitchFamily="34" charset="0"/>
              </a:rPr>
              <a:t>Source: Deskmag Global Coworking Surveys 2012 and 2014 </a:t>
            </a:r>
          </a:p>
          <a:p>
            <a:endParaRPr lang="en-IE" dirty="0"/>
          </a:p>
        </p:txBody>
      </p:sp>
      <p:pic>
        <p:nvPicPr>
          <p:cNvPr id="4" name="Picture 3" descr="A person posing for the camera&#10;&#10;Description automatically generated">
            <a:extLst>
              <a:ext uri="{FF2B5EF4-FFF2-40B4-BE49-F238E27FC236}">
                <a16:creationId xmlns:a16="http://schemas.microsoft.com/office/drawing/2014/main" id="{C91AA305-2220-4F08-8847-681E94D1B58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1303" y="3117139"/>
            <a:ext cx="3740861" cy="3740861"/>
          </a:xfrm>
          <a:prstGeom prst="rect">
            <a:avLst/>
          </a:prstGeom>
        </p:spPr>
      </p:pic>
    </p:spTree>
    <p:extLst>
      <p:ext uri="{BB962C8B-B14F-4D97-AF65-F5344CB8AC3E}">
        <p14:creationId xmlns:p14="http://schemas.microsoft.com/office/powerpoint/2010/main" val="273402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505763" y="2092110"/>
            <a:ext cx="6155096" cy="2497338"/>
          </a:xfrm>
        </p:spPr>
        <p:txBody>
          <a:bodyPr rtlCol="0">
            <a:noAutofit/>
          </a:bodyPr>
          <a:lstStyle/>
          <a:p>
            <a:pPr algn="l">
              <a:defRPr/>
            </a:pPr>
            <a:r>
              <a:rPr lang="en-US" sz="4100" b="1" i="0" dirty="0"/>
              <a:t>SECTION 1: </a:t>
            </a:r>
          </a:p>
          <a:p>
            <a:pPr algn="l">
              <a:defRPr/>
            </a:pPr>
            <a:r>
              <a:rPr lang="en-US" sz="4100" b="1" i="0" dirty="0"/>
              <a:t>Collaboration Culture</a:t>
            </a:r>
          </a:p>
          <a:p>
            <a:pPr algn="l">
              <a:defRPr/>
            </a:pPr>
            <a:endParaRPr lang="en-US" sz="2400" i="0" dirty="0"/>
          </a:p>
          <a:p>
            <a:pPr algn="l"/>
            <a:r>
              <a:rPr lang="en-IE" sz="2400" i="0" dirty="0"/>
              <a:t>We all know innovation is key to sustainable success, and the one way to accelerate innovation is through collaboration. </a:t>
            </a:r>
          </a:p>
          <a:p>
            <a:pPr algn="l"/>
            <a:endParaRPr lang="ja-JP" altLang="en-US" sz="2400" i="0" dirty="0"/>
          </a:p>
          <a:p>
            <a:pPr algn="l"/>
            <a:r>
              <a:rPr lang="en-IE" sz="2400" i="0" dirty="0"/>
              <a:t>The idea that start-ups and their key stakeholders excel better together isn’t new.   But it is a key part of your business evolution. This module </a:t>
            </a:r>
            <a:r>
              <a:rPr lang="en-US" sz="2400" i="0" dirty="0"/>
              <a:t>is suitable for those already working with others or thinking about collaborations with others for start up success.</a:t>
            </a:r>
          </a:p>
        </p:txBody>
      </p:sp>
      <p:pic>
        <p:nvPicPr>
          <p:cNvPr id="6" name="Picture 5" descr="A picture containing room&#10;&#10;Description automatically generated">
            <a:extLst>
              <a:ext uri="{FF2B5EF4-FFF2-40B4-BE49-F238E27FC236}">
                <a16:creationId xmlns:a16="http://schemas.microsoft.com/office/drawing/2014/main" id="{5B00938A-2335-4EFC-9910-3FF0BFEDA544}"/>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641020" y="2768821"/>
            <a:ext cx="4630791" cy="336784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rgbClr val="E95273"/>
                </a:solidFill>
              </a:rPr>
              <a:t> </a:t>
            </a:r>
          </a:p>
        </p:txBody>
      </p:sp>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a:xfrm>
            <a:off x="3599644" y="704774"/>
            <a:ext cx="7995554" cy="697353"/>
          </a:xfrm>
        </p:spPr>
        <p:txBody>
          <a:bodyPr>
            <a:normAutofit fontScale="92500"/>
          </a:bodyPr>
          <a:lstStyle/>
          <a:p>
            <a:r>
              <a:rPr lang="en-IE" altLang="en-US" b="1" dirty="0">
                <a:solidFill>
                  <a:srgbClr val="E63275"/>
                </a:solidFill>
                <a:cs typeface="Arial" panose="020B0604020202020204" pitchFamily="34" charset="0"/>
              </a:rPr>
              <a:t>Coworking Structure &amp; Collaboration Culture</a:t>
            </a:r>
          </a:p>
        </p:txBody>
      </p:sp>
      <p:sp>
        <p:nvSpPr>
          <p:cNvPr id="7" name="Text Placeholder 3">
            <a:extLst>
              <a:ext uri="{FF2B5EF4-FFF2-40B4-BE49-F238E27FC236}">
                <a16:creationId xmlns:a16="http://schemas.microsoft.com/office/drawing/2014/main" id="{C6D6B600-8511-4856-9B03-7F3CCB78777E}"/>
              </a:ext>
            </a:extLst>
          </p:cNvPr>
          <p:cNvSpPr>
            <a:spLocks noGrp="1"/>
          </p:cNvSpPr>
          <p:nvPr>
            <p:ph type="body" sz="quarter" idx="14"/>
          </p:nvPr>
        </p:nvSpPr>
        <p:spPr>
          <a:xfrm>
            <a:off x="3409406" y="1668249"/>
            <a:ext cx="8682647" cy="3975100"/>
          </a:xfrm>
          <a:solidFill>
            <a:schemeClr val="bg1"/>
          </a:solidFill>
        </p:spPr>
        <p:txBody>
          <a:bodyPr/>
          <a:lstStyle/>
          <a:p>
            <a:pPr marL="312738" indent="-312738">
              <a:buClr>
                <a:srgbClr val="20B6F6"/>
              </a:buClr>
              <a:buFont typeface="Arial" panose="020B0604020202020204" pitchFamily="34" charset="0"/>
              <a:buChar char="•"/>
              <a:defRPr/>
            </a:pPr>
            <a:r>
              <a:rPr lang="en-IE" altLang="en-US" dirty="0" err="1">
                <a:solidFill>
                  <a:srgbClr val="7A7C7E"/>
                </a:solidFill>
                <a:cs typeface="Arial" panose="020B0604020202020204" pitchFamily="34" charset="0"/>
              </a:rPr>
              <a:t>Coworkers</a:t>
            </a:r>
            <a:r>
              <a:rPr lang="en-IE" altLang="en-US" dirty="0">
                <a:solidFill>
                  <a:srgbClr val="7A7C7E"/>
                </a:solidFill>
                <a:cs typeface="Arial" panose="020B0604020202020204" pitchFamily="34" charset="0"/>
              </a:rPr>
              <a:t> report that having a community space to work in helped to create a  </a:t>
            </a:r>
            <a:r>
              <a:rPr lang="en-IE" altLang="en-US" b="1" dirty="0">
                <a:solidFill>
                  <a:srgbClr val="7A7C7E"/>
                </a:solidFill>
                <a:cs typeface="Arial" panose="020B0604020202020204" pitchFamily="34" charset="0"/>
              </a:rPr>
              <a:t>structure on their working day and this discipline is motivational</a:t>
            </a:r>
            <a:r>
              <a:rPr lang="en-IE" altLang="en-US" dirty="0">
                <a:solidFill>
                  <a:srgbClr val="7A7C7E"/>
                </a:solidFill>
                <a:cs typeface="Arial" panose="020B0604020202020204" pitchFamily="34" charset="0"/>
              </a:rPr>
              <a:t>.</a:t>
            </a:r>
          </a:p>
          <a:p>
            <a:pPr marL="312738" indent="-312738">
              <a:buClr>
                <a:srgbClr val="20B6F6"/>
              </a:buClr>
              <a:buFont typeface="Arial" panose="020B0604020202020204" pitchFamily="34" charset="0"/>
              <a:buChar char="•"/>
              <a:defRPr/>
            </a:pPr>
            <a:r>
              <a:rPr lang="en-IE" altLang="en-US" dirty="0">
                <a:solidFill>
                  <a:srgbClr val="7A7C7E"/>
                </a:solidFill>
                <a:cs typeface="Arial" panose="020B0604020202020204" pitchFamily="34" charset="0"/>
              </a:rPr>
              <a:t>The </a:t>
            </a:r>
            <a:r>
              <a:rPr lang="en-IE" altLang="en-US" b="1" dirty="0">
                <a:solidFill>
                  <a:srgbClr val="7A7C7E"/>
                </a:solidFill>
                <a:cs typeface="Arial" panose="020B0604020202020204" pitchFamily="34" charset="0"/>
              </a:rPr>
              <a:t>more human centred the approach </a:t>
            </a:r>
            <a:r>
              <a:rPr lang="en-IE" altLang="en-US" dirty="0">
                <a:solidFill>
                  <a:srgbClr val="7A7C7E"/>
                </a:solidFill>
                <a:cs typeface="Arial" panose="020B0604020202020204" pitchFamily="34" charset="0"/>
              </a:rPr>
              <a:t>of the coworking space is the better it thrives.  </a:t>
            </a:r>
          </a:p>
          <a:p>
            <a:pPr marL="312738" indent="-312738">
              <a:buClr>
                <a:srgbClr val="20B6F6"/>
              </a:buClr>
              <a:buFont typeface="Arial" panose="020B0604020202020204" pitchFamily="34" charset="0"/>
              <a:buChar char="•"/>
              <a:defRPr/>
            </a:pPr>
            <a:r>
              <a:rPr lang="en-IE" altLang="en-US" dirty="0" err="1">
                <a:solidFill>
                  <a:srgbClr val="7A7C7E"/>
                </a:solidFill>
                <a:cs typeface="Arial" panose="020B0604020202020204" pitchFamily="34" charset="0"/>
              </a:rPr>
              <a:t>Coworkers</a:t>
            </a:r>
            <a:r>
              <a:rPr lang="en-IE" altLang="en-US" dirty="0">
                <a:solidFill>
                  <a:srgbClr val="7A7C7E"/>
                </a:solidFill>
                <a:cs typeface="Arial" panose="020B0604020202020204" pitchFamily="34" charset="0"/>
              </a:rPr>
              <a:t> are </a:t>
            </a:r>
            <a:r>
              <a:rPr lang="en-IE" altLang="en-US" b="1" dirty="0">
                <a:solidFill>
                  <a:srgbClr val="7A7C7E"/>
                </a:solidFill>
                <a:cs typeface="Arial" panose="020B0604020202020204" pitchFamily="34" charset="0"/>
              </a:rPr>
              <a:t>free to choose who and how they interact </a:t>
            </a:r>
            <a:r>
              <a:rPr lang="en-IE" altLang="en-US" dirty="0">
                <a:solidFill>
                  <a:srgbClr val="7A7C7E"/>
                </a:solidFill>
                <a:cs typeface="Arial" panose="020B0604020202020204" pitchFamily="34" charset="0"/>
              </a:rPr>
              <a:t>with others in the space- often the best networking can happen over a cup of coffee at the communal café/kitchen – interaction is organic and not forced. </a:t>
            </a:r>
          </a:p>
          <a:p>
            <a:pPr marL="365125" indent="-365125">
              <a:buClr>
                <a:srgbClr val="20B6F6"/>
              </a:buClr>
              <a:buFont typeface="Arial" panose="020B0604020202020204" pitchFamily="34" charset="0"/>
              <a:buChar char="•"/>
              <a:defRPr/>
            </a:pPr>
            <a:r>
              <a:rPr lang="en-IE" altLang="en-US" dirty="0" err="1">
                <a:solidFill>
                  <a:srgbClr val="7A7C7E"/>
                </a:solidFill>
                <a:cs typeface="Arial" panose="020B0604020202020204" pitchFamily="34" charset="0"/>
              </a:rPr>
              <a:t>Coworkers</a:t>
            </a:r>
            <a:r>
              <a:rPr lang="en-IE" altLang="en-US" dirty="0">
                <a:solidFill>
                  <a:srgbClr val="7A7C7E"/>
                </a:solidFill>
                <a:cs typeface="Arial" panose="020B0604020202020204" pitchFamily="34" charset="0"/>
              </a:rPr>
              <a:t> can </a:t>
            </a:r>
            <a:r>
              <a:rPr lang="en-IE" altLang="en-US" b="1" dirty="0">
                <a:solidFill>
                  <a:srgbClr val="7A7C7E"/>
                </a:solidFill>
                <a:cs typeface="Arial" panose="020B0604020202020204" pitchFamily="34" charset="0"/>
              </a:rPr>
              <a:t>use coworking facilities whenever necessary- </a:t>
            </a:r>
            <a:r>
              <a:rPr lang="en-IE" altLang="en-US" dirty="0">
                <a:solidFill>
                  <a:srgbClr val="7A7C7E"/>
                </a:solidFill>
                <a:cs typeface="Arial" panose="020B0604020202020204" pitchFamily="34" charset="0"/>
              </a:rPr>
              <a:t>the meeting room/conference rooms/ studios/hubs / equipment /high speed broad band, usually offered at affordable rates.</a:t>
            </a:r>
          </a:p>
          <a:p>
            <a:endParaRPr lang="en-IE" dirty="0"/>
          </a:p>
        </p:txBody>
      </p:sp>
      <p:pic>
        <p:nvPicPr>
          <p:cNvPr id="4" name="Picture 3" descr="A group of people sitting at a table with a computer&#10;&#10;Description automatically generated">
            <a:extLst>
              <a:ext uri="{FF2B5EF4-FFF2-40B4-BE49-F238E27FC236}">
                <a16:creationId xmlns:a16="http://schemas.microsoft.com/office/drawing/2014/main" id="{D3CAC230-0288-4EB6-B228-11400C2CA64A}"/>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99947" y="3352800"/>
            <a:ext cx="3124977" cy="3140311"/>
          </a:xfrm>
          <a:prstGeom prst="rect">
            <a:avLst/>
          </a:prstGeom>
        </p:spPr>
      </p:pic>
    </p:spTree>
    <p:extLst>
      <p:ext uri="{BB962C8B-B14F-4D97-AF65-F5344CB8AC3E}">
        <p14:creationId xmlns:p14="http://schemas.microsoft.com/office/powerpoint/2010/main" val="1431059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40FE2-687B-48AD-AD7F-222508ED96AE}"/>
              </a:ext>
            </a:extLst>
          </p:cNvPr>
          <p:cNvSpPr>
            <a:spLocks noGrp="1"/>
          </p:cNvSpPr>
          <p:nvPr>
            <p:ph type="body" sz="quarter" idx="13"/>
          </p:nvPr>
        </p:nvSpPr>
        <p:spPr/>
        <p:txBody>
          <a:bodyPr>
            <a:normAutofit/>
          </a:bodyPr>
          <a:lstStyle/>
          <a:p>
            <a:r>
              <a:rPr lang="en-IE" altLang="en-US" b="1" dirty="0">
                <a:solidFill>
                  <a:srgbClr val="E95273"/>
                </a:solidFill>
                <a:cs typeface="Arial" panose="020B0604020202020204" pitchFamily="34" charset="0"/>
              </a:rPr>
              <a:t>Exercise</a:t>
            </a:r>
          </a:p>
        </p:txBody>
      </p:sp>
      <p:sp>
        <p:nvSpPr>
          <p:cNvPr id="7" name="Text Placeholder 3">
            <a:extLst>
              <a:ext uri="{FF2B5EF4-FFF2-40B4-BE49-F238E27FC236}">
                <a16:creationId xmlns:a16="http://schemas.microsoft.com/office/drawing/2014/main" id="{C6D6B600-8511-4856-9B03-7F3CCB78777E}"/>
              </a:ext>
            </a:extLst>
          </p:cNvPr>
          <p:cNvSpPr>
            <a:spLocks noGrp="1"/>
          </p:cNvSpPr>
          <p:nvPr>
            <p:ph type="body" sz="quarter" idx="14"/>
          </p:nvPr>
        </p:nvSpPr>
        <p:spPr>
          <a:xfrm>
            <a:off x="5076824" y="2117725"/>
            <a:ext cx="6887159" cy="3975100"/>
          </a:xfrm>
          <a:noFill/>
        </p:spPr>
        <p:txBody>
          <a:bodyPr/>
          <a:lstStyle/>
          <a:p>
            <a:r>
              <a:rPr lang="en-IE" altLang="en-US" b="1" dirty="0">
                <a:solidFill>
                  <a:srgbClr val="E63275"/>
                </a:solidFill>
              </a:rPr>
              <a:t>Think about working in a co working space:  </a:t>
            </a:r>
          </a:p>
          <a:p>
            <a:endParaRPr lang="en-IE" altLang="en-US" dirty="0">
              <a:solidFill>
                <a:srgbClr val="E95273"/>
              </a:solidFill>
            </a:endParaRPr>
          </a:p>
          <a:p>
            <a:pPr marL="312738" indent="-312738">
              <a:spcBef>
                <a:spcPct val="50000"/>
              </a:spcBef>
              <a:buClr>
                <a:srgbClr val="20B6F6"/>
              </a:buClr>
              <a:buFont typeface="Arial" panose="020B0604020202020204" pitchFamily="34" charset="0"/>
              <a:buChar char="•"/>
              <a:defRPr/>
            </a:pPr>
            <a:r>
              <a:rPr lang="en-IE" altLang="en-US" dirty="0">
                <a:solidFill>
                  <a:srgbClr val="7A7C7E"/>
                </a:solidFill>
              </a:rPr>
              <a:t>Could it help you get your business off the ground? How?</a:t>
            </a:r>
          </a:p>
          <a:p>
            <a:pPr marL="312738" indent="-312738">
              <a:spcBef>
                <a:spcPct val="50000"/>
              </a:spcBef>
              <a:buClr>
                <a:srgbClr val="20B6F6"/>
              </a:buClr>
              <a:buFont typeface="Arial" panose="020B0604020202020204" pitchFamily="34" charset="0"/>
              <a:buChar char="•"/>
              <a:defRPr/>
            </a:pPr>
            <a:r>
              <a:rPr lang="en-IE" altLang="en-US" dirty="0">
                <a:solidFill>
                  <a:srgbClr val="7A7C7E"/>
                </a:solidFill>
              </a:rPr>
              <a:t>Note down your 5 most essential needs from coworking?</a:t>
            </a:r>
          </a:p>
          <a:p>
            <a:pPr marL="312738" indent="-312738">
              <a:spcBef>
                <a:spcPct val="50000"/>
              </a:spcBef>
              <a:buClr>
                <a:srgbClr val="20B6F6"/>
              </a:buClr>
              <a:buFont typeface="Arial" panose="020B0604020202020204" pitchFamily="34" charset="0"/>
              <a:buChar char="•"/>
              <a:defRPr/>
            </a:pPr>
            <a:r>
              <a:rPr lang="en-IE" altLang="en-US" dirty="0">
                <a:solidFill>
                  <a:srgbClr val="7A7C7E"/>
                </a:solidFill>
              </a:rPr>
              <a:t>What skills can you offer others in a coworking capacity? </a:t>
            </a:r>
          </a:p>
          <a:p>
            <a:pPr marL="312738" indent="-312738">
              <a:spcBef>
                <a:spcPct val="50000"/>
              </a:spcBef>
              <a:buClr>
                <a:srgbClr val="20B6F6"/>
              </a:buClr>
              <a:buFont typeface="Arial" panose="020B0604020202020204" pitchFamily="34" charset="0"/>
              <a:buChar char="•"/>
              <a:defRPr/>
            </a:pPr>
            <a:r>
              <a:rPr lang="en-IE" altLang="en-US" dirty="0">
                <a:solidFill>
                  <a:srgbClr val="7A7C7E"/>
                </a:solidFill>
              </a:rPr>
              <a:t>Do you think that coworking is an option for you?</a:t>
            </a:r>
          </a:p>
          <a:p>
            <a:endParaRPr lang="en-IE" altLang="en-US" dirty="0">
              <a:solidFill>
                <a:srgbClr val="E95273"/>
              </a:solidFill>
            </a:endParaRPr>
          </a:p>
          <a:p>
            <a:endParaRPr lang="en-IE" dirty="0"/>
          </a:p>
        </p:txBody>
      </p:sp>
      <p:pic>
        <p:nvPicPr>
          <p:cNvPr id="4" name="Picture 3" descr="Two people looking at the camera&#10;&#10;Description automatically generated">
            <a:extLst>
              <a:ext uri="{FF2B5EF4-FFF2-40B4-BE49-F238E27FC236}">
                <a16:creationId xmlns:a16="http://schemas.microsoft.com/office/drawing/2014/main" id="{6C266627-32C4-49B0-B7AF-B2CA77A1F0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81" y="3163880"/>
            <a:ext cx="4591050" cy="3060700"/>
          </a:xfrm>
          <a:prstGeom prst="rect">
            <a:avLst/>
          </a:prstGeom>
        </p:spPr>
      </p:pic>
      <p:grpSp>
        <p:nvGrpSpPr>
          <p:cNvPr id="8" name="Google Shape;518;p39">
            <a:extLst>
              <a:ext uri="{FF2B5EF4-FFF2-40B4-BE49-F238E27FC236}">
                <a16:creationId xmlns:a16="http://schemas.microsoft.com/office/drawing/2014/main" id="{68665172-1589-4F92-A4BE-C5D598872EE9}"/>
              </a:ext>
            </a:extLst>
          </p:cNvPr>
          <p:cNvGrpSpPr/>
          <p:nvPr/>
        </p:nvGrpSpPr>
        <p:grpSpPr>
          <a:xfrm>
            <a:off x="6049750" y="871396"/>
            <a:ext cx="424526" cy="424501"/>
            <a:chOff x="1923675" y="1633650"/>
            <a:chExt cx="436000" cy="435975"/>
          </a:xfrm>
        </p:grpSpPr>
        <p:sp>
          <p:nvSpPr>
            <p:cNvPr id="9" name="Google Shape;519;p39">
              <a:extLst>
                <a:ext uri="{FF2B5EF4-FFF2-40B4-BE49-F238E27FC236}">
                  <a16:creationId xmlns:a16="http://schemas.microsoft.com/office/drawing/2014/main" id="{FE09D97F-4A58-4315-A2C0-075196AE1505}"/>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20;p39">
              <a:extLst>
                <a:ext uri="{FF2B5EF4-FFF2-40B4-BE49-F238E27FC236}">
                  <a16:creationId xmlns:a16="http://schemas.microsoft.com/office/drawing/2014/main" id="{001B99BF-AE9D-4D10-8786-767E0C68AD3B}"/>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21;p39">
              <a:extLst>
                <a:ext uri="{FF2B5EF4-FFF2-40B4-BE49-F238E27FC236}">
                  <a16:creationId xmlns:a16="http://schemas.microsoft.com/office/drawing/2014/main" id="{3E841931-2B58-4445-8F03-5B1F910F66C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700" cap="rnd" cmpd="sng">
              <a:solidFill>
                <a:srgbClr val="E632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22;p39">
              <a:extLst>
                <a:ext uri="{FF2B5EF4-FFF2-40B4-BE49-F238E27FC236}">
                  <a16:creationId xmlns:a16="http://schemas.microsoft.com/office/drawing/2014/main" id="{00BC6410-C6F7-4724-B290-C5C298116AAD}"/>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523;p39">
              <a:extLst>
                <a:ext uri="{FF2B5EF4-FFF2-40B4-BE49-F238E27FC236}">
                  <a16:creationId xmlns:a16="http://schemas.microsoft.com/office/drawing/2014/main" id="{6EAF4A72-B825-45DB-99D2-06D62E9FAE0C}"/>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24;p39">
              <a:extLst>
                <a:ext uri="{FF2B5EF4-FFF2-40B4-BE49-F238E27FC236}">
                  <a16:creationId xmlns:a16="http://schemas.microsoft.com/office/drawing/2014/main" id="{ACD61DD3-E4AD-4625-833D-2453BBB091B8}"/>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700" cap="rnd" cmpd="sng">
              <a:solidFill>
                <a:srgbClr val="F269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82711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CF09C4-2F8A-4C47-9FBF-0BA7FEA744F7}"/>
              </a:ext>
            </a:extLst>
          </p:cNvPr>
          <p:cNvSpPr>
            <a:spLocks noGrp="1"/>
          </p:cNvSpPr>
          <p:nvPr>
            <p:ph type="body" sz="quarter" idx="13"/>
          </p:nvPr>
        </p:nvSpPr>
        <p:spPr>
          <a:xfrm>
            <a:off x="445993" y="677916"/>
            <a:ext cx="7407087" cy="697353"/>
          </a:xfrm>
        </p:spPr>
        <p:txBody>
          <a:bodyPr>
            <a:normAutofit/>
          </a:bodyPr>
          <a:lstStyle/>
          <a:p>
            <a:r>
              <a:rPr lang="en-US" b="1" dirty="0">
                <a:solidFill>
                  <a:srgbClr val="E63275"/>
                </a:solidFill>
              </a:rPr>
              <a:t>Business CLUSTERS</a:t>
            </a:r>
          </a:p>
          <a:p>
            <a:endParaRPr lang="en-IE" b="1" dirty="0">
              <a:solidFill>
                <a:srgbClr val="E63275"/>
              </a:solidFill>
            </a:endParaRPr>
          </a:p>
        </p:txBody>
      </p:sp>
      <p:sp>
        <p:nvSpPr>
          <p:cNvPr id="2" name="Text Placeholder 1">
            <a:extLst>
              <a:ext uri="{FF2B5EF4-FFF2-40B4-BE49-F238E27FC236}">
                <a16:creationId xmlns:a16="http://schemas.microsoft.com/office/drawing/2014/main" id="{9E58AAEC-C2C9-451E-837D-19CC67F82191}"/>
              </a:ext>
            </a:extLst>
          </p:cNvPr>
          <p:cNvSpPr>
            <a:spLocks noGrp="1"/>
          </p:cNvSpPr>
          <p:nvPr>
            <p:ph type="body" sz="quarter" idx="14"/>
          </p:nvPr>
        </p:nvSpPr>
        <p:spPr>
          <a:xfrm>
            <a:off x="445993" y="3762216"/>
            <a:ext cx="11250989" cy="2417868"/>
          </a:xfrm>
          <a:solidFill>
            <a:schemeClr val="bg1"/>
          </a:solidFill>
        </p:spPr>
        <p:txBody>
          <a:bodyPr/>
          <a:lstStyle/>
          <a:p>
            <a:pPr algn="just"/>
            <a:r>
              <a:rPr lang="en-IE" dirty="0">
                <a:solidFill>
                  <a:srgbClr val="7A7C7E"/>
                </a:solidFill>
              </a:rPr>
              <a:t>Clusters feed on diversity and change. </a:t>
            </a:r>
            <a:r>
              <a:rPr lang="en-IE" altLang="en-US" dirty="0">
                <a:solidFill>
                  <a:srgbClr val="7A7C7E"/>
                </a:solidFill>
              </a:rPr>
              <a:t>They are uniquely diverse in structure, sector and services, and range from collective and co-operative, </a:t>
            </a:r>
            <a:r>
              <a:rPr lang="en-IE" altLang="en-US" b="1" dirty="0">
                <a:solidFill>
                  <a:srgbClr val="10B1A2"/>
                </a:solidFill>
              </a:rPr>
              <a:t>to labs and incubators; </a:t>
            </a:r>
            <a:r>
              <a:rPr lang="en-IE" altLang="en-US" dirty="0">
                <a:solidFill>
                  <a:srgbClr val="7A7C7E"/>
                </a:solidFill>
              </a:rPr>
              <a:t>and can be static, mobile or online. More importantly, they are drivers with the potential to revive the economy.</a:t>
            </a:r>
          </a:p>
          <a:p>
            <a:pPr>
              <a:lnSpc>
                <a:spcPct val="100000"/>
              </a:lnSpc>
              <a:spcBef>
                <a:spcPct val="50000"/>
              </a:spcBef>
              <a:defRPr/>
            </a:pPr>
            <a:r>
              <a:rPr lang="en-IE" altLang="en-US" b="1" dirty="0">
                <a:solidFill>
                  <a:srgbClr val="10B1A2"/>
                </a:solidFill>
                <a:cs typeface="Arial" panose="020B0604020202020204" pitchFamily="34" charset="0"/>
              </a:rPr>
              <a:t>New value is created when:  </a:t>
            </a:r>
            <a:r>
              <a:rPr lang="en-IE" altLang="en-US" dirty="0">
                <a:solidFill>
                  <a:srgbClr val="7A7C7E"/>
                </a:solidFill>
                <a:cs typeface="Arial" panose="020B0604020202020204" pitchFamily="34" charset="0"/>
              </a:rPr>
              <a:t>technical innovation, creativity and business entrepreneurship are deployed together to make and distribute new innovative products. </a:t>
            </a:r>
            <a:endParaRPr lang="en-US" i="1" dirty="0">
              <a:solidFill>
                <a:srgbClr val="7A7C7E"/>
              </a:solidFill>
              <a:cs typeface="Arial" panose="020B0604020202020204" pitchFamily="34" charset="0"/>
            </a:endParaRPr>
          </a:p>
          <a:p>
            <a:endParaRPr lang="en-IE" altLang="en-US" dirty="0">
              <a:solidFill>
                <a:srgbClr val="E95273"/>
              </a:solidFill>
            </a:endParaRPr>
          </a:p>
          <a:p>
            <a:endParaRPr lang="en-IE" dirty="0"/>
          </a:p>
        </p:txBody>
      </p:sp>
      <p:sp>
        <p:nvSpPr>
          <p:cNvPr id="5" name="Rectangle 4">
            <a:extLst>
              <a:ext uri="{FF2B5EF4-FFF2-40B4-BE49-F238E27FC236}">
                <a16:creationId xmlns:a16="http://schemas.microsoft.com/office/drawing/2014/main" id="{B3EDE281-C076-47AB-A324-A3BB12854722}"/>
              </a:ext>
            </a:extLst>
          </p:cNvPr>
          <p:cNvSpPr/>
          <p:nvPr/>
        </p:nvSpPr>
        <p:spPr>
          <a:xfrm>
            <a:off x="445993" y="2145094"/>
            <a:ext cx="8267700" cy="1421928"/>
          </a:xfrm>
          <a:prstGeom prst="rect">
            <a:avLst/>
          </a:prstGeom>
        </p:spPr>
        <p:txBody>
          <a:bodyPr wrap="square">
            <a:spAutoFit/>
          </a:bodyPr>
          <a:lstStyle/>
          <a:p>
            <a:pPr lvl="0" algn="just">
              <a:lnSpc>
                <a:spcPct val="90000"/>
              </a:lnSpc>
              <a:spcBef>
                <a:spcPts val="1000"/>
              </a:spcBef>
            </a:pPr>
            <a:r>
              <a:rPr lang="en-IE" sz="2400" dirty="0">
                <a:solidFill>
                  <a:srgbClr val="7A7C7E"/>
                </a:solidFill>
              </a:rPr>
              <a:t>‘Clusters’ describe a group of related or </a:t>
            </a:r>
            <a:r>
              <a:rPr lang="en-IE" sz="2400" b="1" dirty="0">
                <a:solidFill>
                  <a:srgbClr val="7A7C7E"/>
                </a:solidFill>
              </a:rPr>
              <a:t>mutually dependent businesses and resources that are grouped together in a defined area or in a virtual environment that is dependent on strong commitment to  connectivity.</a:t>
            </a:r>
          </a:p>
        </p:txBody>
      </p:sp>
    </p:spTree>
    <p:extLst>
      <p:ext uri="{BB962C8B-B14F-4D97-AF65-F5344CB8AC3E}">
        <p14:creationId xmlns:p14="http://schemas.microsoft.com/office/powerpoint/2010/main" val="3994876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CF09C4-2F8A-4C47-9FBF-0BA7FEA744F7}"/>
              </a:ext>
            </a:extLst>
          </p:cNvPr>
          <p:cNvSpPr>
            <a:spLocks noGrp="1"/>
          </p:cNvSpPr>
          <p:nvPr>
            <p:ph type="body" sz="quarter" idx="13"/>
          </p:nvPr>
        </p:nvSpPr>
        <p:spPr>
          <a:xfrm>
            <a:off x="557049" y="735724"/>
            <a:ext cx="7407087" cy="697353"/>
          </a:xfrm>
        </p:spPr>
        <p:txBody>
          <a:bodyPr>
            <a:normAutofit/>
          </a:bodyPr>
          <a:lstStyle/>
          <a:p>
            <a:r>
              <a:rPr lang="en-IE" b="1" dirty="0">
                <a:solidFill>
                  <a:srgbClr val="E95273"/>
                </a:solidFill>
              </a:rPr>
              <a:t>Hackerspaces - Makerspaces</a:t>
            </a:r>
          </a:p>
          <a:p>
            <a:endParaRPr lang="en-IE" b="1" dirty="0"/>
          </a:p>
        </p:txBody>
      </p:sp>
      <p:sp>
        <p:nvSpPr>
          <p:cNvPr id="2" name="Text Placeholder 1">
            <a:extLst>
              <a:ext uri="{FF2B5EF4-FFF2-40B4-BE49-F238E27FC236}">
                <a16:creationId xmlns:a16="http://schemas.microsoft.com/office/drawing/2014/main" id="{9E58AAEC-C2C9-451E-837D-19CC67F82191}"/>
              </a:ext>
            </a:extLst>
          </p:cNvPr>
          <p:cNvSpPr>
            <a:spLocks noGrp="1"/>
          </p:cNvSpPr>
          <p:nvPr>
            <p:ph type="body" sz="quarter" idx="14"/>
          </p:nvPr>
        </p:nvSpPr>
        <p:spPr>
          <a:xfrm>
            <a:off x="557049" y="3835008"/>
            <a:ext cx="11513747" cy="2197930"/>
          </a:xfrm>
          <a:solidFill>
            <a:schemeClr val="bg1"/>
          </a:solidFill>
        </p:spPr>
        <p:txBody>
          <a:bodyPr/>
          <a:lstStyle/>
          <a:p>
            <a:r>
              <a:rPr lang="en-IE" dirty="0">
                <a:solidFill>
                  <a:srgbClr val="7A7C7E"/>
                </a:solidFill>
              </a:rPr>
              <a:t>These shared spaces give members a  place to be creative and work on their projects in an environment that is inspiring and supportive of both new and old technologies. </a:t>
            </a:r>
          </a:p>
          <a:p>
            <a:endParaRPr lang="en-IE" sz="1050" dirty="0">
              <a:solidFill>
                <a:srgbClr val="7A7C7E"/>
              </a:solidFill>
            </a:endParaRPr>
          </a:p>
          <a:p>
            <a:r>
              <a:rPr lang="en-IE" b="1" dirty="0">
                <a:solidFill>
                  <a:srgbClr val="10B1A2"/>
                </a:solidFill>
              </a:rPr>
              <a:t>MakerSpaces</a:t>
            </a:r>
            <a:r>
              <a:rPr lang="en-IE" dirty="0">
                <a:solidFill>
                  <a:srgbClr val="7A7C7E"/>
                </a:solidFill>
              </a:rPr>
              <a:t> are quickly becoming a global phenomenon that is representing the democratisation of design, engineering, fabrication and education through social communities of creative people working together.</a:t>
            </a:r>
          </a:p>
          <a:p>
            <a:endParaRPr lang="en-IE" altLang="en-US" dirty="0">
              <a:solidFill>
                <a:srgbClr val="E95273"/>
              </a:solidFill>
            </a:endParaRPr>
          </a:p>
          <a:p>
            <a:endParaRPr lang="en-IE" dirty="0"/>
          </a:p>
        </p:txBody>
      </p:sp>
      <p:sp>
        <p:nvSpPr>
          <p:cNvPr id="5" name="Rectangle 4">
            <a:extLst>
              <a:ext uri="{FF2B5EF4-FFF2-40B4-BE49-F238E27FC236}">
                <a16:creationId xmlns:a16="http://schemas.microsoft.com/office/drawing/2014/main" id="{9CC909CC-16D9-4DC7-B7AE-524433AFBEF8}"/>
              </a:ext>
            </a:extLst>
          </p:cNvPr>
          <p:cNvSpPr/>
          <p:nvPr/>
        </p:nvSpPr>
        <p:spPr>
          <a:xfrm>
            <a:off x="557049" y="1985119"/>
            <a:ext cx="8586952" cy="1569660"/>
          </a:xfrm>
          <a:prstGeom prst="rect">
            <a:avLst/>
          </a:prstGeom>
        </p:spPr>
        <p:txBody>
          <a:bodyPr wrap="square">
            <a:spAutoFit/>
          </a:bodyPr>
          <a:lstStyle/>
          <a:p>
            <a:r>
              <a:rPr lang="en-IE" sz="2400" dirty="0">
                <a:solidFill>
                  <a:srgbClr val="7A7C7E"/>
                </a:solidFill>
              </a:rPr>
              <a:t>‘</a:t>
            </a:r>
            <a:r>
              <a:rPr lang="en-IE" sz="2400" b="1" dirty="0">
                <a:solidFill>
                  <a:srgbClr val="10B1A2"/>
                </a:solidFill>
              </a:rPr>
              <a:t>A ‘hackerspace or makerspace </a:t>
            </a:r>
            <a:r>
              <a:rPr lang="en-IE" sz="2400" dirty="0">
                <a:solidFill>
                  <a:srgbClr val="7A7C7E"/>
                </a:solidFill>
              </a:rPr>
              <a:t>are community operated workspaces where </a:t>
            </a:r>
            <a:r>
              <a:rPr lang="en-IE" sz="2400" b="1" dirty="0">
                <a:solidFill>
                  <a:srgbClr val="7A7C7E"/>
                </a:solidFill>
              </a:rPr>
              <a:t>people with common interests</a:t>
            </a:r>
            <a:r>
              <a:rPr lang="en-IE" sz="2400" dirty="0">
                <a:solidFill>
                  <a:srgbClr val="7A7C7E"/>
                </a:solidFill>
              </a:rPr>
              <a:t>, often in software, machining, engineering, technology, education, science, art, electronics, fabrication or craft can socialise and collaborate. </a:t>
            </a:r>
            <a:endParaRPr lang="en-IE" dirty="0"/>
          </a:p>
        </p:txBody>
      </p:sp>
    </p:spTree>
    <p:extLst>
      <p:ext uri="{BB962C8B-B14F-4D97-AF65-F5344CB8AC3E}">
        <p14:creationId xmlns:p14="http://schemas.microsoft.com/office/powerpoint/2010/main" val="927015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2901731" y="467178"/>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rgbClr val="E95273"/>
              </a:solidFill>
            </a:endParaRPr>
          </a:p>
        </p:txBody>
      </p:sp>
      <p:sp>
        <p:nvSpPr>
          <p:cNvPr id="4" name="Text Placeholder 3">
            <a:extLst>
              <a:ext uri="{FF2B5EF4-FFF2-40B4-BE49-F238E27FC236}">
                <a16:creationId xmlns:a16="http://schemas.microsoft.com/office/drawing/2014/main" id="{BACF09C4-2F8A-4C47-9FBF-0BA7FEA744F7}"/>
              </a:ext>
            </a:extLst>
          </p:cNvPr>
          <p:cNvSpPr>
            <a:spLocks noGrp="1"/>
          </p:cNvSpPr>
          <p:nvPr>
            <p:ph type="body" sz="quarter" idx="13"/>
          </p:nvPr>
        </p:nvSpPr>
        <p:spPr>
          <a:xfrm>
            <a:off x="539786" y="778248"/>
            <a:ext cx="7407087" cy="697353"/>
          </a:xfrm>
        </p:spPr>
        <p:txBody>
          <a:bodyPr>
            <a:normAutofit fontScale="92500"/>
          </a:bodyPr>
          <a:lstStyle/>
          <a:p>
            <a:r>
              <a:rPr lang="en-IE" b="1" dirty="0">
                <a:solidFill>
                  <a:srgbClr val="E95273"/>
                </a:solidFill>
              </a:rPr>
              <a:t>Examples: Hackerspaces - Makerspaces</a:t>
            </a:r>
          </a:p>
          <a:p>
            <a:endParaRPr lang="en-IE" b="1" dirty="0"/>
          </a:p>
        </p:txBody>
      </p:sp>
      <p:sp>
        <p:nvSpPr>
          <p:cNvPr id="2" name="Text Placeholder 1">
            <a:extLst>
              <a:ext uri="{FF2B5EF4-FFF2-40B4-BE49-F238E27FC236}">
                <a16:creationId xmlns:a16="http://schemas.microsoft.com/office/drawing/2014/main" id="{9E58AAEC-C2C9-451E-837D-19CC67F82191}"/>
              </a:ext>
            </a:extLst>
          </p:cNvPr>
          <p:cNvSpPr>
            <a:spLocks noGrp="1"/>
          </p:cNvSpPr>
          <p:nvPr>
            <p:ph type="body" sz="quarter" idx="14"/>
          </p:nvPr>
        </p:nvSpPr>
        <p:spPr>
          <a:xfrm>
            <a:off x="539786" y="1965902"/>
            <a:ext cx="11431304" cy="3975101"/>
          </a:xfrm>
          <a:solidFill>
            <a:schemeClr val="bg1"/>
          </a:solidFill>
        </p:spPr>
        <p:txBody>
          <a:bodyPr/>
          <a:lstStyle/>
          <a:p>
            <a:r>
              <a:rPr lang="en-IE" dirty="0"/>
              <a:t>The first Irish hackerspaces/makerspaces were established about 5 years ago and since then a number have set up in Ireland and Northern Ireland and include:-</a:t>
            </a:r>
          </a:p>
          <a:p>
            <a:pPr marL="342900" indent="-342900">
              <a:buClr>
                <a:srgbClr val="20B6F6"/>
              </a:buClr>
              <a:buFont typeface="Arial" panose="020B0604020202020204" pitchFamily="34" charset="0"/>
              <a:buChar char="•"/>
            </a:pPr>
            <a:r>
              <a:rPr lang="en-IE" dirty="0">
                <a:solidFill>
                  <a:srgbClr val="7A7C7E"/>
                </a:solidFill>
              </a:rPr>
              <a:t>Fab Lab Leitrim </a:t>
            </a:r>
            <a:r>
              <a:rPr lang="en-IE" dirty="0">
                <a:solidFill>
                  <a:srgbClr val="7A7C7E"/>
                </a:solidFill>
                <a:hlinkClick r:id="rId2"/>
              </a:rPr>
              <a:t>www.fablabs.io/fablabmanorhamilton</a:t>
            </a:r>
            <a:r>
              <a:rPr lang="en-IE" dirty="0">
                <a:solidFill>
                  <a:srgbClr val="7A7C7E"/>
                </a:solidFill>
              </a:rPr>
              <a:t> </a:t>
            </a:r>
          </a:p>
          <a:p>
            <a:pPr marL="342900" indent="-342900">
              <a:buClr>
                <a:srgbClr val="20B6F6"/>
              </a:buClr>
              <a:buFont typeface="Arial" panose="020B0604020202020204" pitchFamily="34" charset="0"/>
              <a:buChar char="•"/>
            </a:pPr>
            <a:r>
              <a:rPr lang="en-IE" dirty="0">
                <a:solidFill>
                  <a:srgbClr val="7A7C7E"/>
                </a:solidFill>
              </a:rPr>
              <a:t>TOG Dublin Hackerspace (Dublin)- </a:t>
            </a:r>
            <a:r>
              <a:rPr lang="en-IE" dirty="0">
                <a:solidFill>
                  <a:srgbClr val="7A7C7E"/>
                </a:solidFill>
                <a:hlinkClick r:id="rId3"/>
              </a:rPr>
              <a:t>http://www.tog.ie</a:t>
            </a:r>
            <a:r>
              <a:rPr lang="en-IE" dirty="0">
                <a:solidFill>
                  <a:srgbClr val="7A7C7E"/>
                </a:solidFill>
              </a:rPr>
              <a:t> </a:t>
            </a:r>
          </a:p>
          <a:p>
            <a:pPr marL="342900" indent="-342900">
              <a:buClr>
                <a:srgbClr val="20B6F6"/>
              </a:buClr>
              <a:buFont typeface="Arial" panose="020B0604020202020204" pitchFamily="34" charset="0"/>
              <a:buChar char="•"/>
            </a:pPr>
            <a:r>
              <a:rPr lang="en-IE" dirty="0">
                <a:solidFill>
                  <a:srgbClr val="7A7C7E"/>
                </a:solidFill>
              </a:rPr>
              <a:t>Lightbox Lab, North East Maker Space  </a:t>
            </a:r>
            <a:r>
              <a:rPr lang="en-IE" dirty="0">
                <a:solidFill>
                  <a:srgbClr val="7A7C7E"/>
                </a:solidFill>
                <a:hlinkClick r:id="rId4"/>
              </a:rPr>
              <a:t>www.lightboxlab.ie</a:t>
            </a:r>
            <a:endParaRPr lang="en-IE" dirty="0">
              <a:solidFill>
                <a:srgbClr val="7A7C7E"/>
              </a:solidFill>
            </a:endParaRPr>
          </a:p>
          <a:p>
            <a:pPr marL="342900" indent="-342900">
              <a:buClr>
                <a:srgbClr val="20B6F6"/>
              </a:buClr>
              <a:buFont typeface="Arial" panose="020B0604020202020204" pitchFamily="34" charset="0"/>
              <a:buChar char="•"/>
            </a:pPr>
            <a:r>
              <a:rPr lang="en-IE" dirty="0">
                <a:solidFill>
                  <a:srgbClr val="7A7C7E"/>
                </a:solidFill>
              </a:rPr>
              <a:t>South East Maker Space (Waterford) – </a:t>
            </a:r>
            <a:r>
              <a:rPr lang="en-IE" dirty="0">
                <a:solidFill>
                  <a:srgbClr val="7A7C7E"/>
                </a:solidFill>
                <a:hlinkClick r:id="rId5"/>
              </a:rPr>
              <a:t>https://wiki.southeastmakerspace.org/doku.php</a:t>
            </a:r>
            <a:r>
              <a:rPr lang="en-IE" dirty="0">
                <a:solidFill>
                  <a:srgbClr val="7A7C7E"/>
                </a:solidFill>
              </a:rPr>
              <a:t> </a:t>
            </a:r>
          </a:p>
          <a:p>
            <a:pPr marL="342900" indent="-342900">
              <a:buClr>
                <a:srgbClr val="20B6F6"/>
              </a:buClr>
              <a:buFont typeface="Arial" panose="020B0604020202020204" pitchFamily="34" charset="0"/>
              <a:buChar char="•"/>
            </a:pPr>
            <a:r>
              <a:rPr lang="en-IE" dirty="0">
                <a:solidFill>
                  <a:srgbClr val="7A7C7E"/>
                </a:solidFill>
              </a:rPr>
              <a:t>Nexus Hackerspace Cork </a:t>
            </a:r>
            <a:r>
              <a:rPr lang="en-IE" dirty="0">
                <a:solidFill>
                  <a:srgbClr val="7A7C7E"/>
                </a:solidFill>
                <a:hlinkClick r:id="rId6"/>
              </a:rPr>
              <a:t>www.hackerspacecork.com</a:t>
            </a:r>
            <a:r>
              <a:rPr lang="en-IE" dirty="0">
                <a:solidFill>
                  <a:srgbClr val="7A7C7E"/>
                </a:solidFill>
              </a:rPr>
              <a:t> </a:t>
            </a:r>
          </a:p>
          <a:p>
            <a:pPr marL="342900" indent="-342900">
              <a:buClr>
                <a:srgbClr val="20B6F6"/>
              </a:buClr>
              <a:buFont typeface="Arial" panose="020B0604020202020204" pitchFamily="34" charset="0"/>
              <a:buChar char="•"/>
            </a:pPr>
            <a:r>
              <a:rPr lang="en-IE" dirty="0">
                <a:solidFill>
                  <a:srgbClr val="7A7C7E"/>
                </a:solidFill>
              </a:rPr>
              <a:t>091 Labs Galway </a:t>
            </a:r>
            <a:r>
              <a:rPr lang="en-IE" dirty="0">
                <a:solidFill>
                  <a:srgbClr val="7A7C7E"/>
                </a:solidFill>
                <a:hlinkClick r:id="rId7"/>
              </a:rPr>
              <a:t>www.091labs.com</a:t>
            </a:r>
            <a:r>
              <a:rPr lang="en-IE" dirty="0">
                <a:solidFill>
                  <a:srgbClr val="7A7C7E"/>
                </a:solidFill>
              </a:rPr>
              <a:t> </a:t>
            </a:r>
          </a:p>
          <a:p>
            <a:pPr marL="342900" indent="-342900">
              <a:buClr>
                <a:srgbClr val="20B6F6"/>
              </a:buClr>
              <a:buFont typeface="Arial" panose="020B0604020202020204" pitchFamily="34" charset="0"/>
              <a:buChar char="•"/>
            </a:pPr>
            <a:r>
              <a:rPr lang="en-IE" dirty="0">
                <a:solidFill>
                  <a:srgbClr val="7A7C7E"/>
                </a:solidFill>
              </a:rPr>
              <a:t>Farset Labs Belfast  </a:t>
            </a:r>
            <a:r>
              <a:rPr lang="en-IE" dirty="0">
                <a:solidFill>
                  <a:srgbClr val="7A7C7E"/>
                </a:solidFill>
                <a:hlinkClick r:id="rId8"/>
              </a:rPr>
              <a:t>www.farsetlabs.org.uk</a:t>
            </a:r>
            <a:r>
              <a:rPr lang="en-IE" dirty="0">
                <a:solidFill>
                  <a:srgbClr val="7A7C7E"/>
                </a:solidFill>
              </a:rPr>
              <a:t>  </a:t>
            </a:r>
          </a:p>
          <a:p>
            <a:pPr marL="342900" indent="-342900">
              <a:buClr>
                <a:srgbClr val="20B6F6"/>
              </a:buClr>
              <a:buFont typeface="Arial" panose="020B0604020202020204" pitchFamily="34" charset="0"/>
              <a:buChar char="•"/>
            </a:pPr>
            <a:r>
              <a:rPr lang="en-IE" dirty="0">
                <a:solidFill>
                  <a:srgbClr val="7A7C7E"/>
                </a:solidFill>
              </a:rPr>
              <a:t>IDEA CENTRE, Omagh</a:t>
            </a:r>
            <a:r>
              <a:rPr lang="en-IE" dirty="0">
                <a:solidFill>
                  <a:srgbClr val="7A7C7E"/>
                </a:solidFill>
                <a:hlinkClick r:id="rId9"/>
              </a:rPr>
              <a:t>www.swc.ac.uk/innovate/idea/Makerspace</a:t>
            </a:r>
            <a:r>
              <a:rPr lang="en-IE" dirty="0">
                <a:solidFill>
                  <a:srgbClr val="7A7C7E"/>
                </a:solidFill>
              </a:rPr>
              <a:t> </a:t>
            </a:r>
          </a:p>
          <a:p>
            <a:endParaRPr lang="en-IE" altLang="en-US" dirty="0">
              <a:solidFill>
                <a:srgbClr val="E95273"/>
              </a:solidFill>
            </a:endParaRPr>
          </a:p>
          <a:p>
            <a:endParaRPr lang="en-IE" dirty="0"/>
          </a:p>
        </p:txBody>
      </p:sp>
      <p:pic>
        <p:nvPicPr>
          <p:cNvPr id="5" name="Picture 4" descr="&lt;strong&gt;Flag&lt;/strong&gt; &lt;strong&gt;Ireland&lt;/strong&gt; | Download the National &lt;strong&gt;Irish&lt;/strong&gt; &lt;strong&gt;flag&lt;/strong&gt;">
            <a:extLst>
              <a:ext uri="{FF2B5EF4-FFF2-40B4-BE49-F238E27FC236}">
                <a16:creationId xmlns:a16="http://schemas.microsoft.com/office/drawing/2014/main" id="{409FACF3-5A3F-4A9D-8C92-32FEE33EFDA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67228" y="314808"/>
            <a:ext cx="1110334" cy="670492"/>
          </a:xfrm>
          <a:prstGeom prst="rect">
            <a:avLst/>
          </a:prstGeom>
        </p:spPr>
      </p:pic>
      <p:pic>
        <p:nvPicPr>
          <p:cNvPr id="7" name="Picture 6" descr="&lt;strong&gt;UK&lt;/strong&gt; union &lt;strong&gt;flag&lt;/strong&gt;">
            <a:extLst>
              <a:ext uri="{FF2B5EF4-FFF2-40B4-BE49-F238E27FC236}">
                <a16:creationId xmlns:a16="http://schemas.microsoft.com/office/drawing/2014/main" id="{A61CB15B-552C-42F8-A2A7-16811CC627E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749507" y="311524"/>
            <a:ext cx="1026707" cy="673776"/>
          </a:xfrm>
          <a:prstGeom prst="rect">
            <a:avLst/>
          </a:prstGeom>
        </p:spPr>
      </p:pic>
    </p:spTree>
    <p:extLst>
      <p:ext uri="{BB962C8B-B14F-4D97-AF65-F5344CB8AC3E}">
        <p14:creationId xmlns:p14="http://schemas.microsoft.com/office/powerpoint/2010/main" val="4273988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2901731" y="467178"/>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rgbClr val="E95273"/>
              </a:solidFill>
            </a:endParaRPr>
          </a:p>
        </p:txBody>
      </p:sp>
      <p:sp>
        <p:nvSpPr>
          <p:cNvPr id="4" name="Text Placeholder 3">
            <a:extLst>
              <a:ext uri="{FF2B5EF4-FFF2-40B4-BE49-F238E27FC236}">
                <a16:creationId xmlns:a16="http://schemas.microsoft.com/office/drawing/2014/main" id="{BACF09C4-2F8A-4C47-9FBF-0BA7FEA744F7}"/>
              </a:ext>
            </a:extLst>
          </p:cNvPr>
          <p:cNvSpPr>
            <a:spLocks noGrp="1"/>
          </p:cNvSpPr>
          <p:nvPr>
            <p:ph type="body" sz="quarter" idx="13"/>
          </p:nvPr>
        </p:nvSpPr>
        <p:spPr/>
        <p:txBody>
          <a:bodyPr>
            <a:normAutofit/>
          </a:bodyPr>
          <a:lstStyle/>
          <a:p>
            <a:r>
              <a:rPr lang="en-IE" b="1" dirty="0">
                <a:solidFill>
                  <a:srgbClr val="E95273"/>
                </a:solidFill>
              </a:rPr>
              <a:t>Spotlight on the Idea Centre, Omagh</a:t>
            </a:r>
          </a:p>
          <a:p>
            <a:endParaRPr lang="en-IE" b="1" dirty="0"/>
          </a:p>
        </p:txBody>
      </p:sp>
      <p:sp>
        <p:nvSpPr>
          <p:cNvPr id="2" name="Text Placeholder 1">
            <a:extLst>
              <a:ext uri="{FF2B5EF4-FFF2-40B4-BE49-F238E27FC236}">
                <a16:creationId xmlns:a16="http://schemas.microsoft.com/office/drawing/2014/main" id="{9E58AAEC-C2C9-451E-837D-19CC67F82191}"/>
              </a:ext>
            </a:extLst>
          </p:cNvPr>
          <p:cNvSpPr>
            <a:spLocks noGrp="1"/>
          </p:cNvSpPr>
          <p:nvPr>
            <p:ph type="body" sz="quarter" idx="14"/>
          </p:nvPr>
        </p:nvSpPr>
        <p:spPr>
          <a:xfrm>
            <a:off x="539786" y="1965902"/>
            <a:ext cx="11431304" cy="3975101"/>
          </a:xfrm>
          <a:solidFill>
            <a:schemeClr val="bg1"/>
          </a:solidFill>
        </p:spPr>
        <p:txBody>
          <a:bodyPr/>
          <a:lstStyle/>
          <a:p>
            <a:r>
              <a:rPr lang="en-IE" dirty="0">
                <a:solidFill>
                  <a:srgbClr val="7A7C7E"/>
                </a:solidFill>
              </a:rPr>
              <a:t>The </a:t>
            </a:r>
            <a:r>
              <a:rPr lang="en-IE" b="1" dirty="0">
                <a:solidFill>
                  <a:srgbClr val="10B1A2"/>
                </a:solidFill>
              </a:rPr>
              <a:t>MakerSpace </a:t>
            </a:r>
            <a:r>
              <a:rPr lang="en-IE" dirty="0">
                <a:solidFill>
                  <a:srgbClr val="7A7C7E"/>
                </a:solidFill>
              </a:rPr>
              <a:t>concept creates a social community of people that can share their skills and knowledge to design, create and manufacture products.    </a:t>
            </a:r>
          </a:p>
          <a:p>
            <a:r>
              <a:rPr lang="en-IE" dirty="0">
                <a:solidFill>
                  <a:srgbClr val="7A7C7E"/>
                </a:solidFill>
              </a:rPr>
              <a:t>The </a:t>
            </a:r>
            <a:r>
              <a:rPr lang="en-IE" b="1" dirty="0">
                <a:solidFill>
                  <a:srgbClr val="10B1A2"/>
                </a:solidFill>
              </a:rPr>
              <a:t>Idea Centre </a:t>
            </a:r>
            <a:r>
              <a:rPr lang="en-IE" dirty="0">
                <a:hlinkClick r:id="rId2"/>
              </a:rPr>
              <a:t>www.swc.ac.uk/innovate/idea</a:t>
            </a:r>
            <a:r>
              <a:rPr lang="en-IE" dirty="0"/>
              <a:t>  </a:t>
            </a:r>
            <a:r>
              <a:rPr lang="en-IE" dirty="0">
                <a:solidFill>
                  <a:srgbClr val="7A7C7E"/>
                </a:solidFill>
              </a:rPr>
              <a:t>provides the physical resources, with high-end design and manufacturing equipment, and the social community will provide the knowledge and expertise to bring projects to life.</a:t>
            </a:r>
          </a:p>
          <a:p>
            <a:endParaRPr lang="en-IE" dirty="0">
              <a:solidFill>
                <a:srgbClr val="7A7C7E"/>
              </a:solidFill>
            </a:endParaRPr>
          </a:p>
          <a:p>
            <a:r>
              <a:rPr lang="en-IE" dirty="0">
                <a:solidFill>
                  <a:srgbClr val="7A7C7E"/>
                </a:solidFill>
              </a:rPr>
              <a:t>Notable products created through this very </a:t>
            </a:r>
          </a:p>
          <a:p>
            <a:r>
              <a:rPr lang="en-IE" dirty="0">
                <a:solidFill>
                  <a:srgbClr val="7A7C7E"/>
                </a:solidFill>
              </a:rPr>
              <a:t>concept are:</a:t>
            </a:r>
          </a:p>
          <a:p>
            <a:r>
              <a:rPr lang="en-IE" b="1" dirty="0">
                <a:solidFill>
                  <a:srgbClr val="10B1A2"/>
                </a:solidFill>
              </a:rPr>
              <a:t>WATCH :Pebble Watch a smart watch  technology</a:t>
            </a:r>
          </a:p>
          <a:p>
            <a:r>
              <a:rPr lang="en-IE" dirty="0">
                <a:solidFill>
                  <a:srgbClr val="7A7C7E"/>
                </a:solidFill>
                <a:hlinkClick r:id="rId3"/>
              </a:rPr>
              <a:t>https://youtu.be/g6hUPbPH_xc?list=UU-WfB47Zgx2Q9LvS5us0Cwg</a:t>
            </a:r>
            <a:r>
              <a:rPr lang="en-IE" dirty="0">
                <a:solidFill>
                  <a:srgbClr val="7A7C7E"/>
                </a:solidFill>
              </a:rPr>
              <a:t> </a:t>
            </a:r>
          </a:p>
          <a:p>
            <a:endParaRPr lang="en-IE" dirty="0">
              <a:solidFill>
                <a:srgbClr val="7A7C7E"/>
              </a:solidFill>
            </a:endParaRPr>
          </a:p>
          <a:p>
            <a:endParaRPr lang="en-IE" altLang="en-US" dirty="0">
              <a:solidFill>
                <a:srgbClr val="E95273"/>
              </a:solidFill>
            </a:endParaRPr>
          </a:p>
          <a:p>
            <a:endParaRPr lang="en-IE" dirty="0"/>
          </a:p>
        </p:txBody>
      </p:sp>
      <p:pic>
        <p:nvPicPr>
          <p:cNvPr id="7" name="Picture 6" descr="&lt;strong&gt;UK&lt;/strong&gt; union &lt;strong&gt;flag&lt;/strong&gt;">
            <a:extLst>
              <a:ext uri="{FF2B5EF4-FFF2-40B4-BE49-F238E27FC236}">
                <a16:creationId xmlns:a16="http://schemas.microsoft.com/office/drawing/2014/main" id="{A61CB15B-552C-42F8-A2A7-16811CC627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49507" y="311524"/>
            <a:ext cx="1026707" cy="673776"/>
          </a:xfrm>
          <a:prstGeom prst="rect">
            <a:avLst/>
          </a:prstGeom>
        </p:spPr>
      </p:pic>
      <p:pic>
        <p:nvPicPr>
          <p:cNvPr id="8" name="Picture 7">
            <a:extLst>
              <a:ext uri="{FF2B5EF4-FFF2-40B4-BE49-F238E27FC236}">
                <a16:creationId xmlns:a16="http://schemas.microsoft.com/office/drawing/2014/main" id="{23A2C783-DFC1-4F5B-8F7D-54A867D15F42}"/>
              </a:ext>
            </a:extLst>
          </p:cNvPr>
          <p:cNvPicPr>
            <a:picLocks noChangeAspect="1"/>
          </p:cNvPicPr>
          <p:nvPr/>
        </p:nvPicPr>
        <p:blipFill>
          <a:blip r:embed="rId5"/>
          <a:stretch>
            <a:fillRect/>
          </a:stretch>
        </p:blipFill>
        <p:spPr>
          <a:xfrm>
            <a:off x="8129135" y="3566493"/>
            <a:ext cx="3133725" cy="2066925"/>
          </a:xfrm>
          <a:prstGeom prst="rect">
            <a:avLst/>
          </a:prstGeom>
        </p:spPr>
      </p:pic>
    </p:spTree>
    <p:extLst>
      <p:ext uri="{BB962C8B-B14F-4D97-AF65-F5344CB8AC3E}">
        <p14:creationId xmlns:p14="http://schemas.microsoft.com/office/powerpoint/2010/main" val="3756781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2901731" y="467178"/>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solidFill>
                <a:srgbClr val="E95273"/>
              </a:solidFill>
            </a:endParaRPr>
          </a:p>
        </p:txBody>
      </p:sp>
      <p:sp>
        <p:nvSpPr>
          <p:cNvPr id="2" name="Text Placeholder 1">
            <a:extLst>
              <a:ext uri="{FF2B5EF4-FFF2-40B4-BE49-F238E27FC236}">
                <a16:creationId xmlns:a16="http://schemas.microsoft.com/office/drawing/2014/main" id="{84DDBB4D-90FE-4F6F-9D2E-022B845FF3F5}"/>
              </a:ext>
            </a:extLst>
          </p:cNvPr>
          <p:cNvSpPr>
            <a:spLocks noGrp="1"/>
          </p:cNvSpPr>
          <p:nvPr>
            <p:ph type="body" sz="quarter" idx="13"/>
          </p:nvPr>
        </p:nvSpPr>
        <p:spPr>
          <a:xfrm>
            <a:off x="557519" y="1055521"/>
            <a:ext cx="7407087" cy="697353"/>
          </a:xfrm>
        </p:spPr>
        <p:txBody>
          <a:bodyPr/>
          <a:lstStyle/>
          <a:p>
            <a:r>
              <a:rPr lang="en-IE" b="1" dirty="0">
                <a:solidFill>
                  <a:srgbClr val="E95273"/>
                </a:solidFill>
              </a:rPr>
              <a:t>What is a FabLab?</a:t>
            </a:r>
          </a:p>
          <a:p>
            <a:endParaRPr lang="en-IE" dirty="0"/>
          </a:p>
        </p:txBody>
      </p:sp>
      <p:sp>
        <p:nvSpPr>
          <p:cNvPr id="3" name="Text Placeholder 2">
            <a:extLst>
              <a:ext uri="{FF2B5EF4-FFF2-40B4-BE49-F238E27FC236}">
                <a16:creationId xmlns:a16="http://schemas.microsoft.com/office/drawing/2014/main" id="{A9ECAE3E-B0BC-41FE-A718-384B9E812B3F}"/>
              </a:ext>
            </a:extLst>
          </p:cNvPr>
          <p:cNvSpPr>
            <a:spLocks noGrp="1"/>
          </p:cNvSpPr>
          <p:nvPr>
            <p:ph type="body" sz="quarter" idx="14"/>
          </p:nvPr>
        </p:nvSpPr>
        <p:spPr>
          <a:xfrm>
            <a:off x="557519" y="2145094"/>
            <a:ext cx="8729093" cy="3975101"/>
          </a:xfrm>
        </p:spPr>
        <p:txBody>
          <a:bodyPr/>
          <a:lstStyle/>
          <a:p>
            <a:pPr algn="just"/>
            <a:r>
              <a:rPr lang="en-IE" b="1" dirty="0">
                <a:solidFill>
                  <a:srgbClr val="10B1A2"/>
                </a:solidFill>
              </a:rPr>
              <a:t>FabLabs</a:t>
            </a:r>
            <a:r>
              <a:rPr lang="en-IE" dirty="0">
                <a:solidFill>
                  <a:srgbClr val="7A7C7E"/>
                </a:solidFill>
              </a:rPr>
              <a:t> - digital fabrication laboratories - were set up to inspire people &amp; entrepreneurs to </a:t>
            </a:r>
            <a:r>
              <a:rPr lang="en-IE" i="1" dirty="0">
                <a:solidFill>
                  <a:srgbClr val="7A7C7E"/>
                </a:solidFill>
              </a:rPr>
              <a:t>turn their ideas into new products &amp; prototypes by giving them access to a range of advanced digital manufacturing technology</a:t>
            </a:r>
            <a:r>
              <a:rPr lang="en-IE" dirty="0">
                <a:solidFill>
                  <a:srgbClr val="7A7C7E"/>
                </a:solidFill>
              </a:rPr>
              <a:t>.</a:t>
            </a:r>
          </a:p>
          <a:p>
            <a:pPr algn="just"/>
            <a:r>
              <a:rPr lang="en-IE" dirty="0">
                <a:solidFill>
                  <a:srgbClr val="7A7C7E"/>
                </a:solidFill>
              </a:rPr>
              <a:t>The idea was conceived by renowned inventor and scientist Professor Neil Gershenfeld at Massachusetts Institute of Technology (MIT). His idea was: to provide the environment, skills, advanced materials and technology to make things cheaply and quickly anywhere in the world, and to make this available on a local basis to entrepreneurs, students, creators, small businesses and in fact, anyone who wants to create something new or bespoke.</a:t>
            </a:r>
          </a:p>
          <a:p>
            <a:endParaRPr lang="en-IE" dirty="0"/>
          </a:p>
        </p:txBody>
      </p:sp>
      <p:pic>
        <p:nvPicPr>
          <p:cNvPr id="5" name="Picture 4" descr="A group of people sitting at a table&#10;&#10;Description automatically generated">
            <a:extLst>
              <a:ext uri="{FF2B5EF4-FFF2-40B4-BE49-F238E27FC236}">
                <a16:creationId xmlns:a16="http://schemas.microsoft.com/office/drawing/2014/main" id="{F9DA496D-C24B-40EB-B520-8A97AE73BAF0}"/>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9791589" y="3090040"/>
            <a:ext cx="2400411" cy="3767959"/>
          </a:xfrm>
          <a:prstGeom prst="rect">
            <a:avLst/>
          </a:prstGeom>
        </p:spPr>
      </p:pic>
    </p:spTree>
    <p:extLst>
      <p:ext uri="{BB962C8B-B14F-4D97-AF65-F5344CB8AC3E}">
        <p14:creationId xmlns:p14="http://schemas.microsoft.com/office/powerpoint/2010/main" val="1338636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A1C138-0488-42EB-B9B1-DF370E1B85FA}"/>
              </a:ext>
            </a:extLst>
          </p:cNvPr>
          <p:cNvSpPr>
            <a:spLocks noGrp="1"/>
          </p:cNvSpPr>
          <p:nvPr>
            <p:ph type="body" sz="quarter" idx="13"/>
          </p:nvPr>
        </p:nvSpPr>
        <p:spPr/>
        <p:txBody>
          <a:bodyPr/>
          <a:lstStyle/>
          <a:p>
            <a:r>
              <a:rPr lang="en-IE" b="1" dirty="0">
                <a:solidFill>
                  <a:srgbClr val="E95273"/>
                </a:solidFill>
              </a:rPr>
              <a:t>What is a FabLab?</a:t>
            </a:r>
          </a:p>
          <a:p>
            <a:endParaRPr lang="en-IE" dirty="0"/>
          </a:p>
        </p:txBody>
      </p:sp>
      <p:sp>
        <p:nvSpPr>
          <p:cNvPr id="5" name="Text Placeholder 4">
            <a:extLst>
              <a:ext uri="{FF2B5EF4-FFF2-40B4-BE49-F238E27FC236}">
                <a16:creationId xmlns:a16="http://schemas.microsoft.com/office/drawing/2014/main" id="{CB12C84E-86CE-460A-8D3C-99E84E37D233}"/>
              </a:ext>
            </a:extLst>
          </p:cNvPr>
          <p:cNvSpPr>
            <a:spLocks noGrp="1"/>
          </p:cNvSpPr>
          <p:nvPr>
            <p:ph type="body" sz="quarter" idx="14"/>
          </p:nvPr>
        </p:nvSpPr>
        <p:spPr/>
        <p:txBody>
          <a:bodyPr/>
          <a:lstStyle/>
          <a:p>
            <a:r>
              <a:rPr lang="en-IE" sz="2400" dirty="0">
                <a:solidFill>
                  <a:srgbClr val="7A7C7E"/>
                </a:solidFill>
              </a:rPr>
              <a:t>Click on this video to learn about Fab Lab Belfast </a:t>
            </a:r>
            <a:r>
              <a:rPr lang="en-IE" sz="2400" dirty="0">
                <a:solidFill>
                  <a:srgbClr val="7A7C7E"/>
                </a:solidFill>
                <a:hlinkClick r:id="rId3"/>
              </a:rPr>
              <a:t>http://www.fablabni.com/</a:t>
            </a:r>
            <a:r>
              <a:rPr lang="en-IE" sz="2400" dirty="0">
                <a:solidFill>
                  <a:srgbClr val="7A7C7E"/>
                </a:solidFill>
              </a:rPr>
              <a:t> </a:t>
            </a:r>
          </a:p>
          <a:p>
            <a:endParaRPr lang="en-IE" sz="2400" dirty="0"/>
          </a:p>
        </p:txBody>
      </p:sp>
      <p:sp>
        <p:nvSpPr>
          <p:cNvPr id="6" name="Picture Placeholder 5">
            <a:extLst>
              <a:ext uri="{FF2B5EF4-FFF2-40B4-BE49-F238E27FC236}">
                <a16:creationId xmlns:a16="http://schemas.microsoft.com/office/drawing/2014/main" id="{43E2A304-70DC-4915-AC32-BDEEF5562CB9}"/>
              </a:ext>
            </a:extLst>
          </p:cNvPr>
          <p:cNvSpPr>
            <a:spLocks noGrp="1"/>
          </p:cNvSpPr>
          <p:nvPr>
            <p:ph type="pic" sz="quarter" idx="15"/>
          </p:nvPr>
        </p:nvSpPr>
        <p:spPr/>
      </p:sp>
      <p:pic>
        <p:nvPicPr>
          <p:cNvPr id="7" name="Bzh-ECwvex8">
            <a:hlinkClick r:id="rId3"/>
            <a:extLst>
              <a:ext uri="{FF2B5EF4-FFF2-40B4-BE49-F238E27FC236}">
                <a16:creationId xmlns:a16="http://schemas.microsoft.com/office/drawing/2014/main" id="{F12D7459-B889-4A00-8F45-5B4219DE5660}"/>
              </a:ext>
            </a:extLst>
          </p:cNvPr>
          <p:cNvPicPr>
            <a:picLocks noRot="1" noChangeAspect="1"/>
          </p:cNvPicPr>
          <p:nvPr>
            <a:videoFile r:link="rId1"/>
          </p:nvPr>
        </p:nvPicPr>
        <p:blipFill>
          <a:blip r:embed="rId4"/>
          <a:stretch>
            <a:fillRect/>
          </a:stretch>
        </p:blipFill>
        <p:spPr>
          <a:xfrm>
            <a:off x="3735548" y="1860507"/>
            <a:ext cx="4720904" cy="3540677"/>
          </a:xfrm>
          <a:prstGeom prst="rect">
            <a:avLst/>
          </a:prstGeom>
        </p:spPr>
      </p:pic>
    </p:spTree>
    <p:extLst>
      <p:ext uri="{BB962C8B-B14F-4D97-AF65-F5344CB8AC3E}">
        <p14:creationId xmlns:p14="http://schemas.microsoft.com/office/powerpoint/2010/main" val="18937271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A1C138-0488-42EB-B9B1-DF370E1B85FA}"/>
              </a:ext>
            </a:extLst>
          </p:cNvPr>
          <p:cNvSpPr>
            <a:spLocks noGrp="1"/>
          </p:cNvSpPr>
          <p:nvPr>
            <p:ph type="body" sz="quarter" idx="13"/>
          </p:nvPr>
        </p:nvSpPr>
        <p:spPr/>
        <p:txBody>
          <a:bodyPr/>
          <a:lstStyle/>
          <a:p>
            <a:r>
              <a:rPr lang="en-IE" b="1" dirty="0">
                <a:solidFill>
                  <a:srgbClr val="E95273"/>
                </a:solidFill>
              </a:rPr>
              <a:t>What is a FabLab Network?</a:t>
            </a:r>
          </a:p>
          <a:p>
            <a:endParaRPr lang="en-IE" dirty="0"/>
          </a:p>
        </p:txBody>
      </p:sp>
      <p:sp>
        <p:nvSpPr>
          <p:cNvPr id="5" name="Text Placeholder 4">
            <a:extLst>
              <a:ext uri="{FF2B5EF4-FFF2-40B4-BE49-F238E27FC236}">
                <a16:creationId xmlns:a16="http://schemas.microsoft.com/office/drawing/2014/main" id="{CB12C84E-86CE-460A-8D3C-99E84E37D233}"/>
              </a:ext>
            </a:extLst>
          </p:cNvPr>
          <p:cNvSpPr>
            <a:spLocks noGrp="1"/>
          </p:cNvSpPr>
          <p:nvPr>
            <p:ph type="body" sz="quarter" idx="14"/>
          </p:nvPr>
        </p:nvSpPr>
        <p:spPr>
          <a:xfrm>
            <a:off x="0" y="770191"/>
            <a:ext cx="12192000" cy="590599"/>
          </a:xfrm>
          <a:solidFill>
            <a:schemeClr val="bg1"/>
          </a:solidFill>
        </p:spPr>
        <p:txBody>
          <a:bodyPr/>
          <a:lstStyle/>
          <a:p>
            <a:r>
              <a:rPr lang="en-IE" sz="2400" dirty="0">
                <a:solidFill>
                  <a:srgbClr val="7A7C7E"/>
                </a:solidFill>
              </a:rPr>
              <a:t>A global network of 150 FabLabs+  exists, connecting people, communities and businesses            across the world and enabling them to collaborate, problem solve and brainstorm ideas</a:t>
            </a:r>
          </a:p>
          <a:p>
            <a:endParaRPr lang="en-IE" sz="2400" dirty="0"/>
          </a:p>
        </p:txBody>
      </p:sp>
      <p:sp>
        <p:nvSpPr>
          <p:cNvPr id="6" name="Picture Placeholder 5">
            <a:extLst>
              <a:ext uri="{FF2B5EF4-FFF2-40B4-BE49-F238E27FC236}">
                <a16:creationId xmlns:a16="http://schemas.microsoft.com/office/drawing/2014/main" id="{43E2A304-70DC-4915-AC32-BDEEF5562CB9}"/>
              </a:ext>
            </a:extLst>
          </p:cNvPr>
          <p:cNvSpPr>
            <a:spLocks noGrp="1"/>
          </p:cNvSpPr>
          <p:nvPr>
            <p:ph type="pic" sz="quarter" idx="15"/>
          </p:nvPr>
        </p:nvSpPr>
        <p:spPr>
          <a:xfrm>
            <a:off x="3184071" y="2625754"/>
            <a:ext cx="5665788" cy="2745892"/>
          </a:xfrm>
        </p:spPr>
      </p:sp>
      <p:pic>
        <p:nvPicPr>
          <p:cNvPr id="8" name="Picture 7">
            <a:hlinkClick r:id="rId2"/>
            <a:extLst>
              <a:ext uri="{FF2B5EF4-FFF2-40B4-BE49-F238E27FC236}">
                <a16:creationId xmlns:a16="http://schemas.microsoft.com/office/drawing/2014/main" id="{5E5C5E30-83DD-4621-B9C1-F905AE3D4A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84070" y="2214693"/>
            <a:ext cx="5665787" cy="2599001"/>
          </a:xfrm>
          <a:prstGeom prst="rect">
            <a:avLst/>
          </a:prstGeom>
        </p:spPr>
      </p:pic>
    </p:spTree>
    <p:extLst>
      <p:ext uri="{BB962C8B-B14F-4D97-AF65-F5344CB8AC3E}">
        <p14:creationId xmlns:p14="http://schemas.microsoft.com/office/powerpoint/2010/main" val="176938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2901731" y="275487"/>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altLang="en-US" dirty="0">
              <a:solidFill>
                <a:srgbClr val="E95273"/>
              </a:solidFill>
              <a:cs typeface="Arial" panose="020B0604020202020204" pitchFamily="34" charset="0"/>
            </a:endParaRPr>
          </a:p>
        </p:txBody>
      </p:sp>
      <p:pic>
        <p:nvPicPr>
          <p:cNvPr id="9" name="Picture 8" descr="&lt;strong&gt;UK&lt;/strong&gt; union &lt;strong&gt;flag&lt;/strong&gt;">
            <a:extLst>
              <a:ext uri="{FF2B5EF4-FFF2-40B4-BE49-F238E27FC236}">
                <a16:creationId xmlns:a16="http://schemas.microsoft.com/office/drawing/2014/main" id="{C0450D6A-7567-462C-9982-6E0417F9D7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9507" y="275487"/>
            <a:ext cx="1026707" cy="673776"/>
          </a:xfrm>
          <a:prstGeom prst="rect">
            <a:avLst/>
          </a:prstGeom>
        </p:spPr>
      </p:pic>
      <p:sp>
        <p:nvSpPr>
          <p:cNvPr id="10" name="Freeform 2">
            <a:hlinkClick r:id="rId3"/>
            <a:extLst>
              <a:ext uri="{FF2B5EF4-FFF2-40B4-BE49-F238E27FC236}">
                <a16:creationId xmlns:a16="http://schemas.microsoft.com/office/drawing/2014/main" id="{925BD9A9-E984-4C48-B975-E92E9756EBB7}"/>
              </a:ext>
            </a:extLst>
          </p:cNvPr>
          <p:cNvSpPr/>
          <p:nvPr/>
        </p:nvSpPr>
        <p:spPr>
          <a:xfrm>
            <a:off x="839732" y="2877423"/>
            <a:ext cx="1735688" cy="3646463"/>
          </a:xfrm>
          <a:custGeom>
            <a:avLst/>
            <a:gdLst>
              <a:gd name="connsiteX0" fmla="*/ 3180522 w 3843130"/>
              <a:gd name="connsiteY0" fmla="*/ 5565913 h 5830957"/>
              <a:gd name="connsiteX1" fmla="*/ 3843130 w 3843130"/>
              <a:gd name="connsiteY1" fmla="*/ 172279 h 5830957"/>
              <a:gd name="connsiteX2" fmla="*/ 0 w 3843130"/>
              <a:gd name="connsiteY2" fmla="*/ 0 h 5830957"/>
              <a:gd name="connsiteX3" fmla="*/ 0 w 3843130"/>
              <a:gd name="connsiteY3" fmla="*/ 5830957 h 5830957"/>
              <a:gd name="connsiteX4" fmla="*/ 3180522 w 3843130"/>
              <a:gd name="connsiteY4" fmla="*/ 5565913 h 5830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30" h="5830957">
                <a:moveTo>
                  <a:pt x="3180522" y="5565913"/>
                </a:moveTo>
                <a:lnTo>
                  <a:pt x="3843130" y="172279"/>
                </a:lnTo>
                <a:lnTo>
                  <a:pt x="0" y="0"/>
                </a:lnTo>
                <a:lnTo>
                  <a:pt x="0" y="5830957"/>
                </a:lnTo>
                <a:lnTo>
                  <a:pt x="3180522" y="5565913"/>
                </a:lnTo>
                <a:close/>
              </a:path>
            </a:pathLst>
          </a:cu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E781FC1B-524A-46A4-811F-650CFCA69304}"/>
              </a:ext>
            </a:extLst>
          </p:cNvPr>
          <p:cNvSpPr>
            <a:spLocks noGrp="1"/>
          </p:cNvSpPr>
          <p:nvPr>
            <p:ph type="body" sz="quarter" idx="13"/>
          </p:nvPr>
        </p:nvSpPr>
        <p:spPr>
          <a:xfrm>
            <a:off x="3596081" y="844266"/>
            <a:ext cx="8313490" cy="1137556"/>
          </a:xfrm>
        </p:spPr>
        <p:txBody>
          <a:bodyPr>
            <a:normAutofit fontScale="70000" lnSpcReduction="20000"/>
          </a:bodyPr>
          <a:lstStyle/>
          <a:p>
            <a:pPr>
              <a:lnSpc>
                <a:spcPct val="120000"/>
              </a:lnSpc>
              <a:spcBef>
                <a:spcPts val="0"/>
              </a:spcBef>
            </a:pPr>
            <a:r>
              <a:rPr lang="en-IE" sz="4600" b="1" dirty="0">
                <a:solidFill>
                  <a:srgbClr val="E95273"/>
                </a:solidFill>
              </a:rPr>
              <a:t>CASE STUDY - Co-Labs Image Centre, Fermanagh    </a:t>
            </a:r>
            <a:r>
              <a:rPr lang="en-IE" dirty="0">
                <a:hlinkClick r:id="rId3"/>
              </a:rPr>
              <a:t>http://www.swc.ac.uk/innovate/image/About-us</a:t>
            </a:r>
            <a:endParaRPr lang="en-IE" dirty="0"/>
          </a:p>
          <a:p>
            <a:pPr>
              <a:lnSpc>
                <a:spcPct val="120000"/>
              </a:lnSpc>
              <a:spcBef>
                <a:spcPts val="0"/>
              </a:spcBef>
            </a:pPr>
            <a:endParaRPr lang="en-IE" dirty="0"/>
          </a:p>
        </p:txBody>
      </p:sp>
      <p:sp>
        <p:nvSpPr>
          <p:cNvPr id="3" name="Text Placeholder 2">
            <a:extLst>
              <a:ext uri="{FF2B5EF4-FFF2-40B4-BE49-F238E27FC236}">
                <a16:creationId xmlns:a16="http://schemas.microsoft.com/office/drawing/2014/main" id="{A9035F17-D39A-4FBA-BF93-10734AF65C3B}"/>
              </a:ext>
            </a:extLst>
          </p:cNvPr>
          <p:cNvSpPr>
            <a:spLocks noGrp="1"/>
          </p:cNvSpPr>
          <p:nvPr>
            <p:ph type="body" sz="quarter" idx="14"/>
          </p:nvPr>
        </p:nvSpPr>
        <p:spPr>
          <a:xfrm>
            <a:off x="3296873" y="1916911"/>
            <a:ext cx="8741329" cy="3975101"/>
          </a:xfrm>
        </p:spPr>
        <p:txBody>
          <a:bodyPr/>
          <a:lstStyle/>
          <a:p>
            <a:pPr algn="just"/>
            <a:r>
              <a:rPr lang="en-IE" dirty="0">
                <a:solidFill>
                  <a:srgbClr val="7A7C7E"/>
                </a:solidFill>
              </a:rPr>
              <a:t>Image is an exciting creative technologies studio based at South West College Enniskillen campus. It is a design and development area focused on providing resources and services in the area of digital animation. The Hub offers resources to support the curriculum and also industry professionals in the following core areas : </a:t>
            </a:r>
          </a:p>
          <a:p>
            <a:pPr marL="285750" indent="-285750" algn="just">
              <a:buClr>
                <a:srgbClr val="20B6F6"/>
              </a:buClr>
              <a:buFont typeface="Arial" panose="020B0604020202020204" pitchFamily="34" charset="0"/>
              <a:buChar char="•"/>
            </a:pPr>
            <a:r>
              <a:rPr lang="en-IE" dirty="0">
                <a:solidFill>
                  <a:srgbClr val="7A7C7E"/>
                </a:solidFill>
              </a:rPr>
              <a:t>3 D Animation</a:t>
            </a:r>
          </a:p>
          <a:p>
            <a:pPr marL="285750" indent="-285750" algn="just">
              <a:buClr>
                <a:srgbClr val="20B6F6"/>
              </a:buClr>
              <a:buFont typeface="Arial" panose="020B0604020202020204" pitchFamily="34" charset="0"/>
              <a:buChar char="•"/>
            </a:pPr>
            <a:r>
              <a:rPr lang="en-IE" dirty="0">
                <a:solidFill>
                  <a:srgbClr val="7A7C7E"/>
                </a:solidFill>
              </a:rPr>
              <a:t>Digital Compositing </a:t>
            </a:r>
          </a:p>
          <a:p>
            <a:pPr marL="285750" indent="-285750" algn="just">
              <a:buClr>
                <a:srgbClr val="20B6F6"/>
              </a:buClr>
              <a:buFont typeface="Arial" panose="020B0604020202020204" pitchFamily="34" charset="0"/>
              <a:buChar char="•"/>
            </a:pPr>
            <a:r>
              <a:rPr lang="en-IE" dirty="0">
                <a:solidFill>
                  <a:srgbClr val="7A7C7E"/>
                </a:solidFill>
              </a:rPr>
              <a:t>App Development</a:t>
            </a:r>
          </a:p>
          <a:p>
            <a:pPr marL="285750" indent="-285750" algn="just">
              <a:buClr>
                <a:srgbClr val="20B6F6"/>
              </a:buClr>
              <a:buFont typeface="Arial" panose="020B0604020202020204" pitchFamily="34" charset="0"/>
              <a:buChar char="•"/>
            </a:pPr>
            <a:r>
              <a:rPr lang="en-IE" dirty="0">
                <a:solidFill>
                  <a:srgbClr val="7A7C7E"/>
                </a:solidFill>
              </a:rPr>
              <a:t>Motion Capture</a:t>
            </a:r>
          </a:p>
          <a:p>
            <a:pPr marL="285750" indent="-285750" algn="just">
              <a:buClr>
                <a:srgbClr val="20B6F6"/>
              </a:buClr>
              <a:buFont typeface="Arial" panose="020B0604020202020204" pitchFamily="34" charset="0"/>
              <a:buChar char="•"/>
            </a:pPr>
            <a:r>
              <a:rPr lang="en-IE" dirty="0">
                <a:solidFill>
                  <a:srgbClr val="7A7C7E"/>
                </a:solidFill>
              </a:rPr>
              <a:t>Video game development </a:t>
            </a:r>
          </a:p>
          <a:p>
            <a:pPr marL="285750" indent="-285750" algn="just">
              <a:buClr>
                <a:srgbClr val="20B6F6"/>
              </a:buClr>
              <a:buFont typeface="Arial" panose="020B0604020202020204" pitchFamily="34" charset="0"/>
              <a:buChar char="•"/>
            </a:pPr>
            <a:r>
              <a:rPr lang="en-IE" dirty="0">
                <a:solidFill>
                  <a:srgbClr val="7A7C7E"/>
                </a:solidFill>
              </a:rPr>
              <a:t>Interactive marketing </a:t>
            </a:r>
          </a:p>
          <a:p>
            <a:pPr marL="285750" indent="-285750" algn="just">
              <a:buClr>
                <a:srgbClr val="20B6F6"/>
              </a:buClr>
              <a:buFont typeface="Arial" panose="020B0604020202020204" pitchFamily="34" charset="0"/>
              <a:buChar char="•"/>
            </a:pPr>
            <a:r>
              <a:rPr lang="en-IE" dirty="0">
                <a:solidFill>
                  <a:srgbClr val="7A7C7E"/>
                </a:solidFill>
              </a:rPr>
              <a:t>Promo creation</a:t>
            </a:r>
            <a:endParaRPr lang="en-IE" dirty="0"/>
          </a:p>
        </p:txBody>
      </p:sp>
    </p:spTree>
    <p:extLst>
      <p:ext uri="{BB962C8B-B14F-4D97-AF65-F5344CB8AC3E}">
        <p14:creationId xmlns:p14="http://schemas.microsoft.com/office/powerpoint/2010/main" val="287761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285226" y="2218888"/>
            <a:ext cx="11426459" cy="3975101"/>
          </a:xfrm>
          <a:solidFill>
            <a:schemeClr val="bg1"/>
          </a:solidFill>
        </p:spPr>
        <p:txBody>
          <a:bodyPr/>
          <a:lstStyle/>
          <a:p>
            <a:pPr marL="342900" indent="-342900">
              <a:lnSpc>
                <a:spcPct val="100000"/>
              </a:lnSpc>
              <a:spcBef>
                <a:spcPts val="0"/>
              </a:spcBef>
              <a:buClr>
                <a:srgbClr val="E63275"/>
              </a:buClr>
              <a:buFont typeface="Arial" panose="020B0604020202020204" pitchFamily="34" charset="0"/>
              <a:buChar char="•"/>
            </a:pPr>
            <a:r>
              <a:rPr lang="en-IE" dirty="0">
                <a:solidFill>
                  <a:srgbClr val="7A7C7E"/>
                </a:solidFill>
              </a:rPr>
              <a:t>Collaboration is the process of two or more people or organisations </a:t>
            </a:r>
            <a:r>
              <a:rPr lang="en-IE" b="1" dirty="0">
                <a:solidFill>
                  <a:srgbClr val="7A7C7E"/>
                </a:solidFill>
              </a:rPr>
              <a:t>working together to realize mutual advantage. </a:t>
            </a:r>
          </a:p>
          <a:p>
            <a:pPr marL="342900" indent="-342900">
              <a:lnSpc>
                <a:spcPct val="100000"/>
              </a:lnSpc>
              <a:spcBef>
                <a:spcPts val="0"/>
              </a:spcBef>
              <a:buClr>
                <a:srgbClr val="E63275"/>
              </a:buClr>
              <a:buFont typeface="Arial" panose="020B0604020202020204" pitchFamily="34" charset="0"/>
              <a:buChar char="•"/>
            </a:pPr>
            <a:r>
              <a:rPr lang="en-IE" dirty="0">
                <a:solidFill>
                  <a:srgbClr val="7A7C7E"/>
                </a:solidFill>
              </a:rPr>
              <a:t>Options range from </a:t>
            </a:r>
            <a:r>
              <a:rPr lang="en-IE" b="1" dirty="0">
                <a:solidFill>
                  <a:srgbClr val="7A7C7E"/>
                </a:solidFill>
              </a:rPr>
              <a:t>informal networks and alliances</a:t>
            </a:r>
            <a:r>
              <a:rPr lang="en-IE" dirty="0">
                <a:solidFill>
                  <a:srgbClr val="7A7C7E"/>
                </a:solidFill>
              </a:rPr>
              <a:t>, through joint delivery of projects to full merger. </a:t>
            </a:r>
          </a:p>
          <a:p>
            <a:pPr marL="342900" indent="-342900">
              <a:lnSpc>
                <a:spcPct val="100000"/>
              </a:lnSpc>
              <a:spcBef>
                <a:spcPts val="0"/>
              </a:spcBef>
              <a:buClr>
                <a:srgbClr val="E63275"/>
              </a:buClr>
              <a:buFont typeface="Arial" panose="020B0604020202020204" pitchFamily="34" charset="0"/>
              <a:buChar char="•"/>
            </a:pPr>
            <a:r>
              <a:rPr lang="en-IE" dirty="0">
                <a:solidFill>
                  <a:srgbClr val="7A7C7E"/>
                </a:solidFill>
              </a:rPr>
              <a:t>Collaborative working can last for a </a:t>
            </a:r>
            <a:r>
              <a:rPr lang="en-IE" b="1" dirty="0">
                <a:solidFill>
                  <a:srgbClr val="7A7C7E"/>
                </a:solidFill>
              </a:rPr>
              <a:t>fixed length of time </a:t>
            </a:r>
            <a:r>
              <a:rPr lang="en-IE" dirty="0">
                <a:solidFill>
                  <a:srgbClr val="7A7C7E"/>
                </a:solidFill>
              </a:rPr>
              <a:t>or can form a permanent arrangement. What these options have in common is that they involve some sort of exchange.</a:t>
            </a:r>
          </a:p>
          <a:p>
            <a:pPr marL="171450" indent="-171450" fontAlgn="base">
              <a:lnSpc>
                <a:spcPct val="100000"/>
              </a:lnSpc>
              <a:spcBef>
                <a:spcPts val="0"/>
              </a:spcBef>
              <a:buClr>
                <a:srgbClr val="E63275"/>
              </a:buClr>
              <a:buFont typeface="Arial" panose="020B0604020202020204" pitchFamily="34" charset="0"/>
              <a:buChar char="•"/>
            </a:pPr>
            <a:endParaRPr lang="en-IE" sz="100" dirty="0">
              <a:solidFill>
                <a:srgbClr val="7A7C7E"/>
              </a:solidFill>
            </a:endParaRPr>
          </a:p>
          <a:p>
            <a:pPr fontAlgn="base">
              <a:lnSpc>
                <a:spcPct val="100000"/>
              </a:lnSpc>
              <a:spcBef>
                <a:spcPts val="0"/>
              </a:spcBef>
              <a:buClr>
                <a:srgbClr val="E63275"/>
              </a:buClr>
            </a:pPr>
            <a:r>
              <a:rPr lang="en-IE" b="1" dirty="0">
                <a:solidFill>
                  <a:srgbClr val="10B1A2"/>
                </a:solidFill>
              </a:rPr>
              <a:t>Collaboration is essentially;</a:t>
            </a:r>
            <a:br>
              <a:rPr lang="en-IE" dirty="0">
                <a:solidFill>
                  <a:srgbClr val="A84748"/>
                </a:solidFill>
              </a:rPr>
            </a:br>
            <a:endParaRPr lang="en-IE" sz="800" dirty="0">
              <a:solidFill>
                <a:srgbClr val="A84748"/>
              </a:solidFill>
            </a:endParaRPr>
          </a:p>
          <a:p>
            <a:pPr marL="342900" indent="-342900" fontAlgn="base">
              <a:lnSpc>
                <a:spcPct val="100000"/>
              </a:lnSpc>
              <a:spcBef>
                <a:spcPts val="0"/>
              </a:spcBef>
              <a:buClr>
                <a:srgbClr val="E63275"/>
              </a:buClr>
              <a:buFont typeface="Arial" panose="020B0604020202020204" pitchFamily="34" charset="0"/>
              <a:buChar char="•"/>
            </a:pPr>
            <a:r>
              <a:rPr lang="en-IE" dirty="0">
                <a:solidFill>
                  <a:srgbClr val="7A7C7E"/>
                </a:solidFill>
              </a:rPr>
              <a:t>Fostering a positive </a:t>
            </a:r>
            <a:r>
              <a:rPr lang="en-IE" b="1" dirty="0">
                <a:solidFill>
                  <a:srgbClr val="7A7C7E"/>
                </a:solidFill>
              </a:rPr>
              <a:t>collective</a:t>
            </a:r>
            <a:r>
              <a:rPr lang="en-IE" dirty="0">
                <a:solidFill>
                  <a:srgbClr val="7A7C7E"/>
                </a:solidFill>
              </a:rPr>
              <a:t> attitude.</a:t>
            </a:r>
          </a:p>
          <a:p>
            <a:pPr marL="342900" indent="-342900" fontAlgn="base">
              <a:lnSpc>
                <a:spcPct val="100000"/>
              </a:lnSpc>
              <a:spcBef>
                <a:spcPts val="0"/>
              </a:spcBef>
              <a:buClr>
                <a:srgbClr val="E63275"/>
              </a:buClr>
              <a:buFont typeface="Arial" panose="020B0604020202020204" pitchFamily="34" charset="0"/>
              <a:buChar char="•"/>
            </a:pPr>
            <a:r>
              <a:rPr lang="en-IE" dirty="0">
                <a:solidFill>
                  <a:srgbClr val="7A7C7E"/>
                </a:solidFill>
              </a:rPr>
              <a:t>Encouraging a new acceptance of ‘process’.</a:t>
            </a:r>
          </a:p>
          <a:p>
            <a:pPr marL="342900" indent="-342900" fontAlgn="base">
              <a:lnSpc>
                <a:spcPct val="100000"/>
              </a:lnSpc>
              <a:spcBef>
                <a:spcPts val="0"/>
              </a:spcBef>
              <a:buClr>
                <a:srgbClr val="E63275"/>
              </a:buClr>
              <a:buFont typeface="Arial" panose="020B0604020202020204" pitchFamily="34" charset="0"/>
              <a:buChar char="•"/>
            </a:pPr>
            <a:r>
              <a:rPr lang="en-IE" dirty="0">
                <a:solidFill>
                  <a:srgbClr val="7A7C7E"/>
                </a:solidFill>
              </a:rPr>
              <a:t>Remaining enthusiastic and curious about new tools and technology.</a:t>
            </a:r>
          </a:p>
          <a:p>
            <a:pPr marL="342900" indent="-342900">
              <a:lnSpc>
                <a:spcPct val="100000"/>
              </a:lnSpc>
              <a:spcBef>
                <a:spcPts val="0"/>
              </a:spcBef>
              <a:buClr>
                <a:srgbClr val="E63275"/>
              </a:buClr>
              <a:buFont typeface="Arial" panose="020B0604020202020204" pitchFamily="34" charset="0"/>
              <a:buChar char="•"/>
            </a:pPr>
            <a:endParaRPr lang="en-IE" dirty="0"/>
          </a:p>
        </p:txBody>
      </p:sp>
      <p:sp>
        <p:nvSpPr>
          <p:cNvPr id="6" name="Text Placeholder 1"/>
          <p:cNvSpPr txBox="1">
            <a:spLocks/>
          </p:cNvSpPr>
          <p:nvPr/>
        </p:nvSpPr>
        <p:spPr bwMode="auto">
          <a:xfrm>
            <a:off x="3692393" y="1081331"/>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63275"/>
                </a:solidFill>
              </a:rPr>
              <a:t>What is Collaboration ?</a:t>
            </a:r>
          </a:p>
        </p:txBody>
      </p:sp>
    </p:spTree>
    <p:extLst>
      <p:ext uri="{BB962C8B-B14F-4D97-AF65-F5344CB8AC3E}">
        <p14:creationId xmlns:p14="http://schemas.microsoft.com/office/powerpoint/2010/main" val="4237723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2901731" y="275487"/>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altLang="en-US" dirty="0">
              <a:solidFill>
                <a:srgbClr val="E95273"/>
              </a:solidFill>
              <a:cs typeface="Arial" panose="020B0604020202020204" pitchFamily="34" charset="0"/>
            </a:endParaRPr>
          </a:p>
        </p:txBody>
      </p:sp>
      <p:pic>
        <p:nvPicPr>
          <p:cNvPr id="9" name="Picture 8" descr="&lt;strong&gt;UK&lt;/strong&gt; union &lt;strong&gt;flag&lt;/strong&gt;">
            <a:extLst>
              <a:ext uri="{FF2B5EF4-FFF2-40B4-BE49-F238E27FC236}">
                <a16:creationId xmlns:a16="http://schemas.microsoft.com/office/drawing/2014/main" id="{C0450D6A-7567-462C-9982-6E0417F9D7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9507" y="275487"/>
            <a:ext cx="1026707" cy="673776"/>
          </a:xfrm>
          <a:prstGeom prst="rect">
            <a:avLst/>
          </a:prstGeom>
        </p:spPr>
      </p:pic>
      <p:sp>
        <p:nvSpPr>
          <p:cNvPr id="10" name="Freeform 2">
            <a:hlinkClick r:id="rId3"/>
            <a:extLst>
              <a:ext uri="{FF2B5EF4-FFF2-40B4-BE49-F238E27FC236}">
                <a16:creationId xmlns:a16="http://schemas.microsoft.com/office/drawing/2014/main" id="{925BD9A9-E984-4C48-B975-E92E9756EBB7}"/>
              </a:ext>
            </a:extLst>
          </p:cNvPr>
          <p:cNvSpPr/>
          <p:nvPr/>
        </p:nvSpPr>
        <p:spPr>
          <a:xfrm>
            <a:off x="839732" y="2877423"/>
            <a:ext cx="1735688" cy="3646463"/>
          </a:xfrm>
          <a:custGeom>
            <a:avLst/>
            <a:gdLst>
              <a:gd name="connsiteX0" fmla="*/ 3180522 w 3843130"/>
              <a:gd name="connsiteY0" fmla="*/ 5565913 h 5830957"/>
              <a:gd name="connsiteX1" fmla="*/ 3843130 w 3843130"/>
              <a:gd name="connsiteY1" fmla="*/ 172279 h 5830957"/>
              <a:gd name="connsiteX2" fmla="*/ 0 w 3843130"/>
              <a:gd name="connsiteY2" fmla="*/ 0 h 5830957"/>
              <a:gd name="connsiteX3" fmla="*/ 0 w 3843130"/>
              <a:gd name="connsiteY3" fmla="*/ 5830957 h 5830957"/>
              <a:gd name="connsiteX4" fmla="*/ 3180522 w 3843130"/>
              <a:gd name="connsiteY4" fmla="*/ 5565913 h 5830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3130" h="5830957">
                <a:moveTo>
                  <a:pt x="3180522" y="5565913"/>
                </a:moveTo>
                <a:lnTo>
                  <a:pt x="3843130" y="172279"/>
                </a:lnTo>
                <a:lnTo>
                  <a:pt x="0" y="0"/>
                </a:lnTo>
                <a:lnTo>
                  <a:pt x="0" y="5830957"/>
                </a:lnTo>
                <a:lnTo>
                  <a:pt x="3180522" y="5565913"/>
                </a:lnTo>
                <a:close/>
              </a:path>
            </a:pathLst>
          </a:cu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E781FC1B-524A-46A4-811F-650CFCA69304}"/>
              </a:ext>
            </a:extLst>
          </p:cNvPr>
          <p:cNvSpPr>
            <a:spLocks noGrp="1"/>
          </p:cNvSpPr>
          <p:nvPr>
            <p:ph type="body" sz="quarter" idx="13"/>
          </p:nvPr>
        </p:nvSpPr>
        <p:spPr>
          <a:xfrm>
            <a:off x="3596081" y="844266"/>
            <a:ext cx="8313490" cy="1137556"/>
          </a:xfrm>
        </p:spPr>
        <p:txBody>
          <a:bodyPr>
            <a:normAutofit fontScale="70000" lnSpcReduction="20000"/>
          </a:bodyPr>
          <a:lstStyle/>
          <a:p>
            <a:pPr>
              <a:lnSpc>
                <a:spcPct val="120000"/>
              </a:lnSpc>
              <a:spcBef>
                <a:spcPts val="0"/>
              </a:spcBef>
            </a:pPr>
            <a:r>
              <a:rPr lang="en-IE" sz="4600" b="1" dirty="0">
                <a:solidFill>
                  <a:srgbClr val="E95273"/>
                </a:solidFill>
              </a:rPr>
              <a:t>CASE STUDY - Co-labs Image Centre, Fermanagh    </a:t>
            </a:r>
            <a:r>
              <a:rPr lang="en-IE" dirty="0">
                <a:hlinkClick r:id="rId3"/>
              </a:rPr>
              <a:t>http://www.swc.ac.uk/innovate/image/About-us</a:t>
            </a:r>
            <a:endParaRPr lang="en-IE" dirty="0"/>
          </a:p>
          <a:p>
            <a:pPr>
              <a:lnSpc>
                <a:spcPct val="120000"/>
              </a:lnSpc>
              <a:spcBef>
                <a:spcPts val="0"/>
              </a:spcBef>
            </a:pPr>
            <a:endParaRPr lang="en-IE" dirty="0"/>
          </a:p>
        </p:txBody>
      </p:sp>
      <p:sp>
        <p:nvSpPr>
          <p:cNvPr id="3" name="Text Placeholder 2">
            <a:extLst>
              <a:ext uri="{FF2B5EF4-FFF2-40B4-BE49-F238E27FC236}">
                <a16:creationId xmlns:a16="http://schemas.microsoft.com/office/drawing/2014/main" id="{A9035F17-D39A-4FBA-BF93-10734AF65C3B}"/>
              </a:ext>
            </a:extLst>
          </p:cNvPr>
          <p:cNvSpPr>
            <a:spLocks noGrp="1"/>
          </p:cNvSpPr>
          <p:nvPr>
            <p:ph type="body" sz="quarter" idx="14"/>
          </p:nvPr>
        </p:nvSpPr>
        <p:spPr>
          <a:xfrm>
            <a:off x="3296873" y="1916911"/>
            <a:ext cx="8741329" cy="3975101"/>
          </a:xfrm>
        </p:spPr>
        <p:txBody>
          <a:bodyPr/>
          <a:lstStyle/>
          <a:p>
            <a:pPr algn="just"/>
            <a:r>
              <a:rPr lang="en-IE" dirty="0">
                <a:solidFill>
                  <a:srgbClr val="7A7C7E"/>
                </a:solidFill>
              </a:rPr>
              <a:t>Image is an exciting creative technologies studio based at South West College Enniskillen campus. It is a design and development area focused on providing resources and services in the area of digital animation. The Hub offers resources to support the curriculum and also industry professionals in the following core areas : </a:t>
            </a:r>
          </a:p>
          <a:p>
            <a:pPr marL="285750" indent="-285750" algn="just">
              <a:buClr>
                <a:srgbClr val="20B6F6"/>
              </a:buClr>
              <a:buFont typeface="Arial" panose="020B0604020202020204" pitchFamily="34" charset="0"/>
              <a:buChar char="•"/>
            </a:pPr>
            <a:r>
              <a:rPr lang="en-IE" dirty="0">
                <a:solidFill>
                  <a:srgbClr val="7A7C7E"/>
                </a:solidFill>
              </a:rPr>
              <a:t>3 D Animation</a:t>
            </a:r>
          </a:p>
          <a:p>
            <a:pPr marL="285750" indent="-285750" algn="just">
              <a:buClr>
                <a:srgbClr val="20B6F6"/>
              </a:buClr>
              <a:buFont typeface="Arial" panose="020B0604020202020204" pitchFamily="34" charset="0"/>
              <a:buChar char="•"/>
            </a:pPr>
            <a:r>
              <a:rPr lang="en-IE" dirty="0">
                <a:solidFill>
                  <a:srgbClr val="7A7C7E"/>
                </a:solidFill>
              </a:rPr>
              <a:t>Digital Compositing </a:t>
            </a:r>
          </a:p>
          <a:p>
            <a:pPr marL="285750" indent="-285750" algn="just">
              <a:buClr>
                <a:srgbClr val="20B6F6"/>
              </a:buClr>
              <a:buFont typeface="Arial" panose="020B0604020202020204" pitchFamily="34" charset="0"/>
              <a:buChar char="•"/>
            </a:pPr>
            <a:r>
              <a:rPr lang="en-IE" dirty="0">
                <a:solidFill>
                  <a:srgbClr val="7A7C7E"/>
                </a:solidFill>
              </a:rPr>
              <a:t>App Development</a:t>
            </a:r>
          </a:p>
          <a:p>
            <a:pPr marL="285750" indent="-285750" algn="just">
              <a:buClr>
                <a:srgbClr val="20B6F6"/>
              </a:buClr>
              <a:buFont typeface="Arial" panose="020B0604020202020204" pitchFamily="34" charset="0"/>
              <a:buChar char="•"/>
            </a:pPr>
            <a:r>
              <a:rPr lang="en-IE" dirty="0">
                <a:solidFill>
                  <a:srgbClr val="7A7C7E"/>
                </a:solidFill>
              </a:rPr>
              <a:t>Motion Capture</a:t>
            </a:r>
          </a:p>
          <a:p>
            <a:pPr marL="285750" indent="-285750" algn="just">
              <a:buClr>
                <a:srgbClr val="20B6F6"/>
              </a:buClr>
              <a:buFont typeface="Arial" panose="020B0604020202020204" pitchFamily="34" charset="0"/>
              <a:buChar char="•"/>
            </a:pPr>
            <a:r>
              <a:rPr lang="en-IE" dirty="0">
                <a:solidFill>
                  <a:srgbClr val="7A7C7E"/>
                </a:solidFill>
              </a:rPr>
              <a:t>Video game development </a:t>
            </a:r>
          </a:p>
          <a:p>
            <a:pPr marL="285750" indent="-285750" algn="just">
              <a:buClr>
                <a:srgbClr val="20B6F6"/>
              </a:buClr>
              <a:buFont typeface="Arial" panose="020B0604020202020204" pitchFamily="34" charset="0"/>
              <a:buChar char="•"/>
            </a:pPr>
            <a:r>
              <a:rPr lang="en-IE" dirty="0">
                <a:solidFill>
                  <a:srgbClr val="7A7C7E"/>
                </a:solidFill>
              </a:rPr>
              <a:t>Interactive marketing </a:t>
            </a:r>
          </a:p>
          <a:p>
            <a:pPr marL="285750" indent="-285750" algn="just">
              <a:buClr>
                <a:srgbClr val="20B6F6"/>
              </a:buClr>
              <a:buFont typeface="Arial" panose="020B0604020202020204" pitchFamily="34" charset="0"/>
              <a:buChar char="•"/>
            </a:pPr>
            <a:r>
              <a:rPr lang="en-IE" dirty="0">
                <a:solidFill>
                  <a:srgbClr val="7A7C7E"/>
                </a:solidFill>
              </a:rPr>
              <a:t>Promo creation</a:t>
            </a:r>
            <a:endParaRPr lang="en-IE" dirty="0"/>
          </a:p>
        </p:txBody>
      </p:sp>
    </p:spTree>
    <p:extLst>
      <p:ext uri="{BB962C8B-B14F-4D97-AF65-F5344CB8AC3E}">
        <p14:creationId xmlns:p14="http://schemas.microsoft.com/office/powerpoint/2010/main" val="505636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2901731" y="275487"/>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altLang="en-US" dirty="0">
              <a:solidFill>
                <a:srgbClr val="E95273"/>
              </a:solidFill>
              <a:cs typeface="Arial" panose="020B0604020202020204" pitchFamily="34" charset="0"/>
            </a:endParaRPr>
          </a:p>
        </p:txBody>
      </p:sp>
      <p:sp>
        <p:nvSpPr>
          <p:cNvPr id="2" name="Text Placeholder 1">
            <a:extLst>
              <a:ext uri="{FF2B5EF4-FFF2-40B4-BE49-F238E27FC236}">
                <a16:creationId xmlns:a16="http://schemas.microsoft.com/office/drawing/2014/main" id="{E781FC1B-524A-46A4-811F-650CFCA69304}"/>
              </a:ext>
            </a:extLst>
          </p:cNvPr>
          <p:cNvSpPr>
            <a:spLocks noGrp="1"/>
          </p:cNvSpPr>
          <p:nvPr>
            <p:ph type="body" sz="quarter" idx="13"/>
          </p:nvPr>
        </p:nvSpPr>
        <p:spPr>
          <a:xfrm>
            <a:off x="3596081" y="844266"/>
            <a:ext cx="8313490" cy="1137556"/>
          </a:xfrm>
        </p:spPr>
        <p:txBody>
          <a:bodyPr>
            <a:normAutofit fontScale="85000" lnSpcReduction="10000"/>
          </a:bodyPr>
          <a:lstStyle/>
          <a:p>
            <a:pPr>
              <a:lnSpc>
                <a:spcPct val="120000"/>
              </a:lnSpc>
              <a:spcBef>
                <a:spcPts val="0"/>
              </a:spcBef>
            </a:pPr>
            <a:r>
              <a:rPr lang="en-IE" sz="4600" b="1" dirty="0">
                <a:solidFill>
                  <a:srgbClr val="E95273"/>
                </a:solidFill>
              </a:rPr>
              <a:t>CASE STUDY - </a:t>
            </a:r>
            <a:r>
              <a:rPr lang="en-IE" sz="4800" dirty="0">
                <a:solidFill>
                  <a:srgbClr val="E95273"/>
                </a:solidFill>
              </a:rPr>
              <a:t>FabLab Manorhamilton </a:t>
            </a:r>
          </a:p>
          <a:p>
            <a:pPr>
              <a:lnSpc>
                <a:spcPct val="120000"/>
              </a:lnSpc>
              <a:spcBef>
                <a:spcPts val="0"/>
              </a:spcBef>
            </a:pPr>
            <a:endParaRPr lang="en-IE" dirty="0"/>
          </a:p>
          <a:p>
            <a:pPr>
              <a:lnSpc>
                <a:spcPct val="120000"/>
              </a:lnSpc>
              <a:spcBef>
                <a:spcPts val="0"/>
              </a:spcBef>
            </a:pPr>
            <a:endParaRPr lang="en-IE" dirty="0"/>
          </a:p>
        </p:txBody>
      </p:sp>
      <p:sp>
        <p:nvSpPr>
          <p:cNvPr id="3" name="Text Placeholder 2">
            <a:extLst>
              <a:ext uri="{FF2B5EF4-FFF2-40B4-BE49-F238E27FC236}">
                <a16:creationId xmlns:a16="http://schemas.microsoft.com/office/drawing/2014/main" id="{A9035F17-D39A-4FBA-BF93-10734AF65C3B}"/>
              </a:ext>
            </a:extLst>
          </p:cNvPr>
          <p:cNvSpPr>
            <a:spLocks noGrp="1"/>
          </p:cNvSpPr>
          <p:nvPr>
            <p:ph type="body" sz="quarter" idx="14"/>
          </p:nvPr>
        </p:nvSpPr>
        <p:spPr>
          <a:xfrm>
            <a:off x="3296873" y="1916911"/>
            <a:ext cx="8741329" cy="3975101"/>
          </a:xfrm>
        </p:spPr>
        <p:txBody>
          <a:bodyPr/>
          <a:lstStyle/>
          <a:p>
            <a:r>
              <a:rPr lang="en-IE" dirty="0">
                <a:solidFill>
                  <a:srgbClr val="7A7C7E"/>
                </a:solidFill>
              </a:rPr>
              <a:t>FABLAB Manorhamilton was started in late 2014 by a collective of Designers, Engineers and Makers. It operates a digital fabrication facility providing enterprises, creatives, schools and hobbyists access to a wide range of fabrication technologies that allow them to turn their ideas into new prototypes and products.</a:t>
            </a:r>
          </a:p>
          <a:p>
            <a:endParaRPr lang="en-IE" dirty="0">
              <a:solidFill>
                <a:srgbClr val="7A7C7E"/>
              </a:solidFill>
            </a:endParaRPr>
          </a:p>
          <a:p>
            <a:r>
              <a:rPr lang="en-IE" dirty="0">
                <a:solidFill>
                  <a:srgbClr val="7A7C7E"/>
                </a:solidFill>
              </a:rPr>
              <a:t>Follow what’s happening here:</a:t>
            </a:r>
          </a:p>
          <a:p>
            <a:r>
              <a:rPr lang="en-IE" dirty="0">
                <a:solidFill>
                  <a:srgbClr val="7A7C7E"/>
                </a:solidFill>
                <a:hlinkClick r:id="rId2"/>
              </a:rPr>
              <a:t>https://www.facebook.com/fablabmh</a:t>
            </a:r>
            <a:r>
              <a:rPr lang="en-IE" dirty="0">
                <a:solidFill>
                  <a:srgbClr val="7A7C7E"/>
                </a:solidFill>
              </a:rPr>
              <a:t> </a:t>
            </a:r>
          </a:p>
          <a:p>
            <a:r>
              <a:rPr lang="en-IE" dirty="0">
                <a:hlinkClick r:id="rId3"/>
              </a:rPr>
              <a:t>http://www.fablabmh.org/</a:t>
            </a:r>
            <a:endParaRPr lang="en-IE" dirty="0">
              <a:solidFill>
                <a:srgbClr val="7A7C7E"/>
              </a:solidFill>
            </a:endParaRPr>
          </a:p>
          <a:p>
            <a:pPr marL="285750" indent="-285750" algn="just">
              <a:buClr>
                <a:srgbClr val="20B6F6"/>
              </a:buClr>
              <a:buFont typeface="Arial" panose="020B0604020202020204" pitchFamily="34" charset="0"/>
              <a:buChar char="•"/>
            </a:pPr>
            <a:endParaRPr lang="en-IE" dirty="0"/>
          </a:p>
        </p:txBody>
      </p:sp>
      <p:sp>
        <p:nvSpPr>
          <p:cNvPr id="7" name="Freeform 16">
            <a:extLst>
              <a:ext uri="{FF2B5EF4-FFF2-40B4-BE49-F238E27FC236}">
                <a16:creationId xmlns:a16="http://schemas.microsoft.com/office/drawing/2014/main" id="{9F2427F3-F920-470A-A2FC-64CA6E2E6793}"/>
              </a:ext>
            </a:extLst>
          </p:cNvPr>
          <p:cNvSpPr/>
          <p:nvPr/>
        </p:nvSpPr>
        <p:spPr>
          <a:xfrm>
            <a:off x="609041" y="3120705"/>
            <a:ext cx="2167715" cy="3345133"/>
          </a:xfrm>
          <a:custGeom>
            <a:avLst/>
            <a:gdLst>
              <a:gd name="connsiteX0" fmla="*/ 4598505 w 4598505"/>
              <a:gd name="connsiteY0" fmla="*/ 185531 h 5632174"/>
              <a:gd name="connsiteX1" fmla="*/ 4465983 w 4598505"/>
              <a:gd name="connsiteY1" fmla="*/ 5632174 h 5632174"/>
              <a:gd name="connsiteX2" fmla="*/ 0 w 4598505"/>
              <a:gd name="connsiteY2" fmla="*/ 5632174 h 5632174"/>
              <a:gd name="connsiteX3" fmla="*/ 0 w 4598505"/>
              <a:gd name="connsiteY3" fmla="*/ 0 h 5632174"/>
              <a:gd name="connsiteX4" fmla="*/ 4598505 w 4598505"/>
              <a:gd name="connsiteY4" fmla="*/ 185531 h 5632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8505" h="5632174">
                <a:moveTo>
                  <a:pt x="4598505" y="185531"/>
                </a:moveTo>
                <a:lnTo>
                  <a:pt x="4465983" y="5632174"/>
                </a:lnTo>
                <a:lnTo>
                  <a:pt x="0" y="5632174"/>
                </a:lnTo>
                <a:lnTo>
                  <a:pt x="0" y="0"/>
                </a:lnTo>
                <a:lnTo>
                  <a:pt x="4598505" y="185531"/>
                </a:lnTo>
                <a:close/>
              </a:path>
            </a:pathLst>
          </a:custGeom>
          <a:blipFill>
            <a:blip r:embed="rId4" cstate="screen">
              <a:extLst>
                <a:ext uri="{28A0092B-C50C-407E-A947-70E740481C1C}">
                  <a14:useLocalDpi xmlns:a14="http://schemas.microsoft.com/office/drawing/2010/main"/>
                </a:ext>
              </a:extLst>
            </a:blip>
            <a:srcRect/>
            <a:stretch>
              <a:fillRect t="3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t;strong&gt;Flag&lt;/strong&gt; &lt;strong&gt;Ireland&lt;/strong&gt; | Download the National &lt;strong&gt;Irish&lt;/strong&gt; &lt;strong&gt;flag&lt;/strong&gt;">
            <a:extLst>
              <a:ext uri="{FF2B5EF4-FFF2-40B4-BE49-F238E27FC236}">
                <a16:creationId xmlns:a16="http://schemas.microsoft.com/office/drawing/2014/main" id="{E41ECF04-91BC-4595-8B78-AC707E23A1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77562" y="314808"/>
            <a:ext cx="1110334" cy="670492"/>
          </a:xfrm>
          <a:prstGeom prst="rect">
            <a:avLst/>
          </a:prstGeom>
        </p:spPr>
      </p:pic>
    </p:spTree>
    <p:extLst>
      <p:ext uri="{BB962C8B-B14F-4D97-AF65-F5344CB8AC3E}">
        <p14:creationId xmlns:p14="http://schemas.microsoft.com/office/powerpoint/2010/main" val="2352653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2901731" y="275487"/>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altLang="en-US" dirty="0">
              <a:solidFill>
                <a:srgbClr val="E95273"/>
              </a:solidFill>
              <a:cs typeface="Arial" panose="020B0604020202020204" pitchFamily="34" charset="0"/>
            </a:endParaRPr>
          </a:p>
        </p:txBody>
      </p:sp>
      <p:sp>
        <p:nvSpPr>
          <p:cNvPr id="2" name="Text Placeholder 1">
            <a:extLst>
              <a:ext uri="{FF2B5EF4-FFF2-40B4-BE49-F238E27FC236}">
                <a16:creationId xmlns:a16="http://schemas.microsoft.com/office/drawing/2014/main" id="{E781FC1B-524A-46A4-811F-650CFCA69304}"/>
              </a:ext>
            </a:extLst>
          </p:cNvPr>
          <p:cNvSpPr>
            <a:spLocks noGrp="1"/>
          </p:cNvSpPr>
          <p:nvPr>
            <p:ph type="body" sz="quarter" idx="13"/>
          </p:nvPr>
        </p:nvSpPr>
        <p:spPr>
          <a:xfrm>
            <a:off x="3596081" y="844266"/>
            <a:ext cx="8313490" cy="1137556"/>
          </a:xfrm>
        </p:spPr>
        <p:txBody>
          <a:bodyPr>
            <a:normAutofit fontScale="85000" lnSpcReduction="10000"/>
          </a:bodyPr>
          <a:lstStyle/>
          <a:p>
            <a:pPr>
              <a:lnSpc>
                <a:spcPct val="120000"/>
              </a:lnSpc>
              <a:spcBef>
                <a:spcPts val="0"/>
              </a:spcBef>
            </a:pPr>
            <a:r>
              <a:rPr lang="en-IE" sz="4600" b="1" dirty="0">
                <a:solidFill>
                  <a:srgbClr val="E95273"/>
                </a:solidFill>
              </a:rPr>
              <a:t>CASE STUDY - </a:t>
            </a:r>
            <a:r>
              <a:rPr lang="en-IE" sz="4800" dirty="0">
                <a:solidFill>
                  <a:srgbClr val="E95273"/>
                </a:solidFill>
              </a:rPr>
              <a:t>FabLab Manorhamilton </a:t>
            </a:r>
          </a:p>
          <a:p>
            <a:pPr>
              <a:lnSpc>
                <a:spcPct val="120000"/>
              </a:lnSpc>
              <a:spcBef>
                <a:spcPts val="0"/>
              </a:spcBef>
            </a:pPr>
            <a:endParaRPr lang="en-IE" dirty="0"/>
          </a:p>
          <a:p>
            <a:pPr>
              <a:lnSpc>
                <a:spcPct val="120000"/>
              </a:lnSpc>
              <a:spcBef>
                <a:spcPts val="0"/>
              </a:spcBef>
            </a:pPr>
            <a:endParaRPr lang="en-IE" dirty="0"/>
          </a:p>
        </p:txBody>
      </p:sp>
      <p:sp>
        <p:nvSpPr>
          <p:cNvPr id="3" name="Text Placeholder 2">
            <a:extLst>
              <a:ext uri="{FF2B5EF4-FFF2-40B4-BE49-F238E27FC236}">
                <a16:creationId xmlns:a16="http://schemas.microsoft.com/office/drawing/2014/main" id="{A9035F17-D39A-4FBA-BF93-10734AF65C3B}"/>
              </a:ext>
            </a:extLst>
          </p:cNvPr>
          <p:cNvSpPr>
            <a:spLocks noGrp="1"/>
          </p:cNvSpPr>
          <p:nvPr>
            <p:ph type="body" sz="quarter" idx="14"/>
          </p:nvPr>
        </p:nvSpPr>
        <p:spPr>
          <a:xfrm>
            <a:off x="3296873" y="1916911"/>
            <a:ext cx="8741329" cy="3975101"/>
          </a:xfrm>
        </p:spPr>
        <p:txBody>
          <a:bodyPr/>
          <a:lstStyle/>
          <a:p>
            <a:r>
              <a:rPr lang="en-IE" dirty="0">
                <a:solidFill>
                  <a:srgbClr val="7A7C7E"/>
                </a:solidFill>
              </a:rPr>
              <a:t>The Fab Lab Manorhamilton is a service for the whole of the North West of Ireland and this area is renowned for innovation and boasts some of Irelands leading design, manufacturing and artistic organisations and individuals. </a:t>
            </a:r>
          </a:p>
          <a:p>
            <a:endParaRPr lang="en-IE" sz="1050" dirty="0">
              <a:solidFill>
                <a:srgbClr val="7A7C7E"/>
              </a:solidFill>
            </a:endParaRPr>
          </a:p>
          <a:p>
            <a:r>
              <a:rPr lang="en-IE" dirty="0">
                <a:solidFill>
                  <a:srgbClr val="7A7C7E"/>
                </a:solidFill>
              </a:rPr>
              <a:t>Users have an unprecedented opportunity to access state of the art digital tools within a community setting and the addition of the Fab Lab to the area will provide a source of innovation, empowerment, education and new business development.</a:t>
            </a:r>
          </a:p>
          <a:p>
            <a:pPr marL="285750" indent="-285750" algn="just">
              <a:buClr>
                <a:srgbClr val="20B6F6"/>
              </a:buClr>
              <a:buFont typeface="Arial" panose="020B0604020202020204" pitchFamily="34" charset="0"/>
              <a:buChar char="•"/>
            </a:pPr>
            <a:endParaRPr lang="en-IE" dirty="0">
              <a:solidFill>
                <a:srgbClr val="7A7C7E"/>
              </a:solidFill>
            </a:endParaRPr>
          </a:p>
          <a:p>
            <a:pPr algn="just">
              <a:buClr>
                <a:srgbClr val="20B6F6"/>
              </a:buClr>
            </a:pPr>
            <a:r>
              <a:rPr lang="en-IE" dirty="0">
                <a:hlinkClick r:id="rId2"/>
              </a:rPr>
              <a:t>http://www.fablabmh.org/</a:t>
            </a:r>
            <a:endParaRPr lang="en-IE" dirty="0"/>
          </a:p>
        </p:txBody>
      </p:sp>
      <p:pic>
        <p:nvPicPr>
          <p:cNvPr id="8" name="Picture 7" descr="&lt;strong&gt;Flag&lt;/strong&gt; &lt;strong&gt;Ireland&lt;/strong&gt; | Download the National &lt;strong&gt;Irish&lt;/strong&gt; &lt;strong&gt;flag&lt;/strong&gt;">
            <a:extLst>
              <a:ext uri="{FF2B5EF4-FFF2-40B4-BE49-F238E27FC236}">
                <a16:creationId xmlns:a16="http://schemas.microsoft.com/office/drawing/2014/main" id="{E41ECF04-91BC-4595-8B78-AC707E23A1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7562" y="314808"/>
            <a:ext cx="1110334" cy="670492"/>
          </a:xfrm>
          <a:prstGeom prst="rect">
            <a:avLst/>
          </a:prstGeom>
        </p:spPr>
      </p:pic>
      <p:sp>
        <p:nvSpPr>
          <p:cNvPr id="9" name="Freeform 1">
            <a:extLst>
              <a:ext uri="{FF2B5EF4-FFF2-40B4-BE49-F238E27FC236}">
                <a16:creationId xmlns:a16="http://schemas.microsoft.com/office/drawing/2014/main" id="{0C6B7E25-6313-46D1-9D95-AAFEEF7F0687}"/>
              </a:ext>
            </a:extLst>
          </p:cNvPr>
          <p:cNvSpPr/>
          <p:nvPr/>
        </p:nvSpPr>
        <p:spPr>
          <a:xfrm>
            <a:off x="374708" y="3095538"/>
            <a:ext cx="2175545" cy="3241656"/>
          </a:xfrm>
          <a:custGeom>
            <a:avLst/>
            <a:gdLst>
              <a:gd name="connsiteX0" fmla="*/ 1391478 w 4134678"/>
              <a:gd name="connsiteY0" fmla="*/ 6453809 h 6453809"/>
              <a:gd name="connsiteX1" fmla="*/ 53008 w 4134678"/>
              <a:gd name="connsiteY1" fmla="*/ 1073426 h 6453809"/>
              <a:gd name="connsiteX2" fmla="*/ 0 w 4134678"/>
              <a:gd name="connsiteY2" fmla="*/ 0 h 6453809"/>
              <a:gd name="connsiteX3" fmla="*/ 4134678 w 4134678"/>
              <a:gd name="connsiteY3" fmla="*/ 0 h 6453809"/>
              <a:gd name="connsiteX4" fmla="*/ 4134678 w 4134678"/>
              <a:gd name="connsiteY4" fmla="*/ 6347791 h 6453809"/>
              <a:gd name="connsiteX5" fmla="*/ 1391478 w 4134678"/>
              <a:gd name="connsiteY5" fmla="*/ 6453809 h 645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4678" h="6453809">
                <a:moveTo>
                  <a:pt x="1391478" y="6453809"/>
                </a:moveTo>
                <a:lnTo>
                  <a:pt x="53008" y="1073426"/>
                </a:lnTo>
                <a:lnTo>
                  <a:pt x="0" y="0"/>
                </a:lnTo>
                <a:lnTo>
                  <a:pt x="4134678" y="0"/>
                </a:lnTo>
                <a:lnTo>
                  <a:pt x="4134678" y="6347791"/>
                </a:lnTo>
                <a:lnTo>
                  <a:pt x="1391478" y="6453809"/>
                </a:lnTo>
                <a:close/>
              </a:path>
            </a:pathLst>
          </a:cu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2886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01258" y="765451"/>
            <a:ext cx="5644746" cy="1025618"/>
          </a:xfrm>
        </p:spPr>
        <p:txBody>
          <a:bodyPr>
            <a:noAutofit/>
          </a:bodyPr>
          <a:lstStyle/>
          <a:p>
            <a:r>
              <a:rPr lang="en-US" b="1" dirty="0">
                <a:solidFill>
                  <a:srgbClr val="E63275"/>
                </a:solidFill>
              </a:rPr>
              <a:t>Case Study: </a:t>
            </a:r>
            <a:r>
              <a:rPr lang="en-US" sz="3200" b="1" dirty="0"/>
              <a:t>Common Work Areas in Poland</a:t>
            </a:r>
          </a:p>
          <a:p>
            <a:endParaRPr lang="en-IE" sz="2400" i="1" dirty="0"/>
          </a:p>
          <a:p>
            <a:endParaRPr lang="en-US" sz="3000" dirty="0"/>
          </a:p>
        </p:txBody>
      </p:sp>
      <p:sp>
        <p:nvSpPr>
          <p:cNvPr id="3" name="Text Placeholder 2"/>
          <p:cNvSpPr>
            <a:spLocks noGrp="1"/>
          </p:cNvSpPr>
          <p:nvPr>
            <p:ph type="body" sz="quarter" idx="14"/>
          </p:nvPr>
        </p:nvSpPr>
        <p:spPr>
          <a:xfrm>
            <a:off x="1023458" y="2570453"/>
            <a:ext cx="10277168" cy="3975101"/>
          </a:xfrm>
          <a:solidFill>
            <a:schemeClr val="bg1"/>
          </a:solidFill>
        </p:spPr>
        <p:txBody>
          <a:bodyPr/>
          <a:lstStyle/>
          <a:p>
            <a:r>
              <a:rPr lang="en-US" b="1" dirty="0">
                <a:solidFill>
                  <a:srgbClr val="E63275"/>
                </a:solidFill>
              </a:rPr>
              <a:t>Title: </a:t>
            </a:r>
            <a:r>
              <a:rPr lang="en-US" dirty="0"/>
              <a:t>Incubators, Fablabs, Makerspaces </a:t>
            </a:r>
          </a:p>
          <a:p>
            <a:r>
              <a:rPr lang="en-IE" b="1" dirty="0">
                <a:solidFill>
                  <a:srgbClr val="E63275"/>
                </a:solidFill>
              </a:rPr>
              <a:t>Description: </a:t>
            </a:r>
            <a:r>
              <a:rPr lang="en-US" dirty="0"/>
              <a:t>Institutions which provide co-working spaces in Poland such as Incubators, Fablabs, Makerspaces etc. </a:t>
            </a:r>
            <a:endParaRPr lang="en-IE" dirty="0"/>
          </a:p>
          <a:p>
            <a:r>
              <a:rPr lang="en-IE" b="1" dirty="0">
                <a:solidFill>
                  <a:srgbClr val="E63275"/>
                </a:solidFill>
              </a:rPr>
              <a:t>Video 1: </a:t>
            </a:r>
            <a:r>
              <a:rPr lang="en-IE" b="1" dirty="0"/>
              <a:t> </a:t>
            </a:r>
            <a:r>
              <a:rPr lang="en-US" u="sng" dirty="0">
                <a:hlinkClick r:id="rId2"/>
              </a:rPr>
              <a:t> https://andcards.com/blog/archive/top-coworking-spaces-in-poland</a:t>
            </a:r>
            <a:endParaRPr lang="en-IE" dirty="0"/>
          </a:p>
          <a:p>
            <a:r>
              <a:rPr lang="en-IE" b="1" dirty="0">
                <a:solidFill>
                  <a:srgbClr val="E63275"/>
                </a:solidFill>
              </a:rPr>
              <a:t>Video 2: </a:t>
            </a:r>
            <a:r>
              <a:rPr lang="en-IE" b="1" dirty="0"/>
              <a:t> </a:t>
            </a:r>
            <a:r>
              <a:rPr lang="en-US" u="sng" dirty="0">
                <a:hlinkClick r:id="rId2"/>
              </a:rPr>
              <a:t> </a:t>
            </a:r>
            <a:r>
              <a:rPr lang="en-US" dirty="0"/>
              <a:t>https://gocarrots.org</a:t>
            </a:r>
            <a:endParaRPr lang="en-IE" dirty="0"/>
          </a:p>
          <a:p>
            <a:r>
              <a:rPr lang="en-IE" b="1" dirty="0">
                <a:solidFill>
                  <a:srgbClr val="E63275"/>
                </a:solidFill>
              </a:rPr>
              <a:t>Video 3: </a:t>
            </a:r>
            <a:r>
              <a:rPr lang="en-IE" b="1" dirty="0"/>
              <a:t> </a:t>
            </a:r>
            <a:r>
              <a:rPr lang="en-US" u="sng" dirty="0">
                <a:hlinkClick r:id="rId2"/>
              </a:rPr>
              <a:t> </a:t>
            </a:r>
            <a:r>
              <a:rPr lang="en-US" u="sng" dirty="0">
                <a:hlinkClick r:id="rId3"/>
              </a:rPr>
              <a:t>https://fablabtwarda.pl/strona-glowna</a:t>
            </a:r>
            <a:endParaRPr lang="en-IE" dirty="0"/>
          </a:p>
          <a:p>
            <a:r>
              <a:rPr lang="en-IE" b="1" dirty="0">
                <a:solidFill>
                  <a:srgbClr val="E63275"/>
                </a:solidFill>
              </a:rPr>
              <a:t>Video 4: </a:t>
            </a:r>
            <a:r>
              <a:rPr lang="en-IE" b="1" dirty="0"/>
              <a:t> </a:t>
            </a:r>
            <a:r>
              <a:rPr lang="en-US" u="sng" dirty="0">
                <a:hlinkClick r:id="rId2"/>
              </a:rPr>
              <a:t> </a:t>
            </a:r>
            <a:r>
              <a:rPr lang="en-US" u="sng" dirty="0">
                <a:hlinkClick r:id="rId4"/>
              </a:rPr>
              <a:t>https://zaklad.org</a:t>
            </a:r>
            <a:endParaRPr lang="en-IE" dirty="0"/>
          </a:p>
          <a:p>
            <a:r>
              <a:rPr lang="en-IE" b="1" dirty="0">
                <a:solidFill>
                  <a:srgbClr val="E63275"/>
                </a:solidFill>
              </a:rPr>
              <a:t>Video 5: </a:t>
            </a:r>
            <a:r>
              <a:rPr lang="en-IE" b="1" dirty="0"/>
              <a:t>  </a:t>
            </a:r>
            <a:r>
              <a:rPr lang="en-IE" dirty="0">
                <a:hlinkClick r:id="rId5"/>
              </a:rPr>
              <a:t>Click here</a:t>
            </a:r>
            <a:endParaRPr lang="en-IE" dirty="0"/>
          </a:p>
          <a:p>
            <a:endParaRPr lang="en-IE" dirty="0"/>
          </a:p>
          <a:p>
            <a:endParaRPr lang="en-US" dirty="0"/>
          </a:p>
        </p:txBody>
      </p:sp>
      <p:pic>
        <p:nvPicPr>
          <p:cNvPr id="1026" name="Picture 2" descr="Image result for polish flag">
            <a:extLst>
              <a:ext uri="{FF2B5EF4-FFF2-40B4-BE49-F238E27FC236}">
                <a16:creationId xmlns:a16="http://schemas.microsoft.com/office/drawing/2014/main" id="{9160E091-D7E2-4799-B838-760C7726638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39503" y="251670"/>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77B1AE-43ED-4DEE-941C-3D6EBDB6B372}"/>
              </a:ext>
            </a:extLst>
          </p:cNvPr>
          <p:cNvSpPr txBox="1"/>
          <p:nvPr/>
        </p:nvSpPr>
        <p:spPr>
          <a:xfrm>
            <a:off x="9852239" y="1791069"/>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4140642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01258" y="765451"/>
            <a:ext cx="5644746" cy="1025618"/>
          </a:xfrm>
        </p:spPr>
        <p:txBody>
          <a:bodyPr>
            <a:noAutofit/>
          </a:bodyPr>
          <a:lstStyle/>
          <a:p>
            <a:r>
              <a:rPr lang="en-US" b="1" dirty="0">
                <a:solidFill>
                  <a:srgbClr val="E63275"/>
                </a:solidFill>
              </a:rPr>
              <a:t>Case Study: </a:t>
            </a:r>
            <a:r>
              <a:rPr lang="en-US" sz="3200" b="1" dirty="0"/>
              <a:t>Collaborative</a:t>
            </a:r>
            <a:r>
              <a:rPr lang="en-US" b="1" dirty="0">
                <a:solidFill>
                  <a:srgbClr val="E63275"/>
                </a:solidFill>
              </a:rPr>
              <a:t> </a:t>
            </a:r>
            <a:r>
              <a:rPr lang="en-US" sz="3200" b="1" dirty="0"/>
              <a:t>Working Spaces</a:t>
            </a:r>
          </a:p>
          <a:p>
            <a:endParaRPr lang="en-IE" sz="2400" i="1" dirty="0"/>
          </a:p>
          <a:p>
            <a:endParaRPr lang="en-US" sz="3000" dirty="0"/>
          </a:p>
        </p:txBody>
      </p:sp>
      <p:sp>
        <p:nvSpPr>
          <p:cNvPr id="3" name="Text Placeholder 2"/>
          <p:cNvSpPr>
            <a:spLocks noGrp="1"/>
          </p:cNvSpPr>
          <p:nvPr>
            <p:ph type="body" sz="quarter" idx="14"/>
          </p:nvPr>
        </p:nvSpPr>
        <p:spPr>
          <a:xfrm>
            <a:off x="316616" y="2129312"/>
            <a:ext cx="11547969" cy="4576288"/>
          </a:xfrm>
          <a:solidFill>
            <a:schemeClr val="bg1"/>
          </a:solidFill>
        </p:spPr>
        <p:txBody>
          <a:bodyPr/>
          <a:lstStyle/>
          <a:p>
            <a:r>
              <a:rPr lang="en-US" b="1" dirty="0">
                <a:solidFill>
                  <a:srgbClr val="E63275"/>
                </a:solidFill>
              </a:rPr>
              <a:t>Title: </a:t>
            </a:r>
            <a:r>
              <a:rPr lang="en-US" b="1" dirty="0"/>
              <a:t>Co-Working Spaces, Fab Labs, Incubators</a:t>
            </a:r>
          </a:p>
          <a:p>
            <a:r>
              <a:rPr lang="en-IE" b="1" dirty="0">
                <a:solidFill>
                  <a:srgbClr val="E63275"/>
                </a:solidFill>
              </a:rPr>
              <a:t>Description: </a:t>
            </a:r>
            <a:r>
              <a:rPr lang="en-IE" dirty="0"/>
              <a:t>In this section you will find a mix of working spaces </a:t>
            </a:r>
            <a:r>
              <a:rPr lang="en-US" dirty="0"/>
              <a:t>1 and 2 find co-working spaces, 3 </a:t>
            </a:r>
            <a:r>
              <a:rPr lang="en-US" dirty="0" err="1"/>
              <a:t>Fablabs</a:t>
            </a:r>
            <a:r>
              <a:rPr lang="en-US" dirty="0"/>
              <a:t>, 4 to 7 Incubators</a:t>
            </a:r>
            <a:endParaRPr lang="en-IE" dirty="0">
              <a:solidFill>
                <a:srgbClr val="4D4D4C"/>
              </a:solidFill>
            </a:endParaRPr>
          </a:p>
          <a:p>
            <a:r>
              <a:rPr lang="en-IE" b="1" dirty="0">
                <a:solidFill>
                  <a:srgbClr val="E63275"/>
                </a:solidFill>
              </a:rPr>
              <a:t>Working Space Example 1: </a:t>
            </a:r>
            <a:r>
              <a:rPr lang="en-IE" b="1" dirty="0"/>
              <a:t> </a:t>
            </a:r>
            <a:r>
              <a:rPr lang="en-US" u="sng" dirty="0">
                <a:hlinkClick r:id="rId2"/>
              </a:rPr>
              <a:t>https://www.coworker.com/turkey/izmir</a:t>
            </a:r>
            <a:endParaRPr lang="en-IE" dirty="0"/>
          </a:p>
          <a:p>
            <a:r>
              <a:rPr lang="en-IE" b="1" dirty="0">
                <a:solidFill>
                  <a:srgbClr val="E63275"/>
                </a:solidFill>
              </a:rPr>
              <a:t>Working Space Example 2: </a:t>
            </a:r>
            <a:r>
              <a:rPr lang="en-IE" b="1" dirty="0"/>
              <a:t> </a:t>
            </a:r>
            <a:r>
              <a:rPr lang="en-US" u="sng" dirty="0">
                <a:hlinkClick r:id="rId3"/>
              </a:rPr>
              <a:t>https://www.coworkbooking.com/turkey/izmir</a:t>
            </a:r>
            <a:endParaRPr lang="en-IE" dirty="0"/>
          </a:p>
          <a:p>
            <a:r>
              <a:rPr lang="en-IE" b="1" dirty="0">
                <a:solidFill>
                  <a:srgbClr val="E63275"/>
                </a:solidFill>
              </a:rPr>
              <a:t>Working Space Example 3: </a:t>
            </a:r>
            <a:r>
              <a:rPr lang="en-IE" b="1" dirty="0"/>
              <a:t> </a:t>
            </a:r>
            <a:r>
              <a:rPr lang="en-US" sz="1600" u="sng" dirty="0">
                <a:hlinkClick r:id="rId4"/>
              </a:rPr>
              <a:t>https://www.ibbmeslekfabrikasi.com/tr/Fablab/56?AspxAutoDetectCookieSupport=1</a:t>
            </a:r>
            <a:endParaRPr lang="en-IE" sz="1600" u="sng" dirty="0">
              <a:solidFill>
                <a:srgbClr val="4D4D4C"/>
              </a:solidFill>
            </a:endParaRPr>
          </a:p>
          <a:p>
            <a:r>
              <a:rPr lang="en-IE" b="1" dirty="0">
                <a:solidFill>
                  <a:srgbClr val="E63275"/>
                </a:solidFill>
              </a:rPr>
              <a:t>Working Space Example 4: </a:t>
            </a:r>
            <a:r>
              <a:rPr lang="en-IE" b="1" dirty="0"/>
              <a:t> </a:t>
            </a:r>
            <a:r>
              <a:rPr lang="en-US" u="sng" dirty="0">
                <a:hlinkClick r:id="rId5"/>
              </a:rPr>
              <a:t>https://www.nuvege.org/</a:t>
            </a:r>
            <a:r>
              <a:rPr lang="en-US" dirty="0"/>
              <a:t> (EGE University)</a:t>
            </a:r>
            <a:endParaRPr lang="en-IE" dirty="0">
              <a:solidFill>
                <a:srgbClr val="4D4D4C"/>
              </a:solidFill>
            </a:endParaRPr>
          </a:p>
          <a:p>
            <a:r>
              <a:rPr lang="en-IE" b="1" dirty="0">
                <a:solidFill>
                  <a:srgbClr val="E63275"/>
                </a:solidFill>
              </a:rPr>
              <a:t>Working Space Example 5: </a:t>
            </a:r>
            <a:r>
              <a:rPr lang="en-IE" b="1" dirty="0"/>
              <a:t> </a:t>
            </a:r>
            <a:r>
              <a:rPr lang="en-US" u="sng" dirty="0">
                <a:hlinkClick r:id="rId6"/>
              </a:rPr>
              <a:t>https://teknoparkizmir.com.tr/</a:t>
            </a:r>
            <a:r>
              <a:rPr lang="en-US" dirty="0"/>
              <a:t> (İYTE)</a:t>
            </a:r>
          </a:p>
          <a:p>
            <a:r>
              <a:rPr lang="en-IE" b="1" dirty="0">
                <a:solidFill>
                  <a:srgbClr val="E63275"/>
                </a:solidFill>
              </a:rPr>
              <a:t>Working Space Example 5: </a:t>
            </a:r>
            <a:r>
              <a:rPr lang="en-IE" b="1" dirty="0"/>
              <a:t> </a:t>
            </a:r>
            <a:r>
              <a:rPr lang="en-US" u="sng" dirty="0">
                <a:hlinkClick r:id="rId7"/>
              </a:rPr>
              <a:t>https://minerva.yasar.edu.tr/</a:t>
            </a:r>
            <a:r>
              <a:rPr lang="en-US" dirty="0"/>
              <a:t> (</a:t>
            </a:r>
            <a:r>
              <a:rPr lang="en-US" dirty="0" err="1"/>
              <a:t>Yaşar</a:t>
            </a:r>
            <a:r>
              <a:rPr lang="en-US" dirty="0"/>
              <a:t> University)</a:t>
            </a:r>
            <a:endParaRPr lang="en-IE" dirty="0"/>
          </a:p>
          <a:p>
            <a:r>
              <a:rPr lang="en-IE" b="1" dirty="0">
                <a:solidFill>
                  <a:srgbClr val="E63275"/>
                </a:solidFill>
              </a:rPr>
              <a:t>Working Space Example 5: </a:t>
            </a:r>
            <a:r>
              <a:rPr lang="en-IE" b="1" dirty="0"/>
              <a:t> </a:t>
            </a:r>
            <a:r>
              <a:rPr lang="en-US" u="sng" dirty="0">
                <a:hlinkClick r:id="rId8"/>
              </a:rPr>
              <a:t>https://bambu.depark.com/</a:t>
            </a:r>
            <a:r>
              <a:rPr lang="en-US" dirty="0"/>
              <a:t> (</a:t>
            </a:r>
            <a:r>
              <a:rPr lang="en-US" dirty="0" err="1"/>
              <a:t>Dokuz</a:t>
            </a:r>
            <a:r>
              <a:rPr lang="en-US" dirty="0"/>
              <a:t> </a:t>
            </a:r>
            <a:r>
              <a:rPr lang="en-US" dirty="0" err="1"/>
              <a:t>Eylul</a:t>
            </a:r>
            <a:r>
              <a:rPr lang="en-US" dirty="0"/>
              <a:t> University)</a:t>
            </a:r>
            <a:endParaRPr lang="en-IE" dirty="0"/>
          </a:p>
          <a:p>
            <a:endParaRPr lang="en-IE" dirty="0"/>
          </a:p>
          <a:p>
            <a:endParaRPr lang="en-IE" dirty="0"/>
          </a:p>
          <a:p>
            <a:endParaRPr lang="en-US" dirty="0"/>
          </a:p>
        </p:txBody>
      </p:sp>
      <p:sp>
        <p:nvSpPr>
          <p:cNvPr id="5" name="TextBox 4">
            <a:extLst>
              <a:ext uri="{FF2B5EF4-FFF2-40B4-BE49-F238E27FC236}">
                <a16:creationId xmlns:a16="http://schemas.microsoft.com/office/drawing/2014/main" id="{A5233C03-F9B6-4D49-9D00-694CD2D45C06}"/>
              </a:ext>
            </a:extLst>
          </p:cNvPr>
          <p:cNvSpPr txBox="1"/>
          <p:nvPr/>
        </p:nvSpPr>
        <p:spPr>
          <a:xfrm>
            <a:off x="9852239" y="1791069"/>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6" name="Picture 5">
            <a:extLst>
              <a:ext uri="{FF2B5EF4-FFF2-40B4-BE49-F238E27FC236}">
                <a16:creationId xmlns:a16="http://schemas.microsoft.com/office/drawing/2014/main" id="{BA9C2935-40EA-4A6C-A99F-FA8534C4C71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765129" y="262321"/>
            <a:ext cx="2087640" cy="1391760"/>
          </a:xfrm>
          <a:prstGeom prst="rect">
            <a:avLst/>
          </a:prstGeom>
        </p:spPr>
      </p:pic>
    </p:spTree>
    <p:extLst>
      <p:ext uri="{BB962C8B-B14F-4D97-AF65-F5344CB8AC3E}">
        <p14:creationId xmlns:p14="http://schemas.microsoft.com/office/powerpoint/2010/main" val="484654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DA0534-C289-4151-868B-69F8988EB3D7}"/>
              </a:ext>
            </a:extLst>
          </p:cNvPr>
          <p:cNvSpPr>
            <a:spLocks noGrp="1"/>
          </p:cNvSpPr>
          <p:nvPr>
            <p:ph type="body" sz="quarter" idx="13"/>
          </p:nvPr>
        </p:nvSpPr>
        <p:spPr/>
        <p:txBody>
          <a:bodyPr>
            <a:normAutofit fontScale="77500" lnSpcReduction="20000"/>
          </a:bodyPr>
          <a:lstStyle/>
          <a:p>
            <a:r>
              <a:rPr lang="en-US" b="1" dirty="0">
                <a:solidFill>
                  <a:srgbClr val="E63275"/>
                </a:solidFill>
              </a:rPr>
              <a:t>Case Study: </a:t>
            </a:r>
            <a:r>
              <a:rPr lang="en-US" b="1" dirty="0"/>
              <a:t>EGE University EBILTEM-TTO May be                                                            Able to Help you Attain TUBITAK Entrepreneur Supports</a:t>
            </a:r>
            <a:endParaRPr lang="en-IE" b="1" dirty="0"/>
          </a:p>
          <a:p>
            <a:endParaRPr lang="en-US" sz="3000" dirty="0"/>
          </a:p>
          <a:p>
            <a:endParaRPr lang="en-IE" dirty="0"/>
          </a:p>
        </p:txBody>
      </p:sp>
      <p:sp>
        <p:nvSpPr>
          <p:cNvPr id="6" name="Picture Placeholder 5">
            <a:extLst>
              <a:ext uri="{FF2B5EF4-FFF2-40B4-BE49-F238E27FC236}">
                <a16:creationId xmlns:a16="http://schemas.microsoft.com/office/drawing/2014/main" id="{BF7D60FD-CC15-4D55-AEDF-40F5FAD9D6CA}"/>
              </a:ext>
            </a:extLst>
          </p:cNvPr>
          <p:cNvSpPr>
            <a:spLocks noGrp="1"/>
          </p:cNvSpPr>
          <p:nvPr>
            <p:ph type="pic" sz="quarter" idx="15"/>
          </p:nvPr>
        </p:nvSpPr>
        <p:spPr/>
      </p:sp>
      <p:pic>
        <p:nvPicPr>
          <p:cNvPr id="8" name="Picture 7">
            <a:extLst>
              <a:ext uri="{FF2B5EF4-FFF2-40B4-BE49-F238E27FC236}">
                <a16:creationId xmlns:a16="http://schemas.microsoft.com/office/drawing/2014/main" id="{1E22A825-D9BA-4637-BE88-314A0AC377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65129" y="1893434"/>
            <a:ext cx="2087640" cy="1391760"/>
          </a:xfrm>
          <a:prstGeom prst="rect">
            <a:avLst/>
          </a:prstGeom>
        </p:spPr>
      </p:pic>
      <p:sp>
        <p:nvSpPr>
          <p:cNvPr id="9" name="TextBox 8">
            <a:extLst>
              <a:ext uri="{FF2B5EF4-FFF2-40B4-BE49-F238E27FC236}">
                <a16:creationId xmlns:a16="http://schemas.microsoft.com/office/drawing/2014/main" id="{2F9AB700-C8A9-4AD2-9608-9748BBFDABB1}"/>
              </a:ext>
            </a:extLst>
          </p:cNvPr>
          <p:cNvSpPr txBox="1"/>
          <p:nvPr/>
        </p:nvSpPr>
        <p:spPr>
          <a:xfrm>
            <a:off x="9865052" y="3542987"/>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TURKEY</a:t>
            </a:r>
          </a:p>
        </p:txBody>
      </p:sp>
      <p:pic>
        <p:nvPicPr>
          <p:cNvPr id="2" name="Picture 1">
            <a:hlinkClick r:id="rId3"/>
            <a:extLst>
              <a:ext uri="{FF2B5EF4-FFF2-40B4-BE49-F238E27FC236}">
                <a16:creationId xmlns:a16="http://schemas.microsoft.com/office/drawing/2014/main" id="{7E4F1B06-4584-4767-AFC7-834C9EDAF6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0503" y="1893434"/>
            <a:ext cx="5579356" cy="3391798"/>
          </a:xfrm>
          <a:prstGeom prst="rect">
            <a:avLst/>
          </a:prstGeom>
        </p:spPr>
      </p:pic>
    </p:spTree>
    <p:extLst>
      <p:ext uri="{BB962C8B-B14F-4D97-AF65-F5344CB8AC3E}">
        <p14:creationId xmlns:p14="http://schemas.microsoft.com/office/powerpoint/2010/main" val="2942334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505763" y="1991442"/>
            <a:ext cx="5920204" cy="2497338"/>
          </a:xfrm>
        </p:spPr>
        <p:txBody>
          <a:bodyPr rtlCol="0">
            <a:noAutofit/>
          </a:bodyPr>
          <a:lstStyle/>
          <a:p>
            <a:pPr>
              <a:defRPr/>
            </a:pPr>
            <a:endParaRPr lang="en-US" sz="4100" i="0" dirty="0"/>
          </a:p>
          <a:p>
            <a:pPr algn="l"/>
            <a:r>
              <a:rPr lang="en-IE" sz="4100" b="1" i="0" dirty="0"/>
              <a:t>Section 3</a:t>
            </a:r>
          </a:p>
          <a:p>
            <a:pPr algn="l"/>
            <a:r>
              <a:rPr kumimoji="1" lang="en-IE" altLang="ja-JP" sz="4100" b="1" i="0" dirty="0">
                <a:latin typeface="Calibri" charset="0"/>
                <a:ea typeface="Calibri" charset="0"/>
                <a:cs typeface="Calibri" charset="0"/>
              </a:rPr>
              <a:t>Collaboration Technology</a:t>
            </a:r>
          </a:p>
          <a:p>
            <a:pPr algn="l"/>
            <a:endParaRPr kumimoji="1" lang="en-IE" sz="4100" i="0" dirty="0">
              <a:latin typeface="Calibri" charset="0"/>
              <a:cs typeface="Calibri" charset="0"/>
            </a:endParaRPr>
          </a:p>
          <a:p>
            <a:pPr algn="l"/>
            <a:r>
              <a:rPr lang="en-US" altLang="ja-JP" sz="2400" i="0" dirty="0"/>
              <a:t>Why consider collaboration tools? </a:t>
            </a:r>
            <a:r>
              <a:rPr lang="en-IE" sz="2400" i="0" dirty="0"/>
              <a:t>Working together is hard work—for a lot of reasons. You could even have teammates who work in different locations and different hours. Plus, everyone’s work is now spread across multiple apps. Technology can help streamline how you work and collaborate.</a:t>
            </a:r>
            <a:endParaRPr lang="en-US" sz="2400" i="0" dirty="0"/>
          </a:p>
        </p:txBody>
      </p:sp>
      <p:pic>
        <p:nvPicPr>
          <p:cNvPr id="3" name="Picture 2" descr="A picture containing implement, table, different, sitting&#10;&#10;Description automatically generated">
            <a:extLst>
              <a:ext uri="{FF2B5EF4-FFF2-40B4-BE49-F238E27FC236}">
                <a16:creationId xmlns:a16="http://schemas.microsoft.com/office/drawing/2014/main" id="{02752062-C827-439E-A0EA-B7F7E381746B}"/>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673374" y="3190187"/>
            <a:ext cx="3413421" cy="2701319"/>
          </a:xfrm>
          <a:prstGeom prst="rect">
            <a:avLst/>
          </a:prstGeom>
        </p:spPr>
      </p:pic>
    </p:spTree>
    <p:extLst>
      <p:ext uri="{BB962C8B-B14F-4D97-AF65-F5344CB8AC3E}">
        <p14:creationId xmlns:p14="http://schemas.microsoft.com/office/powerpoint/2010/main" val="1333453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5CF331-2B4C-436C-8E79-EF4E04776557}"/>
              </a:ext>
            </a:extLst>
          </p:cNvPr>
          <p:cNvSpPr>
            <a:spLocks noGrp="1"/>
          </p:cNvSpPr>
          <p:nvPr>
            <p:ph type="body" sz="quarter" idx="13"/>
          </p:nvPr>
        </p:nvSpPr>
        <p:spPr>
          <a:xfrm>
            <a:off x="3678622" y="393108"/>
            <a:ext cx="7890450" cy="1312020"/>
          </a:xfrm>
        </p:spPr>
        <p:txBody>
          <a:bodyPr>
            <a:normAutofit/>
          </a:bodyPr>
          <a:lstStyle/>
          <a:p>
            <a:r>
              <a:rPr lang="en-IE" b="1" dirty="0">
                <a:solidFill>
                  <a:srgbClr val="E63275"/>
                </a:solidFill>
              </a:rPr>
              <a:t>Use social media to develop your networks / find collaborators</a:t>
            </a:r>
          </a:p>
          <a:p>
            <a:endParaRPr lang="en-IE" dirty="0">
              <a:solidFill>
                <a:srgbClr val="E63275"/>
              </a:solidFill>
            </a:endParaRPr>
          </a:p>
        </p:txBody>
      </p:sp>
      <p:sp>
        <p:nvSpPr>
          <p:cNvPr id="5" name="Text Placeholder 4">
            <a:extLst>
              <a:ext uri="{FF2B5EF4-FFF2-40B4-BE49-F238E27FC236}">
                <a16:creationId xmlns:a16="http://schemas.microsoft.com/office/drawing/2014/main" id="{1F3BF78C-0C4C-4677-B54F-2FCD62C7C79E}"/>
              </a:ext>
            </a:extLst>
          </p:cNvPr>
          <p:cNvSpPr>
            <a:spLocks noGrp="1"/>
          </p:cNvSpPr>
          <p:nvPr>
            <p:ph type="body" sz="quarter" idx="15"/>
          </p:nvPr>
        </p:nvSpPr>
        <p:spPr>
          <a:xfrm>
            <a:off x="3678622" y="2088470"/>
            <a:ext cx="4758727" cy="3960000"/>
          </a:xfrm>
        </p:spPr>
        <p:txBody>
          <a:bodyPr/>
          <a:lstStyle/>
          <a:p>
            <a:r>
              <a:rPr lang="en-IE" dirty="0">
                <a:solidFill>
                  <a:srgbClr val="7A7C7E"/>
                </a:solidFill>
              </a:rPr>
              <a:t>Technology and the media enables people to connect, share dreams and ideas from anywhere and at anytime. </a:t>
            </a:r>
            <a:r>
              <a:rPr lang="en-IE" b="1" dirty="0">
                <a:solidFill>
                  <a:srgbClr val="7A7C7E"/>
                </a:solidFill>
              </a:rPr>
              <a:t>Tribe-up and share your interests </a:t>
            </a:r>
          </a:p>
          <a:p>
            <a:pPr marL="342900" indent="-342900">
              <a:lnSpc>
                <a:spcPct val="100000"/>
              </a:lnSpc>
              <a:spcBef>
                <a:spcPts val="0"/>
              </a:spcBef>
              <a:buClr>
                <a:srgbClr val="20B6F6"/>
              </a:buClr>
              <a:buFont typeface="Arial" panose="020B0604020202020204" pitchFamily="34" charset="0"/>
              <a:buChar char="•"/>
            </a:pPr>
            <a:r>
              <a:rPr lang="en-IE" dirty="0">
                <a:solidFill>
                  <a:srgbClr val="7A7C7E"/>
                </a:solidFill>
              </a:rPr>
              <a:t>Information is accessible instantly </a:t>
            </a:r>
          </a:p>
          <a:p>
            <a:pPr marL="342900" indent="-342900">
              <a:lnSpc>
                <a:spcPct val="100000"/>
              </a:lnSpc>
              <a:spcBef>
                <a:spcPts val="0"/>
              </a:spcBef>
              <a:buClr>
                <a:srgbClr val="20B6F6"/>
              </a:buClr>
              <a:buFont typeface="Arial" panose="020B0604020202020204" pitchFamily="34" charset="0"/>
              <a:buChar char="•"/>
            </a:pPr>
            <a:r>
              <a:rPr lang="en-IE" dirty="0">
                <a:solidFill>
                  <a:srgbClr val="7A7C7E"/>
                </a:solidFill>
              </a:rPr>
              <a:t>Global markets are available instantly</a:t>
            </a:r>
          </a:p>
          <a:p>
            <a:pPr marL="342900" indent="-342900">
              <a:lnSpc>
                <a:spcPct val="100000"/>
              </a:lnSpc>
              <a:spcBef>
                <a:spcPts val="0"/>
              </a:spcBef>
              <a:buClr>
                <a:srgbClr val="20B6F6"/>
              </a:buClr>
              <a:buFont typeface="Arial" panose="020B0604020202020204" pitchFamily="34" charset="0"/>
              <a:buChar char="•"/>
            </a:pPr>
            <a:r>
              <a:rPr lang="en-IE" dirty="0">
                <a:solidFill>
                  <a:srgbClr val="7A7C7E"/>
                </a:solidFill>
              </a:rPr>
              <a:t>Connect to people who can help and advise via social media </a:t>
            </a:r>
          </a:p>
          <a:p>
            <a:pPr marL="342900" indent="-342900">
              <a:lnSpc>
                <a:spcPct val="100000"/>
              </a:lnSpc>
              <a:spcBef>
                <a:spcPts val="0"/>
              </a:spcBef>
              <a:buClr>
                <a:srgbClr val="20B6F6"/>
              </a:buClr>
              <a:buFont typeface="Arial" panose="020B0604020202020204" pitchFamily="34" charset="0"/>
              <a:buChar char="•"/>
            </a:pPr>
            <a:r>
              <a:rPr lang="en-IE" dirty="0">
                <a:solidFill>
                  <a:srgbClr val="7A7C7E"/>
                </a:solidFill>
              </a:rPr>
              <a:t>Costs of starting a business have changed</a:t>
            </a:r>
          </a:p>
          <a:p>
            <a:endParaRPr lang="en-IE" dirty="0"/>
          </a:p>
        </p:txBody>
      </p:sp>
      <p:sp>
        <p:nvSpPr>
          <p:cNvPr id="6" name="Text Placeholder 5">
            <a:extLst>
              <a:ext uri="{FF2B5EF4-FFF2-40B4-BE49-F238E27FC236}">
                <a16:creationId xmlns:a16="http://schemas.microsoft.com/office/drawing/2014/main" id="{7B5C6FA5-55BC-4E00-91E9-02F8FD7E1990}"/>
              </a:ext>
            </a:extLst>
          </p:cNvPr>
          <p:cNvSpPr>
            <a:spLocks noGrp="1"/>
          </p:cNvSpPr>
          <p:nvPr>
            <p:ph type="body" sz="quarter" idx="16"/>
          </p:nvPr>
        </p:nvSpPr>
        <p:spPr>
          <a:xfrm>
            <a:off x="8888980" y="2134415"/>
            <a:ext cx="2823783" cy="3975101"/>
          </a:xfrm>
        </p:spPr>
        <p:txBody>
          <a:bodyPr/>
          <a:lstStyle/>
          <a:p>
            <a:r>
              <a:rPr lang="en-IE" b="1" dirty="0">
                <a:solidFill>
                  <a:srgbClr val="E95273"/>
                </a:solidFill>
              </a:rPr>
              <a:t>Plan your approach </a:t>
            </a:r>
          </a:p>
          <a:p>
            <a:pPr marL="342900" indent="-342900">
              <a:lnSpc>
                <a:spcPct val="100000"/>
              </a:lnSpc>
              <a:spcBef>
                <a:spcPts val="0"/>
              </a:spcBef>
              <a:buClr>
                <a:srgbClr val="20B6F6"/>
              </a:buClr>
              <a:buFont typeface="Arial" panose="020B0604020202020204" pitchFamily="34" charset="0"/>
              <a:buChar char="•"/>
            </a:pPr>
            <a:r>
              <a:rPr lang="en-IE" dirty="0">
                <a:solidFill>
                  <a:srgbClr val="7A7C7E"/>
                </a:solidFill>
              </a:rPr>
              <a:t>Network </a:t>
            </a:r>
          </a:p>
          <a:p>
            <a:pPr marL="342900" indent="-342900">
              <a:lnSpc>
                <a:spcPct val="100000"/>
              </a:lnSpc>
              <a:spcBef>
                <a:spcPts val="0"/>
              </a:spcBef>
              <a:buClr>
                <a:srgbClr val="20B6F6"/>
              </a:buClr>
              <a:buFont typeface="Arial" panose="020B0604020202020204" pitchFamily="34" charset="0"/>
              <a:buChar char="•"/>
            </a:pPr>
            <a:r>
              <a:rPr lang="en-IE" dirty="0">
                <a:solidFill>
                  <a:srgbClr val="7A7C7E"/>
                </a:solidFill>
              </a:rPr>
              <a:t>Collaborate </a:t>
            </a:r>
          </a:p>
          <a:p>
            <a:pPr marL="342900" indent="-342900">
              <a:lnSpc>
                <a:spcPct val="100000"/>
              </a:lnSpc>
              <a:spcBef>
                <a:spcPts val="0"/>
              </a:spcBef>
              <a:buClr>
                <a:srgbClr val="20B6F6"/>
              </a:buClr>
              <a:buFont typeface="Arial" panose="020B0604020202020204" pitchFamily="34" charset="0"/>
              <a:buChar char="•"/>
            </a:pPr>
            <a:r>
              <a:rPr lang="en-IE" dirty="0">
                <a:solidFill>
                  <a:srgbClr val="7A7C7E"/>
                </a:solidFill>
              </a:rPr>
              <a:t>Employ new skills </a:t>
            </a:r>
          </a:p>
          <a:p>
            <a:pPr marL="342900" indent="-342900">
              <a:lnSpc>
                <a:spcPct val="100000"/>
              </a:lnSpc>
              <a:spcBef>
                <a:spcPts val="0"/>
              </a:spcBef>
              <a:buClr>
                <a:srgbClr val="20B6F6"/>
              </a:buClr>
              <a:buFont typeface="Arial" panose="020B0604020202020204" pitchFamily="34" charset="0"/>
              <a:buChar char="•"/>
            </a:pPr>
            <a:r>
              <a:rPr lang="en-IE" dirty="0">
                <a:solidFill>
                  <a:srgbClr val="7A7C7E"/>
                </a:solidFill>
              </a:rPr>
              <a:t>Build an online experience</a:t>
            </a:r>
          </a:p>
          <a:p>
            <a:pPr marL="342900" indent="-342900">
              <a:lnSpc>
                <a:spcPct val="100000"/>
              </a:lnSpc>
              <a:spcBef>
                <a:spcPts val="0"/>
              </a:spcBef>
              <a:buClr>
                <a:srgbClr val="20B6F6"/>
              </a:buClr>
              <a:buFont typeface="Arial" panose="020B0604020202020204" pitchFamily="34" charset="0"/>
              <a:buChar char="•"/>
            </a:pPr>
            <a:r>
              <a:rPr lang="en-IE" dirty="0">
                <a:solidFill>
                  <a:srgbClr val="7A7C7E"/>
                </a:solidFill>
              </a:rPr>
              <a:t>Share Resource </a:t>
            </a:r>
          </a:p>
          <a:p>
            <a:endParaRPr lang="en-IE" dirty="0"/>
          </a:p>
        </p:txBody>
      </p:sp>
      <p:pic>
        <p:nvPicPr>
          <p:cNvPr id="3" name="Picture 2" descr="A picture containing drawing&#10;&#10;Description automatically generated">
            <a:extLst>
              <a:ext uri="{FF2B5EF4-FFF2-40B4-BE49-F238E27FC236}">
                <a16:creationId xmlns:a16="http://schemas.microsoft.com/office/drawing/2014/main" id="{FDC6E673-88DF-4D6A-B6BD-6E3D9046A13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78822" y="3995532"/>
            <a:ext cx="2963579" cy="2052938"/>
          </a:xfrm>
          <a:prstGeom prst="rect">
            <a:avLst/>
          </a:prstGeom>
        </p:spPr>
      </p:pic>
    </p:spTree>
    <p:extLst>
      <p:ext uri="{BB962C8B-B14F-4D97-AF65-F5344CB8AC3E}">
        <p14:creationId xmlns:p14="http://schemas.microsoft.com/office/powerpoint/2010/main" val="3799225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8939749"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endParaRPr lang="en-IE" b="1" dirty="0">
              <a:solidFill>
                <a:srgbClr val="E95273"/>
              </a:solidFill>
            </a:endParaRPr>
          </a:p>
        </p:txBody>
      </p:sp>
      <p:sp>
        <p:nvSpPr>
          <p:cNvPr id="2" name="Rectangle 1">
            <a:extLst>
              <a:ext uri="{FF2B5EF4-FFF2-40B4-BE49-F238E27FC236}">
                <a16:creationId xmlns:a16="http://schemas.microsoft.com/office/drawing/2014/main" id="{EB4DBE1A-CE33-4285-8D9A-F637E2166C27}"/>
              </a:ext>
            </a:extLst>
          </p:cNvPr>
          <p:cNvSpPr/>
          <p:nvPr/>
        </p:nvSpPr>
        <p:spPr>
          <a:xfrm>
            <a:off x="3762102" y="2071634"/>
            <a:ext cx="8429897" cy="1754326"/>
          </a:xfrm>
          <a:prstGeom prst="rect">
            <a:avLst/>
          </a:prstGeom>
        </p:spPr>
        <p:txBody>
          <a:bodyPr wrap="square">
            <a:spAutoFit/>
          </a:bodyPr>
          <a:lstStyle/>
          <a:p>
            <a:r>
              <a:rPr lang="en-IE" sz="2400" dirty="0">
                <a:solidFill>
                  <a:srgbClr val="7A7C7E"/>
                </a:solidFill>
              </a:rPr>
              <a:t>Secrets to Building a Tribe/Creative Community with Facebook Groups. Facebook Groups are a powerful platform for creating a tribe and engaging with them online. </a:t>
            </a:r>
          </a:p>
          <a:p>
            <a:endParaRPr lang="en-IE" sz="3600" b="1" dirty="0">
              <a:solidFill>
                <a:srgbClr val="7A7C7E"/>
              </a:solidFill>
            </a:endParaRPr>
          </a:p>
        </p:txBody>
      </p:sp>
      <p:pic>
        <p:nvPicPr>
          <p:cNvPr id="4" name="Picture 3">
            <a:extLst>
              <a:ext uri="{FF2B5EF4-FFF2-40B4-BE49-F238E27FC236}">
                <a16:creationId xmlns:a16="http://schemas.microsoft.com/office/drawing/2014/main" id="{EF216944-8186-47ED-A4FE-A178E4BFA2AB}"/>
              </a:ext>
            </a:extLst>
          </p:cNvPr>
          <p:cNvPicPr>
            <a:picLocks noChangeAspect="1"/>
          </p:cNvPicPr>
          <p:nvPr/>
        </p:nvPicPr>
        <p:blipFill>
          <a:blip r:embed="rId2"/>
          <a:stretch>
            <a:fillRect/>
          </a:stretch>
        </p:blipFill>
        <p:spPr>
          <a:xfrm>
            <a:off x="3413920" y="3932248"/>
            <a:ext cx="3508516" cy="2315620"/>
          </a:xfrm>
          <a:prstGeom prst="rect">
            <a:avLst/>
          </a:prstGeom>
        </p:spPr>
      </p:pic>
      <p:pic>
        <p:nvPicPr>
          <p:cNvPr id="5" name="Picture 4">
            <a:extLst>
              <a:ext uri="{FF2B5EF4-FFF2-40B4-BE49-F238E27FC236}">
                <a16:creationId xmlns:a16="http://schemas.microsoft.com/office/drawing/2014/main" id="{6A99FC25-A911-448F-A5BA-6914C997F222}"/>
              </a:ext>
            </a:extLst>
          </p:cNvPr>
          <p:cNvPicPr>
            <a:picLocks noChangeAspect="1"/>
          </p:cNvPicPr>
          <p:nvPr/>
        </p:nvPicPr>
        <p:blipFill>
          <a:blip r:embed="rId3"/>
          <a:stretch>
            <a:fillRect/>
          </a:stretch>
        </p:blipFill>
        <p:spPr>
          <a:xfrm>
            <a:off x="7133723" y="3696466"/>
            <a:ext cx="3489349" cy="2558856"/>
          </a:xfrm>
          <a:prstGeom prst="rect">
            <a:avLst/>
          </a:prstGeom>
        </p:spPr>
      </p:pic>
      <p:sp>
        <p:nvSpPr>
          <p:cNvPr id="3" name="Rectangle 2">
            <a:extLst>
              <a:ext uri="{FF2B5EF4-FFF2-40B4-BE49-F238E27FC236}">
                <a16:creationId xmlns:a16="http://schemas.microsoft.com/office/drawing/2014/main" id="{7E9FA5B4-FFB7-4F71-B507-9A5833AA3537}"/>
              </a:ext>
            </a:extLst>
          </p:cNvPr>
          <p:cNvSpPr/>
          <p:nvPr/>
        </p:nvSpPr>
        <p:spPr>
          <a:xfrm>
            <a:off x="3649398" y="6224098"/>
            <a:ext cx="2817759" cy="369332"/>
          </a:xfrm>
          <a:prstGeom prst="rect">
            <a:avLst/>
          </a:prstGeom>
        </p:spPr>
        <p:txBody>
          <a:bodyPr wrap="none">
            <a:spAutoFit/>
          </a:bodyPr>
          <a:lstStyle/>
          <a:p>
            <a:r>
              <a:rPr lang="en-IE" dirty="0">
                <a:hlinkClick r:id="rId4"/>
              </a:rPr>
              <a:t>www.facebook.com/groups</a:t>
            </a:r>
            <a:r>
              <a:rPr lang="en-IE" dirty="0"/>
              <a:t> </a:t>
            </a:r>
          </a:p>
        </p:txBody>
      </p:sp>
      <p:sp>
        <p:nvSpPr>
          <p:cNvPr id="7" name="Text Placeholder 6">
            <a:extLst>
              <a:ext uri="{FF2B5EF4-FFF2-40B4-BE49-F238E27FC236}">
                <a16:creationId xmlns:a16="http://schemas.microsoft.com/office/drawing/2014/main" id="{C1885CFA-8CD4-441D-B557-A87F31346C94}"/>
              </a:ext>
            </a:extLst>
          </p:cNvPr>
          <p:cNvSpPr>
            <a:spLocks noGrp="1"/>
          </p:cNvSpPr>
          <p:nvPr>
            <p:ph type="body" sz="quarter" idx="13"/>
          </p:nvPr>
        </p:nvSpPr>
        <p:spPr>
          <a:xfrm>
            <a:off x="3649398" y="1053450"/>
            <a:ext cx="7407087" cy="697353"/>
          </a:xfrm>
        </p:spPr>
        <p:txBody>
          <a:bodyPr>
            <a:noAutofit/>
          </a:bodyPr>
          <a:lstStyle/>
          <a:p>
            <a:r>
              <a:rPr lang="en-IE" b="1" dirty="0">
                <a:solidFill>
                  <a:srgbClr val="E63275"/>
                </a:solidFill>
              </a:rPr>
              <a:t>FACEBOOK GROUPS</a:t>
            </a:r>
          </a:p>
        </p:txBody>
      </p:sp>
    </p:spTree>
    <p:extLst>
      <p:ext uri="{BB962C8B-B14F-4D97-AF65-F5344CB8AC3E}">
        <p14:creationId xmlns:p14="http://schemas.microsoft.com/office/powerpoint/2010/main" val="2706965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8939749"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endParaRPr lang="en-IE" b="1" dirty="0">
              <a:solidFill>
                <a:srgbClr val="E95273"/>
              </a:solidFill>
            </a:endParaRPr>
          </a:p>
        </p:txBody>
      </p:sp>
      <p:sp>
        <p:nvSpPr>
          <p:cNvPr id="2" name="Rectangle 1">
            <a:extLst>
              <a:ext uri="{FF2B5EF4-FFF2-40B4-BE49-F238E27FC236}">
                <a16:creationId xmlns:a16="http://schemas.microsoft.com/office/drawing/2014/main" id="{EB4DBE1A-CE33-4285-8D9A-F637E2166C27}"/>
              </a:ext>
            </a:extLst>
          </p:cNvPr>
          <p:cNvSpPr/>
          <p:nvPr/>
        </p:nvSpPr>
        <p:spPr>
          <a:xfrm>
            <a:off x="3775166" y="2071634"/>
            <a:ext cx="8416834" cy="4339650"/>
          </a:xfrm>
          <a:prstGeom prst="rect">
            <a:avLst/>
          </a:prstGeom>
        </p:spPr>
        <p:txBody>
          <a:bodyPr wrap="square">
            <a:spAutoFit/>
          </a:bodyPr>
          <a:lstStyle/>
          <a:p>
            <a:r>
              <a:rPr lang="en-IE" sz="2400" b="1" dirty="0">
                <a:solidFill>
                  <a:srgbClr val="E63275"/>
                </a:solidFill>
              </a:rPr>
              <a:t>A Facebook group will provide: </a:t>
            </a:r>
          </a:p>
          <a:p>
            <a:pPr marL="312738" indent="-312738">
              <a:lnSpc>
                <a:spcPct val="100000"/>
              </a:lnSpc>
              <a:spcBef>
                <a:spcPts val="0"/>
              </a:spcBef>
              <a:buClr>
                <a:srgbClr val="20B6F6"/>
              </a:buClr>
              <a:buFont typeface="+mj-lt"/>
              <a:buAutoNum type="arabicPeriod"/>
            </a:pPr>
            <a:r>
              <a:rPr lang="en-IE" sz="2400" dirty="0">
                <a:solidFill>
                  <a:srgbClr val="7A7C7E"/>
                </a:solidFill>
              </a:rPr>
              <a:t>Regular contact with your followers via the group (including creative collaborators) will help build a solid relationship</a:t>
            </a:r>
          </a:p>
          <a:p>
            <a:pPr marL="312738" indent="-312738">
              <a:lnSpc>
                <a:spcPct val="100000"/>
              </a:lnSpc>
              <a:spcBef>
                <a:spcPts val="0"/>
              </a:spcBef>
              <a:buClr>
                <a:srgbClr val="20B6F6"/>
              </a:buClr>
              <a:buFont typeface="+mj-lt"/>
              <a:buAutoNum type="arabicPeriod"/>
            </a:pPr>
            <a:r>
              <a:rPr lang="en-IE" sz="2400" dirty="0">
                <a:solidFill>
                  <a:srgbClr val="7A7C7E"/>
                </a:solidFill>
              </a:rPr>
              <a:t>Notifications to members of a new post or comment on the post in the group allows for responsive conversations. This encourages deeper participation and collaboration</a:t>
            </a:r>
          </a:p>
          <a:p>
            <a:pPr marL="312738" indent="-312738">
              <a:lnSpc>
                <a:spcPct val="100000"/>
              </a:lnSpc>
              <a:spcBef>
                <a:spcPts val="0"/>
              </a:spcBef>
              <a:buClr>
                <a:srgbClr val="20B6F6"/>
              </a:buClr>
              <a:buFont typeface="+mj-lt"/>
              <a:buAutoNum type="arabicPeriod"/>
            </a:pPr>
            <a:r>
              <a:rPr lang="en-IE" sz="2400" dirty="0">
                <a:solidFill>
                  <a:srgbClr val="7A7C7E"/>
                </a:solidFill>
              </a:rPr>
              <a:t>Instant Engineering (and STEM) community – your followers now have a voice and a direct connection to you. This drives a new level of engagement. Instead of being marketed to, they are now part of your tribe. </a:t>
            </a:r>
          </a:p>
          <a:p>
            <a:endParaRPr lang="en-IE" sz="3600" b="1" dirty="0">
              <a:solidFill>
                <a:srgbClr val="7A7C7E"/>
              </a:solidFill>
            </a:endParaRPr>
          </a:p>
        </p:txBody>
      </p:sp>
      <p:pic>
        <p:nvPicPr>
          <p:cNvPr id="5" name="Picture 4" descr="A close up of a sign&#10;&#10;Description automatically generated">
            <a:extLst>
              <a:ext uri="{FF2B5EF4-FFF2-40B4-BE49-F238E27FC236}">
                <a16:creationId xmlns:a16="http://schemas.microsoft.com/office/drawing/2014/main" id="{8CB42972-A523-40E0-A3E6-406A68772FA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2831" y="3082815"/>
            <a:ext cx="2857500" cy="2857500"/>
          </a:xfrm>
          <a:prstGeom prst="rect">
            <a:avLst/>
          </a:prstGeom>
        </p:spPr>
      </p:pic>
      <p:sp>
        <p:nvSpPr>
          <p:cNvPr id="11" name="Text Placeholder 6">
            <a:extLst>
              <a:ext uri="{FF2B5EF4-FFF2-40B4-BE49-F238E27FC236}">
                <a16:creationId xmlns:a16="http://schemas.microsoft.com/office/drawing/2014/main" id="{8E8EF1BD-9818-426B-85C9-7A2FC2EF42B2}"/>
              </a:ext>
            </a:extLst>
          </p:cNvPr>
          <p:cNvSpPr txBox="1">
            <a:spLocks/>
          </p:cNvSpPr>
          <p:nvPr/>
        </p:nvSpPr>
        <p:spPr>
          <a:xfrm>
            <a:off x="3649398" y="1053450"/>
            <a:ext cx="740708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6D6E6C"/>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a:solidFill>
                  <a:srgbClr val="E63275"/>
                </a:solidFill>
              </a:rPr>
              <a:t>FACEBOOK GROUPS</a:t>
            </a:r>
            <a:endParaRPr lang="en-IE" b="1" dirty="0">
              <a:solidFill>
                <a:srgbClr val="E63275"/>
              </a:solidFill>
            </a:endParaRPr>
          </a:p>
        </p:txBody>
      </p:sp>
    </p:spTree>
    <p:extLst>
      <p:ext uri="{BB962C8B-B14F-4D97-AF65-F5344CB8AC3E}">
        <p14:creationId xmlns:p14="http://schemas.microsoft.com/office/powerpoint/2010/main" val="14304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4719849" y="4754207"/>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dirty="0">
              <a:solidFill>
                <a:srgbClr val="E95273"/>
              </a:solidFill>
            </a:endParaRPr>
          </a:p>
        </p:txBody>
      </p:sp>
      <p:sp>
        <p:nvSpPr>
          <p:cNvPr id="10" name="Text Placeholder 9">
            <a:extLst>
              <a:ext uri="{FF2B5EF4-FFF2-40B4-BE49-F238E27FC236}">
                <a16:creationId xmlns:a16="http://schemas.microsoft.com/office/drawing/2014/main" id="{5F7A117C-32C6-4BE5-8A4F-831FF653BAB2}"/>
              </a:ext>
            </a:extLst>
          </p:cNvPr>
          <p:cNvSpPr>
            <a:spLocks noGrp="1"/>
          </p:cNvSpPr>
          <p:nvPr>
            <p:ph type="body" sz="quarter" idx="16"/>
          </p:nvPr>
        </p:nvSpPr>
        <p:spPr>
          <a:xfrm>
            <a:off x="6222362" y="617559"/>
            <a:ext cx="5376310" cy="697353"/>
          </a:xfrm>
        </p:spPr>
        <p:txBody>
          <a:bodyPr>
            <a:noAutofit/>
          </a:bodyPr>
          <a:lstStyle/>
          <a:p>
            <a:r>
              <a:rPr lang="en-IE" b="1" dirty="0">
                <a:solidFill>
                  <a:srgbClr val="E95273"/>
                </a:solidFill>
              </a:rPr>
              <a:t>It is really about finding your tribe…</a:t>
            </a:r>
          </a:p>
          <a:p>
            <a:endParaRPr lang="en-IE" b="1" dirty="0"/>
          </a:p>
        </p:txBody>
      </p:sp>
      <p:sp>
        <p:nvSpPr>
          <p:cNvPr id="11" name="Text Placeholder 10">
            <a:extLst>
              <a:ext uri="{FF2B5EF4-FFF2-40B4-BE49-F238E27FC236}">
                <a16:creationId xmlns:a16="http://schemas.microsoft.com/office/drawing/2014/main" id="{5AB07826-C35A-4722-8C01-9886012B569B}"/>
              </a:ext>
            </a:extLst>
          </p:cNvPr>
          <p:cNvSpPr>
            <a:spLocks noGrp="1"/>
          </p:cNvSpPr>
          <p:nvPr>
            <p:ph type="body" sz="quarter" idx="17"/>
          </p:nvPr>
        </p:nvSpPr>
        <p:spPr>
          <a:xfrm>
            <a:off x="6325568" y="2423096"/>
            <a:ext cx="5273104" cy="3947440"/>
          </a:xfrm>
        </p:spPr>
        <p:txBody>
          <a:bodyPr/>
          <a:lstStyle/>
          <a:p>
            <a:r>
              <a:rPr lang="en-IE" sz="3800" i="1" dirty="0">
                <a:solidFill>
                  <a:srgbClr val="10B1A2"/>
                </a:solidFill>
              </a:rPr>
              <a:t>“If you want to go fast, go alone. If you want to go far, go together.” </a:t>
            </a:r>
          </a:p>
          <a:p>
            <a:endParaRPr lang="en-IE" sz="3800" b="1" dirty="0">
              <a:solidFill>
                <a:srgbClr val="E63275"/>
              </a:solidFill>
            </a:endParaRPr>
          </a:p>
          <a:p>
            <a:r>
              <a:rPr lang="en-IE" b="1" dirty="0">
                <a:solidFill>
                  <a:srgbClr val="7A7C7E"/>
                </a:solidFill>
              </a:rPr>
              <a:t>African proverb </a:t>
            </a:r>
          </a:p>
          <a:p>
            <a:endParaRPr lang="en-IE" dirty="0"/>
          </a:p>
        </p:txBody>
      </p:sp>
      <p:pic>
        <p:nvPicPr>
          <p:cNvPr id="8" name="Picture Placeholder 7" descr="A picture containing text, computer&#10;&#10;Description automatically generated">
            <a:extLst>
              <a:ext uri="{FF2B5EF4-FFF2-40B4-BE49-F238E27FC236}">
                <a16:creationId xmlns:a16="http://schemas.microsoft.com/office/drawing/2014/main" id="{3B7DAF0A-3C50-4FB6-8D04-BEBE7A42F39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7" name="Picture 6">
            <a:extLst>
              <a:ext uri="{FF2B5EF4-FFF2-40B4-BE49-F238E27FC236}">
                <a16:creationId xmlns:a16="http://schemas.microsoft.com/office/drawing/2014/main" id="{C108FE44-CB1E-F542-A697-7C51898716EE}"/>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6371" y="5437528"/>
            <a:ext cx="690436" cy="673218"/>
          </a:xfrm>
          <a:prstGeom prst="rect">
            <a:avLst/>
          </a:prstGeom>
        </p:spPr>
      </p:pic>
      <p:pic>
        <p:nvPicPr>
          <p:cNvPr id="9" name="Picture 8">
            <a:extLst>
              <a:ext uri="{FF2B5EF4-FFF2-40B4-BE49-F238E27FC236}">
                <a16:creationId xmlns:a16="http://schemas.microsoft.com/office/drawing/2014/main" id="{EF7D50B6-511B-AF47-9A34-73F0D52A53ED}"/>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1482286" y="4911488"/>
            <a:ext cx="1363247" cy="1350410"/>
          </a:xfrm>
          <a:prstGeom prst="rect">
            <a:avLst/>
          </a:prstGeom>
        </p:spPr>
      </p:pic>
      <p:pic>
        <p:nvPicPr>
          <p:cNvPr id="12" name="Picture 11">
            <a:extLst>
              <a:ext uri="{FF2B5EF4-FFF2-40B4-BE49-F238E27FC236}">
                <a16:creationId xmlns:a16="http://schemas.microsoft.com/office/drawing/2014/main" id="{8B42235A-F3F9-D745-A994-B5214F13CD16}"/>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3896635" y="1516952"/>
            <a:ext cx="2227993" cy="2220696"/>
          </a:xfrm>
          <a:prstGeom prst="rect">
            <a:avLst/>
          </a:prstGeom>
        </p:spPr>
      </p:pic>
    </p:spTree>
    <p:extLst>
      <p:ext uri="{BB962C8B-B14F-4D97-AF65-F5344CB8AC3E}">
        <p14:creationId xmlns:p14="http://schemas.microsoft.com/office/powerpoint/2010/main" val="1448163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4DBE1A-CE33-4285-8D9A-F637E2166C27}"/>
              </a:ext>
            </a:extLst>
          </p:cNvPr>
          <p:cNvSpPr/>
          <p:nvPr/>
        </p:nvSpPr>
        <p:spPr>
          <a:xfrm>
            <a:off x="4752974" y="2071634"/>
            <a:ext cx="7439025" cy="4339650"/>
          </a:xfrm>
          <a:prstGeom prst="rect">
            <a:avLst/>
          </a:prstGeom>
        </p:spPr>
        <p:txBody>
          <a:bodyPr wrap="square">
            <a:spAutoFit/>
          </a:bodyPr>
          <a:lstStyle/>
          <a:p>
            <a:pPr algn="just"/>
            <a:r>
              <a:rPr lang="en-IE" sz="2400" b="1" dirty="0">
                <a:solidFill>
                  <a:srgbClr val="10B1A2"/>
                </a:solidFill>
              </a:rPr>
              <a:t>Diigo groups </a:t>
            </a:r>
            <a:r>
              <a:rPr lang="en-IE" sz="2400" dirty="0">
                <a:solidFill>
                  <a:srgbClr val="7A7C7E"/>
                </a:solidFill>
              </a:rPr>
              <a:t>are great for team-based research and collaboration.  Diigo is a social bookmarking website that allows signed-up users to bookmark and tag Web pages.  </a:t>
            </a:r>
          </a:p>
          <a:p>
            <a:pPr algn="just"/>
            <a:endParaRPr lang="en-IE" sz="2400" dirty="0">
              <a:solidFill>
                <a:srgbClr val="7A7C7E"/>
              </a:solidFill>
            </a:endParaRPr>
          </a:p>
          <a:p>
            <a:pPr algn="just"/>
            <a:r>
              <a:rPr lang="en-IE" sz="2400" dirty="0">
                <a:solidFill>
                  <a:srgbClr val="7A7C7E"/>
                </a:solidFill>
              </a:rPr>
              <a:t>Additionally, it allows users to highlight any part of a webpage and attach sticky notes to specific highlights or to a whole page. These annotations can be kept private, shared with a group within Diigo, or be forwarded to someone else via a special link. Learn how to use diigo: </a:t>
            </a:r>
            <a:r>
              <a:rPr lang="en-IE" sz="2400" dirty="0">
                <a:solidFill>
                  <a:srgbClr val="7A7C7E"/>
                </a:solidFill>
                <a:hlinkClick r:id="rId2"/>
              </a:rPr>
              <a:t>http://www.modern.pm/diigo-io3</a:t>
            </a:r>
            <a:r>
              <a:rPr lang="en-IE" sz="2400" dirty="0">
                <a:solidFill>
                  <a:srgbClr val="7A7C7E"/>
                </a:solidFill>
              </a:rPr>
              <a:t> </a:t>
            </a:r>
          </a:p>
          <a:p>
            <a:endParaRPr lang="en-IE" sz="3600" b="1" dirty="0">
              <a:solidFill>
                <a:srgbClr val="7A7C7E"/>
              </a:solidFill>
            </a:endParaRPr>
          </a:p>
        </p:txBody>
      </p:sp>
      <p:pic>
        <p:nvPicPr>
          <p:cNvPr id="4" name="Picture 3" descr="A group of people posing for the camera&#10;&#10;Description automatically generated">
            <a:extLst>
              <a:ext uri="{FF2B5EF4-FFF2-40B4-BE49-F238E27FC236}">
                <a16:creationId xmlns:a16="http://schemas.microsoft.com/office/drawing/2014/main" id="{D4C9E8C9-0C53-448F-B5D2-1C73C6E0F1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450" y="3187073"/>
            <a:ext cx="3987071" cy="3224211"/>
          </a:xfrm>
          <a:prstGeom prst="rect">
            <a:avLst/>
          </a:prstGeom>
        </p:spPr>
      </p:pic>
      <p:sp>
        <p:nvSpPr>
          <p:cNvPr id="8" name="Text Placeholder 6">
            <a:extLst>
              <a:ext uri="{FF2B5EF4-FFF2-40B4-BE49-F238E27FC236}">
                <a16:creationId xmlns:a16="http://schemas.microsoft.com/office/drawing/2014/main" id="{2F1636BD-7E75-4C6F-AA38-82F722A1791E}"/>
              </a:ext>
            </a:extLst>
          </p:cNvPr>
          <p:cNvSpPr txBox="1">
            <a:spLocks/>
          </p:cNvSpPr>
          <p:nvPr/>
        </p:nvSpPr>
        <p:spPr>
          <a:xfrm>
            <a:off x="3649398" y="1053450"/>
            <a:ext cx="740708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6D6E6C"/>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63275"/>
                </a:solidFill>
              </a:rPr>
              <a:t>DIIGO GROUPS</a:t>
            </a:r>
          </a:p>
        </p:txBody>
      </p:sp>
    </p:spTree>
    <p:extLst>
      <p:ext uri="{BB962C8B-B14F-4D97-AF65-F5344CB8AC3E}">
        <p14:creationId xmlns:p14="http://schemas.microsoft.com/office/powerpoint/2010/main" val="1923472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64570"/>
            <a:ext cx="8939749"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endParaRPr lang="en-IE" b="1" dirty="0">
              <a:solidFill>
                <a:srgbClr val="E95273"/>
              </a:solidFill>
            </a:endParaRPr>
          </a:p>
        </p:txBody>
      </p:sp>
      <p:sp>
        <p:nvSpPr>
          <p:cNvPr id="2" name="Rectangle 1">
            <a:extLst>
              <a:ext uri="{FF2B5EF4-FFF2-40B4-BE49-F238E27FC236}">
                <a16:creationId xmlns:a16="http://schemas.microsoft.com/office/drawing/2014/main" id="{EB4DBE1A-CE33-4285-8D9A-F637E2166C27}"/>
              </a:ext>
            </a:extLst>
          </p:cNvPr>
          <p:cNvSpPr/>
          <p:nvPr/>
        </p:nvSpPr>
        <p:spPr>
          <a:xfrm>
            <a:off x="6180084" y="2071634"/>
            <a:ext cx="6011916" cy="4339650"/>
          </a:xfrm>
          <a:prstGeom prst="rect">
            <a:avLst/>
          </a:prstGeom>
        </p:spPr>
        <p:txBody>
          <a:bodyPr wrap="square">
            <a:spAutoFit/>
          </a:bodyPr>
          <a:lstStyle/>
          <a:p>
            <a:pPr>
              <a:buNone/>
            </a:pPr>
            <a:r>
              <a:rPr lang="en-IE" sz="2400" b="1" dirty="0">
                <a:solidFill>
                  <a:srgbClr val="046EAE"/>
                </a:solidFill>
                <a:hlinkClick r:id="rId2">
                  <a:extLst>
                    <a:ext uri="{A12FA001-AC4F-418D-AE19-62706E023703}">
                      <ahyp:hlinkClr xmlns:ahyp="http://schemas.microsoft.com/office/drawing/2018/hyperlinkcolor" val="tx"/>
                    </a:ext>
                  </a:extLst>
                </a:hlinkClick>
              </a:rPr>
              <a:t>Slack</a:t>
            </a:r>
            <a:r>
              <a:rPr lang="en-IE" sz="2400" dirty="0">
                <a:solidFill>
                  <a:srgbClr val="525252"/>
                </a:solidFill>
              </a:rPr>
              <a:t> </a:t>
            </a:r>
            <a:r>
              <a:rPr lang="en-IE" sz="2400" dirty="0">
                <a:solidFill>
                  <a:srgbClr val="6D6E6C"/>
                </a:solidFill>
              </a:rPr>
              <a:t>is found everywhere in start-ups. The communication tool is how many start-ups keep each other in the know. But it may not work for your company, or there might be other communication tools your employees prefer. Either way, ask. </a:t>
            </a:r>
          </a:p>
          <a:p>
            <a:pPr>
              <a:buNone/>
            </a:pPr>
            <a:endParaRPr lang="en-IE" sz="2400" dirty="0">
              <a:solidFill>
                <a:srgbClr val="6D6E6C"/>
              </a:solidFill>
            </a:endParaRPr>
          </a:p>
          <a:p>
            <a:pPr>
              <a:buNone/>
            </a:pPr>
            <a:r>
              <a:rPr lang="en-IE" sz="2400" dirty="0">
                <a:solidFill>
                  <a:srgbClr val="6D6E6C"/>
                </a:solidFill>
              </a:rPr>
              <a:t>Find the tools for your company that empower people to work effectively and are tailored to their needs.</a:t>
            </a:r>
          </a:p>
          <a:p>
            <a:endParaRPr lang="en-IE" sz="3600" b="1" dirty="0">
              <a:solidFill>
                <a:srgbClr val="7A7C7E"/>
              </a:solidFill>
            </a:endParaRPr>
          </a:p>
        </p:txBody>
      </p:sp>
      <p:pic>
        <p:nvPicPr>
          <p:cNvPr id="4" name="Picture 3" descr="Two people using a computer&#10;&#10;Description automatically generated">
            <a:extLst>
              <a:ext uri="{FF2B5EF4-FFF2-40B4-BE49-F238E27FC236}">
                <a16:creationId xmlns:a16="http://schemas.microsoft.com/office/drawing/2014/main" id="{466161CB-CE11-48A9-9A40-6339FC8428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 y="3033429"/>
            <a:ext cx="5048250" cy="3365500"/>
          </a:xfrm>
          <a:prstGeom prst="rect">
            <a:avLst/>
          </a:prstGeom>
        </p:spPr>
      </p:pic>
      <p:sp>
        <p:nvSpPr>
          <p:cNvPr id="8" name="Text Placeholder 6">
            <a:extLst>
              <a:ext uri="{FF2B5EF4-FFF2-40B4-BE49-F238E27FC236}">
                <a16:creationId xmlns:a16="http://schemas.microsoft.com/office/drawing/2014/main" id="{63C8A6F3-04D8-4D23-8E2E-EF6CA9F37D6C}"/>
              </a:ext>
            </a:extLst>
          </p:cNvPr>
          <p:cNvSpPr txBox="1">
            <a:spLocks/>
          </p:cNvSpPr>
          <p:nvPr/>
        </p:nvSpPr>
        <p:spPr>
          <a:xfrm>
            <a:off x="3649398" y="1053450"/>
            <a:ext cx="740708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6D6E6C"/>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63275"/>
                </a:solidFill>
              </a:rPr>
              <a:t>SLACK</a:t>
            </a:r>
          </a:p>
        </p:txBody>
      </p:sp>
    </p:spTree>
    <p:extLst>
      <p:ext uri="{BB962C8B-B14F-4D97-AF65-F5344CB8AC3E}">
        <p14:creationId xmlns:p14="http://schemas.microsoft.com/office/powerpoint/2010/main" val="3261265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C73B662-10C2-478F-9B92-4D72274B4019}"/>
              </a:ext>
            </a:extLst>
          </p:cNvPr>
          <p:cNvSpPr>
            <a:spLocks noGrp="1"/>
          </p:cNvSpPr>
          <p:nvPr>
            <p:ph type="body" sz="quarter" idx="13"/>
          </p:nvPr>
        </p:nvSpPr>
        <p:spPr>
          <a:xfrm>
            <a:off x="4161984" y="427839"/>
            <a:ext cx="7407087" cy="1277287"/>
          </a:xfrm>
        </p:spPr>
        <p:txBody>
          <a:bodyPr>
            <a:normAutofit/>
          </a:bodyPr>
          <a:lstStyle/>
          <a:p>
            <a:r>
              <a:rPr lang="en-IE" b="1" dirty="0">
                <a:solidFill>
                  <a:srgbClr val="E63275"/>
                </a:solidFill>
                <a:latin typeface="Calibri" charset="0"/>
                <a:ea typeface="MS PGothic" charset="-128"/>
              </a:rPr>
              <a:t>Useful link: Top Collaboration Software for your Start-up</a:t>
            </a:r>
            <a:endParaRPr lang="en-IE" dirty="0">
              <a:solidFill>
                <a:srgbClr val="E63275"/>
              </a:solidFill>
            </a:endParaRPr>
          </a:p>
        </p:txBody>
      </p:sp>
      <p:pic>
        <p:nvPicPr>
          <p:cNvPr id="3" name="Picture 2">
            <a:hlinkClick r:id="rId2"/>
            <a:extLst>
              <a:ext uri="{FF2B5EF4-FFF2-40B4-BE49-F238E27FC236}">
                <a16:creationId xmlns:a16="http://schemas.microsoft.com/office/drawing/2014/main" id="{92F9409F-5DB3-4DB1-936A-781CFA4D7C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02701" y="2252221"/>
            <a:ext cx="4966370" cy="8970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a:hlinkClick r:id="rId4"/>
            <a:extLst>
              <a:ext uri="{FF2B5EF4-FFF2-40B4-BE49-F238E27FC236}">
                <a16:creationId xmlns:a16="http://schemas.microsoft.com/office/drawing/2014/main" id="{2B4D0A2F-A4C3-43E5-8DD1-9467794CC4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2756" y="2311492"/>
            <a:ext cx="4862911" cy="902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hlinkClick r:id="rId6"/>
            <a:extLst>
              <a:ext uri="{FF2B5EF4-FFF2-40B4-BE49-F238E27FC236}">
                <a16:creationId xmlns:a16="http://schemas.microsoft.com/office/drawing/2014/main" id="{A5D2731B-5EE2-42AF-8EE6-F4BE873D60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5996" y="3718615"/>
            <a:ext cx="4862911" cy="895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hlinkClick r:id="rId8"/>
            <a:extLst>
              <a:ext uri="{FF2B5EF4-FFF2-40B4-BE49-F238E27FC236}">
                <a16:creationId xmlns:a16="http://schemas.microsoft.com/office/drawing/2014/main" id="{012FDA08-D994-49C7-B905-D922D9A9DE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59515" y="3686603"/>
            <a:ext cx="5046489" cy="9278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hlinkClick r:id="rId10"/>
            <a:extLst>
              <a:ext uri="{FF2B5EF4-FFF2-40B4-BE49-F238E27FC236}">
                <a16:creationId xmlns:a16="http://schemas.microsoft.com/office/drawing/2014/main" id="{5F694E0B-C185-4DB0-AC55-0E48D5978CA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2185" y="5184854"/>
            <a:ext cx="4803482" cy="12086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TextBox 13">
            <a:extLst>
              <a:ext uri="{FF2B5EF4-FFF2-40B4-BE49-F238E27FC236}">
                <a16:creationId xmlns:a16="http://schemas.microsoft.com/office/drawing/2014/main" id="{89129423-AF8A-447E-AAA7-F6464B0A2F7F}"/>
              </a:ext>
            </a:extLst>
          </p:cNvPr>
          <p:cNvSpPr txBox="1"/>
          <p:nvPr/>
        </p:nvSpPr>
        <p:spPr>
          <a:xfrm>
            <a:off x="6233726" y="5057900"/>
            <a:ext cx="5900188" cy="830997"/>
          </a:xfrm>
          <a:prstGeom prst="rect">
            <a:avLst/>
          </a:prstGeom>
          <a:noFill/>
        </p:spPr>
        <p:txBody>
          <a:bodyPr wrap="square" rtlCol="0">
            <a:spAutoFit/>
          </a:bodyPr>
          <a:lstStyle/>
          <a:p>
            <a:r>
              <a:rPr lang="en-IE" sz="2400" b="1" dirty="0"/>
              <a:t>Click to Compare: </a:t>
            </a:r>
          </a:p>
          <a:p>
            <a:r>
              <a:rPr lang="en-IE" sz="2400" b="1" dirty="0">
                <a:hlinkClick r:id="rId12"/>
              </a:rPr>
              <a:t>More of All of the top Collaborative Software</a:t>
            </a:r>
            <a:endParaRPr lang="en-IE" sz="2400" b="1" dirty="0"/>
          </a:p>
        </p:txBody>
      </p:sp>
    </p:spTree>
    <p:extLst>
      <p:ext uri="{BB962C8B-B14F-4D97-AF65-F5344CB8AC3E}">
        <p14:creationId xmlns:p14="http://schemas.microsoft.com/office/powerpoint/2010/main" val="2525339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4DBE1A-CE33-4285-8D9A-F637E2166C27}"/>
              </a:ext>
            </a:extLst>
          </p:cNvPr>
          <p:cNvSpPr/>
          <p:nvPr/>
        </p:nvSpPr>
        <p:spPr>
          <a:xfrm>
            <a:off x="4363050" y="2145330"/>
            <a:ext cx="7608233" cy="4216539"/>
          </a:xfrm>
          <a:prstGeom prst="rect">
            <a:avLst/>
          </a:prstGeom>
          <a:solidFill>
            <a:schemeClr val="bg1"/>
          </a:solidFill>
        </p:spPr>
        <p:txBody>
          <a:bodyPr wrap="square">
            <a:spAutoFit/>
          </a:bodyPr>
          <a:lstStyle/>
          <a:p>
            <a:pPr algn="just"/>
            <a:r>
              <a:rPr lang="en-IE" sz="2400" dirty="0">
                <a:solidFill>
                  <a:srgbClr val="7A7C7E"/>
                </a:solidFill>
              </a:rPr>
              <a:t>In the spirit of TED’s mission, “ideas worth spreading,” the TEDx program helps communities, organizations and individuals produce TED-style events at the local level. TEDx events are planned and coordinated independently, on a community-by-community basis, under a free license from TED.  Have a look at what’s happening out in your region, national and get yourself out there…</a:t>
            </a:r>
          </a:p>
          <a:p>
            <a:pPr algn="just"/>
            <a:endParaRPr lang="en-IE" sz="2400" dirty="0">
              <a:solidFill>
                <a:srgbClr val="7A7C7E"/>
              </a:solidFill>
            </a:endParaRPr>
          </a:p>
          <a:p>
            <a:r>
              <a:rPr lang="en-IE" sz="2800" dirty="0">
                <a:solidFill>
                  <a:srgbClr val="7A7C7E"/>
                </a:solidFill>
              </a:rPr>
              <a:t>Search for TEDx events near you: </a:t>
            </a:r>
          </a:p>
          <a:p>
            <a:r>
              <a:rPr lang="en-IE" sz="2400" dirty="0">
                <a:solidFill>
                  <a:srgbClr val="7A7C7E"/>
                </a:solidFill>
                <a:hlinkClick r:id="rId2"/>
              </a:rPr>
              <a:t>https://www.ted.com/tedx/events</a:t>
            </a:r>
            <a:r>
              <a:rPr lang="en-IE" sz="2400" dirty="0">
                <a:solidFill>
                  <a:srgbClr val="7A7C7E"/>
                </a:solidFill>
              </a:rPr>
              <a:t>   </a:t>
            </a:r>
          </a:p>
          <a:p>
            <a:pPr algn="just"/>
            <a:endParaRPr lang="en-IE" sz="2400" b="1" dirty="0">
              <a:solidFill>
                <a:srgbClr val="7A7C7E"/>
              </a:solidFill>
            </a:endParaRPr>
          </a:p>
        </p:txBody>
      </p:sp>
      <p:grpSp>
        <p:nvGrpSpPr>
          <p:cNvPr id="5" name="Group 4">
            <a:extLst>
              <a:ext uri="{FF2B5EF4-FFF2-40B4-BE49-F238E27FC236}">
                <a16:creationId xmlns:a16="http://schemas.microsoft.com/office/drawing/2014/main" id="{9A819E8C-3FFB-3B47-9A72-FBCB17FEDC72}"/>
              </a:ext>
            </a:extLst>
          </p:cNvPr>
          <p:cNvGrpSpPr/>
          <p:nvPr/>
        </p:nvGrpSpPr>
        <p:grpSpPr>
          <a:xfrm>
            <a:off x="96332" y="3703320"/>
            <a:ext cx="4266718" cy="2903676"/>
            <a:chOff x="0" y="3313642"/>
            <a:chExt cx="4436227" cy="3019034"/>
          </a:xfrm>
        </p:grpSpPr>
        <p:pic>
          <p:nvPicPr>
            <p:cNvPr id="4" name="Picture 3">
              <a:extLst>
                <a:ext uri="{FF2B5EF4-FFF2-40B4-BE49-F238E27FC236}">
                  <a16:creationId xmlns:a16="http://schemas.microsoft.com/office/drawing/2014/main" id="{3CB2BDDF-EDF5-413E-8813-4A43CE25346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13642"/>
              <a:ext cx="4436227" cy="30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6CECABC-228C-4A06-8FF3-9678553D1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845" y="3429000"/>
              <a:ext cx="3191555" cy="1920766"/>
            </a:xfrm>
            <a:prstGeom prst="rect">
              <a:avLst/>
            </a:prstGeom>
          </p:spPr>
        </p:pic>
      </p:grpSp>
      <p:sp>
        <p:nvSpPr>
          <p:cNvPr id="3" name="Text Placeholder 2">
            <a:extLst>
              <a:ext uri="{FF2B5EF4-FFF2-40B4-BE49-F238E27FC236}">
                <a16:creationId xmlns:a16="http://schemas.microsoft.com/office/drawing/2014/main" id="{C496F218-140E-4B51-852F-220860669CD9}"/>
              </a:ext>
            </a:extLst>
          </p:cNvPr>
          <p:cNvSpPr>
            <a:spLocks noGrp="1"/>
          </p:cNvSpPr>
          <p:nvPr>
            <p:ph type="body" sz="quarter" idx="13"/>
          </p:nvPr>
        </p:nvSpPr>
        <p:spPr>
          <a:xfrm>
            <a:off x="4436227" y="728113"/>
            <a:ext cx="7407087" cy="697353"/>
          </a:xfrm>
        </p:spPr>
        <p:txBody>
          <a:bodyPr/>
          <a:lstStyle/>
          <a:p>
            <a:r>
              <a:rPr lang="en-IE" b="1" dirty="0">
                <a:solidFill>
                  <a:srgbClr val="E63275"/>
                </a:solidFill>
              </a:rPr>
              <a:t>TEDX EVENTS</a:t>
            </a:r>
          </a:p>
          <a:p>
            <a:endParaRPr lang="en-IE" dirty="0">
              <a:solidFill>
                <a:srgbClr val="E63275"/>
              </a:solidFill>
            </a:endParaRPr>
          </a:p>
        </p:txBody>
      </p:sp>
    </p:spTree>
    <p:extLst>
      <p:ext uri="{BB962C8B-B14F-4D97-AF65-F5344CB8AC3E}">
        <p14:creationId xmlns:p14="http://schemas.microsoft.com/office/powerpoint/2010/main" val="614622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3130331" y="251507"/>
            <a:ext cx="8939749"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b="1" dirty="0">
              <a:solidFill>
                <a:srgbClr val="E95273"/>
              </a:solidFill>
            </a:endParaRPr>
          </a:p>
        </p:txBody>
      </p:sp>
      <p:sp>
        <p:nvSpPr>
          <p:cNvPr id="3" name="Rectangle 2">
            <a:extLst>
              <a:ext uri="{FF2B5EF4-FFF2-40B4-BE49-F238E27FC236}">
                <a16:creationId xmlns:a16="http://schemas.microsoft.com/office/drawing/2014/main" id="{F70FC1DF-ACE3-48B5-A699-F132B9357587}"/>
              </a:ext>
            </a:extLst>
          </p:cNvPr>
          <p:cNvSpPr/>
          <p:nvPr/>
        </p:nvSpPr>
        <p:spPr>
          <a:xfrm>
            <a:off x="4161984" y="2145330"/>
            <a:ext cx="7763754" cy="3785652"/>
          </a:xfrm>
          <a:prstGeom prst="rect">
            <a:avLst/>
          </a:prstGeom>
        </p:spPr>
        <p:txBody>
          <a:bodyPr wrap="square">
            <a:spAutoFit/>
          </a:bodyPr>
          <a:lstStyle/>
          <a:p>
            <a:r>
              <a:rPr lang="en-IE" sz="2400" dirty="0">
                <a:solidFill>
                  <a:srgbClr val="7A7C7E"/>
                </a:solidFill>
              </a:rPr>
              <a:t>Meetup is organized around one simple idea: when we get together and do the things that matter to us, we’re at our best. And that’s what Meetup does. </a:t>
            </a:r>
          </a:p>
          <a:p>
            <a:endParaRPr lang="en-IE" sz="2400" dirty="0">
              <a:solidFill>
                <a:srgbClr val="7A7C7E"/>
              </a:solidFill>
            </a:endParaRPr>
          </a:p>
          <a:p>
            <a:r>
              <a:rPr lang="en-IE" sz="2400" dirty="0">
                <a:solidFill>
                  <a:srgbClr val="7A7C7E"/>
                </a:solidFill>
              </a:rPr>
              <a:t>It brings people together to do, explore, teach and learn the things that help them come alive. </a:t>
            </a:r>
          </a:p>
          <a:p>
            <a:endParaRPr lang="en-IE" sz="2400" dirty="0">
              <a:solidFill>
                <a:srgbClr val="7A7C7E"/>
              </a:solidFill>
            </a:endParaRPr>
          </a:p>
          <a:p>
            <a:r>
              <a:rPr lang="en-IE" sz="2400" dirty="0">
                <a:solidFill>
                  <a:srgbClr val="7A7C7E"/>
                </a:solidFill>
              </a:rPr>
              <a:t>At Meetups, people welcome each other. They talk, help, mentor, and support each other – all in pursuit of moving their lives forward.</a:t>
            </a:r>
            <a:endParaRPr lang="en-IE" sz="2400" dirty="0"/>
          </a:p>
        </p:txBody>
      </p:sp>
      <p:pic>
        <p:nvPicPr>
          <p:cNvPr id="8" name="Picture 7">
            <a:extLst>
              <a:ext uri="{FF2B5EF4-FFF2-40B4-BE49-F238E27FC236}">
                <a16:creationId xmlns:a16="http://schemas.microsoft.com/office/drawing/2014/main" id="{0D73326A-E60E-4EFB-A544-86460685A7A6}"/>
              </a:ext>
            </a:extLst>
          </p:cNvPr>
          <p:cNvPicPr>
            <a:picLocks noChangeAspect="1"/>
          </p:cNvPicPr>
          <p:nvPr/>
        </p:nvPicPr>
        <p:blipFill>
          <a:blip r:embed="rId2"/>
          <a:stretch>
            <a:fillRect/>
          </a:stretch>
        </p:blipFill>
        <p:spPr>
          <a:xfrm>
            <a:off x="266262" y="3135621"/>
            <a:ext cx="3352149" cy="1402881"/>
          </a:xfrm>
          <a:prstGeom prst="rect">
            <a:avLst/>
          </a:prstGeom>
        </p:spPr>
      </p:pic>
      <p:pic>
        <p:nvPicPr>
          <p:cNvPr id="9" name="Picture 8">
            <a:extLst>
              <a:ext uri="{FF2B5EF4-FFF2-40B4-BE49-F238E27FC236}">
                <a16:creationId xmlns:a16="http://schemas.microsoft.com/office/drawing/2014/main" id="{E0C47EDF-0248-4756-BEFA-ACF85CE834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311" y="4538502"/>
            <a:ext cx="3154049" cy="1482403"/>
          </a:xfrm>
          <a:prstGeom prst="rect">
            <a:avLst/>
          </a:prstGeom>
        </p:spPr>
      </p:pic>
      <p:sp>
        <p:nvSpPr>
          <p:cNvPr id="2" name="Text Placeholder 1">
            <a:extLst>
              <a:ext uri="{FF2B5EF4-FFF2-40B4-BE49-F238E27FC236}">
                <a16:creationId xmlns:a16="http://schemas.microsoft.com/office/drawing/2014/main" id="{95F06C03-3DB9-450C-B52D-9448494FFEF6}"/>
              </a:ext>
            </a:extLst>
          </p:cNvPr>
          <p:cNvSpPr>
            <a:spLocks noGrp="1"/>
          </p:cNvSpPr>
          <p:nvPr>
            <p:ph type="body" sz="quarter" idx="13"/>
          </p:nvPr>
        </p:nvSpPr>
        <p:spPr>
          <a:xfrm>
            <a:off x="4161984" y="861259"/>
            <a:ext cx="7407087" cy="697353"/>
          </a:xfrm>
        </p:spPr>
        <p:txBody>
          <a:bodyPr/>
          <a:lstStyle/>
          <a:p>
            <a:r>
              <a:rPr lang="en-IE" b="1" dirty="0">
                <a:solidFill>
                  <a:srgbClr val="E63275"/>
                </a:solidFill>
              </a:rPr>
              <a:t>MEETUP - </a:t>
            </a:r>
            <a:r>
              <a:rPr lang="en-IE" dirty="0">
                <a:solidFill>
                  <a:srgbClr val="A84748"/>
                </a:solidFill>
                <a:hlinkClick r:id="rId4"/>
              </a:rPr>
              <a:t>www.meetup.com</a:t>
            </a:r>
            <a:r>
              <a:rPr lang="en-IE" dirty="0">
                <a:solidFill>
                  <a:srgbClr val="A84748"/>
                </a:solidFill>
              </a:rPr>
              <a:t> </a:t>
            </a:r>
            <a:endParaRPr lang="en-IE" b="1" dirty="0">
              <a:solidFill>
                <a:srgbClr val="E95273"/>
              </a:solidFill>
            </a:endParaRPr>
          </a:p>
          <a:p>
            <a:endParaRPr lang="en-IE" dirty="0"/>
          </a:p>
        </p:txBody>
      </p:sp>
    </p:spTree>
    <p:extLst>
      <p:ext uri="{BB962C8B-B14F-4D97-AF65-F5344CB8AC3E}">
        <p14:creationId xmlns:p14="http://schemas.microsoft.com/office/powerpoint/2010/main" val="3234679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altLang="ja-JP" b="1" dirty="0">
                <a:solidFill>
                  <a:srgbClr val="E63275"/>
                </a:solidFill>
                <a:latin typeface="Calibri" charset="0"/>
                <a:ea typeface="MS PGothic" charset="-128"/>
              </a:rPr>
              <a:t>What I Have Learned?</a:t>
            </a:r>
            <a:endParaRPr lang="en-US" b="1" dirty="0">
              <a:solidFill>
                <a:srgbClr val="E63275"/>
              </a:solidFill>
            </a:endParaRPr>
          </a:p>
        </p:txBody>
      </p:sp>
      <p:sp>
        <p:nvSpPr>
          <p:cNvPr id="6" name="Text Placeholder 5"/>
          <p:cNvSpPr>
            <a:spLocks noGrp="1"/>
          </p:cNvSpPr>
          <p:nvPr>
            <p:ph type="body" sz="quarter" idx="14"/>
          </p:nvPr>
        </p:nvSpPr>
        <p:spPr>
          <a:xfrm>
            <a:off x="466723" y="2767595"/>
            <a:ext cx="11368226" cy="3241319"/>
          </a:xfrm>
          <a:solidFill>
            <a:schemeClr val="bg1"/>
          </a:solidFill>
        </p:spPr>
        <p:txBody>
          <a:bodyPr/>
          <a:lstStyle/>
          <a:p>
            <a:pPr marL="342900" indent="-342900">
              <a:spcBef>
                <a:spcPts val="400"/>
              </a:spcBef>
              <a:buClr>
                <a:srgbClr val="F26942"/>
              </a:buClr>
              <a:buFont typeface="Arial" charset="0"/>
              <a:buChar char="•"/>
            </a:pPr>
            <a:r>
              <a:rPr lang="en-IE" altLang="ja-JP" dirty="0">
                <a:cs typeface="Arial" pitchFamily="34" charset="0"/>
              </a:rPr>
              <a:t>Collaboration can make a business more efficient by the sharing of resources among other businesses as needed</a:t>
            </a:r>
          </a:p>
          <a:p>
            <a:pPr marL="342900" indent="-342900">
              <a:spcBef>
                <a:spcPts val="400"/>
              </a:spcBef>
              <a:buClr>
                <a:srgbClr val="F26942"/>
              </a:buClr>
              <a:buFont typeface="Arial" charset="0"/>
              <a:buChar char="•"/>
            </a:pPr>
            <a:r>
              <a:rPr lang="en-IE" altLang="ja-JP" dirty="0">
                <a:cs typeface="Arial" pitchFamily="34" charset="0"/>
              </a:rPr>
              <a:t>The collaboration of other companies or like minded individuals can engage innovative thinking and progressive business development</a:t>
            </a:r>
          </a:p>
          <a:p>
            <a:pPr marL="342900" indent="-342900">
              <a:spcBef>
                <a:spcPts val="400"/>
              </a:spcBef>
              <a:buClr>
                <a:srgbClr val="F26942"/>
              </a:buClr>
              <a:buFont typeface="Arial" charset="0"/>
              <a:buChar char="•"/>
            </a:pPr>
            <a:r>
              <a:rPr lang="en-IE" altLang="ja-JP" dirty="0">
                <a:cs typeface="Arial" pitchFamily="34" charset="0"/>
              </a:rPr>
              <a:t>It is encourage for all levels of the business to engage in difficult and challenging company conversations through collaborative approaches in order to iron out potential business problems or weaknesses</a:t>
            </a:r>
          </a:p>
          <a:p>
            <a:pPr marL="342900" indent="-342900">
              <a:spcBef>
                <a:spcPts val="400"/>
              </a:spcBef>
              <a:buClr>
                <a:srgbClr val="F26942"/>
              </a:buClr>
              <a:buFont typeface="Arial" charset="0"/>
              <a:buChar char="•"/>
            </a:pPr>
            <a:r>
              <a:rPr lang="en-IE" altLang="ja-JP" dirty="0">
                <a:cs typeface="Arial" pitchFamily="34" charset="0"/>
              </a:rPr>
              <a:t>There are numerous tools and supports out there that can assist a collaborative start up environments such as Makerspaces, FabLabs, Custers and Hackerspaces.</a:t>
            </a:r>
            <a:endParaRPr lang="en-US" altLang="ja-JP" dirty="0">
              <a:cs typeface="Arial" pitchFamily="34" charset="0"/>
            </a:endParaRPr>
          </a:p>
          <a:p>
            <a:pPr marL="342900" indent="-342900">
              <a:spcBef>
                <a:spcPts val="400"/>
              </a:spcBef>
              <a:buClr>
                <a:srgbClr val="F26942"/>
              </a:buClr>
              <a:buFont typeface="Arial" charset="0"/>
              <a:buChar char="•"/>
            </a:pPr>
            <a:endParaRPr lang="en-US" dirty="0"/>
          </a:p>
        </p:txBody>
      </p:sp>
    </p:spTree>
    <p:extLst>
      <p:ext uri="{BB962C8B-B14F-4D97-AF65-F5344CB8AC3E}">
        <p14:creationId xmlns:p14="http://schemas.microsoft.com/office/powerpoint/2010/main" val="31575242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Thank you </a:t>
            </a:r>
          </a:p>
        </p:txBody>
      </p:sp>
      <p:sp>
        <p:nvSpPr>
          <p:cNvPr id="5" name="Text Placeholder 4"/>
          <p:cNvSpPr>
            <a:spLocks noGrp="1"/>
          </p:cNvSpPr>
          <p:nvPr>
            <p:ph type="body" sz="quarter" idx="14"/>
          </p:nvPr>
        </p:nvSpPr>
        <p:spPr/>
        <p:txBody>
          <a:bodyPr/>
          <a:lstStyle/>
          <a:p>
            <a:r>
              <a:rPr lang="en-US" dirty="0"/>
              <a:t>Any Questions?</a:t>
            </a:r>
          </a:p>
        </p:txBody>
      </p:sp>
      <p:sp>
        <p:nvSpPr>
          <p:cNvPr id="6" name="Text Placeholder 5"/>
          <p:cNvSpPr>
            <a:spLocks noGrp="1"/>
          </p:cNvSpPr>
          <p:nvPr>
            <p:ph type="body" sz="quarter" idx="15"/>
          </p:nvPr>
        </p:nvSpPr>
        <p:spPr>
          <a:xfrm>
            <a:off x="7837392" y="2215211"/>
            <a:ext cx="4217588" cy="709081"/>
          </a:xfrm>
        </p:spPr>
        <p:txBody>
          <a:bodyPr>
            <a:normAutofit fontScale="85000" lnSpcReduction="20000"/>
          </a:bodyPr>
          <a:lstStyle/>
          <a:p>
            <a:r>
              <a:rPr lang="en-US" dirty="0"/>
              <a:t>@EMERGEPROJECTEU</a:t>
            </a:r>
          </a:p>
          <a:p>
            <a:r>
              <a:rPr lang="en-IE" dirty="0">
                <a:hlinkClick r:id="rId2">
                  <a:extLst>
                    <a:ext uri="{A12FA001-AC4F-418D-AE19-62706E023703}">
                      <ahyp:hlinkClr xmlns:ahyp="http://schemas.microsoft.com/office/drawing/2018/hyperlinkcolor" val="tx"/>
                    </a:ext>
                  </a:extLst>
                </a:hlinkClick>
              </a:rPr>
              <a:t>https://www.facebook.com/EMERGEPROJECTEU/?ref=br_rs</a:t>
            </a:r>
            <a:endParaRPr lang="en-US" dirty="0"/>
          </a:p>
        </p:txBody>
      </p:sp>
      <p:sp>
        <p:nvSpPr>
          <p:cNvPr id="7" name="Text Placeholder 6"/>
          <p:cNvSpPr>
            <a:spLocks noGrp="1"/>
          </p:cNvSpPr>
          <p:nvPr>
            <p:ph type="body" sz="quarter" idx="16"/>
          </p:nvPr>
        </p:nvSpPr>
        <p:spPr>
          <a:xfrm>
            <a:off x="8027185" y="3522871"/>
            <a:ext cx="4103296" cy="382588"/>
          </a:xfrm>
        </p:spPr>
        <p:txBody>
          <a:bodyPr>
            <a:noAutofit/>
          </a:bodyPr>
          <a:lstStyle/>
          <a:p>
            <a:r>
              <a:rPr lang="en-IE" sz="1400" dirty="0">
                <a:hlinkClick r:id="rId3">
                  <a:extLst>
                    <a:ext uri="{A12FA001-AC4F-418D-AE19-62706E023703}">
                      <ahyp:hlinkClr xmlns:ahyp="http://schemas.microsoft.com/office/drawing/2018/hyperlinkcolor" val="tx"/>
                    </a:ext>
                  </a:extLst>
                </a:hlinkClick>
              </a:rPr>
              <a:t>http://www.emergeengineers.eu/project-partners/</a:t>
            </a:r>
            <a:endParaRPr lang="en-US" sz="1400" dirty="0"/>
          </a:p>
        </p:txBody>
      </p:sp>
      <p:sp>
        <p:nvSpPr>
          <p:cNvPr id="8" name="Text Placeholder 7"/>
          <p:cNvSpPr>
            <a:spLocks noGrp="1"/>
          </p:cNvSpPr>
          <p:nvPr>
            <p:ph type="body" sz="quarter" idx="17"/>
          </p:nvPr>
        </p:nvSpPr>
        <p:spPr>
          <a:xfrm>
            <a:off x="8425435" y="4321462"/>
            <a:ext cx="3537266" cy="843457"/>
          </a:xfrm>
        </p:spPr>
        <p:txBody>
          <a:bodyPr>
            <a:normAutofit fontScale="92500" lnSpcReduction="10000"/>
          </a:bodyPr>
          <a:lstStyle/>
          <a:p>
            <a:r>
              <a:rPr lang="en-IE" sz="1400" dirty="0">
                <a:hlinkClick r:id="rId4">
                  <a:extLst>
                    <a:ext uri="{A12FA001-AC4F-418D-AE19-62706E023703}">
                      <ahyp:hlinkClr xmlns:ahyp="http://schemas.microsoft.com/office/drawing/2018/hyperlinkcolor" val="tx"/>
                    </a:ext>
                  </a:extLst>
                </a:hlinkClick>
              </a:rPr>
              <a:t>http://www.emergeengineers.eu/</a:t>
            </a:r>
            <a:endParaRPr lang="en-IE" sz="1400" dirty="0"/>
          </a:p>
          <a:p>
            <a:r>
              <a:rPr lang="en-US" sz="1400" dirty="0"/>
              <a:t>#EMERGE  #femaleengineers  #Erasmus+</a:t>
            </a:r>
          </a:p>
          <a:p>
            <a:r>
              <a:rPr lang="en-US" sz="1400" dirty="0"/>
              <a:t>#</a:t>
            </a:r>
            <a:r>
              <a:rPr lang="en-US" sz="1400" dirty="0" err="1"/>
              <a:t>femaleentrepreneurs</a:t>
            </a:r>
            <a:endParaRPr lang="en-US" sz="1400" dirty="0"/>
          </a:p>
        </p:txBody>
      </p:sp>
      <p:sp>
        <p:nvSpPr>
          <p:cNvPr id="9" name="Google Shape;482;p39"/>
          <p:cNvSpPr/>
          <p:nvPr/>
        </p:nvSpPr>
        <p:spPr>
          <a:xfrm>
            <a:off x="7232588" y="2462413"/>
            <a:ext cx="295553" cy="257910"/>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 name="Google Shape;664;p39"/>
          <p:cNvGrpSpPr/>
          <p:nvPr/>
        </p:nvGrpSpPr>
        <p:grpSpPr>
          <a:xfrm>
            <a:off x="7852766" y="4477427"/>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 name="Google Shape;506;p39"/>
          <p:cNvGrpSpPr/>
          <p:nvPr/>
        </p:nvGrpSpPr>
        <p:grpSpPr>
          <a:xfrm>
            <a:off x="7380365" y="3606172"/>
            <a:ext cx="299463" cy="202260"/>
            <a:chOff x="564675" y="1700625"/>
            <a:chExt cx="465200" cy="314200"/>
          </a:xfrm>
        </p:grpSpPr>
        <p:sp>
          <p:nvSpPr>
            <p:cNvPr id="18" name="Google Shape;507;p39"/>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08;p39"/>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509;p39"/>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7534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3239348" y="2218888"/>
            <a:ext cx="8828746" cy="3975101"/>
          </a:xfrm>
          <a:solidFill>
            <a:schemeClr val="bg1"/>
          </a:solidFill>
        </p:spPr>
        <p:txBody>
          <a:bodyPr/>
          <a:lstStyle/>
          <a:p>
            <a:pPr marL="342900" indent="-342900">
              <a:buClr>
                <a:srgbClr val="E63275"/>
              </a:buClr>
              <a:buFont typeface="Arial" charset="0"/>
              <a:buChar char="•"/>
            </a:pPr>
            <a:r>
              <a:rPr lang="en-IE" dirty="0">
                <a:solidFill>
                  <a:srgbClr val="7A7C7E"/>
                </a:solidFill>
              </a:rPr>
              <a:t>As a start up in Engineering entrepreneur, you may sometimes feel alone, without any resources to utilise but your own.  Finding your tribe means </a:t>
            </a:r>
            <a:r>
              <a:rPr lang="en-IE" b="1" dirty="0">
                <a:solidFill>
                  <a:srgbClr val="7A7C7E"/>
                </a:solidFill>
              </a:rPr>
              <a:t>having a built-in coalition of collaborators</a:t>
            </a:r>
            <a:r>
              <a:rPr lang="en-IE" dirty="0">
                <a:solidFill>
                  <a:srgbClr val="7A7C7E"/>
                </a:solidFill>
              </a:rPr>
              <a:t>, a ready-made group to provide </a:t>
            </a:r>
            <a:r>
              <a:rPr lang="en-IE" b="1" dirty="0">
                <a:solidFill>
                  <a:srgbClr val="7A7C7E"/>
                </a:solidFill>
              </a:rPr>
              <a:t>support and encouragement</a:t>
            </a:r>
            <a:r>
              <a:rPr lang="en-IE" dirty="0">
                <a:solidFill>
                  <a:srgbClr val="7A7C7E"/>
                </a:solidFill>
              </a:rPr>
              <a:t>. </a:t>
            </a:r>
          </a:p>
          <a:p>
            <a:pPr marL="342900" indent="-342900">
              <a:buClr>
                <a:srgbClr val="E63275"/>
              </a:buClr>
              <a:buFont typeface="Arial" charset="0"/>
              <a:buChar char="•"/>
            </a:pPr>
            <a:r>
              <a:rPr lang="en-IE" dirty="0">
                <a:solidFill>
                  <a:srgbClr val="7A7C7E"/>
                </a:solidFill>
              </a:rPr>
              <a:t>The tribe begins with you, </a:t>
            </a:r>
            <a:r>
              <a:rPr lang="en-IE" b="1" dirty="0">
                <a:solidFill>
                  <a:srgbClr val="7A7C7E"/>
                </a:solidFill>
              </a:rPr>
              <a:t>believing and trusting in yourself</a:t>
            </a:r>
            <a:r>
              <a:rPr lang="en-IE" dirty="0">
                <a:solidFill>
                  <a:srgbClr val="7A7C7E"/>
                </a:solidFill>
              </a:rPr>
              <a:t>. From there, you attract your tribe. The seeds you plant are what you’ll end up harvesting.</a:t>
            </a:r>
          </a:p>
          <a:p>
            <a:pPr marL="342900" indent="-342900">
              <a:buClr>
                <a:srgbClr val="E63275"/>
              </a:buClr>
              <a:buFont typeface="Arial" charset="0"/>
              <a:buChar char="•"/>
            </a:pPr>
            <a:r>
              <a:rPr lang="en-IE" dirty="0">
                <a:solidFill>
                  <a:srgbClr val="7A7C7E"/>
                </a:solidFill>
              </a:rPr>
              <a:t>Having a tribe </a:t>
            </a:r>
            <a:r>
              <a:rPr lang="en-IE" b="1" dirty="0">
                <a:solidFill>
                  <a:srgbClr val="7A7C7E"/>
                </a:solidFill>
              </a:rPr>
              <a:t>can make all the difference </a:t>
            </a:r>
            <a:r>
              <a:rPr lang="en-IE" dirty="0">
                <a:solidFill>
                  <a:srgbClr val="7A7C7E"/>
                </a:solidFill>
              </a:rPr>
              <a:t>in which one you will do.</a:t>
            </a:r>
          </a:p>
          <a:p>
            <a:pPr marL="342900" indent="-342900">
              <a:buClr>
                <a:srgbClr val="E63275"/>
              </a:buClr>
              <a:buFont typeface="Arial" charset="0"/>
              <a:buChar char="•"/>
            </a:pPr>
            <a:r>
              <a:rPr lang="en-IE" dirty="0">
                <a:solidFill>
                  <a:srgbClr val="7A7C7E"/>
                </a:solidFill>
              </a:rPr>
              <a:t>Are you </a:t>
            </a:r>
            <a:r>
              <a:rPr lang="en-IE" b="1" dirty="0">
                <a:solidFill>
                  <a:srgbClr val="7A7C7E"/>
                </a:solidFill>
              </a:rPr>
              <a:t>working/surrounded by the right people </a:t>
            </a:r>
            <a:r>
              <a:rPr lang="en-IE" dirty="0">
                <a:solidFill>
                  <a:srgbClr val="7A7C7E"/>
                </a:solidFill>
              </a:rPr>
              <a:t>for you? If not, what can you do to attract your tribe?</a:t>
            </a:r>
          </a:p>
          <a:p>
            <a:pPr>
              <a:lnSpc>
                <a:spcPct val="100000"/>
              </a:lnSpc>
              <a:spcBef>
                <a:spcPts val="0"/>
              </a:spcBef>
              <a:buClr>
                <a:srgbClr val="E63275"/>
              </a:buClr>
            </a:pPr>
            <a:endParaRPr lang="en-IE" dirty="0"/>
          </a:p>
        </p:txBody>
      </p:sp>
      <p:sp>
        <p:nvSpPr>
          <p:cNvPr id="6" name="Text Placeholder 1"/>
          <p:cNvSpPr txBox="1">
            <a:spLocks/>
          </p:cNvSpPr>
          <p:nvPr/>
        </p:nvSpPr>
        <p:spPr bwMode="auto">
          <a:xfrm>
            <a:off x="3692393" y="1081331"/>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63275"/>
                </a:solidFill>
              </a:rPr>
              <a:t>Why is a tribe important ?</a:t>
            </a:r>
          </a:p>
        </p:txBody>
      </p:sp>
      <p:pic>
        <p:nvPicPr>
          <p:cNvPr id="4" name="Picture 3" descr="A person sitting at a table using a computer&#10;&#10;Description automatically generated">
            <a:extLst>
              <a:ext uri="{FF2B5EF4-FFF2-40B4-BE49-F238E27FC236}">
                <a16:creationId xmlns:a16="http://schemas.microsoft.com/office/drawing/2014/main" id="{9AD18F73-409C-4DAD-9B0D-D3ADD1E1C1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4919" y="3039118"/>
            <a:ext cx="2743201" cy="2554862"/>
          </a:xfrm>
          <a:prstGeom prst="rect">
            <a:avLst/>
          </a:prstGeom>
        </p:spPr>
      </p:pic>
    </p:spTree>
    <p:extLst>
      <p:ext uri="{BB962C8B-B14F-4D97-AF65-F5344CB8AC3E}">
        <p14:creationId xmlns:p14="http://schemas.microsoft.com/office/powerpoint/2010/main" val="4180724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902887" y="2797729"/>
            <a:ext cx="10908811" cy="3161638"/>
          </a:xfrm>
          <a:solidFill>
            <a:schemeClr val="bg1"/>
          </a:solidFill>
        </p:spPr>
        <p:txBody>
          <a:bodyPr/>
          <a:lstStyle/>
          <a:p>
            <a:r>
              <a:rPr lang="en-US" dirty="0">
                <a:solidFill>
                  <a:srgbClr val="7A7C7E"/>
                </a:solidFill>
              </a:rPr>
              <a:t>Collaborating with others can provide you with the </a:t>
            </a:r>
            <a:r>
              <a:rPr lang="en-US" b="1" dirty="0">
                <a:solidFill>
                  <a:srgbClr val="10B1A2"/>
                </a:solidFill>
              </a:rPr>
              <a:t>additional skills and resources</a:t>
            </a:r>
            <a:r>
              <a:rPr lang="en-US" dirty="0">
                <a:solidFill>
                  <a:srgbClr val="10B1A2"/>
                </a:solidFill>
              </a:rPr>
              <a:t> </a:t>
            </a:r>
            <a:r>
              <a:rPr lang="en-US" dirty="0">
                <a:solidFill>
                  <a:srgbClr val="7A7C7E"/>
                </a:solidFill>
              </a:rPr>
              <a:t>to do things that you couldn’t achieve on your own.  This could be anything from developing a new product or using new material in your design process, to securing a new client or gaining access to significant funding.</a:t>
            </a:r>
          </a:p>
          <a:p>
            <a:endParaRPr lang="en-US" sz="1600" dirty="0">
              <a:solidFill>
                <a:srgbClr val="7A7C7E"/>
              </a:solidFill>
            </a:endParaRPr>
          </a:p>
          <a:p>
            <a:r>
              <a:rPr lang="en-US" dirty="0">
                <a:solidFill>
                  <a:srgbClr val="7A7C7E"/>
                </a:solidFill>
              </a:rPr>
              <a:t>G</a:t>
            </a:r>
            <a:r>
              <a:rPr lang="en-IE" dirty="0">
                <a:solidFill>
                  <a:srgbClr val="7A7C7E"/>
                </a:solidFill>
              </a:rPr>
              <a:t>etting collaboration right though, takes effort and a culture open to change. Collaborations require serious effort  to make the collaboration work. Some people are natural collaborators, while others may not be. </a:t>
            </a:r>
          </a:p>
          <a:p>
            <a:r>
              <a:rPr lang="en-IE" dirty="0">
                <a:solidFill>
                  <a:srgbClr val="7A7C7E"/>
                </a:solidFill>
              </a:rPr>
              <a:t>Let’s explore this a little further…</a:t>
            </a:r>
            <a:endParaRPr lang="en-IE" dirty="0"/>
          </a:p>
        </p:txBody>
      </p:sp>
      <p:sp>
        <p:nvSpPr>
          <p:cNvPr id="6" name="Text Placeholder 1"/>
          <p:cNvSpPr txBox="1">
            <a:spLocks/>
          </p:cNvSpPr>
          <p:nvPr/>
        </p:nvSpPr>
        <p:spPr bwMode="auto">
          <a:xfrm>
            <a:off x="3692393" y="1081331"/>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63275"/>
                </a:solidFill>
              </a:rPr>
              <a:t>Why collaborate ?</a:t>
            </a:r>
          </a:p>
        </p:txBody>
      </p:sp>
    </p:spTree>
    <p:extLst>
      <p:ext uri="{BB962C8B-B14F-4D97-AF65-F5344CB8AC3E}">
        <p14:creationId xmlns:p14="http://schemas.microsoft.com/office/powerpoint/2010/main" val="221734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420414" y="2816484"/>
            <a:ext cx="11559065" cy="3321558"/>
          </a:xfrm>
          <a:solidFill>
            <a:schemeClr val="bg1"/>
          </a:solidFill>
        </p:spPr>
        <p:txBody>
          <a:bodyPr/>
          <a:lstStyle/>
          <a:p>
            <a:pPr>
              <a:spcBef>
                <a:spcPts val="0"/>
              </a:spcBef>
            </a:pPr>
            <a:endParaRPr lang="en-IE" dirty="0">
              <a:solidFill>
                <a:srgbClr val="7A7C7E"/>
              </a:solidFill>
            </a:endParaRPr>
          </a:p>
          <a:p>
            <a:pPr>
              <a:spcBef>
                <a:spcPts val="0"/>
              </a:spcBef>
            </a:pPr>
            <a:endParaRPr lang="en-IE" sz="100" dirty="0">
              <a:solidFill>
                <a:srgbClr val="7A7C7E"/>
              </a:solidFill>
            </a:endParaRPr>
          </a:p>
          <a:p>
            <a:pPr marL="1739900" indent="-1739900">
              <a:spcBef>
                <a:spcPts val="0"/>
              </a:spcBef>
            </a:pPr>
            <a:r>
              <a:rPr lang="en-IE" b="1" dirty="0">
                <a:solidFill>
                  <a:srgbClr val="10B1A2"/>
                </a:solidFill>
              </a:rPr>
              <a:t>Momentum</a:t>
            </a:r>
            <a:r>
              <a:rPr lang="en-IE" dirty="0">
                <a:solidFill>
                  <a:srgbClr val="10B1A2"/>
                </a:solidFill>
              </a:rPr>
              <a:t>: </a:t>
            </a:r>
            <a:r>
              <a:rPr lang="en-IE" dirty="0">
                <a:solidFill>
                  <a:srgbClr val="7A7C7E"/>
                </a:solidFill>
              </a:rPr>
              <a:t>	Someone else is </a:t>
            </a:r>
            <a:r>
              <a:rPr lang="en-IE" b="1" dirty="0">
                <a:solidFill>
                  <a:srgbClr val="7A7C7E"/>
                </a:solidFill>
              </a:rPr>
              <a:t>supporting you to </a:t>
            </a:r>
            <a:r>
              <a:rPr lang="en-IE" dirty="0">
                <a:solidFill>
                  <a:srgbClr val="7A7C7E"/>
                </a:solidFill>
              </a:rPr>
              <a:t>move to the next step</a:t>
            </a:r>
          </a:p>
          <a:p>
            <a:pPr marL="1739900" indent="-1739900">
              <a:spcBef>
                <a:spcPts val="0"/>
              </a:spcBef>
            </a:pPr>
            <a:r>
              <a:rPr lang="en-IE" b="1" dirty="0">
                <a:solidFill>
                  <a:srgbClr val="10B1A2"/>
                </a:solidFill>
              </a:rPr>
              <a:t>Sources</a:t>
            </a:r>
            <a:r>
              <a:rPr lang="en-IE" dirty="0">
                <a:solidFill>
                  <a:srgbClr val="10B1A2"/>
                </a:solidFill>
              </a:rPr>
              <a:t>: </a:t>
            </a:r>
            <a:r>
              <a:rPr lang="en-IE" dirty="0">
                <a:solidFill>
                  <a:srgbClr val="7A7C7E"/>
                </a:solidFill>
              </a:rPr>
              <a:t>	You </a:t>
            </a:r>
            <a:r>
              <a:rPr lang="en-IE" b="1" dirty="0">
                <a:solidFill>
                  <a:srgbClr val="7A7C7E"/>
                </a:solidFill>
              </a:rPr>
              <a:t>add more ideas </a:t>
            </a:r>
            <a:r>
              <a:rPr lang="en-IE" dirty="0">
                <a:solidFill>
                  <a:srgbClr val="7A7C7E"/>
                </a:solidFill>
              </a:rPr>
              <a:t>to project, more research, another lifetime of knowledge</a:t>
            </a:r>
          </a:p>
          <a:p>
            <a:pPr marL="1739900" indent="-1739900">
              <a:spcBef>
                <a:spcPts val="0"/>
              </a:spcBef>
            </a:pPr>
            <a:r>
              <a:rPr lang="en-IE" b="1" dirty="0">
                <a:solidFill>
                  <a:srgbClr val="10B1A2"/>
                </a:solidFill>
              </a:rPr>
              <a:t>Perspective</a:t>
            </a:r>
            <a:r>
              <a:rPr lang="en-IE" dirty="0">
                <a:solidFill>
                  <a:srgbClr val="10B1A2"/>
                </a:solidFill>
              </a:rPr>
              <a:t>: </a:t>
            </a:r>
            <a:r>
              <a:rPr lang="en-IE" dirty="0">
                <a:solidFill>
                  <a:srgbClr val="7A7C7E"/>
                </a:solidFill>
              </a:rPr>
              <a:t>	You </a:t>
            </a:r>
            <a:r>
              <a:rPr lang="en-IE" b="1" dirty="0">
                <a:solidFill>
                  <a:srgbClr val="7A7C7E"/>
                </a:solidFill>
              </a:rPr>
              <a:t>see angles and flaws </a:t>
            </a:r>
            <a:r>
              <a:rPr lang="en-IE" dirty="0">
                <a:solidFill>
                  <a:srgbClr val="7A7C7E"/>
                </a:solidFill>
              </a:rPr>
              <a:t>you may  not have seen</a:t>
            </a:r>
          </a:p>
          <a:p>
            <a:pPr marL="1739900" indent="-1739900">
              <a:spcBef>
                <a:spcPts val="0"/>
              </a:spcBef>
            </a:pPr>
            <a:r>
              <a:rPr lang="en-IE" b="1" dirty="0">
                <a:solidFill>
                  <a:srgbClr val="10B1A2"/>
                </a:solidFill>
              </a:rPr>
              <a:t>Speed</a:t>
            </a:r>
            <a:r>
              <a:rPr lang="en-IE" dirty="0">
                <a:solidFill>
                  <a:srgbClr val="10B1A2"/>
                </a:solidFill>
              </a:rPr>
              <a:t>: </a:t>
            </a:r>
            <a:r>
              <a:rPr lang="en-IE" dirty="0">
                <a:solidFill>
                  <a:srgbClr val="7A7C7E"/>
                </a:solidFill>
              </a:rPr>
              <a:t>	You are able to </a:t>
            </a:r>
            <a:r>
              <a:rPr lang="en-IE" b="1" dirty="0">
                <a:solidFill>
                  <a:srgbClr val="7A7C7E"/>
                </a:solidFill>
              </a:rPr>
              <a:t>work faster, identify the best ideas </a:t>
            </a:r>
            <a:r>
              <a:rPr lang="en-IE" dirty="0">
                <a:solidFill>
                  <a:srgbClr val="7A7C7E"/>
                </a:solidFill>
              </a:rPr>
              <a:t>more quickly</a:t>
            </a:r>
          </a:p>
          <a:p>
            <a:pPr marL="1739900" indent="-1739900">
              <a:spcBef>
                <a:spcPts val="0"/>
              </a:spcBef>
            </a:pPr>
            <a:r>
              <a:rPr lang="en-IE" b="1" dirty="0">
                <a:solidFill>
                  <a:srgbClr val="10B1A2"/>
                </a:solidFill>
              </a:rPr>
              <a:t>Decisions</a:t>
            </a:r>
            <a:r>
              <a:rPr lang="en-IE" dirty="0">
                <a:solidFill>
                  <a:srgbClr val="10B1A2"/>
                </a:solidFill>
              </a:rPr>
              <a:t>: </a:t>
            </a:r>
            <a:r>
              <a:rPr lang="en-IE" dirty="0">
                <a:solidFill>
                  <a:srgbClr val="7A7C7E"/>
                </a:solidFill>
              </a:rPr>
              <a:t>	A </a:t>
            </a:r>
            <a:r>
              <a:rPr lang="en-IE" b="1" dirty="0">
                <a:solidFill>
                  <a:srgbClr val="7A7C7E"/>
                </a:solidFill>
              </a:rPr>
              <a:t>sounding board </a:t>
            </a:r>
            <a:r>
              <a:rPr lang="en-IE" dirty="0">
                <a:solidFill>
                  <a:srgbClr val="7A7C7E"/>
                </a:solidFill>
              </a:rPr>
              <a:t>helps you talk through your own decisions, understand your own thinking more easily. </a:t>
            </a:r>
          </a:p>
          <a:p>
            <a:pPr marL="1739900" indent="-1739900">
              <a:spcBef>
                <a:spcPts val="0"/>
              </a:spcBef>
            </a:pPr>
            <a:r>
              <a:rPr lang="en-IE" b="1" dirty="0">
                <a:solidFill>
                  <a:srgbClr val="10B1A2"/>
                </a:solidFill>
              </a:rPr>
              <a:t>Validation</a:t>
            </a:r>
            <a:r>
              <a:rPr lang="en-IE" dirty="0">
                <a:solidFill>
                  <a:srgbClr val="10B1A2"/>
                </a:solidFill>
              </a:rPr>
              <a:t>: </a:t>
            </a:r>
            <a:r>
              <a:rPr lang="en-IE" dirty="0">
                <a:solidFill>
                  <a:srgbClr val="7A7C7E"/>
                </a:solidFill>
              </a:rPr>
              <a:t>	A good collaboration partner not only sees the flaws in your work, but can help support your best ideas and </a:t>
            </a:r>
            <a:r>
              <a:rPr lang="en-IE" b="1" dirty="0">
                <a:solidFill>
                  <a:srgbClr val="7A7C7E"/>
                </a:solidFill>
              </a:rPr>
              <a:t>spur you forward in the right direction.</a:t>
            </a:r>
          </a:p>
        </p:txBody>
      </p:sp>
      <p:sp>
        <p:nvSpPr>
          <p:cNvPr id="6" name="Text Placeholder 1"/>
          <p:cNvSpPr txBox="1">
            <a:spLocks/>
          </p:cNvSpPr>
          <p:nvPr/>
        </p:nvSpPr>
        <p:spPr bwMode="auto">
          <a:xfrm>
            <a:off x="3691202" y="1051969"/>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63275"/>
                </a:solidFill>
              </a:rPr>
              <a:t>Why collaborate ?</a:t>
            </a:r>
          </a:p>
        </p:txBody>
      </p:sp>
      <p:sp>
        <p:nvSpPr>
          <p:cNvPr id="4" name="Rectangle 3">
            <a:extLst>
              <a:ext uri="{FF2B5EF4-FFF2-40B4-BE49-F238E27FC236}">
                <a16:creationId xmlns:a16="http://schemas.microsoft.com/office/drawing/2014/main" id="{BBBF575D-CB11-47B9-8D4D-DD9610B16476}"/>
              </a:ext>
            </a:extLst>
          </p:cNvPr>
          <p:cNvSpPr/>
          <p:nvPr/>
        </p:nvSpPr>
        <p:spPr>
          <a:xfrm>
            <a:off x="3142592" y="2142018"/>
            <a:ext cx="8931479" cy="757130"/>
          </a:xfrm>
          <a:prstGeom prst="rect">
            <a:avLst/>
          </a:prstGeom>
        </p:spPr>
        <p:txBody>
          <a:bodyPr wrap="square">
            <a:spAutoFit/>
          </a:bodyPr>
          <a:lstStyle/>
          <a:p>
            <a:pPr lvl="0">
              <a:lnSpc>
                <a:spcPct val="90000"/>
              </a:lnSpc>
            </a:pPr>
            <a:r>
              <a:rPr lang="en-IE" sz="2400" dirty="0">
                <a:solidFill>
                  <a:srgbClr val="7A7C7E"/>
                </a:solidFill>
              </a:rPr>
              <a:t>When you bounce ideas off someone, or lean on someone for their ideas and critiques, you magnify your own abilities in several ways.</a:t>
            </a:r>
          </a:p>
        </p:txBody>
      </p:sp>
    </p:spTree>
    <p:extLst>
      <p:ext uri="{BB962C8B-B14F-4D97-AF65-F5344CB8AC3E}">
        <p14:creationId xmlns:p14="http://schemas.microsoft.com/office/powerpoint/2010/main" val="327209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1A502-BEAE-42BD-9D42-4BDCE27E401A}"/>
              </a:ext>
            </a:extLst>
          </p:cNvPr>
          <p:cNvSpPr>
            <a:spLocks noGrp="1"/>
          </p:cNvSpPr>
          <p:nvPr>
            <p:ph type="body" sz="quarter" idx="14"/>
          </p:nvPr>
        </p:nvSpPr>
        <p:spPr>
          <a:xfrm>
            <a:off x="3773214" y="2105636"/>
            <a:ext cx="7985354" cy="3531765"/>
          </a:xfrm>
          <a:solidFill>
            <a:schemeClr val="bg1"/>
          </a:solidFill>
        </p:spPr>
        <p:txBody>
          <a:bodyPr/>
          <a:lstStyle/>
          <a:p>
            <a:pPr algn="just"/>
            <a:r>
              <a:rPr lang="en-US" dirty="0">
                <a:solidFill>
                  <a:srgbClr val="7A7C7E"/>
                </a:solidFill>
              </a:rPr>
              <a:t>We</a:t>
            </a:r>
            <a:r>
              <a:rPr lang="en-IE" dirty="0">
                <a:solidFill>
                  <a:srgbClr val="7A7C7E"/>
                </a:solidFill>
              </a:rPr>
              <a:t> know the saying   - </a:t>
            </a:r>
            <a:r>
              <a:rPr lang="en-IE" b="1" dirty="0">
                <a:solidFill>
                  <a:srgbClr val="10B1A2"/>
                </a:solidFill>
              </a:rPr>
              <a:t>a problem shared is a problem halved. </a:t>
            </a:r>
            <a:br>
              <a:rPr lang="en-IE" dirty="0">
                <a:solidFill>
                  <a:srgbClr val="7A7C7E"/>
                </a:solidFill>
              </a:rPr>
            </a:br>
            <a:r>
              <a:rPr lang="en-IE" dirty="0">
                <a:solidFill>
                  <a:srgbClr val="7A7C7E"/>
                </a:solidFill>
              </a:rPr>
              <a:t> Research shows that discussing problems with people in similar situations reduces stress levels.   Problems don’t seem as overwhelming when you talk  about them, and two people are more likely to find a solution than one.</a:t>
            </a:r>
          </a:p>
          <a:p>
            <a:pPr algn="just"/>
            <a:endParaRPr lang="en-IE" sz="1400" dirty="0">
              <a:solidFill>
                <a:srgbClr val="7A7C7E"/>
              </a:solidFill>
            </a:endParaRPr>
          </a:p>
          <a:p>
            <a:pPr algn="just"/>
            <a:r>
              <a:rPr lang="en-IE" dirty="0">
                <a:solidFill>
                  <a:srgbClr val="E95273"/>
                </a:solidFill>
              </a:rPr>
              <a:t>Cindy White </a:t>
            </a:r>
            <a:r>
              <a:rPr lang="en-IE" dirty="0">
                <a:solidFill>
                  <a:srgbClr val="7A7C7E"/>
                </a:solidFill>
              </a:rPr>
              <a:t>once described the shifting roles that great collaboration partners play for each other. </a:t>
            </a:r>
          </a:p>
          <a:p>
            <a:pPr algn="just"/>
            <a:r>
              <a:rPr lang="en-IE" i="1" dirty="0">
                <a:solidFill>
                  <a:srgbClr val="7A7C7E"/>
                </a:solidFill>
              </a:rPr>
              <a:t>“When you start coming up with great ideas, you’re like a kite caught in a creative wind and you just want to go with it, get lost in it…fly free,” </a:t>
            </a:r>
            <a:r>
              <a:rPr lang="en-IE" dirty="0">
                <a:solidFill>
                  <a:srgbClr val="7A7C7E"/>
                </a:solidFill>
              </a:rPr>
              <a:t>she says.  </a:t>
            </a:r>
          </a:p>
        </p:txBody>
      </p:sp>
      <p:sp>
        <p:nvSpPr>
          <p:cNvPr id="6" name="Text Placeholder 1"/>
          <p:cNvSpPr txBox="1">
            <a:spLocks/>
          </p:cNvSpPr>
          <p:nvPr/>
        </p:nvSpPr>
        <p:spPr bwMode="auto">
          <a:xfrm>
            <a:off x="3691202" y="1051969"/>
            <a:ext cx="7675831" cy="113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charset="0"/>
              <a:buNone/>
              <a:defRPr sz="3600" kern="1200">
                <a:solidFill>
                  <a:srgbClr val="7F7F7F"/>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rgbClr val="7F7F7F"/>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rgbClr val="7F7F7F"/>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E63275"/>
                </a:solidFill>
              </a:rPr>
              <a:t>Why collaborate ?</a:t>
            </a:r>
          </a:p>
        </p:txBody>
      </p:sp>
      <p:sp>
        <p:nvSpPr>
          <p:cNvPr id="4" name="Rectangle 3">
            <a:extLst>
              <a:ext uri="{FF2B5EF4-FFF2-40B4-BE49-F238E27FC236}">
                <a16:creationId xmlns:a16="http://schemas.microsoft.com/office/drawing/2014/main" id="{E6C40849-2FBD-484A-8D84-E5C41890313D}"/>
              </a:ext>
            </a:extLst>
          </p:cNvPr>
          <p:cNvSpPr/>
          <p:nvPr/>
        </p:nvSpPr>
        <p:spPr>
          <a:xfrm>
            <a:off x="204272" y="6257191"/>
            <a:ext cx="7563934" cy="461665"/>
          </a:xfrm>
          <a:prstGeom prst="rect">
            <a:avLst/>
          </a:prstGeom>
        </p:spPr>
        <p:txBody>
          <a:bodyPr wrap="square">
            <a:spAutoFit/>
          </a:bodyPr>
          <a:lstStyle/>
          <a:p>
            <a:r>
              <a:rPr lang="en-IE" sz="1200" b="1" dirty="0">
                <a:solidFill>
                  <a:srgbClr val="10B1A2"/>
                </a:solidFill>
              </a:rPr>
              <a:t>Read more</a:t>
            </a:r>
            <a:r>
              <a:rPr lang="en-IE" sz="1200" dirty="0"/>
              <a:t>: </a:t>
            </a:r>
            <a:r>
              <a:rPr lang="en-IE" sz="1200" dirty="0">
                <a:hlinkClick r:id="rId2"/>
              </a:rPr>
              <a:t>www.dailymail.co.uk/sciencetech/article-2548917/A-problem-shared-really-IS-problem-halved-Study-finds-discussing-problems-people-situation-reduces-stress-levels.html</a:t>
            </a:r>
            <a:r>
              <a:rPr lang="en-IE" sz="1200" dirty="0"/>
              <a:t> </a:t>
            </a:r>
          </a:p>
        </p:txBody>
      </p:sp>
      <p:pic>
        <p:nvPicPr>
          <p:cNvPr id="5" name="Picture 4" descr="A person using a computer&#10;&#10;Description automatically generated">
            <a:extLst>
              <a:ext uri="{FF2B5EF4-FFF2-40B4-BE49-F238E27FC236}">
                <a16:creationId xmlns:a16="http://schemas.microsoft.com/office/drawing/2014/main" id="{B58AAE49-2BA4-4AAE-97FE-1C200299CE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272" y="3112850"/>
            <a:ext cx="3296596" cy="2373549"/>
          </a:xfrm>
          <a:prstGeom prst="rect">
            <a:avLst/>
          </a:prstGeom>
        </p:spPr>
      </p:pic>
    </p:spTree>
    <p:extLst>
      <p:ext uri="{BB962C8B-B14F-4D97-AF65-F5344CB8AC3E}">
        <p14:creationId xmlns:p14="http://schemas.microsoft.com/office/powerpoint/2010/main" val="3998112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7987</TotalTime>
  <Words>4971</Words>
  <Application>Microsoft Macintosh PowerPoint</Application>
  <PresentationFormat>Widescreen</PresentationFormat>
  <Paragraphs>348</Paragraphs>
  <Slides>56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Calibri Light</vt:lpstr>
      <vt:lpstr>Lucida Grande</vt:lpstr>
      <vt:lpstr>Quattrocento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Gillian Keane</cp:lastModifiedBy>
  <cp:revision>550</cp:revision>
  <dcterms:created xsi:type="dcterms:W3CDTF">2018-09-19T09:23:58Z</dcterms:created>
  <dcterms:modified xsi:type="dcterms:W3CDTF">2020-05-19T23:24:43Z</dcterms:modified>
</cp:coreProperties>
</file>