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handoutMasterIdLst>
    <p:handoutMasterId r:id="rId80"/>
  </p:handoutMasterIdLst>
  <p:sldIdLst>
    <p:sldId id="469" r:id="rId2"/>
    <p:sldId id="470" r:id="rId3"/>
    <p:sldId id="998" r:id="rId4"/>
    <p:sldId id="999" r:id="rId5"/>
    <p:sldId id="1035" r:id="rId6"/>
    <p:sldId id="1146" r:id="rId7"/>
    <p:sldId id="1140" r:id="rId8"/>
    <p:sldId id="1141" r:id="rId9"/>
    <p:sldId id="1142" r:id="rId10"/>
    <p:sldId id="390" r:id="rId11"/>
    <p:sldId id="1143" r:id="rId12"/>
    <p:sldId id="418" r:id="rId13"/>
    <p:sldId id="419" r:id="rId14"/>
    <p:sldId id="1139" r:id="rId15"/>
    <p:sldId id="423" r:id="rId16"/>
    <p:sldId id="422" r:id="rId17"/>
    <p:sldId id="424" r:id="rId18"/>
    <p:sldId id="425" r:id="rId19"/>
    <p:sldId id="1144" r:id="rId20"/>
    <p:sldId id="1145" r:id="rId21"/>
    <p:sldId id="1012" r:id="rId22"/>
    <p:sldId id="1013" r:id="rId23"/>
    <p:sldId id="1014" r:id="rId24"/>
    <p:sldId id="1015" r:id="rId25"/>
    <p:sldId id="1053" r:id="rId26"/>
    <p:sldId id="1054" r:id="rId27"/>
    <p:sldId id="1056" r:id="rId28"/>
    <p:sldId id="1057" r:id="rId29"/>
    <p:sldId id="1016" r:id="rId30"/>
    <p:sldId id="1060" r:id="rId31"/>
    <p:sldId id="1024" r:id="rId32"/>
    <p:sldId id="1025" r:id="rId33"/>
    <p:sldId id="1059" r:id="rId34"/>
    <p:sldId id="1078" r:id="rId35"/>
    <p:sldId id="1116" r:id="rId36"/>
    <p:sldId id="1028" r:id="rId37"/>
    <p:sldId id="1029" r:id="rId38"/>
    <p:sldId id="886" r:id="rId39"/>
    <p:sldId id="1061" r:id="rId40"/>
    <p:sldId id="1062" r:id="rId41"/>
    <p:sldId id="878" r:id="rId42"/>
    <p:sldId id="1063" r:id="rId43"/>
    <p:sldId id="1075" r:id="rId44"/>
    <p:sldId id="1081" r:id="rId45"/>
    <p:sldId id="1080" r:id="rId46"/>
    <p:sldId id="1082" r:id="rId47"/>
    <p:sldId id="1083" r:id="rId48"/>
    <p:sldId id="1084" r:id="rId49"/>
    <p:sldId id="1085" r:id="rId50"/>
    <p:sldId id="1086" r:id="rId51"/>
    <p:sldId id="1087" r:id="rId52"/>
    <p:sldId id="1066" r:id="rId53"/>
    <p:sldId id="1067" r:id="rId54"/>
    <p:sldId id="1068" r:id="rId55"/>
    <p:sldId id="1069" r:id="rId56"/>
    <p:sldId id="1070" r:id="rId57"/>
    <p:sldId id="1071" r:id="rId58"/>
    <p:sldId id="1072" r:id="rId59"/>
    <p:sldId id="1147" r:id="rId60"/>
    <p:sldId id="1134" r:id="rId61"/>
    <p:sldId id="1136" r:id="rId62"/>
    <p:sldId id="582" r:id="rId63"/>
    <p:sldId id="1117" r:id="rId64"/>
    <p:sldId id="975" r:id="rId65"/>
    <p:sldId id="1074" r:id="rId66"/>
    <p:sldId id="1118" r:id="rId67"/>
    <p:sldId id="1119" r:id="rId68"/>
    <p:sldId id="1121" r:id="rId69"/>
    <p:sldId id="1123" r:id="rId70"/>
    <p:sldId id="1092" r:id="rId71"/>
    <p:sldId id="1093" r:id="rId72"/>
    <p:sldId id="1094" r:id="rId73"/>
    <p:sldId id="1138" r:id="rId74"/>
    <p:sldId id="429" r:id="rId75"/>
    <p:sldId id="1137" r:id="rId76"/>
    <p:sldId id="578" r:id="rId77"/>
    <p:sldId id="309"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275"/>
    <a:srgbClr val="6D6E6C"/>
    <a:srgbClr val="10B1A2"/>
    <a:srgbClr val="4852A4"/>
    <a:srgbClr val="404385"/>
    <a:srgbClr val="174F72"/>
    <a:srgbClr val="CEDA29"/>
    <a:srgbClr val="9EA735"/>
    <a:srgbClr val="161741"/>
    <a:srgbClr val="392E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17" autoAdjust="0"/>
    <p:restoredTop sz="94729"/>
  </p:normalViewPr>
  <p:slideViewPr>
    <p:cSldViewPr snapToGrid="0" snapToObjects="1">
      <p:cViewPr varScale="1">
        <p:scale>
          <a:sx n="101" d="100"/>
          <a:sy n="101" d="100"/>
        </p:scale>
        <p:origin x="232" y="32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74B3AB-1076-3847-9704-2735AAE6E6FB}" type="datetimeFigureOut">
              <a:rPr lang="en-US" smtClean="0"/>
              <a:t>5/19/20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00C95-E645-9447-A3F8-A17F92449908}" type="slidenum">
              <a:rPr lang="en-US" smtClean="0"/>
              <a:t>‹#›</a:t>
            </a:fld>
            <a:endParaRPr lang="en-US"/>
          </a:p>
        </p:txBody>
      </p:sp>
    </p:spTree>
    <p:extLst>
      <p:ext uri="{BB962C8B-B14F-4D97-AF65-F5344CB8AC3E}">
        <p14:creationId xmlns:p14="http://schemas.microsoft.com/office/powerpoint/2010/main" val="149439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7370B-66A1-AB42-84E0-A4E6FD88C2A5}" type="datetimeFigureOut">
              <a:rPr lang="en-US" smtClean="0"/>
              <a:t>5/19/20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AC054-D004-974A-8D8E-E228282ED491}" type="slidenum">
              <a:rPr lang="en-US" smtClean="0"/>
              <a:t>‹#›</a:t>
            </a:fld>
            <a:endParaRPr lang="en-US" dirty="0"/>
          </a:p>
        </p:txBody>
      </p:sp>
    </p:spTree>
    <p:extLst>
      <p:ext uri="{BB962C8B-B14F-4D97-AF65-F5344CB8AC3E}">
        <p14:creationId xmlns:p14="http://schemas.microsoft.com/office/powerpoint/2010/main" val="381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TO EMERGE">
    <p:spTree>
      <p:nvGrpSpPr>
        <p:cNvPr id="1" name=""/>
        <p:cNvGrpSpPr/>
        <p:nvPr/>
      </p:nvGrpSpPr>
      <p:grpSpPr>
        <a:xfrm>
          <a:off x="0" y="0"/>
          <a:ext cx="0" cy="0"/>
          <a:chOff x="0" y="0"/>
          <a:chExt cx="0" cy="0"/>
        </a:xfrm>
      </p:grpSpPr>
      <p:sp>
        <p:nvSpPr>
          <p:cNvPr id="13" name="Rectangle 12"/>
          <p:cNvSpPr/>
          <p:nvPr userDrawn="1"/>
        </p:nvSpPr>
        <p:spPr>
          <a:xfrm>
            <a:off x="0" y="-1"/>
            <a:ext cx="12192000" cy="6858001"/>
          </a:xfrm>
          <a:prstGeom prst="rect">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24669" y="528535"/>
            <a:ext cx="5666415" cy="1446550"/>
          </a:xfrm>
          <a:prstGeom prst="rect">
            <a:avLst/>
          </a:prstGeom>
        </p:spPr>
        <p:txBody>
          <a:bodyPr wrap="square">
            <a:spAutoFit/>
          </a:bodyPr>
          <a:lstStyle/>
          <a:p>
            <a:pPr fontAlgn="base"/>
            <a:r>
              <a:rPr lang="en-IE" sz="4400" b="0" i="0" u="none" strike="noStrike" kern="1200" dirty="0">
                <a:solidFill>
                  <a:schemeClr val="bg1"/>
                </a:solidFill>
                <a:effectLst/>
                <a:latin typeface="+mn-lt"/>
                <a:ea typeface="+mn-ea"/>
                <a:cs typeface="+mn-cs"/>
              </a:rPr>
              <a:t>WELCOME TO THE </a:t>
            </a:r>
            <a:r>
              <a:rPr lang="en-IE" sz="4400" b="1" i="0" u="none" strike="noStrike" kern="1200" dirty="0">
                <a:solidFill>
                  <a:schemeClr val="bg1"/>
                </a:solidFill>
                <a:effectLst/>
                <a:latin typeface="+mn-lt"/>
                <a:ea typeface="+mn-ea"/>
                <a:cs typeface="+mn-cs"/>
              </a:rPr>
              <a:t>EMERGE</a:t>
            </a:r>
            <a:r>
              <a:rPr lang="en-IE" sz="4400" b="1" i="0" u="none" strike="noStrike" kern="1200" baseline="0" dirty="0">
                <a:solidFill>
                  <a:schemeClr val="bg1"/>
                </a:solidFill>
                <a:effectLst/>
                <a:latin typeface="+mn-lt"/>
                <a:ea typeface="+mn-ea"/>
                <a:cs typeface="+mn-cs"/>
              </a:rPr>
              <a:t> </a:t>
            </a:r>
            <a:r>
              <a:rPr lang="en-IE" sz="4400" b="0" i="0" u="none" strike="noStrike" kern="1200" dirty="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15" name="Rectangle 14"/>
          <p:cNvSpPr/>
          <p:nvPr userDrawn="1"/>
        </p:nvSpPr>
        <p:spPr>
          <a:xfrm>
            <a:off x="6539502" y="866550"/>
            <a:ext cx="5282381" cy="5909310"/>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EMERGE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45 slide layouts to choose from</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4 Colour variations using the            </a:t>
            </a:r>
            <a:r>
              <a:rPr lang="en-IE" sz="2400" b="1" i="0" u="none" strike="noStrike" kern="1200" dirty="0">
                <a:solidFill>
                  <a:schemeClr val="bg1"/>
                </a:solidFill>
                <a:effectLst/>
                <a:latin typeface="+mn-lt"/>
                <a:ea typeface="+mn-ea"/>
                <a:cs typeface="+mn-cs"/>
              </a:rPr>
              <a:t>EMERGE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16" name="Rectangle 15"/>
          <p:cNvSpPr/>
          <p:nvPr userDrawn="1"/>
        </p:nvSpPr>
        <p:spPr>
          <a:xfrm>
            <a:off x="424669" y="3172202"/>
            <a:ext cx="5327201" cy="2677656"/>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baseline="0" dirty="0">
                <a:solidFill>
                  <a:schemeClr val="bg1"/>
                </a:solidFill>
                <a:effectLst/>
                <a:latin typeface="+mn-lt"/>
                <a:ea typeface="+mn-ea"/>
                <a:cs typeface="+mn-cs"/>
              </a:rPr>
              <a:t> </a:t>
            </a:r>
          </a:p>
          <a:p>
            <a:pPr fontAlgn="base"/>
            <a:endParaRPr lang="en-IE" sz="2400" b="0" i="0" u="none" strike="noStrike" kern="1200" baseline="0" dirty="0">
              <a:solidFill>
                <a:schemeClr val="bg1"/>
              </a:solidFill>
              <a:effectLst/>
              <a:latin typeface="+mn-lt"/>
              <a:ea typeface="+mn-ea"/>
              <a:cs typeface="+mn-cs"/>
            </a:endParaRPr>
          </a:p>
          <a:p>
            <a:pPr fontAlgn="base"/>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17" name="Straight Connector 16"/>
          <p:cNvCxnSpPr/>
          <p:nvPr userDrawn="1"/>
        </p:nvCxnSpPr>
        <p:spPr>
          <a:xfrm>
            <a:off x="6102669" y="-1"/>
            <a:ext cx="0" cy="6681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1" y="2879179"/>
            <a:ext cx="6091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1" name="Text Placeholder 25"/>
          <p:cNvSpPr>
            <a:spLocks noGrp="1"/>
          </p:cNvSpPr>
          <p:nvPr>
            <p:ph type="body" sz="quarter" idx="14" hasCustomPrompt="1"/>
          </p:nvPr>
        </p:nvSpPr>
        <p:spPr>
          <a:xfrm>
            <a:off x="876302" y="2117211"/>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9" name="Text Placeholder 25"/>
          <p:cNvSpPr>
            <a:spLocks noGrp="1"/>
          </p:cNvSpPr>
          <p:nvPr>
            <p:ph type="body" sz="quarter" idx="15" hasCustomPrompt="1"/>
          </p:nvPr>
        </p:nvSpPr>
        <p:spPr>
          <a:xfrm>
            <a:off x="4683387" y="2139557"/>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sp>
        <p:nvSpPr>
          <p:cNvPr id="14"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17" name="Straight Connector 16"/>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7" name="Text Placeholder 25"/>
          <p:cNvSpPr>
            <a:spLocks noGrp="1"/>
          </p:cNvSpPr>
          <p:nvPr>
            <p:ph type="body" sz="quarter" idx="17" hasCustomPrompt="1"/>
          </p:nvPr>
        </p:nvSpPr>
        <p:spPr>
          <a:xfrm>
            <a:off x="876300" y="2113005"/>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p:cNvSpPr>
            <a:spLocks noGrp="1"/>
          </p:cNvSpPr>
          <p:nvPr>
            <p:ph type="body" sz="quarter" idx="18" hasCustomPrompt="1"/>
          </p:nvPr>
        </p:nvSpPr>
        <p:spPr>
          <a:xfrm>
            <a:off x="5929097"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p:cNvSpPr>
            <a:spLocks noGrp="1"/>
          </p:cNvSpPr>
          <p:nvPr>
            <p:ph type="body" sz="quarter" idx="19" hasCustomPrompt="1"/>
          </p:nvPr>
        </p:nvSpPr>
        <p:spPr>
          <a:xfrm>
            <a:off x="3424130"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18" name="Straight Connector 17"/>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to left - text to right">
    <p:spTree>
      <p:nvGrpSpPr>
        <p:cNvPr id="1" name=""/>
        <p:cNvGrpSpPr/>
        <p:nvPr/>
      </p:nvGrpSpPr>
      <p:grpSpPr>
        <a:xfrm>
          <a:off x="0" y="0"/>
          <a:ext cx="0" cy="0"/>
          <a:chOff x="0" y="0"/>
          <a:chExt cx="0" cy="0"/>
        </a:xfrm>
      </p:grpSpPr>
      <p:cxnSp>
        <p:nvCxnSpPr>
          <p:cNvPr id="16" name="Straight Connector 15"/>
          <p:cNvCxnSpPr/>
          <p:nvPr userDrawn="1"/>
        </p:nvCxnSpPr>
        <p:spPr>
          <a:xfrm flipH="1">
            <a:off x="6234807" y="1711826"/>
            <a:ext cx="5377589"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Picture Placeholder 7"/>
          <p:cNvSpPr>
            <a:spLocks noGrp="1"/>
          </p:cNvSpPr>
          <p:nvPr>
            <p:ph type="pic" sz="quarter" idx="10" hasCustomPrompt="1"/>
          </p:nvPr>
        </p:nvSpPr>
        <p:spPr>
          <a:xfrm flipH="1">
            <a:off x="-460162" y="0"/>
            <a:ext cx="5659526" cy="5659526"/>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38" name="Arc 37"/>
          <p:cNvSpPr/>
          <p:nvPr userDrawn="1"/>
        </p:nvSpPr>
        <p:spPr>
          <a:xfrm rot="9058514" flipH="1">
            <a:off x="-1593353" y="739143"/>
            <a:ext cx="5162451" cy="5162451"/>
          </a:xfrm>
          <a:prstGeom prst="arc">
            <a:avLst>
              <a:gd name="adj1" fmla="val 13109579"/>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371" y="5437528"/>
            <a:ext cx="690436" cy="673218"/>
          </a:xfrm>
          <a:prstGeom prst="rect">
            <a:avLst/>
          </a:prstGeom>
        </p:spPr>
      </p:pic>
      <p:pic>
        <p:nvPicPr>
          <p:cNvPr id="21" name="Picture 20"/>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482286" y="4911488"/>
            <a:ext cx="1363247" cy="1350410"/>
          </a:xfrm>
          <a:prstGeom prst="rect">
            <a:avLst/>
          </a:prstGeom>
        </p:spPr>
      </p:pic>
      <p:pic>
        <p:nvPicPr>
          <p:cNvPr id="22" name="Picture 21"/>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3896635" y="1516952"/>
            <a:ext cx="2227993" cy="222069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to left - photo to right">
    <p:spTree>
      <p:nvGrpSpPr>
        <p:cNvPr id="1" name=""/>
        <p:cNvGrpSpPr/>
        <p:nvPr/>
      </p:nvGrpSpPr>
      <p:grpSpPr>
        <a:xfrm>
          <a:off x="0" y="0"/>
          <a:ext cx="0" cy="0"/>
          <a:chOff x="0" y="0"/>
          <a:chExt cx="0" cy="0"/>
        </a:xfrm>
      </p:grpSpPr>
      <p:cxnSp>
        <p:nvCxnSpPr>
          <p:cNvPr id="14" name="Straight Connector 13"/>
          <p:cNvCxnSpPr/>
          <p:nvPr userDrawn="1"/>
        </p:nvCxnSpPr>
        <p:spPr>
          <a:xfrm flipH="1">
            <a:off x="337256" y="1808079"/>
            <a:ext cx="5377589"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16" name="Text Placeholder 23"/>
          <p:cNvSpPr>
            <a:spLocks noGrp="1"/>
          </p:cNvSpPr>
          <p:nvPr>
            <p:ph type="body" sz="quarter" idx="16" hasCustomPrompt="1"/>
          </p:nvPr>
        </p:nvSpPr>
        <p:spPr>
          <a:xfrm>
            <a:off x="421069" y="915852"/>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7" hasCustomPrompt="1"/>
          </p:nvPr>
        </p:nvSpPr>
        <p:spPr>
          <a:xfrm>
            <a:off x="428017" y="2049331"/>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Picture Placeholder 7"/>
          <p:cNvSpPr>
            <a:spLocks noGrp="1"/>
          </p:cNvSpPr>
          <p:nvPr>
            <p:ph type="pic" sz="quarter" idx="10" hasCustomPrompt="1"/>
          </p:nvPr>
        </p:nvSpPr>
        <p:spPr>
          <a:xfrm flipH="1">
            <a:off x="6929107" y="-160857"/>
            <a:ext cx="5659526" cy="5659526"/>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27" name="Arc 26"/>
          <p:cNvSpPr/>
          <p:nvPr userDrawn="1"/>
        </p:nvSpPr>
        <p:spPr>
          <a:xfrm rot="12415736">
            <a:off x="8575829" y="806436"/>
            <a:ext cx="5162451" cy="5162451"/>
          </a:xfrm>
          <a:prstGeom prst="arc">
            <a:avLst>
              <a:gd name="adj1" fmla="val 13109579"/>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25" name="Picture 24"/>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323261" y="4419920"/>
            <a:ext cx="690436" cy="673218"/>
          </a:xfrm>
          <a:prstGeom prst="rect">
            <a:avLst/>
          </a:prstGeom>
        </p:spPr>
      </p:pic>
      <p:pic>
        <p:nvPicPr>
          <p:cNvPr id="28" name="Picture 27"/>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9077246" y="4712644"/>
            <a:ext cx="1363247" cy="1350410"/>
          </a:xfrm>
          <a:prstGeom prst="rect">
            <a:avLst/>
          </a:prstGeom>
        </p:spPr>
      </p:pic>
      <p:pic>
        <p:nvPicPr>
          <p:cNvPr id="29" name="Picture 28"/>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5814086" y="915852"/>
            <a:ext cx="2227993" cy="222069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quote box on left  (NAVY)">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8211"/>
            <a:chOff x="-1514707" y="-747091"/>
            <a:chExt cx="7840275" cy="7418211"/>
          </a:xfrm>
        </p:grpSpPr>
        <p:sp>
          <p:nvSpPr>
            <p:cNvPr id="18" name="Arc 17"/>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Picture 23"/>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5" name="Picture 24"/>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6" name="Picture 25"/>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cxnSp>
        <p:nvCxnSpPr>
          <p:cNvPr id="27" name="Straight Connector 26"/>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9" name="Text Placeholder 23"/>
          <p:cNvSpPr>
            <a:spLocks noGrp="1"/>
          </p:cNvSpPr>
          <p:nvPr userDrawn="1">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0" name="Text Placeholder 25"/>
          <p:cNvSpPr>
            <a:spLocks noGrp="1"/>
          </p:cNvSpPr>
          <p:nvPr userDrawn="1">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1"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quote box on left (PINK)">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5245"/>
            <a:chOff x="-1514707" y="-747091"/>
            <a:chExt cx="7840275" cy="7415245"/>
          </a:xfrm>
        </p:grpSpPr>
        <p:sp>
          <p:nvSpPr>
            <p:cNvPr id="20" name="Arc 1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7" name="Picture 26"/>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pic>
          <p:nvPicPr>
            <p:cNvPr id="31" name="Picture 30"/>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284438"/>
              <a:ext cx="1419105" cy="1383716"/>
            </a:xfrm>
            <a:prstGeom prst="rect">
              <a:avLst/>
            </a:prstGeom>
          </p:spPr>
        </p:pic>
        <p:pic>
          <p:nvPicPr>
            <p:cNvPr id="32" name="Picture 31"/>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825978" y="4665583"/>
              <a:ext cx="657487" cy="651295"/>
            </a:xfrm>
            <a:prstGeom prst="rect">
              <a:avLst/>
            </a:prstGeom>
          </p:spPr>
        </p:pic>
      </p:grpSp>
      <p:sp>
        <p:nvSpPr>
          <p:cNvPr id="3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5"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2"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5" name="Straight Connector 34"/>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quote box on left (TURQUOISE)">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8211"/>
            <a:chOff x="-1514707" y="-747091"/>
            <a:chExt cx="7840275" cy="7418211"/>
          </a:xfrm>
        </p:grpSpPr>
        <p:sp>
          <p:nvSpPr>
            <p:cNvPr id="20" name="Arc 1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Picture 24"/>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6" name="Picture 2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7" name="Picture 2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56"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57"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5" name="テキスト プレースホルダー 36"/>
          <p:cNvSpPr txBox="1">
            <a:spLocks/>
          </p:cNvSpPr>
          <p:nvPr userDrawn="1"/>
        </p:nvSpPr>
        <p:spPr bwMode="auto">
          <a:xfrm>
            <a:off x="285884" y="6389956"/>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2"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29" name="Straight Connector 28"/>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quote box on left  (LIME)">
    <p:spTree>
      <p:nvGrpSpPr>
        <p:cNvPr id="1" name=""/>
        <p:cNvGrpSpPr/>
        <p:nvPr/>
      </p:nvGrpSpPr>
      <p:grpSpPr>
        <a:xfrm>
          <a:off x="0" y="0"/>
          <a:ext cx="0" cy="0"/>
          <a:chOff x="0" y="0"/>
          <a:chExt cx="0" cy="0"/>
        </a:xfrm>
      </p:grpSpPr>
      <p:grpSp>
        <p:nvGrpSpPr>
          <p:cNvPr id="6" name="Group 5"/>
          <p:cNvGrpSpPr/>
          <p:nvPr userDrawn="1"/>
        </p:nvGrpSpPr>
        <p:grpSpPr>
          <a:xfrm>
            <a:off x="-1514707" y="-747091"/>
            <a:ext cx="7748306" cy="7418211"/>
            <a:chOff x="-1514707" y="-747091"/>
            <a:chExt cx="7748306" cy="7418211"/>
          </a:xfrm>
        </p:grpSpPr>
        <p:sp>
          <p:nvSpPr>
            <p:cNvPr id="30" name="Arc 2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6" name="Picture 2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99580">
              <a:off x="4206166" y="82689"/>
              <a:ext cx="2027433" cy="1976874"/>
            </a:xfrm>
            <a:prstGeom prst="rect">
              <a:avLst/>
            </a:prstGeom>
          </p:spPr>
        </p:pic>
        <p:pic>
          <p:nvPicPr>
            <p:cNvPr id="27" name="Picture 2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754778" y="4642672"/>
              <a:ext cx="724821" cy="722447"/>
            </a:xfrm>
            <a:prstGeom prst="rect">
              <a:avLst/>
            </a:prstGeom>
          </p:spPr>
        </p:pic>
      </p:grpSp>
      <p:sp>
        <p:nvSpPr>
          <p:cNvPr id="3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3"/>
          <p:cNvSpPr>
            <a:spLocks noGrp="1"/>
          </p:cNvSpPr>
          <p:nvPr userDrawn="1">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1" name="Text Placeholder 23"/>
          <p:cNvSpPr>
            <a:spLocks noGrp="1"/>
          </p:cNvSpPr>
          <p:nvPr userDrawn="1">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2" name="Text Placeholder 23"/>
          <p:cNvSpPr>
            <a:spLocks noGrp="1"/>
          </p:cNvSpPr>
          <p:nvPr userDrawn="1">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29" name="Straight Connector 28"/>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quote box on right (NAVY)">
    <p:spTree>
      <p:nvGrpSpPr>
        <p:cNvPr id="1" name=""/>
        <p:cNvGrpSpPr/>
        <p:nvPr/>
      </p:nvGrpSpPr>
      <p:grpSpPr>
        <a:xfrm>
          <a:off x="0" y="0"/>
          <a:ext cx="0" cy="0"/>
          <a:chOff x="0" y="0"/>
          <a:chExt cx="0" cy="0"/>
        </a:xfrm>
      </p:grpSpPr>
      <p:grpSp>
        <p:nvGrpSpPr>
          <p:cNvPr id="32" name="Group 31"/>
          <p:cNvGrpSpPr/>
          <p:nvPr userDrawn="1"/>
        </p:nvGrpSpPr>
        <p:grpSpPr>
          <a:xfrm flipH="1">
            <a:off x="5868795" y="-718410"/>
            <a:ext cx="7840275" cy="7418211"/>
            <a:chOff x="-1514707" y="-747091"/>
            <a:chExt cx="7840275" cy="7418211"/>
          </a:xfrm>
        </p:grpSpPr>
        <p:sp>
          <p:nvSpPr>
            <p:cNvPr id="33" name="Arc 32"/>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5" name="Picture 34"/>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36" name="Picture 3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37" name="Picture 3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17" name="Text Placeholder 23"/>
          <p:cNvSpPr>
            <a:spLocks noGrp="1"/>
          </p:cNvSpPr>
          <p:nvPr>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8" name="Text Placeholder 25"/>
          <p:cNvSpPr>
            <a:spLocks noGrp="1"/>
          </p:cNvSpPr>
          <p:nvPr>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ext Placeholder 23"/>
          <p:cNvSpPr>
            <a:spLocks noGrp="1"/>
          </p:cNvSpPr>
          <p:nvPr>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9" name="Text Placeholder 23"/>
          <p:cNvSpPr>
            <a:spLocks noGrp="1"/>
          </p:cNvSpPr>
          <p:nvPr>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0" name="Text Placeholder 23"/>
          <p:cNvSpPr>
            <a:spLocks noGrp="1"/>
          </p:cNvSpPr>
          <p:nvPr>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1" name="Straight Connector 30"/>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16"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7" name="Picture 2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quote box on right (PINK)">
    <p:spTree>
      <p:nvGrpSpPr>
        <p:cNvPr id="1" name=""/>
        <p:cNvGrpSpPr/>
        <p:nvPr/>
      </p:nvGrpSpPr>
      <p:grpSpPr>
        <a:xfrm>
          <a:off x="0" y="0"/>
          <a:ext cx="0" cy="0"/>
          <a:chOff x="0" y="0"/>
          <a:chExt cx="0" cy="0"/>
        </a:xfrm>
      </p:grpSpPr>
      <p:grpSp>
        <p:nvGrpSpPr>
          <p:cNvPr id="25" name="Group 24"/>
          <p:cNvGrpSpPr/>
          <p:nvPr userDrawn="1"/>
        </p:nvGrpSpPr>
        <p:grpSpPr>
          <a:xfrm flipH="1">
            <a:off x="5854282" y="-721714"/>
            <a:ext cx="7840275" cy="7415245"/>
            <a:chOff x="-1514707" y="-747091"/>
            <a:chExt cx="7840275" cy="7415245"/>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284438"/>
              <a:ext cx="1419105" cy="1383716"/>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825978" y="4665583"/>
              <a:ext cx="657487" cy="651295"/>
            </a:xfrm>
            <a:prstGeom prst="rect">
              <a:avLst/>
            </a:prstGeom>
          </p:spPr>
        </p:pic>
      </p:grpSp>
      <p:sp>
        <p:nvSpPr>
          <p:cNvPr id="49"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50"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3"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4"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ERGE - FONT TYPEFACE &amp; SIZ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EMERGE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7469531" y="1633466"/>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12" name="Rectangle 11"/>
          <p:cNvSpPr/>
          <p:nvPr userDrawn="1"/>
        </p:nvSpPr>
        <p:spPr>
          <a:xfrm>
            <a:off x="424669" y="3172202"/>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EMERGE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7098716" y="-1"/>
            <a:ext cx="0" cy="6681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quote box on right (TURQUOISE)">
    <p:spTree>
      <p:nvGrpSpPr>
        <p:cNvPr id="1" name=""/>
        <p:cNvGrpSpPr/>
        <p:nvPr/>
      </p:nvGrpSpPr>
      <p:grpSpPr>
        <a:xfrm>
          <a:off x="0" y="0"/>
          <a:ext cx="0" cy="0"/>
          <a:chOff x="0" y="0"/>
          <a:chExt cx="0" cy="0"/>
        </a:xfrm>
      </p:grpSpPr>
      <p:grpSp>
        <p:nvGrpSpPr>
          <p:cNvPr id="25" name="Group 24"/>
          <p:cNvGrpSpPr/>
          <p:nvPr userDrawn="1"/>
        </p:nvGrpSpPr>
        <p:grpSpPr>
          <a:xfrm flipH="1">
            <a:off x="5855348" y="-713039"/>
            <a:ext cx="7840275" cy="7418211"/>
            <a:chOff x="-1514707" y="-747091"/>
            <a:chExt cx="7840275" cy="7418211"/>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40"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41"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3"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4"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5"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quote box on right (LIME)">
    <p:spTree>
      <p:nvGrpSpPr>
        <p:cNvPr id="1" name=""/>
        <p:cNvGrpSpPr/>
        <p:nvPr/>
      </p:nvGrpSpPr>
      <p:grpSpPr>
        <a:xfrm>
          <a:off x="0" y="0"/>
          <a:ext cx="0" cy="0"/>
          <a:chOff x="0" y="0"/>
          <a:chExt cx="0" cy="0"/>
        </a:xfrm>
      </p:grpSpPr>
      <p:grpSp>
        <p:nvGrpSpPr>
          <p:cNvPr id="25" name="Group 24"/>
          <p:cNvGrpSpPr/>
          <p:nvPr userDrawn="1"/>
        </p:nvGrpSpPr>
        <p:grpSpPr>
          <a:xfrm flipH="1">
            <a:off x="5961857" y="-711233"/>
            <a:ext cx="7748306" cy="7418211"/>
            <a:chOff x="-1514707" y="-747091"/>
            <a:chExt cx="7748306" cy="7418211"/>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99580">
              <a:off x="4206166" y="82689"/>
              <a:ext cx="2027433" cy="1976874"/>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754778" y="4642672"/>
              <a:ext cx="724821" cy="722447"/>
            </a:xfrm>
            <a:prstGeom prst="rect">
              <a:avLst/>
            </a:prstGeom>
          </p:spPr>
        </p:pic>
      </p:grpSp>
      <p:sp>
        <p:nvSpPr>
          <p:cNvPr id="41"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42"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5"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6"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Top - Text Bottom (NAVY)">
    <p:spTree>
      <p:nvGrpSpPr>
        <p:cNvPr id="1" name=""/>
        <p:cNvGrpSpPr/>
        <p:nvPr/>
      </p:nvGrpSpPr>
      <p:grpSpPr>
        <a:xfrm>
          <a:off x="0" y="0"/>
          <a:ext cx="0" cy="0"/>
          <a:chOff x="0" y="0"/>
          <a:chExt cx="0" cy="0"/>
        </a:xfrm>
      </p:grpSpPr>
      <p:sp>
        <p:nvSpPr>
          <p:cNvPr id="22"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43368"/>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7"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28" name="Picture 27"/>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pic>
        <p:nvPicPr>
          <p:cNvPr id="29" name="Picture 2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rot="21300420" flipH="1">
            <a:off x="53262" y="3174707"/>
            <a:ext cx="1313993" cy="128122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 Top - Text Bottom (PINK)">
    <p:spTree>
      <p:nvGrpSpPr>
        <p:cNvPr id="1" name=""/>
        <p:cNvGrpSpPr/>
        <p:nvPr/>
      </p:nvGrpSpPr>
      <p:grpSpPr>
        <a:xfrm>
          <a:off x="0" y="0"/>
          <a:ext cx="0" cy="0"/>
          <a:chOff x="0" y="0"/>
          <a:chExt cx="0" cy="0"/>
        </a:xfrm>
      </p:grpSpPr>
      <p:sp>
        <p:nvSpPr>
          <p:cNvPr id="22"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43368"/>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7"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16" name="Picture 1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1300420" flipH="1">
            <a:off x="53261" y="3152958"/>
            <a:ext cx="1313993" cy="1281225"/>
          </a:xfrm>
          <a:prstGeom prst="rect">
            <a:avLst/>
          </a:prstGeom>
        </p:spPr>
      </p:pic>
      <p:pic>
        <p:nvPicPr>
          <p:cNvPr id="19" name="Picture 1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10950261" y="3294529"/>
            <a:ext cx="1167434" cy="116361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Top - Text Bottom (TURQUOISE)">
    <p:spTree>
      <p:nvGrpSpPr>
        <p:cNvPr id="1" name=""/>
        <p:cNvGrpSpPr/>
        <p:nvPr/>
      </p:nvGrpSpPr>
      <p:grpSpPr>
        <a:xfrm>
          <a:off x="0" y="0"/>
          <a:ext cx="0" cy="0"/>
          <a:chOff x="0" y="0"/>
          <a:chExt cx="0" cy="0"/>
        </a:xfrm>
      </p:grpSpPr>
      <p:sp>
        <p:nvSpPr>
          <p:cNvPr id="57"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58" name="Oval 57"/>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userDrawn="1"/>
        </p:nvSpPr>
        <p:spPr>
          <a:xfrm flipH="1">
            <a:off x="3787" y="2819305"/>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Arc 63"/>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6" name="Straight Connector 65"/>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16"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3"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18" name="Picture 17"/>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pic>
        <p:nvPicPr>
          <p:cNvPr id="19" name="Picture 1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29652" y="3095929"/>
            <a:ext cx="1450169" cy="1445419"/>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Top - Text Bottom  (LIME)">
    <p:spTree>
      <p:nvGrpSpPr>
        <p:cNvPr id="1" name=""/>
        <p:cNvGrpSpPr/>
        <p:nvPr/>
      </p:nvGrpSpPr>
      <p:grpSpPr>
        <a:xfrm>
          <a:off x="0" y="0"/>
          <a:ext cx="0" cy="0"/>
          <a:chOff x="0" y="0"/>
          <a:chExt cx="0" cy="0"/>
        </a:xfrm>
      </p:grpSpPr>
      <p:sp>
        <p:nvSpPr>
          <p:cNvPr id="11"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19305"/>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5"/>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2"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24" name="Picture 23"/>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1300420" flipH="1">
            <a:off x="53261" y="3152958"/>
            <a:ext cx="1313993" cy="1281225"/>
          </a:xfrm>
          <a:prstGeom prst="rect">
            <a:avLst/>
          </a:prstGeom>
        </p:spPr>
      </p:pic>
      <p:pic>
        <p:nvPicPr>
          <p:cNvPr id="25" name="Picture 24"/>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Divider slide (NAVY)">
    <p:spTree>
      <p:nvGrpSpPr>
        <p:cNvPr id="1" name=""/>
        <p:cNvGrpSpPr/>
        <p:nvPr/>
      </p:nvGrpSpPr>
      <p:grpSpPr>
        <a:xfrm>
          <a:off x="0" y="0"/>
          <a:ext cx="0" cy="0"/>
          <a:chOff x="0" y="0"/>
          <a:chExt cx="0" cy="0"/>
        </a:xfrm>
      </p:grpSpPr>
      <p:sp>
        <p:nvSpPr>
          <p:cNvPr id="34" name="Freeform 33"/>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9" name="Picture 18"/>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20" name="Picture 19"/>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Divider slide (PINK)">
    <p:spTree>
      <p:nvGrpSpPr>
        <p:cNvPr id="1" name=""/>
        <p:cNvGrpSpPr/>
        <p:nvPr/>
      </p:nvGrpSpPr>
      <p:grpSpPr>
        <a:xfrm>
          <a:off x="0" y="0"/>
          <a:ext cx="0" cy="0"/>
          <a:chOff x="0" y="0"/>
          <a:chExt cx="0" cy="0"/>
        </a:xfrm>
      </p:grpSpPr>
      <p:sp>
        <p:nvSpPr>
          <p:cNvPr id="34" name="Freeform 33"/>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1" name="Picture 10"/>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2" name="Picture 11"/>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4" name="Picture 13"/>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Divider slide (TURQUOISE)">
    <p:spTree>
      <p:nvGrpSpPr>
        <p:cNvPr id="1" name=""/>
        <p:cNvGrpSpPr/>
        <p:nvPr/>
      </p:nvGrpSpPr>
      <p:grpSpPr>
        <a:xfrm>
          <a:off x="0" y="0"/>
          <a:ext cx="0" cy="0"/>
          <a:chOff x="0" y="0"/>
          <a:chExt cx="0" cy="0"/>
        </a:xfrm>
      </p:grpSpPr>
      <p:sp>
        <p:nvSpPr>
          <p:cNvPr id="33" name="Freeform 32"/>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6" name="Arc 35"/>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4" name="Picture 13"/>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5" name="Picture 14"/>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311624" y="5825975"/>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7920919" y="2330561"/>
            <a:ext cx="933458" cy="91018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Divider slide (LIME)">
    <p:spTree>
      <p:nvGrpSpPr>
        <p:cNvPr id="1" name=""/>
        <p:cNvGrpSpPr/>
        <p:nvPr/>
      </p:nvGrpSpPr>
      <p:grpSpPr>
        <a:xfrm>
          <a:off x="0" y="0"/>
          <a:ext cx="0" cy="0"/>
          <a:chOff x="0" y="0"/>
          <a:chExt cx="0" cy="0"/>
        </a:xfrm>
      </p:grpSpPr>
      <p:sp>
        <p:nvSpPr>
          <p:cNvPr id="11" name="Freeform 10"/>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15" name="Arc 14"/>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20" name="Picture 19"/>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pic>
        <p:nvPicPr>
          <p:cNvPr id="25" name="Picture 24"/>
          <p:cNvPicPr>
            <a:picLocks noChangeAspect="1"/>
          </p:cNvPicPr>
          <p:nvPr userDrawn="1"/>
        </p:nvPicPr>
        <p:blipFill rotWithShape="1">
          <a:blip r:embed="rId4" cstate="screen">
            <a:alphaModFix/>
            <a:extLst>
              <a:ext uri="{28A0092B-C50C-407E-A947-70E740481C1C}">
                <a14:useLocalDpi xmlns:a14="http://schemas.microsoft.com/office/drawing/2010/main"/>
              </a:ext>
            </a:extLst>
          </a:blip>
          <a:srcRect/>
          <a:stretch/>
        </p:blipFill>
        <p:spPr>
          <a:xfrm>
            <a:off x="6370850" y="0"/>
            <a:ext cx="2446525" cy="2040365"/>
          </a:xfrm>
          <a:prstGeom prst="rect">
            <a:avLst/>
          </a:prstGeom>
        </p:spPr>
      </p:pic>
      <p:pic>
        <p:nvPicPr>
          <p:cNvPr id="27" name="Picture 26"/>
          <p:cNvPicPr>
            <a:picLocks noChangeAspect="1"/>
          </p:cNvPicPr>
          <p:nvPr userDrawn="1"/>
        </p:nvPicPr>
        <p:blipFill rotWithShape="1">
          <a:blip r:embed="rId5" cstate="screen">
            <a:alphaModFix/>
            <a:extLst>
              <a:ext uri="{28A0092B-C50C-407E-A947-70E740481C1C}">
                <a14:useLocalDpi xmlns:a14="http://schemas.microsoft.com/office/drawing/2010/main"/>
              </a:ext>
            </a:extLst>
          </a:blip>
          <a:srcRect/>
          <a:stretch/>
        </p:blipFill>
        <p:spPr>
          <a:xfrm>
            <a:off x="7895914" y="2475120"/>
            <a:ext cx="921461" cy="87160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ERGE - ICONS">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586901" y="491138"/>
            <a:ext cx="3740169"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EMERGE </a:t>
            </a: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VY ICON CIRCLE - with text">
    <p:spTree>
      <p:nvGrpSpPr>
        <p:cNvPr id="1" name=""/>
        <p:cNvGrpSpPr/>
        <p:nvPr/>
      </p:nvGrpSpPr>
      <p:grpSpPr>
        <a:xfrm>
          <a:off x="0" y="0"/>
          <a:ext cx="0" cy="0"/>
          <a:chOff x="0" y="0"/>
          <a:chExt cx="0" cy="0"/>
        </a:xfrm>
      </p:grpSpPr>
      <p:sp>
        <p:nvSpPr>
          <p:cNvPr id="32"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174F72"/>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 name="Straight Connector 2"/>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5"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174F72"/>
                </a:solidFill>
                <a:latin typeface="+mn-lt"/>
              </a:defRPr>
            </a:lvl1pPr>
          </a:lstStyle>
          <a:p>
            <a:pPr lvl="0"/>
            <a:r>
              <a:rPr lang="en-US" dirty="0"/>
              <a:t>TITLE</a:t>
            </a:r>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2" name="Oval 11"/>
          <p:cNvSpPr/>
          <p:nvPr userDrawn="1"/>
        </p:nvSpPr>
        <p:spPr>
          <a:xfrm>
            <a:off x="970490" y="635000"/>
            <a:ext cx="1010710" cy="1010710"/>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ICON CIRCLE - with text">
    <p:spTree>
      <p:nvGrpSpPr>
        <p:cNvPr id="1" name=""/>
        <p:cNvGrpSpPr/>
        <p:nvPr/>
      </p:nvGrpSpPr>
      <p:grpSpPr>
        <a:xfrm>
          <a:off x="0" y="0"/>
          <a:ext cx="0" cy="0"/>
          <a:chOff x="0" y="0"/>
          <a:chExt cx="0" cy="0"/>
        </a:xfrm>
      </p:grpSpPr>
      <p:sp>
        <p:nvSpPr>
          <p:cNvPr id="16"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E63275"/>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7" name="Straight Connector 16"/>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9"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E63275"/>
                </a:solidFill>
                <a:latin typeface="+mn-lt"/>
              </a:defRPr>
            </a:lvl1pPr>
          </a:lstStyle>
          <a:p>
            <a:pPr lvl="0"/>
            <a:r>
              <a:rPr lang="en-US" dirty="0"/>
              <a:t>TITLE</a:t>
            </a:r>
          </a:p>
        </p:txBody>
      </p:sp>
      <p:sp>
        <p:nvSpPr>
          <p:cNvPr id="10" name="Oval 9"/>
          <p:cNvSpPr/>
          <p:nvPr userDrawn="1"/>
        </p:nvSpPr>
        <p:spPr>
          <a:xfrm>
            <a:off x="970490" y="635000"/>
            <a:ext cx="1010710" cy="1010710"/>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プレースホルダー 36">
            <a:extLst>
              <a:ext uri="{FF2B5EF4-FFF2-40B4-BE49-F238E27FC236}">
                <a16:creationId xmlns:a16="http://schemas.microsoft.com/office/drawing/2014/main" id="{D9AD5449-6D9D-A844-BC95-84A5DAA4D6FC}"/>
              </a:ext>
            </a:extLst>
          </p:cNvPr>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a:extLst>
              <a:ext uri="{FF2B5EF4-FFF2-40B4-BE49-F238E27FC236}">
                <a16:creationId xmlns:a16="http://schemas.microsoft.com/office/drawing/2014/main" id="{25A70F22-7A16-794F-B950-0DE1F7F11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URQUOISE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10B1A2"/>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10B1A2"/>
                </a:solidFill>
                <a:latin typeface="+mn-lt"/>
              </a:defRPr>
            </a:lvl1pPr>
          </a:lstStyle>
          <a:p>
            <a:pPr lvl="0"/>
            <a:r>
              <a:rPr lang="en-US" dirty="0"/>
              <a:t>TITLE</a:t>
            </a:r>
          </a:p>
        </p:txBody>
      </p:sp>
      <p:sp>
        <p:nvSpPr>
          <p:cNvPr id="10" name="Oval 9"/>
          <p:cNvSpPr/>
          <p:nvPr userDrawn="1"/>
        </p:nvSpPr>
        <p:spPr>
          <a:xfrm>
            <a:off x="970490" y="635000"/>
            <a:ext cx="1010710" cy="1010710"/>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プレースホルダー 36">
            <a:extLst>
              <a:ext uri="{FF2B5EF4-FFF2-40B4-BE49-F238E27FC236}">
                <a16:creationId xmlns:a16="http://schemas.microsoft.com/office/drawing/2014/main" id="{38015EE3-F9E9-8646-A6E0-0A8B03302563}"/>
              </a:ext>
            </a:extLst>
          </p:cNvPr>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a:extLst>
              <a:ext uri="{FF2B5EF4-FFF2-40B4-BE49-F238E27FC236}">
                <a16:creationId xmlns:a16="http://schemas.microsoft.com/office/drawing/2014/main" id="{228F7835-E382-254C-B93A-C59FB21637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ME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CEDA29"/>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CEDA29"/>
                </a:solidFill>
                <a:latin typeface="+mn-lt"/>
              </a:defRPr>
            </a:lvl1pPr>
          </a:lstStyle>
          <a:p>
            <a:pPr lvl="0"/>
            <a:r>
              <a:rPr lang="en-US" dirty="0"/>
              <a:t>TITLE</a:t>
            </a:r>
          </a:p>
        </p:txBody>
      </p:sp>
      <p:sp>
        <p:nvSpPr>
          <p:cNvPr id="10" name="Oval 9"/>
          <p:cNvSpPr/>
          <p:nvPr userDrawn="1"/>
        </p:nvSpPr>
        <p:spPr>
          <a:xfrm>
            <a:off x="970490" y="635000"/>
            <a:ext cx="1010710" cy="1010710"/>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プレースホルダー 36">
            <a:extLst>
              <a:ext uri="{FF2B5EF4-FFF2-40B4-BE49-F238E27FC236}">
                <a16:creationId xmlns:a16="http://schemas.microsoft.com/office/drawing/2014/main" id="{5D35AF1C-4B9A-C34A-8E5D-E07FB05B43A4}"/>
              </a:ext>
            </a:extLst>
          </p:cNvPr>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a:extLst>
              <a:ext uri="{FF2B5EF4-FFF2-40B4-BE49-F238E27FC236}">
                <a16:creationId xmlns:a16="http://schemas.microsoft.com/office/drawing/2014/main" id="{ECA4D67E-9D1C-A94C-8176-951C7B3741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 ICON CIRCLE (PINK) - with photo &amp;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0" name="Straight Connector 19"/>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6"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27"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E63275"/>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4" name="Oval 13"/>
          <p:cNvSpPr/>
          <p:nvPr userDrawn="1"/>
        </p:nvSpPr>
        <p:spPr>
          <a:xfrm>
            <a:off x="928811" y="1274475"/>
            <a:ext cx="1061075" cy="1067983"/>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URQUOIS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9"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0"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10B1A2"/>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4" name="Oval 13"/>
          <p:cNvSpPr/>
          <p:nvPr userDrawn="1"/>
        </p:nvSpPr>
        <p:spPr>
          <a:xfrm>
            <a:off x="928811" y="1274475"/>
            <a:ext cx="1061075" cy="1067983"/>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ME ICON CIRCLE - with photo &amp; text">
    <p:spTree>
      <p:nvGrpSpPr>
        <p:cNvPr id="1" name=""/>
        <p:cNvGrpSpPr/>
        <p:nvPr/>
      </p:nvGrpSpPr>
      <p:grpSpPr>
        <a:xfrm>
          <a:off x="0" y="0"/>
          <a:ext cx="0" cy="0"/>
          <a:chOff x="0" y="0"/>
          <a:chExt cx="0" cy="0"/>
        </a:xfrm>
      </p:grpSpPr>
      <p:sp>
        <p:nvSpPr>
          <p:cNvPr id="27"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0" name="Straight Connector 29"/>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5"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6"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CEDA29"/>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3" name="Oval 12"/>
          <p:cNvSpPr/>
          <p:nvPr userDrawn="1"/>
        </p:nvSpPr>
        <p:spPr>
          <a:xfrm>
            <a:off x="928811" y="1274475"/>
            <a:ext cx="1061075" cy="1067983"/>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lain Quote Slide (PINK)">
    <p:spTree>
      <p:nvGrpSpPr>
        <p:cNvPr id="1" name=""/>
        <p:cNvGrpSpPr/>
        <p:nvPr/>
      </p:nvGrpSpPr>
      <p:grpSpPr>
        <a:xfrm>
          <a:off x="0" y="0"/>
          <a:ext cx="0" cy="0"/>
          <a:chOff x="0" y="0"/>
          <a:chExt cx="0" cy="0"/>
        </a:xfrm>
      </p:grpSpPr>
      <p:cxnSp>
        <p:nvCxnSpPr>
          <p:cNvPr id="3" name="Straight Connector 2"/>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5510784" y="855426"/>
            <a:ext cx="1196057" cy="1196057"/>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30"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lain Quote Slide (TURQUOISE)">
    <p:spTree>
      <p:nvGrpSpPr>
        <p:cNvPr id="1" name=""/>
        <p:cNvGrpSpPr/>
        <p:nvPr/>
      </p:nvGrpSpPr>
      <p:grpSpPr>
        <a:xfrm>
          <a:off x="0" y="0"/>
          <a:ext cx="0" cy="0"/>
          <a:chOff x="0" y="0"/>
          <a:chExt cx="0" cy="0"/>
        </a:xfrm>
      </p:grpSpPr>
      <p:cxnSp>
        <p:nvCxnSpPr>
          <p:cNvPr id="18" name="Straight Connector 17"/>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5510784" y="855426"/>
            <a:ext cx="1196057" cy="1196057"/>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lain Quote Slide (LIME)">
    <p:spTree>
      <p:nvGrpSpPr>
        <p:cNvPr id="1" name=""/>
        <p:cNvGrpSpPr/>
        <p:nvPr/>
      </p:nvGrpSpPr>
      <p:grpSpPr>
        <a:xfrm>
          <a:off x="0" y="0"/>
          <a:ext cx="0" cy="0"/>
          <a:chOff x="0" y="0"/>
          <a:chExt cx="0" cy="0"/>
        </a:xfrm>
      </p:grpSpPr>
      <p:cxnSp>
        <p:nvCxnSpPr>
          <p:cNvPr id="17" name="Straight Connector 16"/>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5510784" y="855426"/>
            <a:ext cx="1196057" cy="1196057"/>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1"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0"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Design 1">
    <p:spTree>
      <p:nvGrpSpPr>
        <p:cNvPr id="1" name=""/>
        <p:cNvGrpSpPr/>
        <p:nvPr/>
      </p:nvGrpSpPr>
      <p:grpSpPr>
        <a:xfrm>
          <a:off x="0" y="0"/>
          <a:ext cx="0" cy="0"/>
          <a:chOff x="0" y="0"/>
          <a:chExt cx="0" cy="0"/>
        </a:xfrm>
      </p:grpSpPr>
      <p:sp>
        <p:nvSpPr>
          <p:cNvPr id="15" name="Freeform 14"/>
          <p:cNvSpPr/>
          <p:nvPr userDrawn="1"/>
        </p:nvSpPr>
        <p:spPr>
          <a:xfrm>
            <a:off x="0" y="3043451"/>
            <a:ext cx="8001000" cy="3803332"/>
          </a:xfrm>
          <a:custGeom>
            <a:avLst/>
            <a:gdLst>
              <a:gd name="connsiteX0" fmla="*/ 2177650 w 7655712"/>
              <a:gd name="connsiteY0" fmla="*/ 0 h 4619192"/>
              <a:gd name="connsiteX1" fmla="*/ 7623432 w 7655712"/>
              <a:gd name="connsiteY1" fmla="*/ 4438441 h 4619192"/>
              <a:gd name="connsiteX2" fmla="*/ 7655712 w 7655712"/>
              <a:gd name="connsiteY2" fmla="*/ 4619192 h 4619192"/>
              <a:gd name="connsiteX3" fmla="*/ 0 w 7655712"/>
              <a:gd name="connsiteY3" fmla="*/ 4619192 h 4619192"/>
              <a:gd name="connsiteX4" fmla="*/ 0 w 7655712"/>
              <a:gd name="connsiteY4" fmla="*/ 443137 h 4619192"/>
              <a:gd name="connsiteX5" fmla="*/ 13947 w 7655712"/>
              <a:gd name="connsiteY5" fmla="*/ 436832 h 4619192"/>
              <a:gd name="connsiteX6" fmla="*/ 2177650 w 7655712"/>
              <a:gd name="connsiteY6" fmla="*/ 0 h 46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5712" h="4619192">
                <a:moveTo>
                  <a:pt x="2177650" y="0"/>
                </a:moveTo>
                <a:cubicBezTo>
                  <a:pt x="4863895" y="0"/>
                  <a:pt x="7105103" y="1905428"/>
                  <a:pt x="7623432" y="4438441"/>
                </a:cubicBezTo>
                <a:lnTo>
                  <a:pt x="7655712" y="4619192"/>
                </a:lnTo>
                <a:lnTo>
                  <a:pt x="0" y="4619192"/>
                </a:lnTo>
                <a:lnTo>
                  <a:pt x="0" y="443137"/>
                </a:lnTo>
                <a:lnTo>
                  <a:pt x="13947" y="436832"/>
                </a:lnTo>
                <a:cubicBezTo>
                  <a:pt x="678983" y="155545"/>
                  <a:pt x="1410152" y="0"/>
                  <a:pt x="2177650" y="0"/>
                </a:cubicBezTo>
                <a:close/>
              </a:path>
            </a:pathLst>
          </a:custGeom>
          <a:gradFill>
            <a:gsLst>
              <a:gs pos="11000">
                <a:srgbClr val="10B1A2"/>
              </a:gs>
              <a:gs pos="68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Oval 32"/>
          <p:cNvSpPr/>
          <p:nvPr userDrawn="1"/>
        </p:nvSpPr>
        <p:spPr>
          <a:xfrm>
            <a:off x="5826406" y="928119"/>
            <a:ext cx="4970207" cy="4970207"/>
          </a:xfrm>
          <a:prstGeom prst="ellipse">
            <a:avLst/>
          </a:prstGeom>
          <a:noFill/>
          <a:ln>
            <a:solidFill>
              <a:srgbClr val="6D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7"/>
          <p:cNvSpPr>
            <a:spLocks noGrp="1"/>
          </p:cNvSpPr>
          <p:nvPr>
            <p:ph type="pic" sz="quarter" idx="10" hasCustomPrompt="1"/>
          </p:nvPr>
        </p:nvSpPr>
        <p:spPr>
          <a:xfrm>
            <a:off x="5819671" y="-789158"/>
            <a:ext cx="6749004" cy="6749004"/>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17" name="Text Placeholder 23"/>
          <p:cNvSpPr>
            <a:spLocks noGrp="1"/>
          </p:cNvSpPr>
          <p:nvPr>
            <p:ph type="body" sz="quarter" idx="12" hasCustomPrompt="1"/>
          </p:nvPr>
        </p:nvSpPr>
        <p:spPr>
          <a:xfrm>
            <a:off x="323510" y="3811560"/>
            <a:ext cx="4654134" cy="1806803"/>
          </a:xfrm>
        </p:spPr>
        <p:txBody>
          <a:bodyPr>
            <a:normAutofit/>
          </a:bodyPr>
          <a:lstStyle>
            <a:lvl1pPr marL="0" indent="0" algn="l">
              <a:lnSpc>
                <a:spcPts val="4000"/>
              </a:lnSpc>
              <a:buNone/>
              <a:defRPr sz="3600" b="0" baseline="0">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214" y="428605"/>
            <a:ext cx="4722540" cy="1797044"/>
          </a:xfrm>
          <a:prstGeom prst="rect">
            <a:avLst/>
          </a:prstGeom>
        </p:spPr>
      </p:pic>
      <p:pic>
        <p:nvPicPr>
          <p:cNvPr id="21" name="Picture 20"/>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251277" y="4746548"/>
            <a:ext cx="690436" cy="673218"/>
          </a:xfrm>
          <a:prstGeom prst="rect">
            <a:avLst/>
          </a:prstGeom>
        </p:spPr>
      </p:pic>
      <p:pic>
        <p:nvPicPr>
          <p:cNvPr id="22" name="Picture 21"/>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539169" y="5015718"/>
            <a:ext cx="1363247" cy="1350410"/>
          </a:xfrm>
          <a:prstGeom prst="rect">
            <a:avLst/>
          </a:prstGeom>
        </p:spPr>
      </p:pic>
      <p:pic>
        <p:nvPicPr>
          <p:cNvPr id="24" name="Picture 23"/>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4680028" y="2183126"/>
            <a:ext cx="2227993" cy="2220696"/>
          </a:xfrm>
          <a:prstGeom prst="rect">
            <a:avLst/>
          </a:prstGeom>
        </p:spPr>
      </p:pic>
      <p:pic>
        <p:nvPicPr>
          <p:cNvPr id="14" name="Pictur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01000" y="6033246"/>
            <a:ext cx="3991439" cy="561609"/>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NAVY)">
    <p:spTree>
      <p:nvGrpSpPr>
        <p:cNvPr id="1" name=""/>
        <p:cNvGrpSpPr/>
        <p:nvPr/>
      </p:nvGrpSpPr>
      <p:grpSpPr>
        <a:xfrm>
          <a:off x="0" y="0"/>
          <a:ext cx="0" cy="0"/>
          <a:chOff x="0" y="0"/>
          <a:chExt cx="0" cy="0"/>
        </a:xfrm>
      </p:grpSpPr>
      <p:sp>
        <p:nvSpPr>
          <p:cNvPr id="28" name="Arc 27"/>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5"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36"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PINK)">
    <p:spTree>
      <p:nvGrpSpPr>
        <p:cNvPr id="1" name=""/>
        <p:cNvGrpSpPr/>
        <p:nvPr/>
      </p:nvGrpSpPr>
      <p:grpSpPr>
        <a:xfrm>
          <a:off x="0" y="0"/>
          <a:ext cx="0" cy="0"/>
          <a:chOff x="0" y="0"/>
          <a:chExt cx="0" cy="0"/>
        </a:xfrm>
      </p:grpSpPr>
      <p:sp>
        <p:nvSpPr>
          <p:cNvPr id="27" name="Arc 26"/>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3"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34"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TURQUOISE)">
    <p:spTree>
      <p:nvGrpSpPr>
        <p:cNvPr id="1" name=""/>
        <p:cNvGrpSpPr/>
        <p:nvPr/>
      </p:nvGrpSpPr>
      <p:grpSpPr>
        <a:xfrm>
          <a:off x="0" y="0"/>
          <a:ext cx="0" cy="0"/>
          <a:chOff x="0" y="0"/>
          <a:chExt cx="0" cy="0"/>
        </a:xfrm>
      </p:grpSpPr>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23"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311624" y="5825975"/>
            <a:ext cx="971528" cy="962379"/>
          </a:xfrm>
          <a:prstGeom prst="rect">
            <a:avLst/>
          </a:prstGeom>
        </p:spPr>
      </p:pic>
      <p:pic>
        <p:nvPicPr>
          <p:cNvPr id="20" name="Picture 19"/>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7920919" y="2330561"/>
            <a:ext cx="933458" cy="910180"/>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LIME)">
    <p:spTree>
      <p:nvGrpSpPr>
        <p:cNvPr id="1" name=""/>
        <p:cNvGrpSpPr/>
        <p:nvPr/>
      </p:nvGrpSpPr>
      <p:grpSpPr>
        <a:xfrm>
          <a:off x="0" y="0"/>
          <a:ext cx="0" cy="0"/>
          <a:chOff x="0" y="0"/>
          <a:chExt cx="0" cy="0"/>
        </a:xfrm>
      </p:grpSpPr>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23"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3" name="Picture 12"/>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pic>
        <p:nvPicPr>
          <p:cNvPr id="14" name="Picture 13"/>
          <p:cNvPicPr>
            <a:picLocks noChangeAspect="1"/>
          </p:cNvPicPr>
          <p:nvPr userDrawn="1"/>
        </p:nvPicPr>
        <p:blipFill rotWithShape="1">
          <a:blip r:embed="rId4" cstate="screen">
            <a:alphaModFix/>
            <a:extLst>
              <a:ext uri="{28A0092B-C50C-407E-A947-70E740481C1C}">
                <a14:useLocalDpi xmlns:a14="http://schemas.microsoft.com/office/drawing/2010/main"/>
              </a:ext>
            </a:extLst>
          </a:blip>
          <a:srcRect/>
          <a:stretch/>
        </p:blipFill>
        <p:spPr>
          <a:xfrm>
            <a:off x="6370850" y="0"/>
            <a:ext cx="2446525" cy="2040365"/>
          </a:xfrm>
          <a:prstGeom prst="rect">
            <a:avLst/>
          </a:prstGeom>
        </p:spPr>
      </p:pic>
      <p:pic>
        <p:nvPicPr>
          <p:cNvPr id="18" name="Picture 17"/>
          <p:cNvPicPr>
            <a:picLocks noChangeAspect="1"/>
          </p:cNvPicPr>
          <p:nvPr userDrawn="1"/>
        </p:nvPicPr>
        <p:blipFill rotWithShape="1">
          <a:blip r:embed="rId5" cstate="screen">
            <a:alphaModFix/>
            <a:extLst>
              <a:ext uri="{28A0092B-C50C-407E-A947-70E740481C1C}">
                <a14:useLocalDpi xmlns:a14="http://schemas.microsoft.com/office/drawing/2010/main"/>
              </a:ext>
            </a:extLst>
          </a:blip>
          <a:srcRect/>
          <a:stretch/>
        </p:blipFill>
        <p:spPr>
          <a:xfrm>
            <a:off x="7895914" y="2475120"/>
            <a:ext cx="921461" cy="871608"/>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1"/>
            <a:ext cx="2672815" cy="1878334"/>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2" name="Text Placeholder 2"/>
          <p:cNvSpPr>
            <a:spLocks noGrp="1"/>
          </p:cNvSpPr>
          <p:nvPr>
            <p:ph type="body" sz="quarter" idx="11" hasCustomPrompt="1"/>
          </p:nvPr>
        </p:nvSpPr>
        <p:spPr>
          <a:xfrm>
            <a:off x="3243611" y="383455"/>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4" name="Text Placeholder 2"/>
          <p:cNvSpPr>
            <a:spLocks noGrp="1"/>
          </p:cNvSpPr>
          <p:nvPr>
            <p:ph type="body" sz="quarter" idx="12" hasCustomPrompt="1"/>
          </p:nvPr>
        </p:nvSpPr>
        <p:spPr>
          <a:xfrm>
            <a:off x="6115112" y="3845751"/>
            <a:ext cx="2672815" cy="192257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 name="Oval 1"/>
          <p:cNvSpPr/>
          <p:nvPr userDrawn="1"/>
        </p:nvSpPr>
        <p:spPr>
          <a:xfrm>
            <a:off x="985917" y="2341774"/>
            <a:ext cx="1327355" cy="1327355"/>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3936550" y="2357577"/>
            <a:ext cx="1327355" cy="1327355"/>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6751909" y="2313333"/>
            <a:ext cx="1327355" cy="1327355"/>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9765418" y="2342845"/>
            <a:ext cx="1327355" cy="1327355"/>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353E47"/>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3" name="Oval 22"/>
          <p:cNvSpPr/>
          <p:nvPr userDrawn="1"/>
        </p:nvSpPr>
        <p:spPr>
          <a:xfrm>
            <a:off x="1016071" y="571968"/>
            <a:ext cx="1327355" cy="1327355"/>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3966704" y="587771"/>
            <a:ext cx="1327355" cy="1327355"/>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6782063" y="543527"/>
            <a:ext cx="1327355" cy="1327355"/>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9795572" y="573039"/>
            <a:ext cx="1327355" cy="1327355"/>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 with icons slide">
    <p:spTree>
      <p:nvGrpSpPr>
        <p:cNvPr id="1" name=""/>
        <p:cNvGrpSpPr/>
        <p:nvPr/>
      </p:nvGrpSpPr>
      <p:grpSpPr>
        <a:xfrm>
          <a:off x="0" y="0"/>
          <a:ext cx="0" cy="0"/>
          <a:chOff x="0" y="0"/>
          <a:chExt cx="0" cy="0"/>
        </a:xfrm>
      </p:grpSpPr>
      <p:sp>
        <p:nvSpPr>
          <p:cNvPr id="12" name="Rectangle 11"/>
          <p:cNvSpPr/>
          <p:nvPr userDrawn="1"/>
        </p:nvSpPr>
        <p:spPr>
          <a:xfrm>
            <a:off x="0" y="0"/>
            <a:ext cx="12192000" cy="2728452"/>
          </a:xfrm>
          <a:prstGeom prst="rect">
            <a:avLst/>
          </a:prstGeom>
          <a:gradFill>
            <a:gsLst>
              <a:gs pos="11000">
                <a:srgbClr val="10B1A2"/>
              </a:gs>
              <a:gs pos="68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3C55"/>
              </a:solidFill>
            </a:endParaRPr>
          </a:p>
        </p:txBody>
      </p:sp>
      <p:sp>
        <p:nvSpPr>
          <p:cNvPr id="17" name="Oval 41"/>
          <p:cNvSpPr>
            <a:spLocks noChangeArrowheads="1"/>
          </p:cNvSpPr>
          <p:nvPr userDrawn="1"/>
        </p:nvSpPr>
        <p:spPr bwMode="auto">
          <a:xfrm>
            <a:off x="1863747" y="2031864"/>
            <a:ext cx="1049910" cy="1049910"/>
          </a:xfrm>
          <a:prstGeom prst="ellipse">
            <a:avLst/>
          </a:prstGeom>
          <a:solidFill>
            <a:srgbClr val="E63275"/>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8"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2"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23"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4" name="Straight Connector 3"/>
          <p:cNvCxnSpPr/>
          <p:nvPr userDrawn="1"/>
        </p:nvCxnSpPr>
        <p:spPr>
          <a:xfrm flipH="1">
            <a:off x="555813" y="4342602"/>
            <a:ext cx="3591091" cy="0"/>
          </a:xfrm>
          <a:prstGeom prst="line">
            <a:avLst/>
          </a:prstGeom>
          <a:ln>
            <a:solidFill>
              <a:srgbClr val="E63275"/>
            </a:solidFill>
          </a:ln>
        </p:spPr>
        <p:style>
          <a:lnRef idx="1">
            <a:schemeClr val="accent1"/>
          </a:lnRef>
          <a:fillRef idx="0">
            <a:schemeClr val="accent1"/>
          </a:fillRef>
          <a:effectRef idx="0">
            <a:schemeClr val="accent1"/>
          </a:effectRef>
          <a:fontRef idx="minor">
            <a:schemeClr val="tx1"/>
          </a:fontRef>
        </p:style>
      </p:cxnSp>
      <p:sp>
        <p:nvSpPr>
          <p:cNvPr id="25" name="Oval 41"/>
          <p:cNvSpPr>
            <a:spLocks noChangeArrowheads="1"/>
          </p:cNvSpPr>
          <p:nvPr userDrawn="1"/>
        </p:nvSpPr>
        <p:spPr bwMode="auto">
          <a:xfrm>
            <a:off x="5691676" y="2031864"/>
            <a:ext cx="1049910" cy="1049910"/>
          </a:xfrm>
          <a:prstGeom prst="ellipse">
            <a:avLst/>
          </a:prstGeom>
          <a:solidFill>
            <a:srgbClr val="10B1A2"/>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27"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28" name="Straight Connector 27"/>
          <p:cNvCxnSpPr/>
          <p:nvPr userDrawn="1"/>
        </p:nvCxnSpPr>
        <p:spPr>
          <a:xfrm flipH="1">
            <a:off x="4383742" y="4342602"/>
            <a:ext cx="3591091" cy="0"/>
          </a:xfrm>
          <a:prstGeom prst="line">
            <a:avLst/>
          </a:prstGeom>
          <a:ln>
            <a:solidFill>
              <a:srgbClr val="42B2E6"/>
            </a:solidFill>
          </a:ln>
        </p:spPr>
        <p:style>
          <a:lnRef idx="1">
            <a:schemeClr val="accent1"/>
          </a:lnRef>
          <a:fillRef idx="0">
            <a:schemeClr val="accent1"/>
          </a:fillRef>
          <a:effectRef idx="0">
            <a:schemeClr val="accent1"/>
          </a:effectRef>
          <a:fontRef idx="minor">
            <a:schemeClr val="tx1"/>
          </a:fontRef>
        </p:style>
      </p:cxnSp>
      <p:sp>
        <p:nvSpPr>
          <p:cNvPr id="29" name="Oval 41"/>
          <p:cNvSpPr>
            <a:spLocks noChangeArrowheads="1"/>
          </p:cNvSpPr>
          <p:nvPr userDrawn="1"/>
        </p:nvSpPr>
        <p:spPr bwMode="auto">
          <a:xfrm>
            <a:off x="9407546" y="2031864"/>
            <a:ext cx="1049910" cy="1049910"/>
          </a:xfrm>
          <a:prstGeom prst="ellipse">
            <a:avLst/>
          </a:prstGeom>
          <a:solidFill>
            <a:srgbClr val="CEDA29"/>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31"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35" name="Straight Connector 34"/>
          <p:cNvCxnSpPr/>
          <p:nvPr userDrawn="1"/>
        </p:nvCxnSpPr>
        <p:spPr>
          <a:xfrm flipH="1">
            <a:off x="8099612" y="4342602"/>
            <a:ext cx="3591091" cy="0"/>
          </a:xfrm>
          <a:prstGeom prst="line">
            <a:avLst/>
          </a:prstGeom>
          <a:ln>
            <a:solidFill>
              <a:srgbClr val="CEDA29"/>
            </a:solidFill>
          </a:ln>
        </p:spPr>
        <p:style>
          <a:lnRef idx="1">
            <a:schemeClr val="accent1"/>
          </a:lnRef>
          <a:fillRef idx="0">
            <a:schemeClr val="accent1"/>
          </a:fillRef>
          <a:effectRef idx="0">
            <a:schemeClr val="accent1"/>
          </a:effectRef>
          <a:fontRef idx="minor">
            <a:schemeClr val="tx1"/>
          </a:fontRef>
        </p:style>
      </p:cxnSp>
      <p:sp>
        <p:nvSpPr>
          <p:cNvPr id="2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903304" y="2749824"/>
            <a:ext cx="7288696" cy="1302295"/>
          </a:xfrm>
          <a:prstGeom prst="rect">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4373215"/>
            <a:ext cx="7288696" cy="1302295"/>
          </a:xfrm>
          <a:prstGeom prst="rect">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27" name="Straight Connector 26"/>
          <p:cNvCxnSpPr/>
          <p:nvPr userDrawn="1"/>
        </p:nvCxnSpPr>
        <p:spPr>
          <a:xfrm flipH="1">
            <a:off x="280404" y="945173"/>
            <a:ext cx="116231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3"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Design 1">
    <p:spTree>
      <p:nvGrpSpPr>
        <p:cNvPr id="1" name=""/>
        <p:cNvGrpSpPr/>
        <p:nvPr/>
      </p:nvGrpSpPr>
      <p:grpSpPr>
        <a:xfrm>
          <a:off x="0" y="0"/>
          <a:ext cx="0" cy="0"/>
          <a:chOff x="0" y="0"/>
          <a:chExt cx="0" cy="0"/>
        </a:xfrm>
      </p:grpSpPr>
      <p:sp>
        <p:nvSpPr>
          <p:cNvPr id="36" name="Freeform 35"/>
          <p:cNvSpPr/>
          <p:nvPr userDrawn="1"/>
        </p:nvSpPr>
        <p:spPr>
          <a:xfrm>
            <a:off x="4904509" y="-13648"/>
            <a:ext cx="7329055" cy="6871648"/>
          </a:xfrm>
          <a:custGeom>
            <a:avLst/>
            <a:gdLst>
              <a:gd name="connsiteX0" fmla="*/ 2326041 w 7329055"/>
              <a:gd name="connsiteY0" fmla="*/ 0 h 6915800"/>
              <a:gd name="connsiteX1" fmla="*/ 7329055 w 7329055"/>
              <a:gd name="connsiteY1" fmla="*/ 0 h 6915800"/>
              <a:gd name="connsiteX2" fmla="*/ 7329055 w 7329055"/>
              <a:gd name="connsiteY2" fmla="*/ 6915800 h 6915800"/>
              <a:gd name="connsiteX3" fmla="*/ 633281 w 7329055"/>
              <a:gd name="connsiteY3" fmla="*/ 6915800 h 6915800"/>
              <a:gd name="connsiteX4" fmla="*/ 524561 w 7329055"/>
              <a:gd name="connsiteY4" fmla="*/ 6703526 h 6915800"/>
              <a:gd name="connsiteX5" fmla="*/ 0 w 7329055"/>
              <a:gd name="connsiteY5" fmla="*/ 4397304 h 6915800"/>
              <a:gd name="connsiteX6" fmla="*/ 2136758 w 7329055"/>
              <a:gd name="connsiteY6" fmla="*/ 134603 h 691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9055" h="6915800">
                <a:moveTo>
                  <a:pt x="2326041" y="0"/>
                </a:moveTo>
                <a:lnTo>
                  <a:pt x="7329055" y="0"/>
                </a:lnTo>
                <a:lnTo>
                  <a:pt x="7329055" y="6915800"/>
                </a:lnTo>
                <a:lnTo>
                  <a:pt x="633281" y="6915800"/>
                </a:lnTo>
                <a:lnTo>
                  <a:pt x="524561" y="6703526"/>
                </a:lnTo>
                <a:cubicBezTo>
                  <a:pt x="188390" y="6005859"/>
                  <a:pt x="0" y="5223582"/>
                  <a:pt x="0" y="4397304"/>
                </a:cubicBezTo>
                <a:cubicBezTo>
                  <a:pt x="0" y="2652940"/>
                  <a:pt x="839615" y="1104678"/>
                  <a:pt x="2136758" y="134603"/>
                </a:cubicBezTo>
                <a:close/>
              </a:path>
            </a:pathLst>
          </a:custGeom>
          <a:gradFill>
            <a:gsLst>
              <a:gs pos="11000">
                <a:srgbClr val="10B1A2"/>
              </a:gs>
              <a:gs pos="62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userDrawn="1"/>
        </p:nvSpPr>
        <p:spPr>
          <a:xfrm>
            <a:off x="5780012" y="1238704"/>
            <a:ext cx="4970207" cy="4970207"/>
          </a:xfrm>
          <a:prstGeom prst="ellipse">
            <a:avLst/>
          </a:prstGeom>
          <a:noFill/>
          <a:ln>
            <a:solidFill>
              <a:srgbClr val="6D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7"/>
          <p:cNvSpPr>
            <a:spLocks noGrp="1"/>
          </p:cNvSpPr>
          <p:nvPr>
            <p:ph type="pic" sz="quarter" idx="10" hasCustomPrompt="1"/>
          </p:nvPr>
        </p:nvSpPr>
        <p:spPr>
          <a:xfrm>
            <a:off x="5773277" y="-478573"/>
            <a:ext cx="6749004" cy="6749004"/>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17" name="Text Placeholder 23"/>
          <p:cNvSpPr>
            <a:spLocks noGrp="1"/>
          </p:cNvSpPr>
          <p:nvPr>
            <p:ph type="body" sz="quarter" idx="12" hasCustomPrompt="1"/>
          </p:nvPr>
        </p:nvSpPr>
        <p:spPr>
          <a:xfrm>
            <a:off x="577959" y="3410884"/>
            <a:ext cx="4088056" cy="2374946"/>
          </a:xfrm>
        </p:spPr>
        <p:txBody>
          <a:bodyPr>
            <a:normAutofit/>
          </a:bodyPr>
          <a:lstStyle>
            <a:lvl1pPr marL="0" indent="0" algn="l">
              <a:lnSpc>
                <a:spcPts val="4000"/>
              </a:lnSpc>
              <a:buNone/>
              <a:defRPr sz="3600" b="0" baseline="0">
                <a:solidFill>
                  <a:srgbClr val="174F7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214" y="428605"/>
            <a:ext cx="4722540" cy="1797044"/>
          </a:xfrm>
          <a:prstGeom prst="rect">
            <a:avLst/>
          </a:prstGeom>
        </p:spPr>
      </p:pic>
      <p:pic>
        <p:nvPicPr>
          <p:cNvPr id="22" name="Picture 21"/>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237264" y="4990472"/>
            <a:ext cx="690436" cy="673218"/>
          </a:xfrm>
          <a:prstGeom prst="rect">
            <a:avLst/>
          </a:prstGeom>
        </p:spPr>
      </p:pic>
      <p:pic>
        <p:nvPicPr>
          <p:cNvPr id="24" name="Picture 23"/>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087689" y="5110625"/>
            <a:ext cx="1363247" cy="1350410"/>
          </a:xfrm>
          <a:prstGeom prst="rect">
            <a:avLst/>
          </a:prstGeom>
        </p:spPr>
      </p:pic>
      <p:pic>
        <p:nvPicPr>
          <p:cNvPr id="26" name="Picture 25"/>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4666015" y="2427050"/>
            <a:ext cx="2227993" cy="2220696"/>
          </a:xfrm>
          <a:prstGeom prst="rect">
            <a:avLst/>
          </a:prstGeom>
        </p:spPr>
      </p:pic>
      <p:pic>
        <p:nvPicPr>
          <p:cNvPr id="14" name="Pictur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77959" y="5989626"/>
            <a:ext cx="3991439" cy="561609"/>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4"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cxnSp>
        <p:nvCxnSpPr>
          <p:cNvPr id="15" name="Straight Connector 14"/>
          <p:cNvCxnSpPr/>
          <p:nvPr userDrawn="1"/>
        </p:nvCxnSpPr>
        <p:spPr>
          <a:xfrm flipH="1">
            <a:off x="280404" y="945173"/>
            <a:ext cx="116231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r="3454" b="8248"/>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cxnSp>
        <p:nvCxnSpPr>
          <p:cNvPr id="11" name="Straight Connector 10"/>
          <p:cNvCxnSpPr/>
          <p:nvPr userDrawn="1"/>
        </p:nvCxnSpPr>
        <p:spPr>
          <a:xfrm flipH="1">
            <a:off x="378380" y="1908558"/>
            <a:ext cx="6348991"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biLevel thresh="25000"/>
            <a:alphaModFix amt="2000"/>
            <a:extLst>
              <a:ext uri="{BEBA8EAE-BF5A-486C-A8C5-ECC9F3942E4B}">
                <a14:imgProps xmlns:a14="http://schemas.microsoft.com/office/drawing/2010/main">
                  <a14:imgLayer r:embed="rId3">
                    <a14:imgEffect>
                      <a14:colorTemperature colorTemp="6391"/>
                    </a14:imgEffect>
                  </a14:imgLayer>
                </a14:imgProps>
              </a:ext>
              <a:ext uri="{28A0092B-C50C-407E-A947-70E740481C1C}">
                <a14:useLocalDpi xmlns:a14="http://schemas.microsoft.com/office/drawing/2010/main"/>
              </a:ext>
            </a:extLst>
          </a:blip>
          <a:srcRect/>
          <a:stretch>
            <a:fillRect/>
          </a:stretch>
        </p:blipFill>
        <p:spPr>
          <a:xfrm rot="15744599" flipH="1">
            <a:off x="3423535" y="514727"/>
            <a:ext cx="6322751" cy="5225922"/>
          </a:xfrm>
          <a:custGeom>
            <a:avLst/>
            <a:gdLst>
              <a:gd name="connsiteX0" fmla="*/ 652261 w 652261"/>
              <a:gd name="connsiteY0" fmla="*/ 0 h 539111"/>
              <a:gd name="connsiteX1" fmla="*/ 652261 w 652261"/>
              <a:gd name="connsiteY1" fmla="*/ 352777 h 539111"/>
              <a:gd name="connsiteX2" fmla="*/ 412813 w 652261"/>
              <a:gd name="connsiteY2" fmla="*/ 510679 h 539111"/>
              <a:gd name="connsiteX3" fmla="*/ 431562 w 652261"/>
              <a:gd name="connsiteY3" fmla="*/ 539111 h 539111"/>
              <a:gd name="connsiteX4" fmla="*/ 229560 w 652261"/>
              <a:gd name="connsiteY4" fmla="*/ 539111 h 539111"/>
              <a:gd name="connsiteX5" fmla="*/ 0 w 652261"/>
              <a:gd name="connsiteY5" fmla="*/ 167133 h 539111"/>
              <a:gd name="connsiteX6" fmla="*/ 0 w 652261"/>
              <a:gd name="connsiteY6" fmla="*/ 0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61" h="539111">
                <a:moveTo>
                  <a:pt x="652261" y="0"/>
                </a:moveTo>
                <a:lnTo>
                  <a:pt x="652261" y="352777"/>
                </a:lnTo>
                <a:lnTo>
                  <a:pt x="412813" y="510679"/>
                </a:lnTo>
                <a:lnTo>
                  <a:pt x="431562" y="539111"/>
                </a:lnTo>
                <a:lnTo>
                  <a:pt x="229560" y="539111"/>
                </a:lnTo>
                <a:lnTo>
                  <a:pt x="0" y="167133"/>
                </a:lnTo>
                <a:lnTo>
                  <a:pt x="0" y="0"/>
                </a:lnTo>
                <a:close/>
              </a:path>
            </a:pathLst>
          </a:custGeom>
        </p:spPr>
      </p:pic>
      <p:sp>
        <p:nvSpPr>
          <p:cNvPr id="41" name="Arc 40"/>
          <p:cNvSpPr/>
          <p:nvPr userDrawn="1"/>
        </p:nvSpPr>
        <p:spPr>
          <a:xfrm flipH="1">
            <a:off x="7261956" y="-901992"/>
            <a:ext cx="6797861" cy="6647700"/>
          </a:xfrm>
          <a:prstGeom prst="arc">
            <a:avLst>
              <a:gd name="adj1" fmla="val 18515705"/>
              <a:gd name="adj2" fmla="val 6898743"/>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userDrawn="1"/>
        </p:nvSpPr>
        <p:spPr>
          <a:xfrm>
            <a:off x="7389115" y="13647"/>
            <a:ext cx="4830180" cy="5732060"/>
          </a:xfrm>
          <a:custGeom>
            <a:avLst/>
            <a:gdLst>
              <a:gd name="connsiteX0" fmla="*/ 1597452 w 4830180"/>
              <a:gd name="connsiteY0" fmla="*/ 0 h 5934062"/>
              <a:gd name="connsiteX1" fmla="*/ 4760544 w 4830180"/>
              <a:gd name="connsiteY1" fmla="*/ 0 h 5934062"/>
              <a:gd name="connsiteX2" fmla="*/ 4830180 w 4830180"/>
              <a:gd name="connsiteY2" fmla="*/ 42305 h 5934062"/>
              <a:gd name="connsiteX3" fmla="*/ 4830180 w 4830180"/>
              <a:gd name="connsiteY3" fmla="*/ 5467824 h 5934062"/>
              <a:gd name="connsiteX4" fmla="*/ 4694297 w 4830180"/>
              <a:gd name="connsiteY4" fmla="*/ 5550374 h 5934062"/>
              <a:gd name="connsiteX5" fmla="*/ 3178998 w 4830180"/>
              <a:gd name="connsiteY5" fmla="*/ 5934062 h 5934062"/>
              <a:gd name="connsiteX6" fmla="*/ 0 w 4830180"/>
              <a:gd name="connsiteY6" fmla="*/ 2755064 h 5934062"/>
              <a:gd name="connsiteX7" fmla="*/ 1401590 w 4830180"/>
              <a:gd name="connsiteY7" fmla="*/ 118989 h 593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0180" h="5934062">
                <a:moveTo>
                  <a:pt x="1597452" y="0"/>
                </a:moveTo>
                <a:lnTo>
                  <a:pt x="4760544" y="0"/>
                </a:lnTo>
                <a:lnTo>
                  <a:pt x="4830180" y="42305"/>
                </a:lnTo>
                <a:lnTo>
                  <a:pt x="4830180" y="5467824"/>
                </a:lnTo>
                <a:lnTo>
                  <a:pt x="4694297" y="5550374"/>
                </a:lnTo>
                <a:cubicBezTo>
                  <a:pt x="4243855" y="5795070"/>
                  <a:pt x="3727658" y="5934062"/>
                  <a:pt x="3178998" y="5934062"/>
                </a:cubicBezTo>
                <a:cubicBezTo>
                  <a:pt x="1423286" y="5934062"/>
                  <a:pt x="0" y="4510776"/>
                  <a:pt x="0" y="2755064"/>
                </a:cubicBezTo>
                <a:cubicBezTo>
                  <a:pt x="0" y="1657744"/>
                  <a:pt x="555971" y="690278"/>
                  <a:pt x="1401590" y="118989"/>
                </a:cubicBezTo>
                <a:close/>
              </a:path>
            </a:pathLst>
          </a:custGeom>
          <a:gradFill flip="none" rotWithShape="1">
            <a:gsLst>
              <a:gs pos="40000">
                <a:srgbClr val="174F72"/>
              </a:gs>
              <a:gs pos="97000">
                <a:srgbClr val="10B1A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23"/>
          <p:cNvSpPr>
            <a:spLocks noGrp="1"/>
          </p:cNvSpPr>
          <p:nvPr userDrawn="1">
            <p:ph type="body" sz="quarter" idx="13" hasCustomPrompt="1"/>
          </p:nvPr>
        </p:nvSpPr>
        <p:spPr>
          <a:xfrm>
            <a:off x="454758" y="866857"/>
            <a:ext cx="3104978" cy="697353"/>
          </a:xfrm>
        </p:spPr>
        <p:txBody>
          <a:bodyPr anchor="ctr">
            <a:noAutofit/>
          </a:bodyPr>
          <a:lstStyle>
            <a:lvl1pPr marL="0" indent="0" algn="l">
              <a:buNone/>
              <a:defRPr sz="5400" baseline="0">
                <a:solidFill>
                  <a:srgbClr val="174F72"/>
                </a:solidFill>
                <a:latin typeface="+mn-lt"/>
              </a:defRPr>
            </a:lvl1pPr>
          </a:lstStyle>
          <a:p>
            <a:pPr lvl="0"/>
            <a:r>
              <a:rPr lang="en-US" dirty="0"/>
              <a:t>Thank You</a:t>
            </a:r>
          </a:p>
        </p:txBody>
      </p:sp>
      <p:sp>
        <p:nvSpPr>
          <p:cNvPr id="13" name="Text Placeholder 25"/>
          <p:cNvSpPr>
            <a:spLocks noGrp="1"/>
          </p:cNvSpPr>
          <p:nvPr userDrawn="1">
            <p:ph type="body" sz="quarter" idx="14" hasCustomPrompt="1"/>
          </p:nvPr>
        </p:nvSpPr>
        <p:spPr>
          <a:xfrm>
            <a:off x="3890873" y="872468"/>
            <a:ext cx="3854522" cy="697353"/>
          </a:xfrm>
        </p:spPr>
        <p:txBody>
          <a:bodyPr anchor="ctr">
            <a:noAutofit/>
          </a:bodyPr>
          <a:lstStyle>
            <a:lvl1pPr marL="0" indent="0" algn="l">
              <a:buNone/>
              <a:defRPr sz="2800" i="1" baseline="0">
                <a:solidFill>
                  <a:srgbClr val="174F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10" name="Oval 9"/>
          <p:cNvSpPr/>
          <p:nvPr userDrawn="1"/>
        </p:nvSpPr>
        <p:spPr>
          <a:xfrm>
            <a:off x="7118748" y="2332687"/>
            <a:ext cx="591486" cy="591486"/>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5" name="Oval 14"/>
          <p:cNvSpPr/>
          <p:nvPr userDrawn="1"/>
        </p:nvSpPr>
        <p:spPr>
          <a:xfrm>
            <a:off x="7735194" y="4345853"/>
            <a:ext cx="591486" cy="591486"/>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7" name="Oval 16"/>
          <p:cNvSpPr/>
          <p:nvPr userDrawn="1"/>
        </p:nvSpPr>
        <p:spPr>
          <a:xfrm>
            <a:off x="7261957" y="3430213"/>
            <a:ext cx="591486" cy="591486"/>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cxnSp>
        <p:nvCxnSpPr>
          <p:cNvPr id="19" name="Straight Connector 18"/>
          <p:cNvCxnSpPr/>
          <p:nvPr userDrawn="1"/>
        </p:nvCxnSpPr>
        <p:spPr>
          <a:xfrm>
            <a:off x="3734054" y="860398"/>
            <a:ext cx="0" cy="696487"/>
          </a:xfrm>
          <a:prstGeom prst="line">
            <a:avLst/>
          </a:prstGeom>
          <a:ln w="19050">
            <a:solidFill>
              <a:srgbClr val="CEDA29"/>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837392" y="2516430"/>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20" name="Text Placeholder 2"/>
          <p:cNvSpPr>
            <a:spLocks noGrp="1"/>
          </p:cNvSpPr>
          <p:nvPr userDrawn="1">
            <p:ph type="body" sz="quarter" idx="16" hasCustomPrompt="1"/>
          </p:nvPr>
        </p:nvSpPr>
        <p:spPr>
          <a:xfrm>
            <a:off x="7948957" y="3505445"/>
            <a:ext cx="2757540" cy="382588"/>
          </a:xfrm>
        </p:spPr>
        <p:txBody>
          <a:bodyPr anchor="t">
            <a:normAutofit/>
          </a:bodyPr>
          <a:lstStyle>
            <a:lvl1pPr marL="0" indent="0">
              <a:buNone/>
              <a:defRPr sz="1600">
                <a:solidFill>
                  <a:schemeClr val="bg1"/>
                </a:solidFill>
              </a:defRPr>
            </a:lvl1pPr>
          </a:lstStyle>
          <a:p>
            <a:pPr lvl="0"/>
            <a:r>
              <a:rPr lang="en-US" dirty="0"/>
              <a:t>Text 1</a:t>
            </a:r>
          </a:p>
        </p:txBody>
      </p:sp>
      <p:sp>
        <p:nvSpPr>
          <p:cNvPr id="21" name="Text Placeholder 2"/>
          <p:cNvSpPr>
            <a:spLocks noGrp="1"/>
          </p:cNvSpPr>
          <p:nvPr userDrawn="1">
            <p:ph type="body" sz="quarter" idx="17" hasCustomPrompt="1"/>
          </p:nvPr>
        </p:nvSpPr>
        <p:spPr>
          <a:xfrm>
            <a:off x="8425435" y="4433218"/>
            <a:ext cx="2757540" cy="416755"/>
          </a:xfrm>
        </p:spPr>
        <p:txBody>
          <a:bodyPr anchor="t">
            <a:normAutofit/>
          </a:bodyPr>
          <a:lstStyle>
            <a:lvl1pPr marL="0" indent="0">
              <a:buNone/>
              <a:defRPr sz="1600">
                <a:solidFill>
                  <a:schemeClr val="bg1"/>
                </a:solidFill>
              </a:defRPr>
            </a:lvl1pPr>
          </a:lstStyle>
          <a:p>
            <a:pPr lvl="0"/>
            <a:r>
              <a:rPr lang="en-US" dirty="0"/>
              <a:t>Text 1</a:t>
            </a:r>
          </a:p>
        </p:txBody>
      </p:sp>
      <p:pic>
        <p:nvPicPr>
          <p:cNvPr id="23" name="Picture 2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535" y="4920717"/>
            <a:ext cx="4722540" cy="1797044"/>
          </a:xfrm>
          <a:prstGeom prst="rect">
            <a:avLst/>
          </a:prstGeom>
        </p:spPr>
      </p:pic>
      <p:pic>
        <p:nvPicPr>
          <p:cNvPr id="24" name="Picture 2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48957" y="5937081"/>
            <a:ext cx="3991439" cy="561609"/>
          </a:xfrm>
          <a:prstGeom prst="rect">
            <a:avLst/>
          </a:prstGeom>
        </p:spPr>
      </p:pic>
    </p:spTree>
    <p:extLst>
      <p:ext uri="{BB962C8B-B14F-4D97-AF65-F5344CB8AC3E}">
        <p14:creationId xmlns:p14="http://schemas.microsoft.com/office/powerpoint/2010/main" val="642951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74933-F2B1-8A48-B5FC-18445F691229}" type="datetimeFigureOut">
              <a:rPr lang="en-US" smtClean="0"/>
              <a:t>5/19/20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F4CC3-3726-6A40-B89F-F0B2541AE1A6}" type="slidenum">
              <a:rPr lang="en-US" smtClean="0"/>
              <a:t>‹#›</a:t>
            </a:fld>
            <a:endParaRPr lang="en-US"/>
          </a:p>
        </p:txBody>
      </p:sp>
    </p:spTree>
    <p:extLst>
      <p:ext uri="{BB962C8B-B14F-4D97-AF65-F5344CB8AC3E}">
        <p14:creationId xmlns:p14="http://schemas.microsoft.com/office/powerpoint/2010/main" val="109514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4161985" y="2117448"/>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7"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5" hasCustomPrompt="1"/>
          </p:nvPr>
        </p:nvSpPr>
        <p:spPr>
          <a:xfrm>
            <a:off x="4161986" y="2127058"/>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p:cNvSpPr>
            <a:spLocks noGrp="1"/>
          </p:cNvSpPr>
          <p:nvPr>
            <p:ph type="body" sz="quarter" idx="16" hasCustomPrompt="1"/>
          </p:nvPr>
        </p:nvSpPr>
        <p:spPr>
          <a:xfrm>
            <a:off x="7969071" y="2107839"/>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sp>
        <p:nvSpPr>
          <p:cNvPr id="14"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17" name="Straight Connector 16"/>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14"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33" name="Text Placeholder 25"/>
          <p:cNvSpPr>
            <a:spLocks noGrp="1"/>
          </p:cNvSpPr>
          <p:nvPr>
            <p:ph type="body" sz="quarter" idx="15" hasCustomPrompt="1"/>
          </p:nvPr>
        </p:nvSpPr>
        <p:spPr>
          <a:xfrm>
            <a:off x="4175360" y="2128494"/>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p:cNvSpPr>
            <a:spLocks noGrp="1"/>
          </p:cNvSpPr>
          <p:nvPr>
            <p:ph type="body" sz="quarter" idx="16" hasCustomPrompt="1"/>
          </p:nvPr>
        </p:nvSpPr>
        <p:spPr>
          <a:xfrm>
            <a:off x="9228157"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p:cNvSpPr>
            <a:spLocks noGrp="1"/>
          </p:cNvSpPr>
          <p:nvPr>
            <p:ph type="body" sz="quarter" idx="17" hasCustomPrompt="1"/>
          </p:nvPr>
        </p:nvSpPr>
        <p:spPr>
          <a:xfrm>
            <a:off x="6723190"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sp>
        <p:nvSpPr>
          <p:cNvPr id="16"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18" name="Straight Connector 17"/>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17"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5" name="Text Placeholder 25"/>
          <p:cNvSpPr>
            <a:spLocks noGrp="1"/>
          </p:cNvSpPr>
          <p:nvPr>
            <p:ph type="body" sz="quarter" idx="14" hasCustomPrompt="1"/>
          </p:nvPr>
        </p:nvSpPr>
        <p:spPr>
          <a:xfrm>
            <a:off x="876301" y="2117212"/>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3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5/19/20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22" r:id="rId1"/>
    <p:sldLayoutId id="2147483760" r:id="rId2"/>
    <p:sldLayoutId id="2147483714" r:id="rId3"/>
    <p:sldLayoutId id="2147483700" r:id="rId4"/>
    <p:sldLayoutId id="2147483766" r:id="rId5"/>
    <p:sldLayoutId id="2147483742" r:id="rId6"/>
    <p:sldLayoutId id="2147483743" r:id="rId7"/>
    <p:sldLayoutId id="2147483710" r:id="rId8"/>
    <p:sldLayoutId id="2147483745" r:id="rId9"/>
    <p:sldLayoutId id="2147483707" r:id="rId10"/>
    <p:sldLayoutId id="2147483744" r:id="rId11"/>
    <p:sldLayoutId id="2147483720" r:id="rId12"/>
    <p:sldLayoutId id="2147483701" r:id="rId13"/>
    <p:sldLayoutId id="2147483698" r:id="rId14"/>
    <p:sldLayoutId id="2147483715" r:id="rId15"/>
    <p:sldLayoutId id="2147483709" r:id="rId16"/>
    <p:sldLayoutId id="2147483716" r:id="rId17"/>
    <p:sldLayoutId id="2147483708" r:id="rId18"/>
    <p:sldLayoutId id="2147483717" r:id="rId19"/>
    <p:sldLayoutId id="2147483718" r:id="rId20"/>
    <p:sldLayoutId id="2147483719" r:id="rId21"/>
    <p:sldLayoutId id="2147483723" r:id="rId22"/>
    <p:sldLayoutId id="2147483767" r:id="rId23"/>
    <p:sldLayoutId id="2147483654" r:id="rId24"/>
    <p:sldLayoutId id="2147483721" r:id="rId25"/>
    <p:sldLayoutId id="2147483706" r:id="rId26"/>
    <p:sldLayoutId id="2147483768" r:id="rId27"/>
    <p:sldLayoutId id="2147483735" r:id="rId28"/>
    <p:sldLayoutId id="2147483764" r:id="rId29"/>
    <p:sldLayoutId id="2147483736" r:id="rId30"/>
    <p:sldLayoutId id="2147483737" r:id="rId31"/>
    <p:sldLayoutId id="2147483699" r:id="rId32"/>
    <p:sldLayoutId id="2147483769" r:id="rId33"/>
    <p:sldLayoutId id="2147483711" r:id="rId34"/>
    <p:sldLayoutId id="2147483705" r:id="rId35"/>
    <p:sldLayoutId id="2147483738" r:id="rId36"/>
    <p:sldLayoutId id="2147483739" r:id="rId37"/>
    <p:sldLayoutId id="2147483740" r:id="rId38"/>
    <p:sldLayoutId id="2147483741" r:id="rId39"/>
    <p:sldLayoutId id="2147483755" r:id="rId40"/>
    <p:sldLayoutId id="2147483754" r:id="rId41"/>
    <p:sldLayoutId id="2147483753" r:id="rId42"/>
    <p:sldLayoutId id="2147483770" r:id="rId43"/>
    <p:sldLayoutId id="2147483746" r:id="rId44"/>
    <p:sldLayoutId id="2147483734" r:id="rId45"/>
    <p:sldLayoutId id="2147483747" r:id="rId46"/>
    <p:sldLayoutId id="2147483748" r:id="rId47"/>
    <p:sldLayoutId id="2147483749" r:id="rId48"/>
    <p:sldLayoutId id="2147483750" r:id="rId49"/>
    <p:sldLayoutId id="2147483751" r:id="rId50"/>
    <p:sldLayoutId id="2147483752" r:id="rId51"/>
    <p:sldLayoutId id="2147483687" r:id="rId52"/>
    <p:sldLayoutId id="2147483791" r:id="rId53"/>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spritestitch.com/pixel-heart-mug/" TargetMode="External"/><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hyperlink" Target="https://pxhere.com/en/photo/1452325" TargetMode="External"/><Relationship Id="rId2" Type="http://schemas.openxmlformats.org/officeDocument/2006/relationships/image" Target="../media/image37.jpe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hyperlink" Target="https://www.irishinvestmentnetwork.ie/private-investment-ireland"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localenterprise.ie/"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www.entrepreneur.com/article/227191"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maxpixel.net/Finance-Economy-Currency-Icon-Star-Euro-Money-3202621" TargetMode="External"/><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hyperlink" Target="https://www.enterprise-ireland.com/en/Invest-in-Emerging-Companies/Source-of-Private-Capital/Business-Angels-BES,-Angel-Networks-.html#sthash.iRxug024.dpuf"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hyperlink" Target="https://www.enterprise-ireland.com/en/Invest-in-Emerging-Companies/Source-of-Private-Capital/Business-Angels-BES,-Angel-Networks-.html#sthash.iRxug024.dpuf"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hyperlink" Target="https://www.forbes.com/sites/allbusiness/2015/02/05/20-things-all-entrepreneurs-should-know-about-angel-investors/#4d8ca1b2c1aa"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www.irishinvestmentnetwork.ie/"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20%20Things%20All%20Entrepreneurs%20Should%20Know%20About%20Angel%20Investors"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20%20Things%20All%20Entrepreneurs%20Should%20Know%20About%20Angel%20Investors"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apply.ycombinator.com/" TargetMode="External"/><Relationship Id="rId2" Type="http://schemas.openxmlformats.org/officeDocument/2006/relationships/hyperlink" Target="http://www.ycombinator.com/why/" TargetMode="External"/><Relationship Id="rId1" Type="http://schemas.openxmlformats.org/officeDocument/2006/relationships/slideLayout" Target="../slideLayouts/slideLayout6.xml"/><Relationship Id="rId4" Type="http://schemas.openxmlformats.org/officeDocument/2006/relationships/hyperlink" Target="http://www.ycombinator.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tech.eu/features/2821/y-combinator-europe-kirsty-nathoo-video/" TargetMode="Externa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hyperlink" Target="https://www.entrepreneur.com/article/228534" TargetMode="Externa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hyperlink" Target="https://www.thinkbusiness.ie/articles/crowdfunding-in-ireland-guide/" TargetMode="Externa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crucialcrowdfunding.com/downloads/" TargetMode="External"/><Relationship Id="rId2" Type="http://schemas.openxmlformats.org/officeDocument/2006/relationships/hyperlink" Target="http://crucialcrowdfunding.com/" TargetMode="Externa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GGu9eNnjtec" TargetMode="External"/><Relationship Id="rId2" Type="http://schemas.openxmlformats.org/officeDocument/2006/relationships/hyperlink" Target="https://www.youtube.com/watch?v=LAmlmmIHEeo" TargetMode="Externa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hyperlink" Target="https://www.youtube.com/watch?v=YjEI3b5_104" TargetMode="External"/><Relationship Id="rId4" Type="http://schemas.openxmlformats.org/officeDocument/2006/relationships/hyperlink" Target="https://www.youtube.com/watch?v=EDlysR81gz4"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biggege.org/" TargetMode="External"/><Relationship Id="rId2" Type="http://schemas.openxmlformats.org/officeDocument/2006/relationships/image" Target="../media/image45.png"/><Relationship Id="rId1" Type="http://schemas.openxmlformats.org/officeDocument/2006/relationships/slideLayout" Target="../slideLayouts/slideLayout48.xml"/><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hyperlink" Target="https://tubitak.gov.tr/tr/destekler/sanayi/ulusal-destek-programlari/icerik-1512-teknogirisim-sermayesi-destegi-programi-bigg" TargetMode="External"/><Relationship Id="rId2" Type="http://schemas.openxmlformats.org/officeDocument/2006/relationships/image" Target="../media/image45.png"/><Relationship Id="rId1" Type="http://schemas.openxmlformats.org/officeDocument/2006/relationships/slideLayout" Target="../slideLayouts/slideLayout48.xml"/><Relationship Id="rId4" Type="http://schemas.openxmlformats.org/officeDocument/2006/relationships/image" Target="../media/image4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hyperlink" Target="https://www.irishinvestmentnetwork.ie/learn/pitching/6-presentation-tips-for-your-next-start-up-pitch"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hyperlink" Target="https://www.irishinvestmentnetwork.ie/learn/pitching/6-presentation-tips-for-your-next-start-up-pitch"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s://blog.hubspot.com/marketing/perfect-business-pitch-shark-tank"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hyperlink" Target="https://blog.hubspot.com/marketing/perfect-business-pitch-shark-tank"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8" Type="http://schemas.openxmlformats.org/officeDocument/2006/relationships/hyperlink" Target="http://bit.do/pitchstandout" TargetMode="External"/><Relationship Id="rId13" Type="http://schemas.openxmlformats.org/officeDocument/2006/relationships/hyperlink" Target="http://www.best3minutes.com/" TargetMode="External"/><Relationship Id="rId3" Type="http://schemas.openxmlformats.org/officeDocument/2006/relationships/hyperlink" Target="http://bit.do/communicatingpitch" TargetMode="External"/><Relationship Id="rId7" Type="http://schemas.openxmlformats.org/officeDocument/2006/relationships/hyperlink" Target="http://bit.do/managenerves" TargetMode="External"/><Relationship Id="rId12" Type="http://schemas.openxmlformats.org/officeDocument/2006/relationships/image" Target="../media/image48.png"/><Relationship Id="rId2" Type="http://schemas.openxmlformats.org/officeDocument/2006/relationships/hyperlink" Target="http://bit.do/prepare-pitch" TargetMode="External"/><Relationship Id="rId1" Type="http://schemas.openxmlformats.org/officeDocument/2006/relationships/slideLayout" Target="../slideLayouts/slideLayout9.xml"/><Relationship Id="rId6" Type="http://schemas.openxmlformats.org/officeDocument/2006/relationships/hyperlink" Target="http://bit.do/pitchending" TargetMode="External"/><Relationship Id="rId11" Type="http://schemas.openxmlformats.org/officeDocument/2006/relationships/hyperlink" Target="https://www.youtube.com/watch?v=zuZoSc6H4cM&amp;list=PLnc0kW2YPBfnlI08X0vGVRz3OKTHDi7NP&amp;index=1" TargetMode="External"/><Relationship Id="rId5" Type="http://schemas.openxmlformats.org/officeDocument/2006/relationships/hyperlink" Target="http://bit.do/pitchstructure" TargetMode="External"/><Relationship Id="rId10" Type="http://schemas.openxmlformats.org/officeDocument/2006/relationships/hyperlink" Target="https://blog.hubspot.com/marketing/perfect-business-pitch-shark-tank" TargetMode="External"/><Relationship Id="rId4" Type="http://schemas.openxmlformats.org/officeDocument/2006/relationships/hyperlink" Target="http://bit.do/great-opening-pitch" TargetMode="External"/><Relationship Id="rId9" Type="http://schemas.openxmlformats.org/officeDocument/2006/relationships/hyperlink" Target="http://bit.do/pitch-time"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slidebean.com/blog/startups/pitch-deck-presentation-complete-guide#demo-day" TargetMode="External"/><Relationship Id="rId2" Type="http://schemas.openxmlformats.org/officeDocument/2006/relationships/hyperlink" Target="https://slidebean.com/blog/startups/pitch-deck-presentation-complete-guide" TargetMode="External"/><Relationship Id="rId1" Type="http://schemas.openxmlformats.org/officeDocument/2006/relationships/slideLayout" Target="../slideLayouts/slideLayout9.xml"/><Relationship Id="rId6" Type="http://schemas.openxmlformats.org/officeDocument/2006/relationships/hyperlink" Target="http://www.best3minutes.com/" TargetMode="External"/><Relationship Id="rId5" Type="http://schemas.openxmlformats.org/officeDocument/2006/relationships/hyperlink" Target="https://blog.hubspot.com/marketing/perfect-business-pitch-shark-tank" TargetMode="External"/><Relationship Id="rId4" Type="http://schemas.openxmlformats.org/officeDocument/2006/relationships/hyperlink" Target="https://medium.com/swlh/how-to-design-a-pitch-deck-lessons-from-a-seasoned-founder-c816d1ae7272"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pitchdeck.improvepresentation.com/what-is-a-pitch-deck" TargetMode="External"/><Relationship Id="rId2" Type="http://schemas.openxmlformats.org/officeDocument/2006/relationships/hyperlink" Target="https://medium.com/the-mission/the-ultimate-cheat-sheet-for-your-startups-investor-pitch-deck-602f7ac97ace" TargetMode="External"/><Relationship Id="rId1" Type="http://schemas.openxmlformats.org/officeDocument/2006/relationships/slideLayout" Target="../slideLayouts/slideLayout9.xml"/><Relationship Id="rId4" Type="http://schemas.openxmlformats.org/officeDocument/2006/relationships/hyperlink" Target="https://blog.hubspot.com/marketing/perfect-business-pitch-shark-tank"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9.jpeg"/><Relationship Id="rId1" Type="http://schemas.openxmlformats.org/officeDocument/2006/relationships/slideLayout" Target="../slideLayouts/slideLayout4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3" Type="http://schemas.openxmlformats.org/officeDocument/2006/relationships/hyperlink" Target="https://www.devletdestekli.com/kosgeb-is-plani-ornegi/" TargetMode="External"/><Relationship Id="rId2" Type="http://schemas.openxmlformats.org/officeDocument/2006/relationships/image" Target="../media/image45.png"/><Relationship Id="rId1" Type="http://schemas.openxmlformats.org/officeDocument/2006/relationships/slideLayout" Target="../slideLayouts/slideLayout48.xml"/><Relationship Id="rId4" Type="http://schemas.openxmlformats.org/officeDocument/2006/relationships/image" Target="../media/image51.png"/></Relationships>
</file>

<file path=ppt/slides/_rels/slide77.xml.rels><?xml version="1.0" encoding="UTF-8" standalone="yes"?>
<Relationships xmlns="http://schemas.openxmlformats.org/package/2006/relationships"><Relationship Id="rId3" Type="http://schemas.openxmlformats.org/officeDocument/2006/relationships/hyperlink" Target="http://www.emergeengineers.eu/project-partners/" TargetMode="External"/><Relationship Id="rId2" Type="http://schemas.openxmlformats.org/officeDocument/2006/relationships/hyperlink" Target="https://www.facebook.com/EMERGEPROJECTEU/?ref=br_rs" TargetMode="External"/><Relationship Id="rId1" Type="http://schemas.openxmlformats.org/officeDocument/2006/relationships/slideLayout" Target="../slideLayouts/slideLayout52.xml"/><Relationship Id="rId4" Type="http://schemas.openxmlformats.org/officeDocument/2006/relationships/hyperlink" Target="http://www.emergeengineers.e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people sitting at a table&#10;&#10;Description automatically generated">
            <a:extLst>
              <a:ext uri="{FF2B5EF4-FFF2-40B4-BE49-F238E27FC236}">
                <a16:creationId xmlns:a16="http://schemas.microsoft.com/office/drawing/2014/main" id="{626C8C92-7BF9-4B7B-9CB1-6C8579FB6C7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p:cNvSpPr>
            <a:spLocks noGrp="1"/>
          </p:cNvSpPr>
          <p:nvPr>
            <p:ph type="body" sz="quarter" idx="12"/>
          </p:nvPr>
        </p:nvSpPr>
        <p:spPr>
          <a:xfrm>
            <a:off x="577959" y="2902591"/>
            <a:ext cx="4088056" cy="2883239"/>
          </a:xfrm>
        </p:spPr>
        <p:txBody>
          <a:bodyPr>
            <a:normAutofit/>
          </a:bodyPr>
          <a:lstStyle/>
          <a:p>
            <a:r>
              <a:rPr lang="en-US" b="1" dirty="0"/>
              <a:t>Module 8</a:t>
            </a:r>
          </a:p>
          <a:p>
            <a:r>
              <a:rPr lang="en-US" dirty="0"/>
              <a:t>Financing &amp; Getting Investor Ready</a:t>
            </a:r>
          </a:p>
        </p:txBody>
      </p:sp>
      <p:pic>
        <p:nvPicPr>
          <p:cNvPr id="4" name="Picture 3">
            <a:extLst>
              <a:ext uri="{FF2B5EF4-FFF2-40B4-BE49-F238E27FC236}">
                <a16:creationId xmlns:a16="http://schemas.microsoft.com/office/drawing/2014/main" id="{E9731FDA-C125-D14A-9901-ECCAA32D4B1F}"/>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1237264" y="4990472"/>
            <a:ext cx="690436" cy="673218"/>
          </a:xfrm>
          <a:prstGeom prst="rect">
            <a:avLst/>
          </a:prstGeom>
        </p:spPr>
      </p:pic>
      <p:pic>
        <p:nvPicPr>
          <p:cNvPr id="6" name="Picture 5">
            <a:extLst>
              <a:ext uri="{FF2B5EF4-FFF2-40B4-BE49-F238E27FC236}">
                <a16:creationId xmlns:a16="http://schemas.microsoft.com/office/drawing/2014/main" id="{DCBBCD31-4C46-B442-A878-747045D7A801}"/>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7087689" y="5110625"/>
            <a:ext cx="1363247" cy="1350410"/>
          </a:xfrm>
          <a:prstGeom prst="rect">
            <a:avLst/>
          </a:prstGeom>
        </p:spPr>
      </p:pic>
      <p:pic>
        <p:nvPicPr>
          <p:cNvPr id="7" name="Picture 6">
            <a:extLst>
              <a:ext uri="{FF2B5EF4-FFF2-40B4-BE49-F238E27FC236}">
                <a16:creationId xmlns:a16="http://schemas.microsoft.com/office/drawing/2014/main" id="{D6C0743C-40FC-4A40-B83C-7FB679ABFA52}"/>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4666015" y="2427050"/>
            <a:ext cx="2227993" cy="2220696"/>
          </a:xfrm>
          <a:prstGeom prst="rect">
            <a:avLst/>
          </a:prstGeom>
        </p:spPr>
      </p:pic>
    </p:spTree>
    <p:extLst>
      <p:ext uri="{BB962C8B-B14F-4D97-AF65-F5344CB8AC3E}">
        <p14:creationId xmlns:p14="http://schemas.microsoft.com/office/powerpoint/2010/main" val="59684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E19662-C6D3-4DAF-95AF-6C2FF5EF15BC}"/>
              </a:ext>
            </a:extLst>
          </p:cNvPr>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3"/>
          </p:nvPr>
        </p:nvSpPr>
        <p:spPr>
          <a:xfrm>
            <a:off x="292402" y="5545527"/>
            <a:ext cx="3653368" cy="660177"/>
          </a:xfrm>
        </p:spPr>
        <p:txBody>
          <a:bodyPr>
            <a:normAutofit/>
          </a:bodyPr>
          <a:lstStyle/>
          <a:p>
            <a:r>
              <a:rPr lang="en-US"/>
              <a:t>TYPES OF COSTS</a:t>
            </a:r>
            <a:endParaRPr lang="en-US" dirty="0"/>
          </a:p>
        </p:txBody>
      </p:sp>
      <p:sp>
        <p:nvSpPr>
          <p:cNvPr id="7" name="Text Placeholder 6"/>
          <p:cNvSpPr>
            <a:spLocks noGrp="1"/>
          </p:cNvSpPr>
          <p:nvPr>
            <p:ph type="body" sz="quarter" idx="14"/>
          </p:nvPr>
        </p:nvSpPr>
        <p:spPr>
          <a:xfrm>
            <a:off x="4382860" y="628641"/>
            <a:ext cx="7447190" cy="4279673"/>
          </a:xfrm>
        </p:spPr>
        <p:txBody>
          <a:bodyPr/>
          <a:lstStyle/>
          <a:p>
            <a:pPr marL="1466850" indent="-1466850"/>
            <a:r>
              <a:rPr lang="en-US" b="1" dirty="0">
                <a:solidFill>
                  <a:srgbClr val="EC2179"/>
                </a:solidFill>
              </a:rPr>
              <a:t>Fixed: 	</a:t>
            </a:r>
            <a:r>
              <a:rPr lang="en-US" dirty="0"/>
              <a:t>Fixed costs remain the same, no matter how much you produce e.g. rent, loans on equipment.</a:t>
            </a:r>
          </a:p>
          <a:p>
            <a:pPr marL="1466850" indent="-1466850"/>
            <a:endParaRPr lang="en-US" b="1" dirty="0">
              <a:solidFill>
                <a:srgbClr val="EC2179"/>
              </a:solidFill>
            </a:endParaRPr>
          </a:p>
          <a:p>
            <a:pPr marL="1466850" indent="-1466850"/>
            <a:r>
              <a:rPr lang="en-US" b="1" dirty="0">
                <a:solidFill>
                  <a:srgbClr val="EC2179"/>
                </a:solidFill>
              </a:rPr>
              <a:t>Variable: 	</a:t>
            </a:r>
            <a:r>
              <a:rPr lang="en-US" dirty="0"/>
              <a:t>Variable costs relate to the amount of goods or services you produce. They are directly linked with changes in activity e.g. materials, stock, packaging, utilities. The more you sell, your variable costs increase. For example, you produce ceramic mugs for a cost of €2 a mug. If you produce 500 units, your variable cost will be €1,000. Types of costs</a:t>
            </a:r>
          </a:p>
          <a:p>
            <a:endParaRPr lang="en-US" dirty="0"/>
          </a:p>
          <a:p>
            <a:r>
              <a:rPr lang="en-US" i="1" dirty="0">
                <a:solidFill>
                  <a:srgbClr val="EC2179"/>
                </a:solidFill>
              </a:rPr>
              <a:t>If your rent is €100 per month, then that does not change if you sell 10 mugs or 1,000 mugs.</a:t>
            </a:r>
          </a:p>
        </p:txBody>
      </p:sp>
      <p:cxnSp>
        <p:nvCxnSpPr>
          <p:cNvPr id="10" name="Straight Connector 9"/>
          <p:cNvCxnSpPr/>
          <p:nvPr/>
        </p:nvCxnSpPr>
        <p:spPr>
          <a:xfrm>
            <a:off x="3945770" y="377371"/>
            <a:ext cx="0" cy="6081487"/>
          </a:xfrm>
          <a:prstGeom prst="line">
            <a:avLst/>
          </a:prstGeom>
          <a:ln>
            <a:solidFill>
              <a:srgbClr val="EC217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1586" y="2882779"/>
            <a:ext cx="2724254" cy="2179403"/>
          </a:xfrm>
          <a:prstGeom prst="rect">
            <a:avLst/>
          </a:prstGeom>
        </p:spPr>
      </p:pic>
      <p:sp>
        <p:nvSpPr>
          <p:cNvPr id="11" name="Rectangle 10"/>
          <p:cNvSpPr/>
          <p:nvPr/>
        </p:nvSpPr>
        <p:spPr>
          <a:xfrm>
            <a:off x="2245479" y="4553270"/>
            <a:ext cx="1118191" cy="369332"/>
          </a:xfrm>
          <a:prstGeom prst="rect">
            <a:avLst/>
          </a:prstGeom>
        </p:spPr>
        <p:txBody>
          <a:bodyPr wrap="none">
            <a:spAutoFit/>
          </a:bodyPr>
          <a:lstStyle/>
          <a:p>
            <a:pPr algn="ctr"/>
            <a:r>
              <a:rPr lang="en-US" b="1" dirty="0">
                <a:solidFill>
                  <a:srgbClr val="EC2179"/>
                </a:solidFill>
              </a:rPr>
              <a:t>VARIABLE</a:t>
            </a:r>
          </a:p>
        </p:txBody>
      </p:sp>
      <p:sp>
        <p:nvSpPr>
          <p:cNvPr id="12" name="Rectangle 11"/>
          <p:cNvSpPr/>
          <p:nvPr/>
        </p:nvSpPr>
        <p:spPr>
          <a:xfrm>
            <a:off x="623857" y="4538982"/>
            <a:ext cx="736099" cy="369332"/>
          </a:xfrm>
          <a:prstGeom prst="rect">
            <a:avLst/>
          </a:prstGeom>
        </p:spPr>
        <p:txBody>
          <a:bodyPr wrap="none">
            <a:spAutoFit/>
          </a:bodyPr>
          <a:lstStyle/>
          <a:p>
            <a:pPr algn="ctr"/>
            <a:r>
              <a:rPr lang="en-US" b="1" dirty="0">
                <a:solidFill>
                  <a:srgbClr val="EC2179"/>
                </a:solidFill>
              </a:rPr>
              <a:t>FIXED</a:t>
            </a:r>
          </a:p>
        </p:txBody>
      </p:sp>
    </p:spTree>
    <p:extLst>
      <p:ext uri="{BB962C8B-B14F-4D97-AF65-F5344CB8AC3E}">
        <p14:creationId xmlns:p14="http://schemas.microsoft.com/office/powerpoint/2010/main" val="101708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155069-4525-47BD-A9DD-4E4D640C5F09}"/>
              </a:ext>
            </a:extLst>
          </p:cNvPr>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A616905C-3B0D-4AE9-9D9C-368DE8B08112}"/>
              </a:ext>
            </a:extLst>
          </p:cNvPr>
          <p:cNvSpPr>
            <a:spLocks noGrp="1"/>
          </p:cNvSpPr>
          <p:nvPr>
            <p:ph type="body" sz="quarter" idx="13"/>
          </p:nvPr>
        </p:nvSpPr>
        <p:spPr/>
        <p:txBody>
          <a:bodyPr/>
          <a:lstStyle/>
          <a:p>
            <a:r>
              <a:rPr lang="en-US" dirty="0"/>
              <a:t>PRICING AND MAKING A PROFIT</a:t>
            </a:r>
          </a:p>
          <a:p>
            <a:endParaRPr lang="en-IE" dirty="0"/>
          </a:p>
        </p:txBody>
      </p:sp>
      <p:sp>
        <p:nvSpPr>
          <p:cNvPr id="3" name="Text Placeholder 2">
            <a:extLst>
              <a:ext uri="{FF2B5EF4-FFF2-40B4-BE49-F238E27FC236}">
                <a16:creationId xmlns:a16="http://schemas.microsoft.com/office/drawing/2014/main" id="{C7248F9B-6309-4D16-84C8-D330B8EBF5AE}"/>
              </a:ext>
            </a:extLst>
          </p:cNvPr>
          <p:cNvSpPr>
            <a:spLocks noGrp="1"/>
          </p:cNvSpPr>
          <p:nvPr>
            <p:ph type="body" sz="quarter" idx="14"/>
          </p:nvPr>
        </p:nvSpPr>
        <p:spPr>
          <a:xfrm>
            <a:off x="3005959" y="1938773"/>
            <a:ext cx="9038896" cy="3975101"/>
          </a:xfrm>
        </p:spPr>
        <p:txBody>
          <a:bodyPr/>
          <a:lstStyle/>
          <a:p>
            <a:pPr marL="342900" indent="-342900">
              <a:buClr>
                <a:srgbClr val="EC2179"/>
              </a:buClr>
              <a:buFont typeface="Arial" charset="0"/>
              <a:buChar char="•"/>
            </a:pPr>
            <a:r>
              <a:rPr lang="en-US" dirty="0"/>
              <a:t>Pricing your product or service is one of the most important business decisions you will make.</a:t>
            </a:r>
          </a:p>
          <a:p>
            <a:pPr marL="342900" indent="-342900">
              <a:buClr>
                <a:srgbClr val="EC2179"/>
              </a:buClr>
              <a:buFont typeface="Arial" charset="0"/>
              <a:buChar char="•"/>
            </a:pPr>
            <a:r>
              <a:rPr lang="en-US" dirty="0"/>
              <a:t>You must offer your products for a price your target market is willing to pay–and one that produces a profit for you–or you won't be in business for long!</a:t>
            </a:r>
          </a:p>
          <a:p>
            <a:pPr marL="342900" indent="-342900">
              <a:buClr>
                <a:srgbClr val="EC2179"/>
              </a:buClr>
              <a:buFont typeface="Arial" charset="0"/>
              <a:buChar char="•"/>
            </a:pPr>
            <a:r>
              <a:rPr lang="en-US" dirty="0"/>
              <a:t>Your pricing must takes into account your costs, but it also needs to consider the effects of competition and the customer's perception of value.</a:t>
            </a:r>
          </a:p>
          <a:p>
            <a:pPr marL="342900" indent="-342900">
              <a:buClr>
                <a:srgbClr val="EC2179"/>
              </a:buClr>
              <a:buFont typeface="Arial" charset="0"/>
              <a:buChar char="•"/>
            </a:pPr>
            <a:r>
              <a:rPr lang="en-US" b="1" dirty="0">
                <a:solidFill>
                  <a:srgbClr val="EC2179"/>
                </a:solidFill>
              </a:rPr>
              <a:t>Bundle </a:t>
            </a:r>
            <a:r>
              <a:rPr lang="en-US" dirty="0"/>
              <a:t>- Combining products and services can be a way of increasing the up front price (and therefore profit) by offering added value that costs you nothing in the short term. For example maintenance and support packages sold when goods are bought</a:t>
            </a:r>
          </a:p>
          <a:p>
            <a:pPr marL="342900" indent="-342900">
              <a:buClr>
                <a:srgbClr val="EC2179"/>
              </a:buClr>
              <a:buFont typeface="Arial" charset="0"/>
              <a:buChar char="•"/>
            </a:pPr>
            <a:endParaRPr lang="en-US" dirty="0"/>
          </a:p>
          <a:p>
            <a:endParaRPr lang="en-IE" dirty="0"/>
          </a:p>
        </p:txBody>
      </p:sp>
      <p:pic>
        <p:nvPicPr>
          <p:cNvPr id="4" name="Picture 3">
            <a:extLst>
              <a:ext uri="{FF2B5EF4-FFF2-40B4-BE49-F238E27FC236}">
                <a16:creationId xmlns:a16="http://schemas.microsoft.com/office/drawing/2014/main" id="{AA6AC9CC-7880-44C8-AFE3-CC3AF7C5D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85" y="4004440"/>
            <a:ext cx="2947174" cy="2610671"/>
          </a:xfrm>
          <a:prstGeom prst="rect">
            <a:avLst/>
          </a:prstGeom>
        </p:spPr>
      </p:pic>
    </p:spTree>
    <p:extLst>
      <p:ext uri="{BB962C8B-B14F-4D97-AF65-F5344CB8AC3E}">
        <p14:creationId xmlns:p14="http://schemas.microsoft.com/office/powerpoint/2010/main" val="231109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1CEC31-8257-4AE3-8DD7-5874896AA4F9}"/>
              </a:ext>
            </a:extLst>
          </p:cNvPr>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3"/>
          </p:nvPr>
        </p:nvSpPr>
        <p:spPr>
          <a:xfrm>
            <a:off x="292402" y="4629151"/>
            <a:ext cx="3653368" cy="2033754"/>
          </a:xfrm>
        </p:spPr>
        <p:txBody>
          <a:bodyPr>
            <a:normAutofit/>
          </a:bodyPr>
          <a:lstStyle/>
          <a:p>
            <a:r>
              <a:rPr lang="en-US" dirty="0"/>
              <a:t>THERE ARE 2 MAIN WAYS OF COSTING/PRICING</a:t>
            </a:r>
          </a:p>
        </p:txBody>
      </p:sp>
      <p:sp>
        <p:nvSpPr>
          <p:cNvPr id="7" name="Text Placeholder 6"/>
          <p:cNvSpPr>
            <a:spLocks noGrp="1"/>
          </p:cNvSpPr>
          <p:nvPr>
            <p:ph type="body" sz="quarter" idx="14"/>
          </p:nvPr>
        </p:nvSpPr>
        <p:spPr>
          <a:xfrm>
            <a:off x="4265461" y="2144065"/>
            <a:ext cx="7447190" cy="4279673"/>
          </a:xfrm>
        </p:spPr>
        <p:txBody>
          <a:bodyPr/>
          <a:lstStyle/>
          <a:p>
            <a:pPr marL="342900" indent="-342900">
              <a:buClr>
                <a:srgbClr val="EC2179"/>
              </a:buClr>
              <a:buFont typeface="Arial" charset="0"/>
              <a:buChar char="•"/>
            </a:pPr>
            <a:r>
              <a:rPr lang="en-US" dirty="0"/>
              <a:t>Calculate all costs for a product</a:t>
            </a:r>
          </a:p>
          <a:p>
            <a:pPr marL="342900" indent="-342900">
              <a:buClr>
                <a:srgbClr val="EC2179"/>
              </a:buClr>
              <a:buFont typeface="Arial" charset="0"/>
              <a:buChar char="•"/>
            </a:pPr>
            <a:r>
              <a:rPr lang="en-US" dirty="0"/>
              <a:t>Determine number of units - how many can you make and importantly how many can you sell (there is a difference!)</a:t>
            </a:r>
          </a:p>
          <a:p>
            <a:pPr marL="342900" indent="-342900">
              <a:buClr>
                <a:srgbClr val="EC2179"/>
              </a:buClr>
              <a:buFont typeface="Arial" charset="0"/>
              <a:buChar char="•"/>
            </a:pPr>
            <a:r>
              <a:rPr lang="en-US" dirty="0"/>
              <a:t>Divide total costs by number of units</a:t>
            </a:r>
          </a:p>
          <a:p>
            <a:pPr marL="342900" indent="-342900">
              <a:buClr>
                <a:srgbClr val="EC2179"/>
              </a:buClr>
              <a:buFont typeface="Arial" charset="0"/>
              <a:buChar char="•"/>
            </a:pPr>
            <a:r>
              <a:rPr lang="en-US" dirty="0"/>
              <a:t>Add profit figure - the magic number generating the price to customer</a:t>
            </a:r>
          </a:p>
        </p:txBody>
      </p:sp>
      <p:cxnSp>
        <p:nvCxnSpPr>
          <p:cNvPr id="10" name="Straight Connector 9"/>
          <p:cNvCxnSpPr/>
          <p:nvPr/>
        </p:nvCxnSpPr>
        <p:spPr>
          <a:xfrm>
            <a:off x="3945770" y="377371"/>
            <a:ext cx="0" cy="6081487"/>
          </a:xfrm>
          <a:prstGeom prst="line">
            <a:avLst/>
          </a:prstGeom>
          <a:ln>
            <a:solidFill>
              <a:srgbClr val="EC217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10014" y="401300"/>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1" name="Text Placeholder 6"/>
          <p:cNvSpPr txBox="1">
            <a:spLocks/>
          </p:cNvSpPr>
          <p:nvPr/>
        </p:nvSpPr>
        <p:spPr>
          <a:xfrm>
            <a:off x="4354286" y="451298"/>
            <a:ext cx="4318227" cy="5488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solidFill>
                  <a:srgbClr val="EC2179"/>
                </a:solidFill>
              </a:rPr>
              <a:t>TOTAL COST APPROACH</a:t>
            </a:r>
          </a:p>
        </p:txBody>
      </p:sp>
    </p:spTree>
    <p:extLst>
      <p:ext uri="{BB962C8B-B14F-4D97-AF65-F5344CB8AC3E}">
        <p14:creationId xmlns:p14="http://schemas.microsoft.com/office/powerpoint/2010/main" val="808841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B5E0FF-0F43-48C4-A58D-19D2ED0B385D}"/>
              </a:ext>
            </a:extLst>
          </p:cNvPr>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3"/>
          </p:nvPr>
        </p:nvSpPr>
        <p:spPr>
          <a:xfrm>
            <a:off x="292402" y="4629151"/>
            <a:ext cx="3653368" cy="2033754"/>
          </a:xfrm>
        </p:spPr>
        <p:txBody>
          <a:bodyPr>
            <a:normAutofit/>
          </a:bodyPr>
          <a:lstStyle/>
          <a:p>
            <a:r>
              <a:rPr lang="en-US" dirty="0"/>
              <a:t>THERE ARE 2 MAIN WAYS </a:t>
            </a:r>
            <a:r>
              <a:rPr lang="en-US"/>
              <a:t>OF COSTING/PRICING</a:t>
            </a:r>
            <a:endParaRPr lang="en-US" dirty="0"/>
          </a:p>
        </p:txBody>
      </p:sp>
      <p:sp>
        <p:nvSpPr>
          <p:cNvPr id="7" name="Text Placeholder 6"/>
          <p:cNvSpPr>
            <a:spLocks noGrp="1"/>
          </p:cNvSpPr>
          <p:nvPr>
            <p:ph type="body" sz="quarter" idx="14"/>
          </p:nvPr>
        </p:nvSpPr>
        <p:spPr>
          <a:xfrm>
            <a:off x="4175610" y="1240221"/>
            <a:ext cx="7447190" cy="4638653"/>
          </a:xfrm>
        </p:spPr>
        <p:txBody>
          <a:bodyPr/>
          <a:lstStyle/>
          <a:p>
            <a:r>
              <a:rPr lang="en-US" b="1" dirty="0">
                <a:solidFill>
                  <a:srgbClr val="EC2179"/>
                </a:solidFill>
              </a:rPr>
              <a:t>Example (mugs - not an engineering example but easy to understand!)</a:t>
            </a:r>
          </a:p>
          <a:p>
            <a:pPr marL="342900" indent="-342900">
              <a:buClr>
                <a:srgbClr val="EC2179"/>
              </a:buClr>
              <a:buFont typeface="Arial" charset="0"/>
              <a:buChar char="•"/>
            </a:pPr>
            <a:r>
              <a:rPr lang="en-US" dirty="0"/>
              <a:t>Total cost including all fixed and variable costs to run my mug business for 1 year is </a:t>
            </a:r>
            <a:r>
              <a:rPr lang="en-US" b="1" dirty="0"/>
              <a:t>€10,000 </a:t>
            </a:r>
          </a:p>
          <a:p>
            <a:pPr marL="342900" indent="-342900">
              <a:buClr>
                <a:srgbClr val="EC2179"/>
              </a:buClr>
              <a:buFont typeface="Arial" charset="0"/>
              <a:buChar char="•"/>
            </a:pPr>
            <a:r>
              <a:rPr lang="en-US" dirty="0"/>
              <a:t>I forecast I can sell </a:t>
            </a:r>
            <a:r>
              <a:rPr lang="en-US" b="1" dirty="0"/>
              <a:t>10,000</a:t>
            </a:r>
            <a:r>
              <a:rPr lang="en-US" dirty="0"/>
              <a:t> mugs (units)</a:t>
            </a:r>
          </a:p>
          <a:p>
            <a:pPr marL="342900" indent="-342900">
              <a:buClr>
                <a:srgbClr val="EC2179"/>
              </a:buClr>
              <a:buFont typeface="Arial" charset="0"/>
              <a:buChar char="•"/>
            </a:pPr>
            <a:r>
              <a:rPr lang="en-US" dirty="0"/>
              <a:t>I want to make a profit of </a:t>
            </a:r>
            <a:r>
              <a:rPr lang="en-US" b="1" dirty="0"/>
              <a:t>40 %</a:t>
            </a:r>
          </a:p>
          <a:p>
            <a:pPr marL="342900" indent="-342900">
              <a:buClr>
                <a:srgbClr val="EC2179"/>
              </a:buClr>
              <a:buFont typeface="Arial" charset="0"/>
              <a:buChar char="•"/>
            </a:pPr>
            <a:r>
              <a:rPr lang="en-US" dirty="0"/>
              <a:t>Price quoted to customer is</a:t>
            </a:r>
            <a:r>
              <a:rPr lang="en-US" b="1" dirty="0"/>
              <a:t> €1.40 </a:t>
            </a:r>
            <a:r>
              <a:rPr lang="en-US" dirty="0"/>
              <a:t>per unit</a:t>
            </a:r>
          </a:p>
          <a:p>
            <a:pPr marL="342900" indent="-342900">
              <a:buClr>
                <a:srgbClr val="EC2179"/>
              </a:buClr>
              <a:buFont typeface="Arial" charset="0"/>
              <a:buChar char="•"/>
            </a:pPr>
            <a:endParaRPr lang="en-US" dirty="0"/>
          </a:p>
          <a:p>
            <a:r>
              <a:rPr lang="en-US" i="1" dirty="0">
                <a:solidFill>
                  <a:srgbClr val="EC2179"/>
                </a:solidFill>
              </a:rPr>
              <a:t>€10,000 divided by 10,000 mugs = €1 per mug Add profit 100% - €1   Price €2.00</a:t>
            </a:r>
          </a:p>
          <a:p>
            <a:endParaRPr lang="en-US" dirty="0"/>
          </a:p>
        </p:txBody>
      </p:sp>
      <p:cxnSp>
        <p:nvCxnSpPr>
          <p:cNvPr id="10" name="Straight Connector 9"/>
          <p:cNvCxnSpPr/>
          <p:nvPr/>
        </p:nvCxnSpPr>
        <p:spPr>
          <a:xfrm>
            <a:off x="3945770" y="377371"/>
            <a:ext cx="0" cy="6081487"/>
          </a:xfrm>
          <a:prstGeom prst="line">
            <a:avLst/>
          </a:prstGeom>
          <a:ln>
            <a:solidFill>
              <a:srgbClr val="EC217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10014" y="401300"/>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1" name="Text Placeholder 6"/>
          <p:cNvSpPr txBox="1">
            <a:spLocks/>
          </p:cNvSpPr>
          <p:nvPr/>
        </p:nvSpPr>
        <p:spPr>
          <a:xfrm>
            <a:off x="4354286" y="451298"/>
            <a:ext cx="4318227" cy="5488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solidFill>
                  <a:srgbClr val="EC2179"/>
                </a:solidFill>
              </a:rPr>
              <a:t>TOTAL COST APPROACH</a:t>
            </a:r>
          </a:p>
        </p:txBody>
      </p:sp>
      <p:pic>
        <p:nvPicPr>
          <p:cNvPr id="3" name="Picture 2" descr="A coffee mug&#10;&#10;Description automatically generated">
            <a:extLst>
              <a:ext uri="{FF2B5EF4-FFF2-40B4-BE49-F238E27FC236}">
                <a16:creationId xmlns:a16="http://schemas.microsoft.com/office/drawing/2014/main" id="{AD9E25C5-21AC-49ED-9E95-E87D678BE2B5}"/>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10340" y="2995375"/>
            <a:ext cx="1633776" cy="1633776"/>
          </a:xfrm>
          <a:prstGeom prst="rect">
            <a:avLst/>
          </a:prstGeom>
        </p:spPr>
      </p:pic>
    </p:spTree>
    <p:extLst>
      <p:ext uri="{BB962C8B-B14F-4D97-AF65-F5344CB8AC3E}">
        <p14:creationId xmlns:p14="http://schemas.microsoft.com/office/powerpoint/2010/main" val="158800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60998E-F231-404E-971A-CFF7F0C44522}"/>
              </a:ext>
            </a:extLst>
          </p:cNvPr>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3"/>
          </p:nvPr>
        </p:nvSpPr>
        <p:spPr>
          <a:xfrm>
            <a:off x="292402" y="4629151"/>
            <a:ext cx="3653368" cy="2033754"/>
          </a:xfrm>
        </p:spPr>
        <p:txBody>
          <a:bodyPr>
            <a:normAutofit/>
          </a:bodyPr>
          <a:lstStyle/>
          <a:p>
            <a:r>
              <a:rPr lang="en-US" dirty="0"/>
              <a:t>THERE ARE 2 MAIN WAYS </a:t>
            </a:r>
            <a:r>
              <a:rPr lang="en-US"/>
              <a:t>OF COSTING/PRICING</a:t>
            </a:r>
            <a:endParaRPr lang="en-US" dirty="0"/>
          </a:p>
        </p:txBody>
      </p:sp>
      <p:sp>
        <p:nvSpPr>
          <p:cNvPr id="7" name="Text Placeholder 6"/>
          <p:cNvSpPr>
            <a:spLocks noGrp="1"/>
          </p:cNvSpPr>
          <p:nvPr>
            <p:ph type="body" sz="quarter" idx="14"/>
          </p:nvPr>
        </p:nvSpPr>
        <p:spPr>
          <a:xfrm>
            <a:off x="4382860" y="1494971"/>
            <a:ext cx="7447190" cy="3413343"/>
          </a:xfrm>
        </p:spPr>
        <p:txBody>
          <a:bodyPr/>
          <a:lstStyle/>
          <a:p>
            <a:pPr>
              <a:lnSpc>
                <a:spcPct val="100000"/>
              </a:lnSpc>
              <a:spcBef>
                <a:spcPts val="300"/>
              </a:spcBef>
            </a:pPr>
            <a:r>
              <a:rPr lang="en-US" b="1" dirty="0">
                <a:solidFill>
                  <a:srgbClr val="EC2179"/>
                </a:solidFill>
              </a:rPr>
              <a:t>Advantages </a:t>
            </a:r>
          </a:p>
          <a:p>
            <a:pPr marL="342900" indent="-342900">
              <a:lnSpc>
                <a:spcPct val="100000"/>
              </a:lnSpc>
              <a:spcBef>
                <a:spcPts val="300"/>
              </a:spcBef>
              <a:buClr>
                <a:srgbClr val="EC2179"/>
              </a:buClr>
              <a:buFont typeface="Arial" charset="0"/>
              <a:buChar char="•"/>
            </a:pPr>
            <a:r>
              <a:rPr lang="en-US" dirty="0"/>
              <a:t>Simple to operate</a:t>
            </a:r>
          </a:p>
          <a:p>
            <a:pPr marL="342900" indent="-342900">
              <a:lnSpc>
                <a:spcPct val="100000"/>
              </a:lnSpc>
              <a:spcBef>
                <a:spcPts val="300"/>
              </a:spcBef>
              <a:buClr>
                <a:srgbClr val="EC2179"/>
              </a:buClr>
              <a:buFont typeface="Arial" charset="0"/>
              <a:buChar char="•"/>
            </a:pPr>
            <a:r>
              <a:rPr lang="en-US" dirty="0"/>
              <a:t>Ensures you make a profit</a:t>
            </a:r>
          </a:p>
          <a:p>
            <a:pPr marL="342900" indent="-342900">
              <a:lnSpc>
                <a:spcPct val="100000"/>
              </a:lnSpc>
              <a:spcBef>
                <a:spcPts val="300"/>
              </a:spcBef>
              <a:buFont typeface="Arial" charset="0"/>
              <a:buChar char="•"/>
            </a:pPr>
            <a:endParaRPr lang="en-US" dirty="0"/>
          </a:p>
          <a:p>
            <a:pPr>
              <a:lnSpc>
                <a:spcPct val="100000"/>
              </a:lnSpc>
              <a:spcBef>
                <a:spcPts val="300"/>
              </a:spcBef>
            </a:pPr>
            <a:r>
              <a:rPr lang="en-US" b="1" dirty="0">
                <a:solidFill>
                  <a:srgbClr val="EC2179"/>
                </a:solidFill>
              </a:rPr>
              <a:t>Disadvantages</a:t>
            </a:r>
            <a:endParaRPr lang="en-US" dirty="0"/>
          </a:p>
          <a:p>
            <a:pPr marL="342900" indent="-342900">
              <a:lnSpc>
                <a:spcPct val="100000"/>
              </a:lnSpc>
              <a:spcBef>
                <a:spcPts val="300"/>
              </a:spcBef>
              <a:buClr>
                <a:srgbClr val="EC2179"/>
              </a:buClr>
              <a:buFont typeface="Arial" charset="0"/>
              <a:buChar char="•"/>
            </a:pPr>
            <a:r>
              <a:rPr lang="en-US" dirty="0"/>
              <a:t>Not suitable for fluctuating businesses</a:t>
            </a:r>
          </a:p>
          <a:p>
            <a:pPr marL="342900" indent="-342900">
              <a:lnSpc>
                <a:spcPct val="100000"/>
              </a:lnSpc>
              <a:spcBef>
                <a:spcPts val="300"/>
              </a:spcBef>
              <a:buClr>
                <a:srgbClr val="EC2179"/>
              </a:buClr>
              <a:buFont typeface="Arial" charset="0"/>
              <a:buChar char="•"/>
            </a:pPr>
            <a:r>
              <a:rPr lang="en-US" dirty="0"/>
              <a:t>Lacks flexibility for new business decision making</a:t>
            </a:r>
          </a:p>
          <a:p>
            <a:endParaRPr lang="en-US" dirty="0"/>
          </a:p>
        </p:txBody>
      </p:sp>
      <p:cxnSp>
        <p:nvCxnSpPr>
          <p:cNvPr id="10" name="Straight Connector 9"/>
          <p:cNvCxnSpPr/>
          <p:nvPr/>
        </p:nvCxnSpPr>
        <p:spPr>
          <a:xfrm>
            <a:off x="3945770" y="377371"/>
            <a:ext cx="0" cy="6081487"/>
          </a:xfrm>
          <a:prstGeom prst="line">
            <a:avLst/>
          </a:prstGeom>
          <a:ln>
            <a:solidFill>
              <a:srgbClr val="EC217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10014" y="401300"/>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1" name="Text Placeholder 6"/>
          <p:cNvSpPr txBox="1">
            <a:spLocks/>
          </p:cNvSpPr>
          <p:nvPr/>
        </p:nvSpPr>
        <p:spPr>
          <a:xfrm>
            <a:off x="4354286" y="451298"/>
            <a:ext cx="4318227" cy="5488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solidFill>
                  <a:srgbClr val="EC2179"/>
                </a:solidFill>
              </a:rPr>
              <a:t>TOTAL COST APPROACH</a:t>
            </a:r>
          </a:p>
        </p:txBody>
      </p:sp>
    </p:spTree>
    <p:extLst>
      <p:ext uri="{BB962C8B-B14F-4D97-AF65-F5344CB8AC3E}">
        <p14:creationId xmlns:p14="http://schemas.microsoft.com/office/powerpoint/2010/main" val="199016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92402" y="4629151"/>
            <a:ext cx="3653368" cy="2033754"/>
          </a:xfrm>
        </p:spPr>
        <p:txBody>
          <a:bodyPr>
            <a:normAutofit/>
          </a:bodyPr>
          <a:lstStyle/>
          <a:p>
            <a:r>
              <a:rPr lang="en-US" dirty="0"/>
              <a:t>THERE ARE 2 MAIN WAYS </a:t>
            </a:r>
            <a:r>
              <a:rPr lang="en-US"/>
              <a:t>OF COSTING/PRICING</a:t>
            </a:r>
            <a:endParaRPr lang="en-US" dirty="0"/>
          </a:p>
        </p:txBody>
      </p:sp>
      <p:sp>
        <p:nvSpPr>
          <p:cNvPr id="8" name="Rectangle 7"/>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4"/>
          </p:nvPr>
        </p:nvSpPr>
        <p:spPr>
          <a:xfrm>
            <a:off x="4354286" y="1215808"/>
            <a:ext cx="7390039" cy="3413343"/>
          </a:xfrm>
        </p:spPr>
        <p:txBody>
          <a:bodyPr/>
          <a:lstStyle/>
          <a:p>
            <a:pPr>
              <a:spcBef>
                <a:spcPts val="500"/>
              </a:spcBef>
            </a:pPr>
            <a:r>
              <a:rPr lang="en-US" b="1" dirty="0">
                <a:solidFill>
                  <a:srgbClr val="EC2179"/>
                </a:solidFill>
              </a:rPr>
              <a:t>Calculate Breakeven</a:t>
            </a:r>
          </a:p>
          <a:p>
            <a:pPr>
              <a:spcBef>
                <a:spcPts val="500"/>
              </a:spcBef>
            </a:pPr>
            <a:r>
              <a:rPr lang="en-US" dirty="0"/>
              <a:t>To be profitable in business, it is important to know what your break-even point is. Your break-even point is the point at which total sales equals total costs or expenses. At this point there is no profit or loss - in other words, you 'break even’.</a:t>
            </a:r>
          </a:p>
          <a:p>
            <a:pPr>
              <a:spcBef>
                <a:spcPts val="500"/>
              </a:spcBef>
            </a:pPr>
            <a:endParaRPr lang="en-US" sz="500" dirty="0"/>
          </a:p>
          <a:p>
            <a:pPr>
              <a:spcBef>
                <a:spcPts val="500"/>
              </a:spcBef>
            </a:pPr>
            <a:r>
              <a:rPr lang="en-US" b="1" dirty="0">
                <a:solidFill>
                  <a:srgbClr val="EC2179"/>
                </a:solidFill>
              </a:rPr>
              <a:t>Why your break-even point is important ?</a:t>
            </a:r>
          </a:p>
          <a:p>
            <a:pPr>
              <a:spcBef>
                <a:spcPts val="500"/>
              </a:spcBef>
            </a:pPr>
            <a:r>
              <a:rPr lang="en-US" dirty="0"/>
              <a:t>Your business could be turning over a lot of money, but still be making a loss. Knowing the break-even point is vital in deciding prices, setting sales budgets and preparing a business plan.</a:t>
            </a:r>
          </a:p>
          <a:p>
            <a:pPr>
              <a:spcBef>
                <a:spcPts val="500"/>
              </a:spcBef>
            </a:pPr>
            <a:endParaRPr lang="en-US" sz="800" dirty="0"/>
          </a:p>
          <a:p>
            <a:pPr>
              <a:spcBef>
                <a:spcPts val="500"/>
              </a:spcBef>
            </a:pPr>
            <a:r>
              <a:rPr lang="en-US" i="1" dirty="0">
                <a:solidFill>
                  <a:srgbClr val="EC2179"/>
                </a:solidFill>
              </a:rPr>
              <a:t>The second costing method (Contribution Approach) is a better reflection of break even.</a:t>
            </a:r>
          </a:p>
          <a:p>
            <a:pPr>
              <a:spcBef>
                <a:spcPts val="500"/>
              </a:spcBef>
            </a:pPr>
            <a:endParaRPr lang="en-US" dirty="0"/>
          </a:p>
          <a:p>
            <a:pPr>
              <a:spcBef>
                <a:spcPts val="500"/>
              </a:spcBef>
            </a:pPr>
            <a:endParaRPr lang="en-US" sz="500" dirty="0"/>
          </a:p>
          <a:p>
            <a:pPr>
              <a:spcBef>
                <a:spcPts val="500"/>
              </a:spcBef>
            </a:pPr>
            <a:endParaRPr lang="en-US" dirty="0"/>
          </a:p>
        </p:txBody>
      </p:sp>
      <p:cxnSp>
        <p:nvCxnSpPr>
          <p:cNvPr id="10" name="Straight Connector 9"/>
          <p:cNvCxnSpPr/>
          <p:nvPr/>
        </p:nvCxnSpPr>
        <p:spPr>
          <a:xfrm>
            <a:off x="3945770" y="377371"/>
            <a:ext cx="0" cy="6081487"/>
          </a:xfrm>
          <a:prstGeom prst="line">
            <a:avLst/>
          </a:prstGeom>
          <a:ln>
            <a:solidFill>
              <a:srgbClr val="EC217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10014" y="401300"/>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1" name="Text Placeholder 6"/>
          <p:cNvSpPr txBox="1">
            <a:spLocks/>
          </p:cNvSpPr>
          <p:nvPr/>
        </p:nvSpPr>
        <p:spPr>
          <a:xfrm>
            <a:off x="4354286" y="451298"/>
            <a:ext cx="4318227" cy="5488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solidFill>
                  <a:srgbClr val="EC2179"/>
                </a:solidFill>
              </a:rPr>
              <a:t>TOTAL COST APPROACH</a:t>
            </a:r>
          </a:p>
        </p:txBody>
      </p:sp>
    </p:spTree>
    <p:extLst>
      <p:ext uri="{BB962C8B-B14F-4D97-AF65-F5344CB8AC3E}">
        <p14:creationId xmlns:p14="http://schemas.microsoft.com/office/powerpoint/2010/main" val="1240546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8B1317-2FC9-42EB-883A-7B0EFF288EE0}"/>
              </a:ext>
            </a:extLst>
          </p:cNvPr>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3"/>
          </p:nvPr>
        </p:nvSpPr>
        <p:spPr>
          <a:xfrm>
            <a:off x="292402" y="4629151"/>
            <a:ext cx="3653368" cy="2033754"/>
          </a:xfrm>
        </p:spPr>
        <p:txBody>
          <a:bodyPr>
            <a:normAutofit/>
          </a:bodyPr>
          <a:lstStyle/>
          <a:p>
            <a:r>
              <a:rPr lang="en-US" dirty="0"/>
              <a:t>THERE ARE 2 MAIN WAYS </a:t>
            </a:r>
            <a:r>
              <a:rPr lang="en-US"/>
              <a:t>OF COSTING/PRICING</a:t>
            </a:r>
            <a:endParaRPr lang="en-US" dirty="0"/>
          </a:p>
        </p:txBody>
      </p:sp>
      <p:sp>
        <p:nvSpPr>
          <p:cNvPr id="8" name="Rectangle 7"/>
          <p:cNvSpPr/>
          <p:nvPr/>
        </p:nvSpPr>
        <p:spPr>
          <a:xfrm>
            <a:off x="3405352" y="1494971"/>
            <a:ext cx="8626991" cy="420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4"/>
          </p:nvPr>
        </p:nvSpPr>
        <p:spPr>
          <a:xfrm>
            <a:off x="4281526" y="2079076"/>
            <a:ext cx="7678058" cy="4279673"/>
          </a:xfrm>
        </p:spPr>
        <p:txBody>
          <a:bodyPr/>
          <a:lstStyle/>
          <a:p>
            <a:pPr marL="342900" indent="-342900">
              <a:buClr>
                <a:srgbClr val="EC2179"/>
              </a:buClr>
              <a:buFont typeface="Arial" charset="0"/>
              <a:buChar char="•"/>
            </a:pPr>
            <a:r>
              <a:rPr lang="en-US" dirty="0"/>
              <a:t>Determine Selling Price – influenced by the marketplace e.g. what the customer will pay + what competition are charging</a:t>
            </a:r>
          </a:p>
          <a:p>
            <a:pPr marL="342900" indent="-342900">
              <a:buClr>
                <a:srgbClr val="EC2179"/>
              </a:buClr>
              <a:buFont typeface="Arial" charset="0"/>
              <a:buChar char="•"/>
            </a:pPr>
            <a:r>
              <a:rPr lang="en-US" dirty="0"/>
              <a:t>Split Costs into Variable and Fixed</a:t>
            </a:r>
          </a:p>
          <a:p>
            <a:pPr marL="342900" indent="-342900">
              <a:buClr>
                <a:srgbClr val="EC2179"/>
              </a:buClr>
              <a:buFont typeface="Arial" charset="0"/>
              <a:buChar char="•"/>
            </a:pPr>
            <a:r>
              <a:rPr lang="en-US" dirty="0"/>
              <a:t>Calculate “Contribution” - selling price less variable costs.</a:t>
            </a:r>
          </a:p>
        </p:txBody>
      </p:sp>
      <p:cxnSp>
        <p:nvCxnSpPr>
          <p:cNvPr id="10" name="Straight Connector 9"/>
          <p:cNvCxnSpPr/>
          <p:nvPr/>
        </p:nvCxnSpPr>
        <p:spPr>
          <a:xfrm>
            <a:off x="3945770" y="377371"/>
            <a:ext cx="0" cy="6081487"/>
          </a:xfrm>
          <a:prstGeom prst="line">
            <a:avLst/>
          </a:prstGeom>
          <a:ln>
            <a:solidFill>
              <a:srgbClr val="EC217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10014" y="401300"/>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11" name="Text Placeholder 6"/>
          <p:cNvSpPr txBox="1">
            <a:spLocks/>
          </p:cNvSpPr>
          <p:nvPr/>
        </p:nvSpPr>
        <p:spPr>
          <a:xfrm>
            <a:off x="4354286" y="451298"/>
            <a:ext cx="6275614" cy="5488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solidFill>
                  <a:srgbClr val="EC2179"/>
                </a:solidFill>
              </a:rPr>
              <a:t>CONTRIBUTION APPROACH</a:t>
            </a:r>
          </a:p>
        </p:txBody>
      </p:sp>
    </p:spTree>
    <p:extLst>
      <p:ext uri="{BB962C8B-B14F-4D97-AF65-F5344CB8AC3E}">
        <p14:creationId xmlns:p14="http://schemas.microsoft.com/office/powerpoint/2010/main" val="1368141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E2371A-CE4A-486D-8EFA-397015C44CEE}"/>
              </a:ext>
            </a:extLst>
          </p:cNvPr>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3"/>
          </p:nvPr>
        </p:nvSpPr>
        <p:spPr>
          <a:xfrm>
            <a:off x="292402" y="4629151"/>
            <a:ext cx="3653368" cy="2033754"/>
          </a:xfrm>
        </p:spPr>
        <p:txBody>
          <a:bodyPr>
            <a:normAutofit/>
          </a:bodyPr>
          <a:lstStyle/>
          <a:p>
            <a:r>
              <a:rPr lang="en-US" dirty="0"/>
              <a:t>THERE ARE 2 MAIN WAYS </a:t>
            </a:r>
            <a:r>
              <a:rPr lang="en-US"/>
              <a:t>OF COSTING/PRICING</a:t>
            </a:r>
            <a:endParaRPr lang="en-US" dirty="0"/>
          </a:p>
        </p:txBody>
      </p:sp>
      <p:sp>
        <p:nvSpPr>
          <p:cNvPr id="7" name="Text Placeholder 6"/>
          <p:cNvSpPr>
            <a:spLocks noGrp="1"/>
          </p:cNvSpPr>
          <p:nvPr>
            <p:ph type="body" sz="quarter" idx="14"/>
          </p:nvPr>
        </p:nvSpPr>
        <p:spPr>
          <a:xfrm>
            <a:off x="4354285" y="1475923"/>
            <a:ext cx="7678058" cy="4279673"/>
          </a:xfrm>
        </p:spPr>
        <p:txBody>
          <a:bodyPr/>
          <a:lstStyle/>
          <a:p>
            <a:r>
              <a:rPr lang="en-US" b="1" dirty="0">
                <a:solidFill>
                  <a:srgbClr val="EC2179"/>
                </a:solidFill>
              </a:rPr>
              <a:t>Example</a:t>
            </a:r>
          </a:p>
          <a:p>
            <a:pPr marL="342900" indent="-342900">
              <a:buClr>
                <a:srgbClr val="EC2179"/>
              </a:buClr>
              <a:buFont typeface="Arial" charset="0"/>
              <a:buChar char="•"/>
            </a:pPr>
            <a:r>
              <a:rPr lang="en-US" dirty="0"/>
              <a:t>Our competitors sell their mug for €2.50 and customers seem happy to pay this price</a:t>
            </a:r>
          </a:p>
          <a:p>
            <a:pPr marL="342900" indent="-342900">
              <a:buClr>
                <a:srgbClr val="EC2179"/>
              </a:buClr>
              <a:buFont typeface="Arial" charset="0"/>
              <a:buChar char="•"/>
            </a:pPr>
            <a:r>
              <a:rPr lang="en-US" dirty="0"/>
              <a:t>Our variable costs to produce the mug is €0.75</a:t>
            </a:r>
          </a:p>
          <a:p>
            <a:pPr marL="342900" indent="-342900">
              <a:buClr>
                <a:srgbClr val="EC2179"/>
              </a:buClr>
              <a:buFont typeface="Arial" charset="0"/>
              <a:buChar char="•"/>
            </a:pPr>
            <a:r>
              <a:rPr lang="en-US" dirty="0"/>
              <a:t>Therefore contribution is €1.25 which is used to pay off our fixed costs (rent etc.) and</a:t>
            </a:r>
          </a:p>
          <a:p>
            <a:pPr marL="342900" indent="-342900">
              <a:buClr>
                <a:srgbClr val="EC2179"/>
              </a:buClr>
              <a:buFont typeface="Arial" charset="0"/>
              <a:buChar char="•"/>
            </a:pPr>
            <a:r>
              <a:rPr lang="en-US" dirty="0"/>
              <a:t>once the fixed costs have been paid in full, the contribution balance is profit.</a:t>
            </a:r>
          </a:p>
        </p:txBody>
      </p:sp>
      <p:cxnSp>
        <p:nvCxnSpPr>
          <p:cNvPr id="10" name="Straight Connector 9"/>
          <p:cNvCxnSpPr/>
          <p:nvPr/>
        </p:nvCxnSpPr>
        <p:spPr>
          <a:xfrm>
            <a:off x="3945770" y="377371"/>
            <a:ext cx="0" cy="6081487"/>
          </a:xfrm>
          <a:prstGeom prst="line">
            <a:avLst/>
          </a:prstGeom>
          <a:ln>
            <a:solidFill>
              <a:srgbClr val="EC217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10014" y="401300"/>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11" name="Text Placeholder 6"/>
          <p:cNvSpPr txBox="1">
            <a:spLocks/>
          </p:cNvSpPr>
          <p:nvPr/>
        </p:nvSpPr>
        <p:spPr>
          <a:xfrm>
            <a:off x="4354286" y="451298"/>
            <a:ext cx="6275614" cy="5488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solidFill>
                  <a:srgbClr val="EC2179"/>
                </a:solidFill>
              </a:rPr>
              <a:t>CONTRIBUTION APPROACH</a:t>
            </a:r>
          </a:p>
        </p:txBody>
      </p:sp>
    </p:spTree>
    <p:extLst>
      <p:ext uri="{BB962C8B-B14F-4D97-AF65-F5344CB8AC3E}">
        <p14:creationId xmlns:p14="http://schemas.microsoft.com/office/powerpoint/2010/main" val="374030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B25BF5-9D81-4EB0-ADF3-7DDFC9E1145B}"/>
              </a:ext>
            </a:extLst>
          </p:cNvPr>
          <p:cNvSpPr/>
          <p:nvPr/>
        </p:nvSpPr>
        <p:spPr>
          <a:xfrm>
            <a:off x="3610014" y="1494971"/>
            <a:ext cx="8422329" cy="54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3"/>
          </p:nvPr>
        </p:nvSpPr>
        <p:spPr>
          <a:xfrm>
            <a:off x="292402" y="4629151"/>
            <a:ext cx="3653368" cy="2033754"/>
          </a:xfrm>
        </p:spPr>
        <p:txBody>
          <a:bodyPr>
            <a:normAutofit/>
          </a:bodyPr>
          <a:lstStyle/>
          <a:p>
            <a:r>
              <a:rPr lang="en-US" dirty="0"/>
              <a:t>THERE ARE 2 MAIN WAYS </a:t>
            </a:r>
            <a:r>
              <a:rPr lang="en-US"/>
              <a:t>OF COSTING/PRICING</a:t>
            </a:r>
            <a:endParaRPr lang="en-US" dirty="0"/>
          </a:p>
        </p:txBody>
      </p:sp>
      <p:sp>
        <p:nvSpPr>
          <p:cNvPr id="7" name="Text Placeholder 6"/>
          <p:cNvSpPr>
            <a:spLocks noGrp="1"/>
          </p:cNvSpPr>
          <p:nvPr>
            <p:ph type="body" sz="quarter" idx="14"/>
          </p:nvPr>
        </p:nvSpPr>
        <p:spPr>
          <a:xfrm>
            <a:off x="4281526" y="1494971"/>
            <a:ext cx="7678058" cy="4279673"/>
          </a:xfrm>
        </p:spPr>
        <p:txBody>
          <a:bodyPr/>
          <a:lstStyle/>
          <a:p>
            <a:r>
              <a:rPr lang="en-US" b="1" dirty="0">
                <a:solidFill>
                  <a:srgbClr val="EC2179"/>
                </a:solidFill>
              </a:rPr>
              <a:t>Calculate Breakeven</a:t>
            </a:r>
            <a:endParaRPr lang="en-US" sz="800" b="1" dirty="0">
              <a:solidFill>
                <a:srgbClr val="EC2179"/>
              </a:solidFill>
            </a:endParaRPr>
          </a:p>
          <a:p>
            <a:pPr marL="457200" indent="-457200">
              <a:buClr>
                <a:srgbClr val="EC2179"/>
              </a:buClr>
              <a:buFont typeface="+mj-lt"/>
              <a:buAutoNum type="arabicPeriod"/>
            </a:pPr>
            <a:r>
              <a:rPr lang="en-US" dirty="0"/>
              <a:t>Establish Total of Fixed Overheads</a:t>
            </a:r>
          </a:p>
          <a:p>
            <a:pPr marL="457200" indent="-457200">
              <a:buClr>
                <a:srgbClr val="EC2179"/>
              </a:buClr>
              <a:buFont typeface="+mj-lt"/>
              <a:buAutoNum type="arabicPeriod"/>
            </a:pPr>
            <a:r>
              <a:rPr lang="en-US" dirty="0"/>
              <a:t>Establish Contribution per unit</a:t>
            </a:r>
          </a:p>
          <a:p>
            <a:pPr marL="457200" indent="-457200">
              <a:buClr>
                <a:srgbClr val="EC2179"/>
              </a:buClr>
              <a:buFont typeface="+mj-lt"/>
              <a:buAutoNum type="arabicPeriod"/>
            </a:pPr>
            <a:r>
              <a:rPr lang="en-US" dirty="0"/>
              <a:t>Divide Fixed Overheads by Unit Contribution</a:t>
            </a:r>
          </a:p>
          <a:p>
            <a:pPr marL="457200" indent="-457200">
              <a:buClr>
                <a:srgbClr val="EC2179"/>
              </a:buClr>
              <a:buFont typeface="+mj-lt"/>
              <a:buAutoNum type="arabicPeriod"/>
            </a:pPr>
            <a:endParaRPr lang="en-US" sz="1000" dirty="0"/>
          </a:p>
          <a:p>
            <a:r>
              <a:rPr lang="en-US" b="1" dirty="0">
                <a:solidFill>
                  <a:srgbClr val="EC2179"/>
                </a:solidFill>
              </a:rPr>
              <a:t>Example</a:t>
            </a:r>
          </a:p>
          <a:p>
            <a:r>
              <a:rPr lang="en-US" dirty="0"/>
              <a:t>Total Fixed Overheads for the Mug business is €10,000</a:t>
            </a:r>
          </a:p>
          <a:p>
            <a:r>
              <a:rPr lang="en-US" dirty="0"/>
              <a:t>Contribution is €1.25 per mug</a:t>
            </a:r>
          </a:p>
          <a:p>
            <a:r>
              <a:rPr lang="en-US" dirty="0"/>
              <a:t>Break even point is 8,000 mugs.</a:t>
            </a:r>
          </a:p>
          <a:p>
            <a:endParaRPr lang="en-US" sz="200" dirty="0"/>
          </a:p>
          <a:p>
            <a:r>
              <a:rPr lang="en-US" i="1" dirty="0">
                <a:solidFill>
                  <a:srgbClr val="EC2179"/>
                </a:solidFill>
              </a:rPr>
              <a:t>The mug business company must sell 8,000 mugs to break even, all sales above 8,000 are profit.</a:t>
            </a:r>
          </a:p>
        </p:txBody>
      </p:sp>
      <p:cxnSp>
        <p:nvCxnSpPr>
          <p:cNvPr id="10" name="Straight Connector 9"/>
          <p:cNvCxnSpPr/>
          <p:nvPr/>
        </p:nvCxnSpPr>
        <p:spPr>
          <a:xfrm>
            <a:off x="3945770" y="377371"/>
            <a:ext cx="0" cy="6081487"/>
          </a:xfrm>
          <a:prstGeom prst="line">
            <a:avLst/>
          </a:prstGeom>
          <a:ln>
            <a:solidFill>
              <a:srgbClr val="EC217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10014" y="401300"/>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11" name="Text Placeholder 6"/>
          <p:cNvSpPr txBox="1">
            <a:spLocks/>
          </p:cNvSpPr>
          <p:nvPr/>
        </p:nvSpPr>
        <p:spPr>
          <a:xfrm>
            <a:off x="4354286" y="451298"/>
            <a:ext cx="6275614" cy="5488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solidFill>
                  <a:srgbClr val="EC2179"/>
                </a:solidFill>
              </a:rPr>
              <a:t>CONTRIBUTION APPROACH</a:t>
            </a:r>
          </a:p>
        </p:txBody>
      </p:sp>
    </p:spTree>
    <p:extLst>
      <p:ext uri="{BB962C8B-B14F-4D97-AF65-F5344CB8AC3E}">
        <p14:creationId xmlns:p14="http://schemas.microsoft.com/office/powerpoint/2010/main" val="93709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3D907F-8FA2-428A-A6E4-DD152C97B812}"/>
              </a:ext>
            </a:extLst>
          </p:cNvPr>
          <p:cNvSpPr>
            <a:spLocks noGrp="1"/>
          </p:cNvSpPr>
          <p:nvPr>
            <p:ph type="body" sz="quarter" idx="20"/>
          </p:nvPr>
        </p:nvSpPr>
        <p:spPr>
          <a:xfrm>
            <a:off x="2495265" y="1754551"/>
            <a:ext cx="9549589" cy="3872188"/>
          </a:xfrm>
        </p:spPr>
        <p:txBody>
          <a:bodyPr/>
          <a:lstStyle/>
          <a:p>
            <a:pPr marL="457200" indent="-457200">
              <a:buFont typeface="+mj-lt"/>
              <a:buAutoNum type="arabicPeriod"/>
            </a:pPr>
            <a:r>
              <a:rPr lang="en-US" b="1" dirty="0">
                <a:solidFill>
                  <a:srgbClr val="EC2179"/>
                </a:solidFill>
              </a:rPr>
              <a:t>Be vigilant about the time it takes</a:t>
            </a:r>
          </a:p>
          <a:p>
            <a:pPr marL="150813" indent="0">
              <a:buNone/>
            </a:pPr>
            <a:r>
              <a:rPr lang="en-US" dirty="0"/>
              <a:t>Track your time over weeks/months to find out the average amount of time it actually takes to create/provide your main services that you offer. In time you will get quicker and better at what you do – you do need to know how much time you spend at a particular task to ensure that all of your work time is accounted for. Your hourly rate is very important to use for estimating purposes.</a:t>
            </a:r>
          </a:p>
          <a:p>
            <a:pPr marL="493713"/>
            <a:endParaRPr lang="en-US" sz="1000" dirty="0"/>
          </a:p>
          <a:p>
            <a:pPr marL="457200" indent="-457200">
              <a:buFont typeface="+mj-lt"/>
              <a:buAutoNum type="arabicPeriod" startAt="2"/>
            </a:pPr>
            <a:r>
              <a:rPr lang="en-US" b="1" dirty="0">
                <a:solidFill>
                  <a:srgbClr val="EC2179"/>
                </a:solidFill>
              </a:rPr>
              <a:t>What is your clients/customers budget range and what are your competitors charging? </a:t>
            </a:r>
          </a:p>
          <a:p>
            <a:pPr marL="150813" indent="0">
              <a:buNone/>
            </a:pPr>
            <a:r>
              <a:rPr lang="en-US" dirty="0"/>
              <a:t>You need to what your competitors are charging.</a:t>
            </a:r>
          </a:p>
          <a:p>
            <a:endParaRPr lang="en-IE" dirty="0"/>
          </a:p>
        </p:txBody>
      </p:sp>
      <p:sp>
        <p:nvSpPr>
          <p:cNvPr id="3" name="Text Placeholder 2">
            <a:extLst>
              <a:ext uri="{FF2B5EF4-FFF2-40B4-BE49-F238E27FC236}">
                <a16:creationId xmlns:a16="http://schemas.microsoft.com/office/drawing/2014/main" id="{C75CD406-140E-4F34-9BCA-925435281374}"/>
              </a:ext>
            </a:extLst>
          </p:cNvPr>
          <p:cNvSpPr>
            <a:spLocks noGrp="1"/>
          </p:cNvSpPr>
          <p:nvPr>
            <p:ph type="body" sz="quarter" idx="21"/>
          </p:nvPr>
        </p:nvSpPr>
        <p:spPr>
          <a:xfrm>
            <a:off x="2495266" y="241738"/>
            <a:ext cx="8403792" cy="1366717"/>
          </a:xfrm>
        </p:spPr>
        <p:txBody>
          <a:bodyPr>
            <a:normAutofit fontScale="92500" lnSpcReduction="20000"/>
          </a:bodyPr>
          <a:lstStyle/>
          <a:p>
            <a:r>
              <a:rPr lang="en-US" dirty="0"/>
              <a:t>4 THINGS TO KNOW IN PRICING</a:t>
            </a:r>
          </a:p>
          <a:p>
            <a:r>
              <a:rPr lang="en-US" i="1" dirty="0">
                <a:solidFill>
                  <a:srgbClr val="EC2179"/>
                </a:solidFill>
              </a:rPr>
              <a:t>There are some key considerations when pricing. Make sure to</a:t>
            </a:r>
            <a:r>
              <a:rPr lang="is-IS" i="1" dirty="0">
                <a:solidFill>
                  <a:srgbClr val="EC2179"/>
                </a:solidFill>
              </a:rPr>
              <a:t>…</a:t>
            </a:r>
            <a:endParaRPr lang="en-US" dirty="0"/>
          </a:p>
          <a:p>
            <a:endParaRPr lang="en-IE" dirty="0"/>
          </a:p>
        </p:txBody>
      </p:sp>
    </p:spTree>
    <p:extLst>
      <p:ext uri="{BB962C8B-B14F-4D97-AF65-F5344CB8AC3E}">
        <p14:creationId xmlns:p14="http://schemas.microsoft.com/office/powerpoint/2010/main" val="370959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b="1" dirty="0">
                <a:solidFill>
                  <a:srgbClr val="E63275"/>
                </a:solidFill>
              </a:rPr>
              <a:t>Module 8</a:t>
            </a:r>
          </a:p>
        </p:txBody>
      </p:sp>
      <p:sp>
        <p:nvSpPr>
          <p:cNvPr id="7" name="Text Placeholder 6"/>
          <p:cNvSpPr>
            <a:spLocks noGrp="1"/>
          </p:cNvSpPr>
          <p:nvPr>
            <p:ph type="body" sz="quarter" idx="14"/>
          </p:nvPr>
        </p:nvSpPr>
        <p:spPr>
          <a:xfrm>
            <a:off x="380301" y="2087287"/>
            <a:ext cx="4286949" cy="3642009"/>
          </a:xfrm>
        </p:spPr>
        <p:txBody>
          <a:bodyPr/>
          <a:lstStyle/>
          <a:p>
            <a:pPr>
              <a:spcBef>
                <a:spcPts val="0"/>
              </a:spcBef>
            </a:pPr>
            <a:r>
              <a:rPr lang="en-IE" sz="2400" dirty="0"/>
              <a:t>This module will cover all you need to know when it comes to financing and having an investor pitch ready. </a:t>
            </a:r>
            <a:r>
              <a:rPr lang="en-US" sz="2400" dirty="0"/>
              <a:t>What your investors are looking for and what potential funding is available.</a:t>
            </a:r>
          </a:p>
          <a:p>
            <a:pPr>
              <a:spcBef>
                <a:spcPts val="0"/>
              </a:spcBef>
            </a:pPr>
            <a:endParaRPr lang="en-US" sz="2400" dirty="0"/>
          </a:p>
          <a:p>
            <a:pPr>
              <a:spcBef>
                <a:spcPts val="0"/>
              </a:spcBef>
            </a:pPr>
            <a:r>
              <a:rPr lang="en-US" sz="2400" dirty="0"/>
              <a:t>You will learn how to develop and deliver a 3-minute business pitch.</a:t>
            </a:r>
          </a:p>
        </p:txBody>
      </p:sp>
      <p:sp>
        <p:nvSpPr>
          <p:cNvPr id="8" name="Text Placeholder 7"/>
          <p:cNvSpPr>
            <a:spLocks noGrp="1"/>
          </p:cNvSpPr>
          <p:nvPr>
            <p:ph type="body" sz="quarter" idx="15"/>
          </p:nvPr>
        </p:nvSpPr>
        <p:spPr/>
        <p:txBody>
          <a:bodyPr/>
          <a:lstStyle/>
          <a:p>
            <a:endParaRPr lang="en-US" dirty="0"/>
          </a:p>
        </p:txBody>
      </p:sp>
      <p:sp>
        <p:nvSpPr>
          <p:cNvPr id="5" name="Text Placeholder 4"/>
          <p:cNvSpPr>
            <a:spLocks noGrp="1"/>
          </p:cNvSpPr>
          <p:nvPr>
            <p:ph type="body" sz="quarter" idx="12"/>
          </p:nvPr>
        </p:nvSpPr>
        <p:spPr>
          <a:xfrm>
            <a:off x="6271050" y="1138728"/>
            <a:ext cx="5920949" cy="1494856"/>
          </a:xfrm>
        </p:spPr>
        <p:txBody>
          <a:bodyPr anchor="t">
            <a:normAutofit/>
          </a:bodyPr>
          <a:lstStyle/>
          <a:p>
            <a:pPr>
              <a:defRPr/>
            </a:pPr>
            <a:r>
              <a:rPr lang="en-IE" b="1" kern="0" dirty="0">
                <a:latin typeface="Calibri" charset="0"/>
                <a:cs typeface="Calibri" charset="0"/>
              </a:rPr>
              <a:t>Pricing, costs and making a profit</a:t>
            </a:r>
            <a:br>
              <a:rPr lang="en-US" b="1" kern="0" dirty="0">
                <a:latin typeface="Calibri" charset="0"/>
                <a:cs typeface="Calibri" charset="0"/>
              </a:rPr>
            </a:br>
            <a:r>
              <a:rPr lang="en-IE" altLang="ja-JP" sz="1800" kern="0" dirty="0">
                <a:ea typeface="Calibri" charset="0"/>
                <a:cs typeface="Calibri" charset="0"/>
              </a:rPr>
              <a:t>Without truly knowing your costs, you cannot know if you are going to make a profit or not. Many start up entrepreneurs mistake turnover for profit. We will explain these in detail.</a:t>
            </a:r>
          </a:p>
          <a:p>
            <a:pPr>
              <a:defRPr/>
            </a:pPr>
            <a:endParaRPr lang="en-US" dirty="0"/>
          </a:p>
        </p:txBody>
      </p:sp>
      <p:sp>
        <p:nvSpPr>
          <p:cNvPr id="9" name="Text Placeholder 8"/>
          <p:cNvSpPr>
            <a:spLocks noGrp="1"/>
          </p:cNvSpPr>
          <p:nvPr>
            <p:ph type="body" sz="quarter" idx="16"/>
          </p:nvPr>
        </p:nvSpPr>
        <p:spPr/>
        <p:txBody>
          <a:bodyPr/>
          <a:lstStyle/>
          <a:p>
            <a:endParaRPr lang="en-US" dirty="0"/>
          </a:p>
        </p:txBody>
      </p:sp>
      <p:sp>
        <p:nvSpPr>
          <p:cNvPr id="10" name="Text Placeholder 9"/>
          <p:cNvSpPr>
            <a:spLocks noGrp="1"/>
          </p:cNvSpPr>
          <p:nvPr>
            <p:ph type="body" sz="quarter" idx="17"/>
          </p:nvPr>
        </p:nvSpPr>
        <p:spPr>
          <a:xfrm>
            <a:off x="6294869" y="2857970"/>
            <a:ext cx="5353929" cy="1372198"/>
          </a:xfrm>
        </p:spPr>
        <p:txBody>
          <a:bodyPr>
            <a:normAutofit fontScale="55000" lnSpcReduction="20000"/>
          </a:bodyPr>
          <a:lstStyle/>
          <a:p>
            <a:pPr fontAlgn="auto">
              <a:spcAft>
                <a:spcPts val="0"/>
              </a:spcAft>
              <a:defRPr/>
            </a:pPr>
            <a:r>
              <a:rPr lang="en-IE" altLang="ja-JP" sz="4400" b="1" dirty="0"/>
              <a:t>7 Ways to Fund your Start Up</a:t>
            </a:r>
            <a:endParaRPr lang="en-US" sz="4400" b="1" dirty="0"/>
          </a:p>
          <a:p>
            <a:r>
              <a:rPr lang="en-IE" altLang="ja-JP" sz="3300" kern="0" dirty="0">
                <a:cs typeface="Calibri" charset="0"/>
              </a:rPr>
              <a:t>We look at these sources of funding in detail - </a:t>
            </a:r>
            <a:r>
              <a:rPr lang="en-IE" sz="3300" kern="0" dirty="0">
                <a:cs typeface="Calibri" charset="0"/>
              </a:rPr>
              <a:t>Bank Loan, Private investment, Y Combinator, Fund Yourself, Government supported Small Business Grants, Incubator or Accelerator, Crowd Funding</a:t>
            </a:r>
          </a:p>
          <a:p>
            <a:pPr>
              <a:lnSpc>
                <a:spcPct val="110000"/>
              </a:lnSpc>
              <a:spcBef>
                <a:spcPts val="0"/>
              </a:spcBef>
            </a:pPr>
            <a:endParaRPr lang="en-US" dirty="0"/>
          </a:p>
        </p:txBody>
      </p:sp>
      <p:sp>
        <p:nvSpPr>
          <p:cNvPr id="11" name="Text Placeholder 10"/>
          <p:cNvSpPr>
            <a:spLocks noGrp="1"/>
          </p:cNvSpPr>
          <p:nvPr>
            <p:ph type="body" sz="quarter" idx="18"/>
          </p:nvPr>
        </p:nvSpPr>
        <p:spPr/>
        <p:txBody>
          <a:bodyPr/>
          <a:lstStyle/>
          <a:p>
            <a:endParaRPr lang="en-US" dirty="0"/>
          </a:p>
        </p:txBody>
      </p:sp>
      <p:sp>
        <p:nvSpPr>
          <p:cNvPr id="12" name="Text Placeholder 11"/>
          <p:cNvSpPr>
            <a:spLocks noGrp="1"/>
          </p:cNvSpPr>
          <p:nvPr>
            <p:ph type="body" sz="quarter" idx="19"/>
          </p:nvPr>
        </p:nvSpPr>
        <p:spPr/>
        <p:txBody>
          <a:bodyPr>
            <a:normAutofit/>
          </a:bodyPr>
          <a:lstStyle/>
          <a:p>
            <a:r>
              <a:rPr kumimoji="1" lang="en-US" altLang="ja-JP" b="1" dirty="0">
                <a:latin typeface="Calibri" charset="0"/>
                <a:ea typeface="Calibri" charset="0"/>
                <a:cs typeface="Calibri" charset="0"/>
              </a:rPr>
              <a:t>Nail your Investor Pitch</a:t>
            </a:r>
          </a:p>
          <a:p>
            <a:r>
              <a:rPr kumimoji="1" lang="en-US" altLang="ja-JP" sz="2000" dirty="0">
                <a:cs typeface="Calibri" charset="0"/>
              </a:rPr>
              <a:t>A step by step guide on how to create and pitch the perfect pitch</a:t>
            </a:r>
            <a:endParaRPr kumimoji="1" lang="ja-JP" altLang="en-US" sz="2000" dirty="0">
              <a:cs typeface="Calibri" charset="0"/>
            </a:endParaRPr>
          </a:p>
        </p:txBody>
      </p:sp>
    </p:spTree>
    <p:extLst>
      <p:ext uri="{BB962C8B-B14F-4D97-AF65-F5344CB8AC3E}">
        <p14:creationId xmlns:p14="http://schemas.microsoft.com/office/powerpoint/2010/main" val="171188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3D907F-8FA2-428A-A6E4-DD152C97B812}"/>
              </a:ext>
            </a:extLst>
          </p:cNvPr>
          <p:cNvSpPr>
            <a:spLocks noGrp="1"/>
          </p:cNvSpPr>
          <p:nvPr>
            <p:ph type="body" sz="quarter" idx="20"/>
          </p:nvPr>
        </p:nvSpPr>
        <p:spPr>
          <a:xfrm>
            <a:off x="2495265" y="1754551"/>
            <a:ext cx="9549589" cy="3872188"/>
          </a:xfrm>
        </p:spPr>
        <p:txBody>
          <a:bodyPr/>
          <a:lstStyle/>
          <a:p>
            <a:pPr marL="457200" indent="-457200">
              <a:buFont typeface="+mj-lt"/>
              <a:buAutoNum type="arabicPeriod" startAt="3"/>
            </a:pPr>
            <a:r>
              <a:rPr lang="en-US" b="1" dirty="0">
                <a:solidFill>
                  <a:srgbClr val="EC2179"/>
                </a:solidFill>
              </a:rPr>
              <a:t>Pay Yourself A Salary</a:t>
            </a:r>
          </a:p>
          <a:p>
            <a:pPr marL="450850"/>
            <a:r>
              <a:rPr lang="en-US" dirty="0"/>
              <a:t>Starting and running your own business is such a powerful feeling. However, it is very important to separate your personal and business finances. It is wise to pay yourself a salary. Just to be clear, your salary as the business owner may or may not be fixed. But include a fixed </a:t>
            </a:r>
            <a:r>
              <a:rPr lang="en-US" dirty="0" err="1"/>
              <a:t>labour</a:t>
            </a:r>
            <a:r>
              <a:rPr lang="en-US" dirty="0"/>
              <a:t> cost in your costings - even if you start with minimum cost rate. In practice, in the early days, a good method is to pay yourself a portion of the profits you make in a month (commission basis).</a:t>
            </a:r>
          </a:p>
          <a:p>
            <a:pPr marL="450850"/>
            <a:endParaRPr lang="en-US" sz="1000" dirty="0"/>
          </a:p>
          <a:p>
            <a:pPr marL="457200" indent="-457200">
              <a:buFont typeface="+mj-lt"/>
              <a:buAutoNum type="arabicPeriod" startAt="4"/>
            </a:pPr>
            <a:r>
              <a:rPr lang="en-US" b="1" dirty="0">
                <a:solidFill>
                  <a:srgbClr val="EC2179"/>
                </a:solidFill>
              </a:rPr>
              <a:t>Keep clear records </a:t>
            </a:r>
            <a:r>
              <a:rPr lang="en-US" dirty="0"/>
              <a:t>of all your incomings and outgoings on a daily basis relating to your business. You need these to be in control of your business and check that you’re covering all your bills</a:t>
            </a:r>
          </a:p>
          <a:p>
            <a:pPr marL="0" indent="0">
              <a:buNone/>
            </a:pPr>
            <a:endParaRPr lang="en-IE" dirty="0"/>
          </a:p>
        </p:txBody>
      </p:sp>
      <p:sp>
        <p:nvSpPr>
          <p:cNvPr id="3" name="Text Placeholder 2">
            <a:extLst>
              <a:ext uri="{FF2B5EF4-FFF2-40B4-BE49-F238E27FC236}">
                <a16:creationId xmlns:a16="http://schemas.microsoft.com/office/drawing/2014/main" id="{C75CD406-140E-4F34-9BCA-925435281374}"/>
              </a:ext>
            </a:extLst>
          </p:cNvPr>
          <p:cNvSpPr>
            <a:spLocks noGrp="1"/>
          </p:cNvSpPr>
          <p:nvPr>
            <p:ph type="body" sz="quarter" idx="21"/>
          </p:nvPr>
        </p:nvSpPr>
        <p:spPr>
          <a:xfrm>
            <a:off x="2495266" y="241738"/>
            <a:ext cx="8403792" cy="1366717"/>
          </a:xfrm>
        </p:spPr>
        <p:txBody>
          <a:bodyPr>
            <a:normAutofit fontScale="92500" lnSpcReduction="20000"/>
          </a:bodyPr>
          <a:lstStyle/>
          <a:p>
            <a:r>
              <a:rPr lang="en-US" dirty="0"/>
              <a:t>4 THINGS TO KNOW IN PRICING</a:t>
            </a:r>
          </a:p>
          <a:p>
            <a:r>
              <a:rPr lang="en-US" i="1" dirty="0">
                <a:solidFill>
                  <a:srgbClr val="EC2179"/>
                </a:solidFill>
              </a:rPr>
              <a:t>There are some key considerations when pricing. Make sure to</a:t>
            </a:r>
            <a:r>
              <a:rPr lang="is-IS" i="1" dirty="0">
                <a:solidFill>
                  <a:srgbClr val="EC2179"/>
                </a:solidFill>
              </a:rPr>
              <a:t>…</a:t>
            </a:r>
            <a:endParaRPr lang="en-US" dirty="0"/>
          </a:p>
          <a:p>
            <a:endParaRPr lang="en-IE" dirty="0"/>
          </a:p>
        </p:txBody>
      </p:sp>
    </p:spTree>
    <p:extLst>
      <p:ext uri="{BB962C8B-B14F-4D97-AF65-F5344CB8AC3E}">
        <p14:creationId xmlns:p14="http://schemas.microsoft.com/office/powerpoint/2010/main" val="110002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505763" y="1090569"/>
            <a:ext cx="5423273" cy="4490424"/>
          </a:xfrm>
        </p:spPr>
        <p:txBody>
          <a:bodyPr rtlCol="0">
            <a:normAutofit fontScale="77500" lnSpcReduction="20000"/>
          </a:bodyPr>
          <a:lstStyle/>
          <a:p>
            <a:pPr>
              <a:defRPr/>
            </a:pPr>
            <a:endParaRPr lang="en-US" dirty="0"/>
          </a:p>
          <a:p>
            <a:pPr algn="l"/>
            <a:r>
              <a:rPr lang="en-IE" sz="5800" b="1" i="0" dirty="0"/>
              <a:t>Section 2. </a:t>
            </a:r>
          </a:p>
          <a:p>
            <a:pPr algn="l"/>
            <a:endParaRPr lang="en-IE" sz="5800" b="1" i="0" dirty="0"/>
          </a:p>
          <a:p>
            <a:pPr algn="l"/>
            <a:r>
              <a:rPr kumimoji="1" lang="en-IE" sz="5800" b="1" i="0" dirty="0">
                <a:latin typeface="Calibri" charset="0"/>
                <a:cs typeface="Calibri" charset="0"/>
              </a:rPr>
              <a:t>7 Ways to F</a:t>
            </a:r>
            <a:r>
              <a:rPr kumimoji="1" lang="en-IE" altLang="ja-JP" sz="5800" b="1" i="0" dirty="0">
                <a:latin typeface="Calibri" charset="0"/>
                <a:ea typeface="Calibri" charset="0"/>
                <a:cs typeface="Calibri" charset="0"/>
              </a:rPr>
              <a:t>und your Start Up</a:t>
            </a:r>
            <a:endParaRPr kumimoji="1" lang="en-IE" altLang="ja-JP" sz="5800" dirty="0">
              <a:latin typeface="Calibri" charset="0"/>
              <a:ea typeface="Calibri" charset="0"/>
              <a:cs typeface="Calibri" charset="0"/>
            </a:endParaRPr>
          </a:p>
          <a:p>
            <a:endParaRPr kumimoji="1" lang="en-IE" sz="2800" dirty="0">
              <a:latin typeface="Calibri" charset="0"/>
              <a:cs typeface="Calibri" charset="0"/>
            </a:endParaRPr>
          </a:p>
          <a:p>
            <a:pPr>
              <a:lnSpc>
                <a:spcPct val="120000"/>
              </a:lnSpc>
              <a:spcBef>
                <a:spcPts val="0"/>
              </a:spcBef>
            </a:pPr>
            <a:r>
              <a:rPr lang="en-US" dirty="0"/>
              <a:t>There are many ways you can potentially fund your start up. In this section we introduce you to 7 of the most common.</a:t>
            </a:r>
          </a:p>
        </p:txBody>
      </p:sp>
      <p:pic>
        <p:nvPicPr>
          <p:cNvPr id="3" name="Picture 2" descr="A group of people sitting at a table&#10;&#10;Description automatically generated">
            <a:extLst>
              <a:ext uri="{FF2B5EF4-FFF2-40B4-BE49-F238E27FC236}">
                <a16:creationId xmlns:a16="http://schemas.microsoft.com/office/drawing/2014/main" id="{521A23D1-DFA5-4D4E-841D-D8A57752DF8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626187" y="3377435"/>
            <a:ext cx="3565813" cy="2597695"/>
          </a:xfrm>
          <a:prstGeom prst="rect">
            <a:avLst/>
          </a:prstGeom>
        </p:spPr>
      </p:pic>
    </p:spTree>
    <p:extLst>
      <p:ext uri="{BB962C8B-B14F-4D97-AF65-F5344CB8AC3E}">
        <p14:creationId xmlns:p14="http://schemas.microsoft.com/office/powerpoint/2010/main" val="1333453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8939749"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solidFill>
                <a:srgbClr val="E95273"/>
              </a:solidFill>
            </a:endParaRPr>
          </a:p>
        </p:txBody>
      </p:sp>
      <p:sp>
        <p:nvSpPr>
          <p:cNvPr id="2" name="Rectangle 1">
            <a:extLst>
              <a:ext uri="{FF2B5EF4-FFF2-40B4-BE49-F238E27FC236}">
                <a16:creationId xmlns:a16="http://schemas.microsoft.com/office/drawing/2014/main" id="{EB4DBE1A-CE33-4285-8D9A-F637E2166C27}"/>
              </a:ext>
            </a:extLst>
          </p:cNvPr>
          <p:cNvSpPr/>
          <p:nvPr/>
        </p:nvSpPr>
        <p:spPr>
          <a:xfrm>
            <a:off x="2825230" y="1964353"/>
            <a:ext cx="9366770" cy="4893647"/>
          </a:xfrm>
          <a:prstGeom prst="rect">
            <a:avLst/>
          </a:prstGeom>
          <a:solidFill>
            <a:schemeClr val="bg1"/>
          </a:solidFill>
        </p:spPr>
        <p:txBody>
          <a:bodyPr wrap="square">
            <a:spAutoFit/>
          </a:bodyPr>
          <a:lstStyle/>
          <a:p>
            <a:r>
              <a:rPr lang="en-IE" sz="2400" b="1" dirty="0">
                <a:solidFill>
                  <a:srgbClr val="E95273"/>
                </a:solidFill>
              </a:rPr>
              <a:t>By  creating a sound business plan</a:t>
            </a:r>
            <a:r>
              <a:rPr lang="en-IE" sz="2400" dirty="0">
                <a:solidFill>
                  <a:srgbClr val="414140"/>
                </a:solidFill>
              </a:rPr>
              <a:t>, </a:t>
            </a:r>
            <a:r>
              <a:rPr lang="en-IE" sz="2400" dirty="0">
                <a:solidFill>
                  <a:srgbClr val="7F7F7F"/>
                </a:solidFill>
              </a:rPr>
              <a:t>Engineering entrepreneurs can assess the amount of seed capital needed to start business, or how much venture capital is needed to expand their start-up  business. From there, entrepreneurs are better able to find the right private investor for their needs.</a:t>
            </a:r>
          </a:p>
          <a:p>
            <a:r>
              <a:rPr lang="en-IE" sz="2400" b="1" dirty="0">
                <a:solidFill>
                  <a:srgbClr val="E95273"/>
                </a:solidFill>
              </a:rPr>
              <a:t>Funding is required at all stages of development for small business entrepreneurs</a:t>
            </a:r>
            <a:r>
              <a:rPr lang="en-IE" sz="2400" dirty="0">
                <a:solidFill>
                  <a:srgbClr val="7F7F7F"/>
                </a:solidFill>
              </a:rPr>
              <a:t>. For a new small business, obtaining initial funding, or seed capital, through traditional investment sources can be incredibly difficult, due to </a:t>
            </a:r>
            <a:r>
              <a:rPr lang="en-IE" sz="2400" b="1" dirty="0">
                <a:solidFill>
                  <a:srgbClr val="E95273"/>
                </a:solidFill>
              </a:rPr>
              <a:t>increasingly strict lending criteria</a:t>
            </a:r>
            <a:r>
              <a:rPr lang="en-IE" sz="2400" dirty="0">
                <a:solidFill>
                  <a:srgbClr val="414140"/>
                </a:solidFill>
              </a:rPr>
              <a:t>. </a:t>
            </a:r>
          </a:p>
          <a:p>
            <a:r>
              <a:rPr lang="en-IE" sz="2400" dirty="0">
                <a:solidFill>
                  <a:srgbClr val="7F7F7F"/>
                </a:solidFill>
              </a:rPr>
              <a:t>As an alternative to borrowing money from banks and requesting government funding, small business entrepreneurs are beginning to take the initiative to </a:t>
            </a:r>
            <a:r>
              <a:rPr lang="en-IE" sz="2400" b="1" dirty="0">
                <a:solidFill>
                  <a:srgbClr val="E95273"/>
                </a:solidFill>
              </a:rPr>
              <a:t>find their own private investors </a:t>
            </a:r>
            <a:r>
              <a:rPr lang="en-IE" sz="2400" dirty="0">
                <a:solidFill>
                  <a:srgbClr val="7F7F7F"/>
                </a:solidFill>
              </a:rPr>
              <a:t>through other financing platforms. </a:t>
            </a:r>
          </a:p>
        </p:txBody>
      </p:sp>
      <p:sp>
        <p:nvSpPr>
          <p:cNvPr id="3" name="Rectangle 2">
            <a:extLst>
              <a:ext uri="{FF2B5EF4-FFF2-40B4-BE49-F238E27FC236}">
                <a16:creationId xmlns:a16="http://schemas.microsoft.com/office/drawing/2014/main" id="{6742FCA0-B95C-4535-BD3B-553F8A837F6C}"/>
              </a:ext>
            </a:extLst>
          </p:cNvPr>
          <p:cNvSpPr/>
          <p:nvPr/>
        </p:nvSpPr>
        <p:spPr>
          <a:xfrm>
            <a:off x="1202457" y="4885461"/>
            <a:ext cx="1293637" cy="1754326"/>
          </a:xfrm>
          <a:prstGeom prst="rect">
            <a:avLst/>
          </a:prstGeom>
        </p:spPr>
        <p:txBody>
          <a:bodyPr wrap="square">
            <a:spAutoFit/>
          </a:bodyPr>
          <a:lstStyle/>
          <a:p>
            <a:pPr>
              <a:buFontTx/>
              <a:buNone/>
            </a:pPr>
            <a:r>
              <a:rPr lang="en-US" altLang="ja-JP" b="1" dirty="0">
                <a:solidFill>
                  <a:srgbClr val="525252"/>
                </a:solidFill>
              </a:rPr>
              <a:t>Adapted from Source: </a:t>
            </a:r>
            <a:r>
              <a:rPr lang="en-IE" altLang="ja-JP" dirty="0">
                <a:solidFill>
                  <a:srgbClr val="525252"/>
                </a:solidFill>
                <a:hlinkClick r:id="rId2"/>
              </a:rPr>
              <a:t>Irish Investment Network</a:t>
            </a:r>
            <a:endParaRPr kumimoji="1" lang="ja-JP" altLang="en-US" dirty="0">
              <a:solidFill>
                <a:srgbClr val="525252"/>
              </a:solidFill>
            </a:endParaRPr>
          </a:p>
        </p:txBody>
      </p:sp>
      <p:sp>
        <p:nvSpPr>
          <p:cNvPr id="4" name="Text Placeholder 3">
            <a:extLst>
              <a:ext uri="{FF2B5EF4-FFF2-40B4-BE49-F238E27FC236}">
                <a16:creationId xmlns:a16="http://schemas.microsoft.com/office/drawing/2014/main" id="{BA57B588-BC6F-4376-B498-08DB848D1EDB}"/>
              </a:ext>
            </a:extLst>
          </p:cNvPr>
          <p:cNvSpPr>
            <a:spLocks noGrp="1"/>
          </p:cNvSpPr>
          <p:nvPr>
            <p:ph type="body" sz="quarter" idx="13"/>
          </p:nvPr>
        </p:nvSpPr>
        <p:spPr>
          <a:xfrm>
            <a:off x="3619302" y="637211"/>
            <a:ext cx="8263809" cy="697353"/>
          </a:xfrm>
        </p:spPr>
        <p:txBody>
          <a:bodyPr>
            <a:noAutofit/>
          </a:bodyPr>
          <a:lstStyle/>
          <a:p>
            <a:r>
              <a:rPr lang="en-US" altLang="ja-JP" b="1" dirty="0">
                <a:solidFill>
                  <a:srgbClr val="E95273"/>
                </a:solidFill>
                <a:latin typeface="Calibri" charset="0"/>
                <a:ea typeface="MS PGothic" charset="-128"/>
              </a:rPr>
              <a:t>Seeking the Right Funding for your  Engineering Start-up</a:t>
            </a:r>
            <a:endParaRPr lang="en-IE" b="1" dirty="0">
              <a:solidFill>
                <a:srgbClr val="E95273"/>
              </a:solidFill>
            </a:endParaRPr>
          </a:p>
        </p:txBody>
      </p:sp>
    </p:spTree>
    <p:extLst>
      <p:ext uri="{BB962C8B-B14F-4D97-AF65-F5344CB8AC3E}">
        <p14:creationId xmlns:p14="http://schemas.microsoft.com/office/powerpoint/2010/main" val="630552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53755C-97DC-4204-9E2B-7F227770C730}"/>
              </a:ext>
            </a:extLst>
          </p:cNvPr>
          <p:cNvSpPr>
            <a:spLocks noGrp="1"/>
          </p:cNvSpPr>
          <p:nvPr>
            <p:ph type="body" sz="quarter" idx="13"/>
          </p:nvPr>
        </p:nvSpPr>
        <p:spPr/>
        <p:txBody>
          <a:bodyPr/>
          <a:lstStyle/>
          <a:p>
            <a:r>
              <a:rPr lang="en-IE" b="1" dirty="0">
                <a:solidFill>
                  <a:srgbClr val="E95273"/>
                </a:solidFill>
              </a:rPr>
              <a:t>Ways to Fund your Business </a:t>
            </a:r>
          </a:p>
        </p:txBody>
      </p:sp>
      <p:sp>
        <p:nvSpPr>
          <p:cNvPr id="4" name="Rectangle 3">
            <a:extLst>
              <a:ext uri="{FF2B5EF4-FFF2-40B4-BE49-F238E27FC236}">
                <a16:creationId xmlns:a16="http://schemas.microsoft.com/office/drawing/2014/main" id="{7BEE6F97-BBB1-40D9-8C38-61F133A68263}"/>
              </a:ext>
            </a:extLst>
          </p:cNvPr>
          <p:cNvSpPr/>
          <p:nvPr/>
        </p:nvSpPr>
        <p:spPr>
          <a:xfrm>
            <a:off x="336346" y="2115836"/>
            <a:ext cx="11855654" cy="4154984"/>
          </a:xfrm>
          <a:prstGeom prst="rect">
            <a:avLst/>
          </a:prstGeom>
          <a:solidFill>
            <a:schemeClr val="bg1"/>
          </a:solidFill>
        </p:spPr>
        <p:txBody>
          <a:bodyPr wrap="square">
            <a:spAutoFit/>
          </a:bodyPr>
          <a:lstStyle/>
          <a:p>
            <a:r>
              <a:rPr lang="en-IE" sz="2400" dirty="0">
                <a:solidFill>
                  <a:srgbClr val="7F7F7F"/>
                </a:solidFill>
              </a:rPr>
              <a:t>For any start up business, the challenge of putting together a financial investment package can be daunting. It can be even more daunting if this is your first time starting a business. There are many public and private funding opportunities; however knowing where to look is the key.  Now we look at </a:t>
            </a:r>
            <a:r>
              <a:rPr lang="en-IE" sz="2400" b="1" dirty="0">
                <a:solidFill>
                  <a:srgbClr val="E95273"/>
                </a:solidFill>
              </a:rPr>
              <a:t>8 different approaches</a:t>
            </a:r>
            <a:r>
              <a:rPr lang="en-IE" sz="2400" dirty="0">
                <a:solidFill>
                  <a:srgbClr val="414140"/>
                </a:solidFill>
              </a:rPr>
              <a:t>. </a:t>
            </a:r>
          </a:p>
          <a:p>
            <a:pPr marL="457200" indent="-457200">
              <a:buFont typeface="+mj-lt"/>
              <a:buAutoNum type="arabicPeriod"/>
            </a:pPr>
            <a:r>
              <a:rPr lang="en-IE" sz="2400" b="1" dirty="0">
                <a:solidFill>
                  <a:srgbClr val="7F7F7F"/>
                </a:solidFill>
              </a:rPr>
              <a:t>Bank Loan</a:t>
            </a:r>
          </a:p>
          <a:p>
            <a:pPr marL="457200" indent="-457200">
              <a:buFont typeface="+mj-lt"/>
              <a:buAutoNum type="arabicPeriod"/>
            </a:pPr>
            <a:r>
              <a:rPr lang="en-IE" sz="2400" b="1" dirty="0">
                <a:solidFill>
                  <a:srgbClr val="7F7F7F"/>
                </a:solidFill>
              </a:rPr>
              <a:t>Private investment  - Angel Investors</a:t>
            </a:r>
          </a:p>
          <a:p>
            <a:pPr marL="457200" indent="-457200">
              <a:buFont typeface="+mj-lt"/>
              <a:buAutoNum type="arabicPeriod"/>
            </a:pPr>
            <a:r>
              <a:rPr lang="en-IE" sz="2400" b="1" dirty="0">
                <a:solidFill>
                  <a:srgbClr val="7F7F7F"/>
                </a:solidFill>
              </a:rPr>
              <a:t>Venture Capital Investors</a:t>
            </a:r>
          </a:p>
          <a:p>
            <a:pPr marL="457200" indent="-457200">
              <a:buFont typeface="+mj-lt"/>
              <a:buAutoNum type="arabicPeriod"/>
            </a:pPr>
            <a:r>
              <a:rPr lang="en-IE" sz="2400" b="1" dirty="0">
                <a:solidFill>
                  <a:srgbClr val="7F7F7F"/>
                </a:solidFill>
              </a:rPr>
              <a:t>Y Combinator</a:t>
            </a:r>
          </a:p>
          <a:p>
            <a:pPr marL="457200" indent="-457200">
              <a:buFont typeface="+mj-lt"/>
              <a:buAutoNum type="arabicPeriod"/>
            </a:pPr>
            <a:r>
              <a:rPr lang="en-IE" sz="2400" b="1" dirty="0">
                <a:solidFill>
                  <a:srgbClr val="7F7F7F"/>
                </a:solidFill>
              </a:rPr>
              <a:t>Fund Yourself</a:t>
            </a:r>
            <a:r>
              <a:rPr lang="en-IE" sz="2400" b="1" i="1" dirty="0">
                <a:solidFill>
                  <a:srgbClr val="7F7F7F"/>
                </a:solidFill>
              </a:rPr>
              <a:t> (Bootstrapping is Covered in Module 3)</a:t>
            </a:r>
          </a:p>
          <a:p>
            <a:pPr marL="457200" indent="-457200">
              <a:buFont typeface="+mj-lt"/>
              <a:buAutoNum type="arabicPeriod"/>
            </a:pPr>
            <a:r>
              <a:rPr lang="en-IE" sz="2400" b="1" dirty="0">
                <a:solidFill>
                  <a:srgbClr val="7F7F7F"/>
                </a:solidFill>
              </a:rPr>
              <a:t>Government supported Small Business Grants </a:t>
            </a:r>
            <a:r>
              <a:rPr lang="en-IE" sz="2400" b="1" i="1" dirty="0">
                <a:solidFill>
                  <a:srgbClr val="7F7F7F"/>
                </a:solidFill>
              </a:rPr>
              <a:t>(Covered in Module 3)</a:t>
            </a:r>
          </a:p>
          <a:p>
            <a:pPr marL="457200" indent="-457200">
              <a:buFont typeface="+mj-lt"/>
              <a:buAutoNum type="arabicPeriod"/>
            </a:pPr>
            <a:r>
              <a:rPr lang="en-IE" sz="2400" b="1" dirty="0">
                <a:solidFill>
                  <a:srgbClr val="7F7F7F"/>
                </a:solidFill>
              </a:rPr>
              <a:t>Crowd Funding</a:t>
            </a:r>
          </a:p>
        </p:txBody>
      </p:sp>
    </p:spTree>
    <p:extLst>
      <p:ext uri="{BB962C8B-B14F-4D97-AF65-F5344CB8AC3E}">
        <p14:creationId xmlns:p14="http://schemas.microsoft.com/office/powerpoint/2010/main" val="689998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53755C-97DC-4204-9E2B-7F227770C730}"/>
              </a:ext>
            </a:extLst>
          </p:cNvPr>
          <p:cNvSpPr>
            <a:spLocks noGrp="1"/>
          </p:cNvSpPr>
          <p:nvPr>
            <p:ph type="body" sz="quarter" idx="13"/>
          </p:nvPr>
        </p:nvSpPr>
        <p:spPr/>
        <p:txBody>
          <a:bodyPr/>
          <a:lstStyle/>
          <a:p>
            <a:r>
              <a:rPr lang="en-IE" b="1" dirty="0">
                <a:solidFill>
                  <a:srgbClr val="E95273"/>
                </a:solidFill>
              </a:rPr>
              <a:t>Bank Loan</a:t>
            </a:r>
          </a:p>
        </p:txBody>
      </p:sp>
      <p:sp>
        <p:nvSpPr>
          <p:cNvPr id="4" name="Rectangle 3">
            <a:extLst>
              <a:ext uri="{FF2B5EF4-FFF2-40B4-BE49-F238E27FC236}">
                <a16:creationId xmlns:a16="http://schemas.microsoft.com/office/drawing/2014/main" id="{7BEE6F97-BBB1-40D9-8C38-61F133A68263}"/>
              </a:ext>
            </a:extLst>
          </p:cNvPr>
          <p:cNvSpPr/>
          <p:nvPr/>
        </p:nvSpPr>
        <p:spPr>
          <a:xfrm>
            <a:off x="2978613" y="1935163"/>
            <a:ext cx="8853724" cy="5201424"/>
          </a:xfrm>
          <a:prstGeom prst="rect">
            <a:avLst/>
          </a:prstGeom>
        </p:spPr>
        <p:txBody>
          <a:bodyPr wrap="square">
            <a:spAutoFit/>
          </a:bodyPr>
          <a:lstStyle/>
          <a:p>
            <a:pPr fontAlgn="base"/>
            <a:r>
              <a:rPr lang="en-IE" sz="2400" dirty="0">
                <a:solidFill>
                  <a:srgbClr val="7F7F7F"/>
                </a:solidFill>
              </a:rPr>
              <a:t>A business loan from a bank is another way of financing your business. In most cases, having a robust Business Plan is essential to convince the bank that you are worth backing. Often, a bank will ask for personal guarantees or other forms of security.   Never offer security, especially if you are confident Business Plan stacks up. Finally, remember to shop around, there are many banks that may have different lending criteria for new businesses.</a:t>
            </a:r>
          </a:p>
          <a:p>
            <a:pPr fontAlgn="base"/>
            <a:r>
              <a:rPr lang="en-IE" sz="2400" b="1" dirty="0">
                <a:solidFill>
                  <a:srgbClr val="10B1A2"/>
                </a:solidFill>
              </a:rPr>
              <a:t>Dealing with Your Bank - Do's and Don'ts</a:t>
            </a:r>
          </a:p>
          <a:p>
            <a:pPr marL="342900" indent="-342900" fontAlgn="base">
              <a:buClr>
                <a:srgbClr val="E63275"/>
              </a:buClr>
              <a:buFont typeface="Wingdings" panose="05000000000000000000" pitchFamily="2" charset="2"/>
              <a:buChar char="ü"/>
            </a:pPr>
            <a:r>
              <a:rPr lang="en-IE" sz="2400" dirty="0">
                <a:solidFill>
                  <a:srgbClr val="7F7F7F"/>
                </a:solidFill>
              </a:rPr>
              <a:t>Be prepared when meeting your bank</a:t>
            </a:r>
          </a:p>
          <a:p>
            <a:pPr marL="342900" indent="-342900" fontAlgn="base">
              <a:buClr>
                <a:srgbClr val="E63275"/>
              </a:buClr>
              <a:buFont typeface="Wingdings" panose="05000000000000000000" pitchFamily="2" charset="2"/>
              <a:buChar char="ü"/>
            </a:pPr>
            <a:r>
              <a:rPr lang="en-IE" sz="2400" dirty="0">
                <a:solidFill>
                  <a:srgbClr val="7F7F7F"/>
                </a:solidFill>
              </a:rPr>
              <a:t>Keep your bank informed in good times and bad times</a:t>
            </a:r>
          </a:p>
          <a:p>
            <a:pPr marL="342900" indent="-342900" fontAlgn="base">
              <a:buClr>
                <a:srgbClr val="E63275"/>
              </a:buClr>
              <a:buFont typeface="Wingdings" panose="05000000000000000000" pitchFamily="2" charset="2"/>
              <a:buChar char="ü"/>
            </a:pPr>
            <a:r>
              <a:rPr lang="en-IE" sz="2400" dirty="0">
                <a:solidFill>
                  <a:srgbClr val="7F7F7F"/>
                </a:solidFill>
              </a:rPr>
              <a:t>Choose a bank close to you</a:t>
            </a:r>
          </a:p>
          <a:p>
            <a:pPr marL="342900" indent="-342900" fontAlgn="base">
              <a:buClr>
                <a:srgbClr val="E63275"/>
              </a:buClr>
              <a:buFont typeface="Wingdings" panose="05000000000000000000" pitchFamily="2" charset="2"/>
              <a:buChar char="ü"/>
            </a:pPr>
            <a:r>
              <a:rPr lang="en-IE" sz="2400" dirty="0">
                <a:solidFill>
                  <a:srgbClr val="7F7F7F"/>
                </a:solidFill>
              </a:rPr>
              <a:t>Shop around before choosing a bank</a:t>
            </a:r>
          </a:p>
          <a:p>
            <a:br>
              <a:rPr lang="en-IE" sz="2000" dirty="0">
                <a:solidFill>
                  <a:srgbClr val="414140"/>
                </a:solidFill>
              </a:rPr>
            </a:br>
            <a:endParaRPr lang="en-IE" sz="2400" dirty="0">
              <a:solidFill>
                <a:srgbClr val="414140"/>
              </a:solidFill>
            </a:endParaRPr>
          </a:p>
        </p:txBody>
      </p:sp>
      <p:sp>
        <p:nvSpPr>
          <p:cNvPr id="5" name="Rectangle 4">
            <a:extLst>
              <a:ext uri="{FF2B5EF4-FFF2-40B4-BE49-F238E27FC236}">
                <a16:creationId xmlns:a16="http://schemas.microsoft.com/office/drawing/2014/main" id="{15A17225-18E3-4005-9B2F-D32A87CE1508}"/>
              </a:ext>
            </a:extLst>
          </p:cNvPr>
          <p:cNvSpPr/>
          <p:nvPr/>
        </p:nvSpPr>
        <p:spPr>
          <a:xfrm>
            <a:off x="1039171" y="5238303"/>
            <a:ext cx="1263158" cy="1384995"/>
          </a:xfrm>
          <a:prstGeom prst="rect">
            <a:avLst/>
          </a:prstGeom>
        </p:spPr>
        <p:txBody>
          <a:bodyPr wrap="square">
            <a:spAutoFit/>
          </a:bodyPr>
          <a:lstStyle/>
          <a:p>
            <a:pPr>
              <a:buFontTx/>
              <a:buNone/>
            </a:pPr>
            <a:r>
              <a:rPr lang="en-US" altLang="ja-JP" sz="1400" b="1" dirty="0">
                <a:solidFill>
                  <a:srgbClr val="525252"/>
                </a:solidFill>
              </a:rPr>
              <a:t>Adapted from Local Enterprise Office </a:t>
            </a:r>
          </a:p>
          <a:p>
            <a:pPr>
              <a:buFontTx/>
              <a:buNone/>
            </a:pPr>
            <a:r>
              <a:rPr kumimoji="1" lang="en-US" altLang="ja-JP" sz="1400" b="1" dirty="0">
                <a:solidFill>
                  <a:srgbClr val="525252"/>
                </a:solidFill>
                <a:hlinkClick r:id="rId2"/>
              </a:rPr>
              <a:t>www.localenterprise.ie</a:t>
            </a:r>
            <a:r>
              <a:rPr kumimoji="1" lang="en-US" altLang="ja-JP" sz="1400" b="1" dirty="0">
                <a:solidFill>
                  <a:srgbClr val="525252"/>
                </a:solidFill>
              </a:rPr>
              <a:t> </a:t>
            </a:r>
            <a:endParaRPr kumimoji="1" lang="ja-JP" altLang="en-US" sz="1400" dirty="0">
              <a:solidFill>
                <a:srgbClr val="525252"/>
              </a:solidFill>
            </a:endParaRPr>
          </a:p>
        </p:txBody>
      </p:sp>
      <p:sp>
        <p:nvSpPr>
          <p:cNvPr id="3" name="Flowchart: Connector 2">
            <a:extLst>
              <a:ext uri="{FF2B5EF4-FFF2-40B4-BE49-F238E27FC236}">
                <a16:creationId xmlns:a16="http://schemas.microsoft.com/office/drawing/2014/main" id="{5D8A7642-B426-48AC-8CBC-371CAA37F0A5}"/>
              </a:ext>
            </a:extLst>
          </p:cNvPr>
          <p:cNvSpPr/>
          <p:nvPr/>
        </p:nvSpPr>
        <p:spPr>
          <a:xfrm>
            <a:off x="1980323" y="4450359"/>
            <a:ext cx="998290" cy="981513"/>
          </a:xfrm>
          <a:prstGeom prst="flowChartConnector">
            <a:avLst/>
          </a:prstGeom>
          <a:solidFill>
            <a:srgbClr val="E63275"/>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t>DO</a:t>
            </a:r>
          </a:p>
        </p:txBody>
      </p:sp>
      <p:sp>
        <p:nvSpPr>
          <p:cNvPr id="6" name="Flowchart: Connector 5">
            <a:extLst>
              <a:ext uri="{FF2B5EF4-FFF2-40B4-BE49-F238E27FC236}">
                <a16:creationId xmlns:a16="http://schemas.microsoft.com/office/drawing/2014/main" id="{B39C8CB8-77DA-40F4-849F-7A640E2EB0C2}"/>
              </a:ext>
            </a:extLst>
          </p:cNvPr>
          <p:cNvSpPr/>
          <p:nvPr/>
        </p:nvSpPr>
        <p:spPr>
          <a:xfrm>
            <a:off x="622929" y="92190"/>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1</a:t>
            </a:r>
          </a:p>
        </p:txBody>
      </p:sp>
    </p:spTree>
    <p:extLst>
      <p:ext uri="{BB962C8B-B14F-4D97-AF65-F5344CB8AC3E}">
        <p14:creationId xmlns:p14="http://schemas.microsoft.com/office/powerpoint/2010/main" val="117292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53755C-97DC-4204-9E2B-7F227770C730}"/>
              </a:ext>
            </a:extLst>
          </p:cNvPr>
          <p:cNvSpPr>
            <a:spLocks noGrp="1"/>
          </p:cNvSpPr>
          <p:nvPr>
            <p:ph type="body" sz="quarter" idx="13"/>
          </p:nvPr>
        </p:nvSpPr>
        <p:spPr>
          <a:xfrm>
            <a:off x="3405930" y="1007773"/>
            <a:ext cx="8163141" cy="697353"/>
          </a:xfrm>
        </p:spPr>
        <p:txBody>
          <a:bodyPr>
            <a:noAutofit/>
          </a:bodyPr>
          <a:lstStyle/>
          <a:p>
            <a:pPr fontAlgn="base"/>
            <a:r>
              <a:rPr lang="en-IE" b="1" dirty="0">
                <a:solidFill>
                  <a:srgbClr val="E95273"/>
                </a:solidFill>
              </a:rPr>
              <a:t>Dealing with Your Bank - Do's and Don'ts</a:t>
            </a:r>
          </a:p>
        </p:txBody>
      </p:sp>
      <p:sp>
        <p:nvSpPr>
          <p:cNvPr id="4" name="Rectangle 3">
            <a:extLst>
              <a:ext uri="{FF2B5EF4-FFF2-40B4-BE49-F238E27FC236}">
                <a16:creationId xmlns:a16="http://schemas.microsoft.com/office/drawing/2014/main" id="{7BEE6F97-BBB1-40D9-8C38-61F133A68263}"/>
              </a:ext>
            </a:extLst>
          </p:cNvPr>
          <p:cNvSpPr/>
          <p:nvPr/>
        </p:nvSpPr>
        <p:spPr>
          <a:xfrm>
            <a:off x="729842" y="2853586"/>
            <a:ext cx="11096459" cy="3785652"/>
          </a:xfrm>
          <a:prstGeom prst="rect">
            <a:avLst/>
          </a:prstGeom>
        </p:spPr>
        <p:txBody>
          <a:bodyPr wrap="square">
            <a:spAutoFit/>
          </a:bodyPr>
          <a:lstStyle/>
          <a:p>
            <a:pPr marL="342900" indent="-342900" fontAlgn="base">
              <a:buClr>
                <a:srgbClr val="E63275"/>
              </a:buClr>
              <a:buFont typeface="Wingdings" panose="05000000000000000000" pitchFamily="2" charset="2"/>
              <a:buChar char="ü"/>
            </a:pPr>
            <a:r>
              <a:rPr lang="en-IE" sz="2400" b="1" dirty="0">
                <a:solidFill>
                  <a:srgbClr val="10B1A2"/>
                </a:solidFill>
              </a:rPr>
              <a:t>Compare loan packages</a:t>
            </a:r>
            <a:r>
              <a:rPr lang="en-IE" sz="2400" dirty="0">
                <a:solidFill>
                  <a:srgbClr val="7F7F7F"/>
                </a:solidFill>
              </a:rPr>
              <a:t> -Lenders describe the cost of a loan in different ways. Some will tell you the interest rate on the loan, and others may tell you the total amount of money you have to pay back. When lenders describe loan cost in different ways, it makes it difficult to compare your loan options. </a:t>
            </a:r>
          </a:p>
          <a:p>
            <a:pPr marL="342900" indent="-342900" fontAlgn="base">
              <a:buClr>
                <a:srgbClr val="E63275"/>
              </a:buClr>
              <a:buFont typeface="Wingdings" panose="05000000000000000000" pitchFamily="2" charset="2"/>
              <a:buChar char="ü"/>
            </a:pPr>
            <a:r>
              <a:rPr lang="en-IE" sz="2400" dirty="0">
                <a:solidFill>
                  <a:srgbClr val="7F7F7F"/>
                </a:solidFill>
              </a:rPr>
              <a:t>Be </a:t>
            </a:r>
            <a:r>
              <a:rPr lang="en-IE" sz="2400" b="1" dirty="0">
                <a:solidFill>
                  <a:srgbClr val="10B1A2"/>
                </a:solidFill>
              </a:rPr>
              <a:t>prepared</a:t>
            </a:r>
            <a:r>
              <a:rPr lang="en-IE" sz="2400" dirty="0">
                <a:solidFill>
                  <a:srgbClr val="7F7F7F"/>
                </a:solidFill>
              </a:rPr>
              <a:t> when meeting your bank</a:t>
            </a:r>
          </a:p>
          <a:p>
            <a:pPr marL="342900" indent="-342900" fontAlgn="base">
              <a:buClr>
                <a:srgbClr val="E63275"/>
              </a:buClr>
              <a:buFont typeface="Wingdings" panose="05000000000000000000" pitchFamily="2" charset="2"/>
              <a:buChar char="ü"/>
            </a:pPr>
            <a:r>
              <a:rPr lang="en-IE" sz="2400" dirty="0">
                <a:solidFill>
                  <a:srgbClr val="7F7F7F"/>
                </a:solidFill>
              </a:rPr>
              <a:t>Keep your </a:t>
            </a:r>
            <a:r>
              <a:rPr lang="en-IE" sz="2400" b="1" dirty="0">
                <a:solidFill>
                  <a:srgbClr val="10B1A2"/>
                </a:solidFill>
              </a:rPr>
              <a:t>bank informed in good times and bad times</a:t>
            </a:r>
          </a:p>
          <a:p>
            <a:pPr marL="342900" indent="-342900" fontAlgn="base">
              <a:buClr>
                <a:srgbClr val="E63275"/>
              </a:buClr>
              <a:buFont typeface="Wingdings" panose="05000000000000000000" pitchFamily="2" charset="2"/>
              <a:buChar char="ü"/>
            </a:pPr>
            <a:r>
              <a:rPr lang="en-IE" sz="2400" dirty="0">
                <a:solidFill>
                  <a:srgbClr val="7F7F7F"/>
                </a:solidFill>
              </a:rPr>
              <a:t>To make comparison easier, ask the lender to tell you the </a:t>
            </a:r>
            <a:r>
              <a:rPr lang="en-IE" sz="2400" b="1" dirty="0">
                <a:solidFill>
                  <a:srgbClr val="10B1A2"/>
                </a:solidFill>
              </a:rPr>
              <a:t>Annual Percentage Rate (APR)</a:t>
            </a:r>
            <a:r>
              <a:rPr lang="en-IE" sz="2400" dirty="0">
                <a:solidFill>
                  <a:srgbClr val="7F7F7F"/>
                </a:solidFill>
              </a:rPr>
              <a:t> of the loan. APR is the total cost of a loan over one year, including fees.  APR can be much higher for alternative lenders that provide fast funding and work with lower credit borrowers.</a:t>
            </a:r>
          </a:p>
        </p:txBody>
      </p:sp>
      <p:sp>
        <p:nvSpPr>
          <p:cNvPr id="5" name="Flowchart: Connector 4">
            <a:extLst>
              <a:ext uri="{FF2B5EF4-FFF2-40B4-BE49-F238E27FC236}">
                <a16:creationId xmlns:a16="http://schemas.microsoft.com/office/drawing/2014/main" id="{B101173B-51DF-47F3-9034-EE4291426A0A}"/>
              </a:ext>
            </a:extLst>
          </p:cNvPr>
          <p:cNvSpPr/>
          <p:nvPr/>
        </p:nvSpPr>
        <p:spPr>
          <a:xfrm>
            <a:off x="587751" y="1872073"/>
            <a:ext cx="998290" cy="981513"/>
          </a:xfrm>
          <a:prstGeom prst="flowChartConnector">
            <a:avLst/>
          </a:prstGeom>
          <a:solidFill>
            <a:srgbClr val="E63275"/>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t>DO</a:t>
            </a:r>
          </a:p>
        </p:txBody>
      </p:sp>
      <p:sp>
        <p:nvSpPr>
          <p:cNvPr id="6" name="Flowchart: Connector 5">
            <a:extLst>
              <a:ext uri="{FF2B5EF4-FFF2-40B4-BE49-F238E27FC236}">
                <a16:creationId xmlns:a16="http://schemas.microsoft.com/office/drawing/2014/main" id="{A1591A93-3995-4D9C-B4D4-2C22230FF93B}"/>
              </a:ext>
            </a:extLst>
          </p:cNvPr>
          <p:cNvSpPr/>
          <p:nvPr/>
        </p:nvSpPr>
        <p:spPr>
          <a:xfrm>
            <a:off x="729842" y="15247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1</a:t>
            </a:r>
          </a:p>
        </p:txBody>
      </p:sp>
    </p:spTree>
    <p:extLst>
      <p:ext uri="{BB962C8B-B14F-4D97-AF65-F5344CB8AC3E}">
        <p14:creationId xmlns:p14="http://schemas.microsoft.com/office/powerpoint/2010/main" val="212590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53755C-97DC-4204-9E2B-7F227770C730}"/>
              </a:ext>
            </a:extLst>
          </p:cNvPr>
          <p:cNvSpPr>
            <a:spLocks noGrp="1"/>
          </p:cNvSpPr>
          <p:nvPr>
            <p:ph type="body" sz="quarter" idx="13"/>
          </p:nvPr>
        </p:nvSpPr>
        <p:spPr>
          <a:xfrm>
            <a:off x="3779786" y="635018"/>
            <a:ext cx="8258416" cy="697353"/>
          </a:xfrm>
        </p:spPr>
        <p:txBody>
          <a:bodyPr>
            <a:noAutofit/>
          </a:bodyPr>
          <a:lstStyle/>
          <a:p>
            <a:pPr fontAlgn="base"/>
            <a:r>
              <a:rPr lang="en-IE" b="1" dirty="0">
                <a:solidFill>
                  <a:srgbClr val="E95273"/>
                </a:solidFill>
              </a:rPr>
              <a:t>Dealing with Your Bank - Do's and Don'ts</a:t>
            </a:r>
          </a:p>
        </p:txBody>
      </p:sp>
      <p:sp>
        <p:nvSpPr>
          <p:cNvPr id="4" name="Rectangle 3">
            <a:extLst>
              <a:ext uri="{FF2B5EF4-FFF2-40B4-BE49-F238E27FC236}">
                <a16:creationId xmlns:a16="http://schemas.microsoft.com/office/drawing/2014/main" id="{7BEE6F97-BBB1-40D9-8C38-61F133A68263}"/>
              </a:ext>
            </a:extLst>
          </p:cNvPr>
          <p:cNvSpPr/>
          <p:nvPr/>
        </p:nvSpPr>
        <p:spPr>
          <a:xfrm>
            <a:off x="404848" y="2919666"/>
            <a:ext cx="11557154" cy="5109091"/>
          </a:xfrm>
          <a:prstGeom prst="rect">
            <a:avLst/>
          </a:prstGeom>
        </p:spPr>
        <p:txBody>
          <a:bodyPr wrap="square">
            <a:spAutoFit/>
          </a:bodyPr>
          <a:lstStyle/>
          <a:p>
            <a:pPr marL="342900" indent="-342900" fontAlgn="base">
              <a:buFont typeface="Arial" panose="020B0604020202020204" pitchFamily="34" charset="0"/>
              <a:buChar char="•"/>
            </a:pPr>
            <a:r>
              <a:rPr lang="en-IE" sz="2400" b="1" dirty="0">
                <a:solidFill>
                  <a:srgbClr val="E63275"/>
                </a:solidFill>
              </a:rPr>
              <a:t>Choose between a line of credit and a traditional loan</a:t>
            </a:r>
            <a:r>
              <a:rPr lang="en-IE" sz="2400" dirty="0">
                <a:solidFill>
                  <a:srgbClr val="7F7F7F"/>
                </a:solidFill>
              </a:rPr>
              <a:t>. Depending on your business needs, a business line of credit may be a better option than a loan. </a:t>
            </a:r>
            <a:r>
              <a:rPr lang="en-IE" sz="2400" b="1" dirty="0">
                <a:solidFill>
                  <a:srgbClr val="7F7F7F"/>
                </a:solidFill>
              </a:rPr>
              <a:t> </a:t>
            </a:r>
            <a:r>
              <a:rPr lang="en-IE" sz="2400" b="1" dirty="0">
                <a:solidFill>
                  <a:srgbClr val="10B1A2"/>
                </a:solidFill>
              </a:rPr>
              <a:t>A loan is a fixed amount of money </a:t>
            </a:r>
            <a:r>
              <a:rPr lang="en-IE" sz="2400" b="1" dirty="0">
                <a:solidFill>
                  <a:srgbClr val="7F7F7F"/>
                </a:solidFill>
              </a:rPr>
              <a:t>that you pay back with interest over a specific period of time; </a:t>
            </a:r>
            <a:r>
              <a:rPr lang="en-IE" sz="2400" b="1" dirty="0">
                <a:solidFill>
                  <a:srgbClr val="10B1A2"/>
                </a:solidFill>
              </a:rPr>
              <a:t>a line of credit is like a credit card</a:t>
            </a:r>
            <a:r>
              <a:rPr lang="en-IE" sz="2400" b="1" dirty="0">
                <a:solidFill>
                  <a:srgbClr val="7F7F7F"/>
                </a:solidFill>
              </a:rPr>
              <a:t>. </a:t>
            </a:r>
            <a:r>
              <a:rPr lang="en-IE" sz="2400" dirty="0">
                <a:solidFill>
                  <a:srgbClr val="7F7F7F"/>
                </a:solidFill>
              </a:rPr>
              <a:t>You get approved for a maximum amount of money that you can access as needed, and you repay it over a period of time. </a:t>
            </a:r>
            <a:r>
              <a:rPr lang="en-IE" sz="2400" b="1" dirty="0">
                <a:solidFill>
                  <a:srgbClr val="7F7F7F"/>
                </a:solidFill>
              </a:rPr>
              <a:t>The advantage of a line of credit is that you only have to pay interest on the funds you use</a:t>
            </a:r>
            <a:r>
              <a:rPr lang="en-IE" sz="2400" dirty="0">
                <a:solidFill>
                  <a:srgbClr val="7F7F7F"/>
                </a:solidFill>
              </a:rPr>
              <a:t>. A line of credit is better than a loan in two main cases. If you occasionally need short-term working capital to buy inventory or cover seasonal expenses.  Loans typically work better when you need to finance a long-term investment, such as equipment or a premises.</a:t>
            </a:r>
          </a:p>
          <a:p>
            <a:pPr marL="342900" indent="-342900" fontAlgn="base">
              <a:buFont typeface="Arial" panose="020B0604020202020204" pitchFamily="34" charset="0"/>
              <a:buChar char="•"/>
            </a:pPr>
            <a:endParaRPr lang="en-IE" dirty="0"/>
          </a:p>
          <a:p>
            <a:pPr marL="342900" indent="-342900" fontAlgn="base">
              <a:buFont typeface="Arial" panose="020B0604020202020204" pitchFamily="34" charset="0"/>
              <a:buChar char="•"/>
            </a:pPr>
            <a:endParaRPr lang="en-IE" sz="2400" dirty="0">
              <a:solidFill>
                <a:srgbClr val="7F7F7F"/>
              </a:solidFill>
            </a:endParaRPr>
          </a:p>
          <a:p>
            <a:pPr fontAlgn="base"/>
            <a:endParaRPr lang="en-IE" sz="2400" dirty="0">
              <a:solidFill>
                <a:srgbClr val="7F7F7F"/>
              </a:solidFill>
            </a:endParaRPr>
          </a:p>
          <a:p>
            <a:br>
              <a:rPr lang="en-IE" sz="2000" dirty="0">
                <a:solidFill>
                  <a:srgbClr val="414140"/>
                </a:solidFill>
              </a:rPr>
            </a:br>
            <a:endParaRPr lang="en-IE" sz="2400" dirty="0">
              <a:solidFill>
                <a:srgbClr val="414140"/>
              </a:solidFill>
            </a:endParaRPr>
          </a:p>
        </p:txBody>
      </p:sp>
      <p:sp>
        <p:nvSpPr>
          <p:cNvPr id="5" name="Flowchart: Connector 4">
            <a:extLst>
              <a:ext uri="{FF2B5EF4-FFF2-40B4-BE49-F238E27FC236}">
                <a16:creationId xmlns:a16="http://schemas.microsoft.com/office/drawing/2014/main" id="{DAE342D6-C3D5-493F-A62F-A54E0E12EDC7}"/>
              </a:ext>
            </a:extLst>
          </p:cNvPr>
          <p:cNvSpPr/>
          <p:nvPr/>
        </p:nvSpPr>
        <p:spPr>
          <a:xfrm>
            <a:off x="872977" y="1933662"/>
            <a:ext cx="998290" cy="981513"/>
          </a:xfrm>
          <a:prstGeom prst="flowChartConnector">
            <a:avLst/>
          </a:prstGeom>
          <a:solidFill>
            <a:srgbClr val="E63275"/>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t>DO</a:t>
            </a:r>
          </a:p>
        </p:txBody>
      </p:sp>
      <p:sp>
        <p:nvSpPr>
          <p:cNvPr id="6" name="Flowchart: Connector 5">
            <a:extLst>
              <a:ext uri="{FF2B5EF4-FFF2-40B4-BE49-F238E27FC236}">
                <a16:creationId xmlns:a16="http://schemas.microsoft.com/office/drawing/2014/main" id="{6D5A9598-66E9-41C5-B57E-BFAE1F0F8DF2}"/>
              </a:ext>
            </a:extLst>
          </p:cNvPr>
          <p:cNvSpPr/>
          <p:nvPr/>
        </p:nvSpPr>
        <p:spPr>
          <a:xfrm>
            <a:off x="728268" y="0"/>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1</a:t>
            </a:r>
          </a:p>
        </p:txBody>
      </p:sp>
    </p:spTree>
    <p:extLst>
      <p:ext uri="{BB962C8B-B14F-4D97-AF65-F5344CB8AC3E}">
        <p14:creationId xmlns:p14="http://schemas.microsoft.com/office/powerpoint/2010/main" val="2881449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53755C-97DC-4204-9E2B-7F227770C730}"/>
              </a:ext>
            </a:extLst>
          </p:cNvPr>
          <p:cNvSpPr>
            <a:spLocks noGrp="1"/>
          </p:cNvSpPr>
          <p:nvPr>
            <p:ph type="body" sz="quarter" idx="13"/>
          </p:nvPr>
        </p:nvSpPr>
        <p:spPr>
          <a:xfrm>
            <a:off x="3511665" y="1042177"/>
            <a:ext cx="7943330" cy="697353"/>
          </a:xfrm>
        </p:spPr>
        <p:txBody>
          <a:bodyPr>
            <a:noAutofit/>
          </a:bodyPr>
          <a:lstStyle/>
          <a:p>
            <a:pPr fontAlgn="base"/>
            <a:r>
              <a:rPr lang="en-IE" b="1" dirty="0">
                <a:solidFill>
                  <a:srgbClr val="E95273"/>
                </a:solidFill>
              </a:rPr>
              <a:t>Dealing with Your Bank - Do's and Don'ts</a:t>
            </a:r>
          </a:p>
        </p:txBody>
      </p:sp>
      <p:sp>
        <p:nvSpPr>
          <p:cNvPr id="4" name="Rectangle 3">
            <a:extLst>
              <a:ext uri="{FF2B5EF4-FFF2-40B4-BE49-F238E27FC236}">
                <a16:creationId xmlns:a16="http://schemas.microsoft.com/office/drawing/2014/main" id="{7BEE6F97-BBB1-40D9-8C38-61F133A68263}"/>
              </a:ext>
            </a:extLst>
          </p:cNvPr>
          <p:cNvSpPr/>
          <p:nvPr/>
        </p:nvSpPr>
        <p:spPr>
          <a:xfrm>
            <a:off x="3182303" y="2192122"/>
            <a:ext cx="8853724" cy="4462760"/>
          </a:xfrm>
          <a:prstGeom prst="rect">
            <a:avLst/>
          </a:prstGeom>
        </p:spPr>
        <p:txBody>
          <a:bodyPr wrap="square">
            <a:spAutoFit/>
          </a:bodyPr>
          <a:lstStyle/>
          <a:p>
            <a:pPr marL="342900" indent="-342900" fontAlgn="base">
              <a:buFont typeface="Arial" panose="020B0604020202020204" pitchFamily="34" charset="0"/>
              <a:buChar char="•"/>
            </a:pPr>
            <a:r>
              <a:rPr lang="en-IE" sz="2400" b="1" dirty="0">
                <a:solidFill>
                  <a:srgbClr val="E63275"/>
                </a:solidFill>
              </a:rPr>
              <a:t>Borrow at the right time</a:t>
            </a:r>
            <a:r>
              <a:rPr lang="en-IE" sz="2400" dirty="0">
                <a:solidFill>
                  <a:srgbClr val="E63275"/>
                </a:solidFill>
              </a:rPr>
              <a:t>: </a:t>
            </a:r>
            <a:r>
              <a:rPr lang="en-IE" sz="2400" dirty="0">
                <a:solidFill>
                  <a:srgbClr val="7F7F7F"/>
                </a:solidFill>
              </a:rPr>
              <a:t>When you are planning about your business loan, make sure that you borrow at the right time. If you take the loan too early, then there are chances that you end up spending most of it for purposes other than what it was meant for. If you borrow it too late then it could put a hold on your business as you will also have to pay the interest at a time when your business can grow exponentially.</a:t>
            </a:r>
          </a:p>
          <a:p>
            <a:pPr marL="342900" indent="-342900" fontAlgn="base">
              <a:buFont typeface="Arial" panose="020B0604020202020204" pitchFamily="34" charset="0"/>
              <a:buChar char="•"/>
            </a:pPr>
            <a:r>
              <a:rPr lang="en-IE" sz="2400" b="1" dirty="0">
                <a:solidFill>
                  <a:srgbClr val="E63275"/>
                </a:solidFill>
              </a:rPr>
              <a:t>Borrow the right amount</a:t>
            </a:r>
          </a:p>
          <a:p>
            <a:pPr marL="342900" indent="-342900" fontAlgn="base">
              <a:buFont typeface="Arial" panose="020B0604020202020204" pitchFamily="34" charset="0"/>
              <a:buChar char="•"/>
            </a:pPr>
            <a:endParaRPr lang="en-IE" sz="2400" dirty="0">
              <a:solidFill>
                <a:srgbClr val="7F7F7F"/>
              </a:solidFill>
            </a:endParaRPr>
          </a:p>
          <a:p>
            <a:pPr fontAlgn="base"/>
            <a:endParaRPr lang="en-IE" sz="2400" dirty="0">
              <a:solidFill>
                <a:srgbClr val="7F7F7F"/>
              </a:solidFill>
            </a:endParaRPr>
          </a:p>
          <a:p>
            <a:br>
              <a:rPr lang="en-IE" sz="2000" dirty="0">
                <a:solidFill>
                  <a:srgbClr val="414140"/>
                </a:solidFill>
              </a:rPr>
            </a:br>
            <a:endParaRPr lang="en-IE" sz="2400" dirty="0">
              <a:solidFill>
                <a:srgbClr val="414140"/>
              </a:solidFill>
            </a:endParaRPr>
          </a:p>
        </p:txBody>
      </p:sp>
      <p:pic>
        <p:nvPicPr>
          <p:cNvPr id="5" name="Picture 4" descr="A close up of a piece of paper&#10;&#10;Description automatically generated">
            <a:extLst>
              <a:ext uri="{FF2B5EF4-FFF2-40B4-BE49-F238E27FC236}">
                <a16:creationId xmlns:a16="http://schemas.microsoft.com/office/drawing/2014/main" id="{DA72CDA3-A452-4FC4-81B2-D55785306F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60" y="3204595"/>
            <a:ext cx="3474005" cy="2269220"/>
          </a:xfrm>
          <a:prstGeom prst="rect">
            <a:avLst/>
          </a:prstGeom>
        </p:spPr>
      </p:pic>
      <p:sp>
        <p:nvSpPr>
          <p:cNvPr id="6" name="Flowchart: Connector 5">
            <a:extLst>
              <a:ext uri="{FF2B5EF4-FFF2-40B4-BE49-F238E27FC236}">
                <a16:creationId xmlns:a16="http://schemas.microsoft.com/office/drawing/2014/main" id="{54E7DC0B-BE3D-417B-B627-861839C3CE45}"/>
              </a:ext>
            </a:extLst>
          </p:cNvPr>
          <p:cNvSpPr/>
          <p:nvPr/>
        </p:nvSpPr>
        <p:spPr>
          <a:xfrm>
            <a:off x="2479468" y="1824605"/>
            <a:ext cx="998290" cy="981513"/>
          </a:xfrm>
          <a:prstGeom prst="flowChartConnector">
            <a:avLst/>
          </a:prstGeom>
          <a:solidFill>
            <a:srgbClr val="E63275"/>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t>DO</a:t>
            </a:r>
          </a:p>
        </p:txBody>
      </p:sp>
      <p:sp>
        <p:nvSpPr>
          <p:cNvPr id="7" name="Flowchart: Connector 6">
            <a:extLst>
              <a:ext uri="{FF2B5EF4-FFF2-40B4-BE49-F238E27FC236}">
                <a16:creationId xmlns:a16="http://schemas.microsoft.com/office/drawing/2014/main" id="{6447B117-09E4-460B-BF5C-5853550400FB}"/>
              </a:ext>
            </a:extLst>
          </p:cNvPr>
          <p:cNvSpPr/>
          <p:nvPr/>
        </p:nvSpPr>
        <p:spPr>
          <a:xfrm>
            <a:off x="737005" y="76381"/>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1</a:t>
            </a:r>
          </a:p>
        </p:txBody>
      </p:sp>
    </p:spTree>
    <p:extLst>
      <p:ext uri="{BB962C8B-B14F-4D97-AF65-F5344CB8AC3E}">
        <p14:creationId xmlns:p14="http://schemas.microsoft.com/office/powerpoint/2010/main" val="1822545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53755C-97DC-4204-9E2B-7F227770C730}"/>
              </a:ext>
            </a:extLst>
          </p:cNvPr>
          <p:cNvSpPr>
            <a:spLocks noGrp="1"/>
          </p:cNvSpPr>
          <p:nvPr>
            <p:ph type="body" sz="quarter" idx="13"/>
          </p:nvPr>
        </p:nvSpPr>
        <p:spPr>
          <a:xfrm>
            <a:off x="3281140" y="1007773"/>
            <a:ext cx="7943330" cy="697353"/>
          </a:xfrm>
        </p:spPr>
        <p:txBody>
          <a:bodyPr>
            <a:noAutofit/>
          </a:bodyPr>
          <a:lstStyle/>
          <a:p>
            <a:pPr fontAlgn="base"/>
            <a:r>
              <a:rPr lang="en-IE" b="1" dirty="0">
                <a:solidFill>
                  <a:srgbClr val="E95273"/>
                </a:solidFill>
              </a:rPr>
              <a:t>Dealing with Your Bank - Do's and Don'ts</a:t>
            </a:r>
          </a:p>
        </p:txBody>
      </p:sp>
      <p:sp>
        <p:nvSpPr>
          <p:cNvPr id="4" name="Rectangle 3">
            <a:extLst>
              <a:ext uri="{FF2B5EF4-FFF2-40B4-BE49-F238E27FC236}">
                <a16:creationId xmlns:a16="http://schemas.microsoft.com/office/drawing/2014/main" id="{7BEE6F97-BBB1-40D9-8C38-61F133A68263}"/>
              </a:ext>
            </a:extLst>
          </p:cNvPr>
          <p:cNvSpPr/>
          <p:nvPr/>
        </p:nvSpPr>
        <p:spPr>
          <a:xfrm>
            <a:off x="622927" y="2731114"/>
            <a:ext cx="11507553" cy="5447645"/>
          </a:xfrm>
          <a:prstGeom prst="rect">
            <a:avLst/>
          </a:prstGeom>
        </p:spPr>
        <p:txBody>
          <a:bodyPr wrap="square">
            <a:spAutoFit/>
          </a:bodyPr>
          <a:lstStyle/>
          <a:p>
            <a:pPr marL="342900" indent="-342900" fontAlgn="base">
              <a:buFont typeface="Arial" panose="020B0604020202020204" pitchFamily="34" charset="0"/>
              <a:buChar char="•"/>
            </a:pPr>
            <a:r>
              <a:rPr lang="en-IE" sz="2400" b="1" dirty="0">
                <a:solidFill>
                  <a:srgbClr val="10B1A2"/>
                </a:solidFill>
              </a:rPr>
              <a:t>Mix your Business and Personal account</a:t>
            </a:r>
            <a:r>
              <a:rPr lang="en-IE" sz="2400" dirty="0">
                <a:solidFill>
                  <a:srgbClr val="10B1A2"/>
                </a:solidFill>
              </a:rPr>
              <a:t>. </a:t>
            </a:r>
            <a:r>
              <a:rPr lang="en-IE" sz="2400" dirty="0">
                <a:solidFill>
                  <a:srgbClr val="7F7F7F"/>
                </a:solidFill>
              </a:rPr>
              <a:t>It's never a good idea to mix your business money with your personal money. You can bank with the same institution if you want, but make sure you open a separate small business bank account. Don't transfer money between the two unless you have an excellent reason and you keep a paper trail.</a:t>
            </a:r>
          </a:p>
          <a:p>
            <a:pPr marL="342900" indent="-342900" fontAlgn="base">
              <a:buFont typeface="Arial" panose="020B0604020202020204" pitchFamily="34" charset="0"/>
              <a:buChar char="•"/>
            </a:pPr>
            <a:r>
              <a:rPr lang="en-IE" sz="2400" b="1" dirty="0">
                <a:solidFill>
                  <a:srgbClr val="10B1A2"/>
                </a:solidFill>
              </a:rPr>
              <a:t>Make the mistake of applying to only a single type of lender</a:t>
            </a:r>
            <a:r>
              <a:rPr lang="en-IE" sz="2400" dirty="0">
                <a:solidFill>
                  <a:srgbClr val="7F7F7F"/>
                </a:solidFill>
              </a:rPr>
              <a:t>. Knowing all your options not only makes it easier to decide how to choose an appropriate business loan, but it also increases the chances of getting accepted for a loan.</a:t>
            </a:r>
          </a:p>
          <a:p>
            <a:pPr marL="342900" indent="-342900" fontAlgn="base">
              <a:buFont typeface="Arial" panose="020B0604020202020204" pitchFamily="34" charset="0"/>
              <a:buChar char="•"/>
            </a:pPr>
            <a:r>
              <a:rPr lang="en-IE" sz="2400" b="1" dirty="0">
                <a:solidFill>
                  <a:srgbClr val="10B1A2"/>
                </a:solidFill>
              </a:rPr>
              <a:t>Make the mistake of falling for an unreliable lender.</a:t>
            </a:r>
          </a:p>
          <a:p>
            <a:pPr fontAlgn="base"/>
            <a:endParaRPr lang="en-IE" sz="1200" b="1" dirty="0">
              <a:solidFill>
                <a:srgbClr val="7F7F7F"/>
              </a:solidFill>
            </a:endParaRPr>
          </a:p>
          <a:p>
            <a:pPr fontAlgn="base"/>
            <a:r>
              <a:rPr lang="en-IE" sz="2400" b="1" dirty="0">
                <a:solidFill>
                  <a:srgbClr val="E95273"/>
                </a:solidFill>
              </a:rPr>
              <a:t>READ </a:t>
            </a:r>
            <a:r>
              <a:rPr lang="en-IE" sz="2400" b="1" dirty="0">
                <a:solidFill>
                  <a:srgbClr val="7F7F7F"/>
                </a:solidFill>
              </a:rPr>
              <a:t>- </a:t>
            </a:r>
            <a:r>
              <a:rPr lang="en-IE" sz="2400" dirty="0">
                <a:hlinkClick r:id="rId2"/>
              </a:rPr>
              <a:t>10 questions you should ask</a:t>
            </a:r>
            <a:r>
              <a:rPr lang="en-IE" sz="2400" dirty="0"/>
              <a:t> </a:t>
            </a:r>
            <a:r>
              <a:rPr lang="en-IE" sz="2400" dirty="0">
                <a:solidFill>
                  <a:srgbClr val="7F7F7F"/>
                </a:solidFill>
              </a:rPr>
              <a:t>before applying for a bank loan</a:t>
            </a:r>
          </a:p>
          <a:p>
            <a:pPr fontAlgn="base"/>
            <a:endParaRPr lang="en-IE" sz="2400" b="1" dirty="0">
              <a:solidFill>
                <a:srgbClr val="7F7F7F"/>
              </a:solidFill>
            </a:endParaRPr>
          </a:p>
          <a:p>
            <a:pPr marL="342900" indent="-342900" fontAlgn="base">
              <a:buFont typeface="Arial" panose="020B0604020202020204" pitchFamily="34" charset="0"/>
              <a:buChar char="•"/>
            </a:pPr>
            <a:endParaRPr lang="en-IE" sz="2400" dirty="0">
              <a:solidFill>
                <a:srgbClr val="7F7F7F"/>
              </a:solidFill>
            </a:endParaRPr>
          </a:p>
          <a:p>
            <a:pPr fontAlgn="base"/>
            <a:endParaRPr lang="en-IE" sz="2400" dirty="0">
              <a:solidFill>
                <a:srgbClr val="7F7F7F"/>
              </a:solidFill>
            </a:endParaRPr>
          </a:p>
          <a:p>
            <a:br>
              <a:rPr lang="en-IE" sz="2400" dirty="0">
                <a:solidFill>
                  <a:srgbClr val="7F7F7F"/>
                </a:solidFill>
              </a:rPr>
            </a:br>
            <a:endParaRPr lang="en-IE" sz="2400" dirty="0">
              <a:solidFill>
                <a:srgbClr val="7F7F7F"/>
              </a:solidFill>
            </a:endParaRPr>
          </a:p>
        </p:txBody>
      </p:sp>
      <p:sp>
        <p:nvSpPr>
          <p:cNvPr id="5" name="Flowchart: Connector 4">
            <a:extLst>
              <a:ext uri="{FF2B5EF4-FFF2-40B4-BE49-F238E27FC236}">
                <a16:creationId xmlns:a16="http://schemas.microsoft.com/office/drawing/2014/main" id="{082B085D-DFF6-4815-86F1-BCB1A7927C0B}"/>
              </a:ext>
            </a:extLst>
          </p:cNvPr>
          <p:cNvSpPr/>
          <p:nvPr/>
        </p:nvSpPr>
        <p:spPr>
          <a:xfrm>
            <a:off x="622927" y="1356449"/>
            <a:ext cx="1696327" cy="1409700"/>
          </a:xfrm>
          <a:prstGeom prst="flowChartConnector">
            <a:avLst/>
          </a:prstGeom>
          <a:solidFill>
            <a:srgbClr val="E63275"/>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t>DON’T</a:t>
            </a:r>
          </a:p>
        </p:txBody>
      </p:sp>
      <p:sp>
        <p:nvSpPr>
          <p:cNvPr id="6" name="Flowchart: Connector 5">
            <a:extLst>
              <a:ext uri="{FF2B5EF4-FFF2-40B4-BE49-F238E27FC236}">
                <a16:creationId xmlns:a16="http://schemas.microsoft.com/office/drawing/2014/main" id="{B4417531-BE51-4C72-8908-1220FD260905}"/>
              </a:ext>
            </a:extLst>
          </p:cNvPr>
          <p:cNvSpPr/>
          <p:nvPr/>
        </p:nvSpPr>
        <p:spPr>
          <a:xfrm>
            <a:off x="717278" y="9643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1</a:t>
            </a:r>
          </a:p>
        </p:txBody>
      </p:sp>
    </p:spTree>
    <p:extLst>
      <p:ext uri="{BB962C8B-B14F-4D97-AF65-F5344CB8AC3E}">
        <p14:creationId xmlns:p14="http://schemas.microsoft.com/office/powerpoint/2010/main" val="3148933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53755C-97DC-4204-9E2B-7F227770C730}"/>
              </a:ext>
            </a:extLst>
          </p:cNvPr>
          <p:cNvSpPr>
            <a:spLocks noGrp="1"/>
          </p:cNvSpPr>
          <p:nvPr>
            <p:ph type="body" sz="quarter" idx="13"/>
          </p:nvPr>
        </p:nvSpPr>
        <p:spPr>
          <a:xfrm>
            <a:off x="436229" y="274289"/>
            <a:ext cx="7407087" cy="697353"/>
          </a:xfrm>
        </p:spPr>
        <p:txBody>
          <a:bodyPr>
            <a:noAutofit/>
          </a:bodyPr>
          <a:lstStyle/>
          <a:p>
            <a:pPr>
              <a:lnSpc>
                <a:spcPct val="120000"/>
              </a:lnSpc>
              <a:spcBef>
                <a:spcPts val="0"/>
              </a:spcBef>
            </a:pPr>
            <a:r>
              <a:rPr lang="en-IE" b="1" dirty="0">
                <a:solidFill>
                  <a:srgbClr val="E95273"/>
                </a:solidFill>
              </a:rPr>
              <a:t>Private Investment  - </a:t>
            </a:r>
            <a:r>
              <a:rPr lang="en-IE" sz="3300" dirty="0">
                <a:solidFill>
                  <a:srgbClr val="E95273"/>
                </a:solidFill>
              </a:rPr>
              <a:t>Angel Investors, Business Angels &amp; Private Individuals</a:t>
            </a:r>
          </a:p>
          <a:p>
            <a:pPr>
              <a:lnSpc>
                <a:spcPct val="120000"/>
              </a:lnSpc>
              <a:spcBef>
                <a:spcPts val="0"/>
              </a:spcBef>
            </a:pPr>
            <a:endParaRPr lang="en-IE" dirty="0"/>
          </a:p>
        </p:txBody>
      </p:sp>
      <p:sp>
        <p:nvSpPr>
          <p:cNvPr id="4" name="Rectangle 3">
            <a:extLst>
              <a:ext uri="{FF2B5EF4-FFF2-40B4-BE49-F238E27FC236}">
                <a16:creationId xmlns:a16="http://schemas.microsoft.com/office/drawing/2014/main" id="{7BEE6F97-BBB1-40D9-8C38-61F133A68263}"/>
              </a:ext>
            </a:extLst>
          </p:cNvPr>
          <p:cNvSpPr/>
          <p:nvPr/>
        </p:nvSpPr>
        <p:spPr>
          <a:xfrm>
            <a:off x="3213090" y="1720840"/>
            <a:ext cx="8061960" cy="769441"/>
          </a:xfrm>
          <a:prstGeom prst="rect">
            <a:avLst/>
          </a:prstGeom>
        </p:spPr>
        <p:txBody>
          <a:bodyPr wrap="square">
            <a:spAutoFit/>
          </a:bodyPr>
          <a:lstStyle/>
          <a:p>
            <a:br>
              <a:rPr lang="en-IE" sz="2000" dirty="0">
                <a:solidFill>
                  <a:srgbClr val="414140"/>
                </a:solidFill>
              </a:rPr>
            </a:br>
            <a:endParaRPr lang="en-IE" sz="2400" dirty="0">
              <a:solidFill>
                <a:srgbClr val="414140"/>
              </a:solidFill>
            </a:endParaRPr>
          </a:p>
        </p:txBody>
      </p:sp>
      <p:sp>
        <p:nvSpPr>
          <p:cNvPr id="3" name="Rectangle 2">
            <a:extLst>
              <a:ext uri="{FF2B5EF4-FFF2-40B4-BE49-F238E27FC236}">
                <a16:creationId xmlns:a16="http://schemas.microsoft.com/office/drawing/2014/main" id="{1F288D3E-55F2-4283-A750-B7069AB2121B}"/>
              </a:ext>
            </a:extLst>
          </p:cNvPr>
          <p:cNvSpPr/>
          <p:nvPr/>
        </p:nvSpPr>
        <p:spPr>
          <a:xfrm>
            <a:off x="436229" y="2151728"/>
            <a:ext cx="11447970" cy="4431983"/>
          </a:xfrm>
          <a:prstGeom prst="rect">
            <a:avLst/>
          </a:prstGeom>
          <a:solidFill>
            <a:schemeClr val="bg1"/>
          </a:solidFill>
        </p:spPr>
        <p:txBody>
          <a:bodyPr wrap="square">
            <a:spAutoFit/>
          </a:bodyPr>
          <a:lstStyle/>
          <a:p>
            <a:r>
              <a:rPr lang="en-IE" sz="2400" b="1" dirty="0">
                <a:solidFill>
                  <a:srgbClr val="10B1A2"/>
                </a:solidFill>
              </a:rPr>
              <a:t>Angel Investment </a:t>
            </a:r>
            <a:r>
              <a:rPr lang="en-IE" sz="2400" dirty="0">
                <a:solidFill>
                  <a:srgbClr val="7F7F7F"/>
                </a:solidFill>
              </a:rPr>
              <a:t>across Europe has taken off over the last few years. Angel investors invest in early stage or start-up companies in exchange for an </a:t>
            </a:r>
            <a:r>
              <a:rPr lang="en-IE" sz="2400" b="1" dirty="0">
                <a:solidFill>
                  <a:srgbClr val="6D6E6C"/>
                </a:solidFill>
              </a:rPr>
              <a:t>equity ownership interest</a:t>
            </a:r>
            <a:r>
              <a:rPr lang="en-IE" sz="2400" dirty="0">
                <a:solidFill>
                  <a:srgbClr val="7F7F7F"/>
                </a:solidFill>
              </a:rPr>
              <a:t>. Angel investing in start-ups has been accelerating. High-profile success stories like Uber, WhatsApp, and Facebook have spurred angel investors to make multiple bets with the hopes of getting outsized returns.</a:t>
            </a:r>
          </a:p>
          <a:p>
            <a:endParaRPr lang="en-IE" sz="2400" dirty="0">
              <a:solidFill>
                <a:srgbClr val="7F7F7F"/>
              </a:solidFill>
            </a:endParaRPr>
          </a:p>
          <a:p>
            <a:r>
              <a:rPr lang="en-IE" sz="2400" b="1" dirty="0">
                <a:solidFill>
                  <a:srgbClr val="10B1A2"/>
                </a:solidFill>
              </a:rPr>
              <a:t>Business angels are private individuals </a:t>
            </a:r>
            <a:r>
              <a:rPr lang="en-IE" sz="2400" dirty="0">
                <a:solidFill>
                  <a:srgbClr val="7F7F7F"/>
                </a:solidFill>
              </a:rPr>
              <a:t>or groups that invest their capital into start-up companies and entrepreneurial ideas in return for partial company management and/or a return on a set amount of the company’s profit (known as an “equity stake”). They often have </a:t>
            </a:r>
            <a:r>
              <a:rPr lang="en-IE" sz="2400" b="1" dirty="0">
                <a:solidFill>
                  <a:srgbClr val="7F7F7F"/>
                </a:solidFill>
              </a:rPr>
              <a:t>other benefits for a company, such as experience </a:t>
            </a:r>
            <a:r>
              <a:rPr lang="en-IE" sz="2400" dirty="0">
                <a:solidFill>
                  <a:srgbClr val="7F7F7F"/>
                </a:solidFill>
              </a:rPr>
              <a:t>in the particular sector and often a wide range of industry contacts that can help get your business in motion. </a:t>
            </a:r>
            <a:endParaRPr lang="en-IE" dirty="0">
              <a:solidFill>
                <a:srgbClr val="7F7F7F"/>
              </a:solidFill>
            </a:endParaRPr>
          </a:p>
          <a:p>
            <a:r>
              <a:rPr lang="en-IE" dirty="0">
                <a:solidFill>
                  <a:srgbClr val="414140"/>
                </a:solidFill>
              </a:rPr>
              <a:t> </a:t>
            </a:r>
            <a:endParaRPr lang="en-IE" dirty="0"/>
          </a:p>
        </p:txBody>
      </p:sp>
      <p:sp>
        <p:nvSpPr>
          <p:cNvPr id="5" name="Flowchart: Connector 4">
            <a:extLst>
              <a:ext uri="{FF2B5EF4-FFF2-40B4-BE49-F238E27FC236}">
                <a16:creationId xmlns:a16="http://schemas.microsoft.com/office/drawing/2014/main" id="{446A268F-6D87-437D-A7FF-2F219E936C4A}"/>
              </a:ext>
            </a:extLst>
          </p:cNvPr>
          <p:cNvSpPr/>
          <p:nvPr/>
        </p:nvSpPr>
        <p:spPr>
          <a:xfrm>
            <a:off x="10399662" y="48169"/>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2</a:t>
            </a:r>
          </a:p>
        </p:txBody>
      </p:sp>
    </p:spTree>
    <p:extLst>
      <p:ext uri="{BB962C8B-B14F-4D97-AF65-F5344CB8AC3E}">
        <p14:creationId xmlns:p14="http://schemas.microsoft.com/office/powerpoint/2010/main" val="378921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0" y="1060995"/>
            <a:ext cx="6435195" cy="3111611"/>
          </a:xfrm>
        </p:spPr>
        <p:txBody>
          <a:bodyPr rtlCol="0" anchor="t"/>
          <a:lstStyle/>
          <a:p>
            <a:pPr>
              <a:defRPr/>
            </a:pPr>
            <a:endParaRPr lang="en-US" dirty="0"/>
          </a:p>
          <a:p>
            <a:r>
              <a:rPr lang="en-IE" sz="3600" b="1" dirty="0"/>
              <a:t>      Section 1</a:t>
            </a:r>
          </a:p>
          <a:p>
            <a:endParaRPr lang="en-IE" sz="1400" b="1" dirty="0"/>
          </a:p>
          <a:p>
            <a:pPr marL="625475" indent="-625475"/>
            <a:r>
              <a:rPr lang="en-IE" sz="3600" dirty="0"/>
              <a:t>      Financial Planning, Pricing, costs and making a profit</a:t>
            </a:r>
          </a:p>
          <a:p>
            <a:pPr marL="625475" indent="-625475"/>
            <a:r>
              <a:rPr lang="en-IE" sz="3600" dirty="0"/>
              <a:t> </a:t>
            </a:r>
          </a:p>
          <a:p>
            <a:pPr marL="625475" indent="-625475"/>
            <a:endParaRPr lang="en-US" dirty="0"/>
          </a:p>
        </p:txBody>
      </p:sp>
      <p:sp>
        <p:nvSpPr>
          <p:cNvPr id="3" name="Rectangle 2">
            <a:extLst>
              <a:ext uri="{FF2B5EF4-FFF2-40B4-BE49-F238E27FC236}">
                <a16:creationId xmlns:a16="http://schemas.microsoft.com/office/drawing/2014/main" id="{19DD0149-31E6-441A-98C2-9410A5D12186}"/>
              </a:ext>
            </a:extLst>
          </p:cNvPr>
          <p:cNvSpPr/>
          <p:nvPr/>
        </p:nvSpPr>
        <p:spPr>
          <a:xfrm>
            <a:off x="552834" y="4081431"/>
            <a:ext cx="6096000" cy="1569660"/>
          </a:xfrm>
          <a:prstGeom prst="rect">
            <a:avLst/>
          </a:prstGeom>
        </p:spPr>
        <p:txBody>
          <a:bodyPr>
            <a:spAutoFit/>
          </a:bodyPr>
          <a:lstStyle/>
          <a:p>
            <a:r>
              <a:rPr lang="en-IE" sz="2400" dirty="0">
                <a:solidFill>
                  <a:schemeClr val="bg1"/>
                </a:solidFill>
              </a:rPr>
              <a:t>Without truly knowing your costs, you cannot know if you are going to make a profit or not. Many start up entrepreneurs mistake turnover for profit.</a:t>
            </a:r>
          </a:p>
        </p:txBody>
      </p:sp>
      <p:pic>
        <p:nvPicPr>
          <p:cNvPr id="5" name="Picture 4" descr="A picture containing pencil, drawing, flower&#10;&#10;Description automatically generated">
            <a:extLst>
              <a:ext uri="{FF2B5EF4-FFF2-40B4-BE49-F238E27FC236}">
                <a16:creationId xmlns:a16="http://schemas.microsoft.com/office/drawing/2014/main" id="{1088149D-7A1A-4491-82CA-2C20B2D2024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20607" y="2388147"/>
            <a:ext cx="6096000" cy="4057650"/>
          </a:xfrm>
          <a:prstGeom prst="rect">
            <a:avLst/>
          </a:prstGeom>
        </p:spPr>
      </p:pic>
    </p:spTree>
    <p:extLst>
      <p:ext uri="{BB962C8B-B14F-4D97-AF65-F5344CB8AC3E}">
        <p14:creationId xmlns:p14="http://schemas.microsoft.com/office/powerpoint/2010/main" val="28040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EE6F97-BBB1-40D9-8C38-61F133A68263}"/>
              </a:ext>
            </a:extLst>
          </p:cNvPr>
          <p:cNvSpPr/>
          <p:nvPr/>
        </p:nvSpPr>
        <p:spPr>
          <a:xfrm>
            <a:off x="3213090" y="1720840"/>
            <a:ext cx="8061960" cy="769441"/>
          </a:xfrm>
          <a:prstGeom prst="rect">
            <a:avLst/>
          </a:prstGeom>
        </p:spPr>
        <p:txBody>
          <a:bodyPr wrap="square">
            <a:spAutoFit/>
          </a:bodyPr>
          <a:lstStyle/>
          <a:p>
            <a:br>
              <a:rPr lang="en-IE" sz="2000" dirty="0">
                <a:solidFill>
                  <a:srgbClr val="414140"/>
                </a:solidFill>
              </a:rPr>
            </a:br>
            <a:endParaRPr lang="en-IE" sz="2400" dirty="0">
              <a:solidFill>
                <a:srgbClr val="414140"/>
              </a:solidFill>
            </a:endParaRPr>
          </a:p>
        </p:txBody>
      </p:sp>
      <p:sp>
        <p:nvSpPr>
          <p:cNvPr id="3" name="Rectangle 2">
            <a:extLst>
              <a:ext uri="{FF2B5EF4-FFF2-40B4-BE49-F238E27FC236}">
                <a16:creationId xmlns:a16="http://schemas.microsoft.com/office/drawing/2014/main" id="{1F288D3E-55F2-4283-A750-B7069AB2121B}"/>
              </a:ext>
            </a:extLst>
          </p:cNvPr>
          <p:cNvSpPr/>
          <p:nvPr/>
        </p:nvSpPr>
        <p:spPr>
          <a:xfrm>
            <a:off x="497501" y="2127312"/>
            <a:ext cx="8965281" cy="4062651"/>
          </a:xfrm>
          <a:prstGeom prst="rect">
            <a:avLst/>
          </a:prstGeom>
        </p:spPr>
        <p:txBody>
          <a:bodyPr wrap="square">
            <a:spAutoFit/>
          </a:bodyPr>
          <a:lstStyle/>
          <a:p>
            <a:r>
              <a:rPr lang="en-IE" sz="2400" dirty="0">
                <a:solidFill>
                  <a:srgbClr val="7F7F7F"/>
                </a:solidFill>
              </a:rPr>
              <a:t>In addition to capital, </a:t>
            </a:r>
            <a:r>
              <a:rPr lang="en-IE" sz="2400" b="1" dirty="0">
                <a:solidFill>
                  <a:srgbClr val="10B1A2"/>
                </a:solidFill>
              </a:rPr>
              <a:t>Angel Investors </a:t>
            </a:r>
            <a:r>
              <a:rPr lang="en-IE" sz="2400" dirty="0">
                <a:solidFill>
                  <a:srgbClr val="7F7F7F"/>
                </a:solidFill>
              </a:rPr>
              <a:t>also </a:t>
            </a:r>
            <a:r>
              <a:rPr lang="en-IE" sz="2400" b="1" dirty="0">
                <a:solidFill>
                  <a:srgbClr val="7F7F7F"/>
                </a:solidFill>
              </a:rPr>
              <a:t>contribute their know-how or experience in company management and can offer valuable expertise and guidance.  </a:t>
            </a:r>
            <a:r>
              <a:rPr lang="en-IE" sz="2400" dirty="0">
                <a:solidFill>
                  <a:srgbClr val="7F7F7F"/>
                </a:solidFill>
              </a:rPr>
              <a:t>Angels usually seek active participation in the company in which they invest. Angel Investors are primarily motivated by return on investment and Angel Investor involvement can often </a:t>
            </a:r>
            <a:r>
              <a:rPr lang="en-IE" sz="2400" b="1" dirty="0">
                <a:solidFill>
                  <a:srgbClr val="7F7F7F"/>
                </a:solidFill>
              </a:rPr>
              <a:t>help secure access to venture capital or classical bank loans.</a:t>
            </a:r>
          </a:p>
          <a:p>
            <a:r>
              <a:rPr lang="en-IE" sz="2400" b="1" dirty="0">
                <a:solidFill>
                  <a:srgbClr val="10B1A2"/>
                </a:solidFill>
              </a:rPr>
              <a:t>Business Angels </a:t>
            </a:r>
            <a:r>
              <a:rPr lang="en-IE" sz="2400" dirty="0">
                <a:solidFill>
                  <a:srgbClr val="7F7F7F"/>
                </a:solidFill>
              </a:rPr>
              <a:t>generally invest in the region where they live and in areas in which they have greatest expertise or knowledge.    </a:t>
            </a:r>
          </a:p>
          <a:p>
            <a:r>
              <a:rPr lang="en-IE" sz="2400" dirty="0">
                <a:solidFill>
                  <a:srgbClr val="7F7F7F"/>
                </a:solidFill>
              </a:rPr>
              <a:t>Some specialise in providing finance  in new technologies.</a:t>
            </a:r>
          </a:p>
          <a:p>
            <a:endParaRPr lang="en-IE" sz="2400" dirty="0">
              <a:solidFill>
                <a:srgbClr val="7F7F7F"/>
              </a:solidFill>
            </a:endParaRPr>
          </a:p>
          <a:p>
            <a:r>
              <a:rPr lang="en-IE" dirty="0">
                <a:solidFill>
                  <a:srgbClr val="7F7F7F"/>
                </a:solidFill>
              </a:rPr>
              <a:t> </a:t>
            </a:r>
          </a:p>
        </p:txBody>
      </p:sp>
      <p:sp>
        <p:nvSpPr>
          <p:cNvPr id="5" name="Rectangle 4">
            <a:extLst>
              <a:ext uri="{FF2B5EF4-FFF2-40B4-BE49-F238E27FC236}">
                <a16:creationId xmlns:a16="http://schemas.microsoft.com/office/drawing/2014/main" id="{77FA52E6-41DB-4619-8F74-A6D44BE3A632}"/>
              </a:ext>
            </a:extLst>
          </p:cNvPr>
          <p:cNvSpPr/>
          <p:nvPr/>
        </p:nvSpPr>
        <p:spPr>
          <a:xfrm>
            <a:off x="4297197" y="6151760"/>
            <a:ext cx="3865291" cy="369332"/>
          </a:xfrm>
          <a:prstGeom prst="rect">
            <a:avLst/>
          </a:prstGeom>
        </p:spPr>
        <p:txBody>
          <a:bodyPr wrap="square">
            <a:spAutoFit/>
          </a:bodyPr>
          <a:lstStyle/>
          <a:p>
            <a:r>
              <a:rPr lang="en-IE" b="1" dirty="0"/>
              <a:t>Source</a:t>
            </a:r>
            <a:r>
              <a:rPr lang="en-IE" dirty="0"/>
              <a:t>: </a:t>
            </a:r>
            <a:r>
              <a:rPr lang="en-IE" dirty="0">
                <a:hlinkClick r:id="rId2"/>
              </a:rPr>
              <a:t>Enterprise Ireland</a:t>
            </a:r>
            <a:endParaRPr lang="en-IE" dirty="0"/>
          </a:p>
        </p:txBody>
      </p:sp>
      <p:sp>
        <p:nvSpPr>
          <p:cNvPr id="8" name="Text Placeholder 1">
            <a:extLst>
              <a:ext uri="{FF2B5EF4-FFF2-40B4-BE49-F238E27FC236}">
                <a16:creationId xmlns:a16="http://schemas.microsoft.com/office/drawing/2014/main" id="{617BD977-6F4C-4FC8-A861-0F0796F497B4}"/>
              </a:ext>
            </a:extLst>
          </p:cNvPr>
          <p:cNvSpPr>
            <a:spLocks noGrp="1"/>
          </p:cNvSpPr>
          <p:nvPr>
            <p:ph type="body" sz="quarter" idx="13"/>
          </p:nvPr>
        </p:nvSpPr>
        <p:spPr>
          <a:xfrm>
            <a:off x="497501" y="272175"/>
            <a:ext cx="7407087" cy="697353"/>
          </a:xfrm>
        </p:spPr>
        <p:txBody>
          <a:bodyPr>
            <a:noAutofit/>
          </a:bodyPr>
          <a:lstStyle/>
          <a:p>
            <a:pPr>
              <a:lnSpc>
                <a:spcPct val="120000"/>
              </a:lnSpc>
              <a:spcBef>
                <a:spcPts val="0"/>
              </a:spcBef>
            </a:pPr>
            <a:r>
              <a:rPr lang="en-IE" b="1" dirty="0">
                <a:solidFill>
                  <a:srgbClr val="E95273"/>
                </a:solidFill>
              </a:rPr>
              <a:t>2</a:t>
            </a:r>
            <a:r>
              <a:rPr lang="en-IE" dirty="0">
                <a:solidFill>
                  <a:srgbClr val="E95273"/>
                </a:solidFill>
              </a:rPr>
              <a:t>  </a:t>
            </a:r>
            <a:r>
              <a:rPr lang="en-IE" b="1" dirty="0">
                <a:solidFill>
                  <a:srgbClr val="E95273"/>
                </a:solidFill>
              </a:rPr>
              <a:t>Private Investment  - </a:t>
            </a:r>
            <a:r>
              <a:rPr lang="en-IE" sz="3300" dirty="0">
                <a:solidFill>
                  <a:srgbClr val="E95273"/>
                </a:solidFill>
              </a:rPr>
              <a:t>Angel Investors, Business Angels &amp; Private Individuals</a:t>
            </a:r>
          </a:p>
          <a:p>
            <a:pPr>
              <a:lnSpc>
                <a:spcPct val="120000"/>
              </a:lnSpc>
              <a:spcBef>
                <a:spcPts val="0"/>
              </a:spcBef>
            </a:pPr>
            <a:endParaRPr lang="en-IE" dirty="0"/>
          </a:p>
        </p:txBody>
      </p:sp>
      <p:sp>
        <p:nvSpPr>
          <p:cNvPr id="9" name="Flowchart: Connector 8">
            <a:extLst>
              <a:ext uri="{FF2B5EF4-FFF2-40B4-BE49-F238E27FC236}">
                <a16:creationId xmlns:a16="http://schemas.microsoft.com/office/drawing/2014/main" id="{C906D2DA-A691-41FA-B8D9-7E2089FF4901}"/>
              </a:ext>
            </a:extLst>
          </p:cNvPr>
          <p:cNvSpPr/>
          <p:nvPr/>
        </p:nvSpPr>
        <p:spPr>
          <a:xfrm>
            <a:off x="10399662" y="48169"/>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2</a:t>
            </a:r>
          </a:p>
        </p:txBody>
      </p:sp>
    </p:spTree>
    <p:extLst>
      <p:ext uri="{BB962C8B-B14F-4D97-AF65-F5344CB8AC3E}">
        <p14:creationId xmlns:p14="http://schemas.microsoft.com/office/powerpoint/2010/main" val="2353003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649339" y="447675"/>
            <a:ext cx="7407087" cy="1142915"/>
          </a:xfrm>
        </p:spPr>
        <p:txBody>
          <a:bodyPr>
            <a:normAutofit/>
          </a:bodyPr>
          <a:lstStyle/>
          <a:p>
            <a:r>
              <a:rPr lang="en-US" altLang="ja-JP" b="1" dirty="0">
                <a:solidFill>
                  <a:srgbClr val="E95273"/>
                </a:solidFill>
                <a:latin typeface="Calibri" charset="0"/>
                <a:ea typeface="MS PGothic" charset="-128"/>
              </a:rPr>
              <a:t>The Ideal Angel Investor, </a:t>
            </a:r>
            <a:r>
              <a:rPr lang="en-IE" b="1" dirty="0">
                <a:solidFill>
                  <a:srgbClr val="E95273"/>
                </a:solidFill>
              </a:rPr>
              <a:t>Business Angels &amp; Private Individuals </a:t>
            </a:r>
            <a:r>
              <a:rPr lang="en-US" altLang="ja-JP" b="1" dirty="0">
                <a:solidFill>
                  <a:srgbClr val="E95273"/>
                </a:solidFill>
                <a:latin typeface="Calibri" charset="0"/>
                <a:ea typeface="MS PGothic" charset="-128"/>
              </a:rPr>
              <a:t>will have </a:t>
            </a:r>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a:xfrm>
            <a:off x="649339" y="2140532"/>
            <a:ext cx="7940528" cy="3975101"/>
          </a:xfrm>
        </p:spPr>
        <p:txBody>
          <a:bodyPr/>
          <a:lstStyle/>
          <a:p>
            <a:pPr>
              <a:buFont typeface="Wingdings" panose="05000000000000000000" pitchFamily="2" charset="2"/>
              <a:buChar char="ü"/>
            </a:pPr>
            <a:r>
              <a:rPr lang="en-IE" dirty="0"/>
              <a:t>A strong commercial </a:t>
            </a:r>
            <a:r>
              <a:rPr lang="en-IE" b="1" dirty="0"/>
              <a:t>track record</a:t>
            </a:r>
          </a:p>
          <a:p>
            <a:pPr>
              <a:buFont typeface="Wingdings" panose="05000000000000000000" pitchFamily="2" charset="2"/>
              <a:buChar char="ü"/>
            </a:pPr>
            <a:r>
              <a:rPr lang="en-IE" dirty="0"/>
              <a:t>Excellent business </a:t>
            </a:r>
            <a:r>
              <a:rPr lang="en-IE" b="1" dirty="0"/>
              <a:t>credentials</a:t>
            </a:r>
          </a:p>
          <a:p>
            <a:pPr>
              <a:buFont typeface="Wingdings" panose="05000000000000000000" pitchFamily="2" charset="2"/>
              <a:buChar char="ü"/>
            </a:pPr>
            <a:r>
              <a:rPr lang="en-IE" b="1" dirty="0"/>
              <a:t>Capacity to invest</a:t>
            </a:r>
          </a:p>
          <a:p>
            <a:pPr>
              <a:buFont typeface="Wingdings" panose="05000000000000000000" pitchFamily="2" charset="2"/>
              <a:buChar char="ü"/>
            </a:pPr>
            <a:r>
              <a:rPr lang="en-IE" dirty="0"/>
              <a:t>Ability to identify </a:t>
            </a:r>
            <a:r>
              <a:rPr lang="en-IE" b="1" dirty="0"/>
              <a:t>commercial opportunity</a:t>
            </a:r>
          </a:p>
          <a:p>
            <a:pPr>
              <a:buFont typeface="Wingdings" panose="05000000000000000000" pitchFamily="2" charset="2"/>
              <a:buChar char="ü"/>
            </a:pPr>
            <a:r>
              <a:rPr lang="en-IE" dirty="0"/>
              <a:t>Time to invest in the creation of a </a:t>
            </a:r>
            <a:r>
              <a:rPr lang="en-IE" b="1" dirty="0"/>
              <a:t>new company</a:t>
            </a:r>
          </a:p>
          <a:p>
            <a:pPr>
              <a:buFont typeface="Wingdings" panose="05000000000000000000" pitchFamily="2" charset="2"/>
              <a:buChar char="ü"/>
            </a:pPr>
            <a:r>
              <a:rPr lang="en-IE" dirty="0"/>
              <a:t>Vision to </a:t>
            </a:r>
            <a:r>
              <a:rPr lang="en-IE" b="1" dirty="0"/>
              <a:t>transform new technologies </a:t>
            </a:r>
            <a:r>
              <a:rPr lang="en-IE" dirty="0"/>
              <a:t>into solid businesses</a:t>
            </a:r>
          </a:p>
          <a:p>
            <a:pPr>
              <a:buFont typeface="Wingdings" panose="05000000000000000000" pitchFamily="2" charset="2"/>
              <a:buChar char="ü"/>
            </a:pPr>
            <a:r>
              <a:rPr lang="en-IE" b="1" dirty="0"/>
              <a:t>Established links </a:t>
            </a:r>
            <a:r>
              <a:rPr lang="en-IE" dirty="0"/>
              <a:t>and relevant industry contacts</a:t>
            </a:r>
          </a:p>
          <a:p>
            <a:endParaRPr lang="en-IE" dirty="0">
              <a:solidFill>
                <a:srgbClr val="414140"/>
              </a:solidFill>
            </a:endParaRPr>
          </a:p>
          <a:p>
            <a:endParaRPr lang="en-IE" b="1" dirty="0"/>
          </a:p>
          <a:p>
            <a:endParaRPr lang="en-IE" dirty="0"/>
          </a:p>
          <a:p>
            <a:endParaRPr lang="en-IE" dirty="0"/>
          </a:p>
        </p:txBody>
      </p:sp>
      <p:sp>
        <p:nvSpPr>
          <p:cNvPr id="4" name="Rectangle 3">
            <a:extLst>
              <a:ext uri="{FF2B5EF4-FFF2-40B4-BE49-F238E27FC236}">
                <a16:creationId xmlns:a16="http://schemas.microsoft.com/office/drawing/2014/main" id="{D187ABEF-A08E-41BD-B84E-89A71EE3A104}"/>
              </a:ext>
            </a:extLst>
          </p:cNvPr>
          <p:cNvSpPr/>
          <p:nvPr/>
        </p:nvSpPr>
        <p:spPr>
          <a:xfrm>
            <a:off x="1141864" y="5746301"/>
            <a:ext cx="3437979" cy="369332"/>
          </a:xfrm>
          <a:prstGeom prst="rect">
            <a:avLst/>
          </a:prstGeom>
        </p:spPr>
        <p:txBody>
          <a:bodyPr wrap="square">
            <a:spAutoFit/>
          </a:bodyPr>
          <a:lstStyle/>
          <a:p>
            <a:r>
              <a:rPr lang="en-IE" b="1" dirty="0"/>
              <a:t>Source</a:t>
            </a:r>
            <a:r>
              <a:rPr lang="en-IE" dirty="0"/>
              <a:t>: </a:t>
            </a:r>
            <a:r>
              <a:rPr lang="en-IE" dirty="0">
                <a:hlinkClick r:id="rId2"/>
              </a:rPr>
              <a:t>Enterprise Ireland</a:t>
            </a:r>
            <a:endParaRPr lang="en-IE" dirty="0"/>
          </a:p>
        </p:txBody>
      </p:sp>
      <p:sp>
        <p:nvSpPr>
          <p:cNvPr id="5" name="Flowchart: Connector 4">
            <a:extLst>
              <a:ext uri="{FF2B5EF4-FFF2-40B4-BE49-F238E27FC236}">
                <a16:creationId xmlns:a16="http://schemas.microsoft.com/office/drawing/2014/main" id="{F01BB3EB-484C-4A11-80A3-234CFA94E60E}"/>
              </a:ext>
            </a:extLst>
          </p:cNvPr>
          <p:cNvSpPr/>
          <p:nvPr/>
        </p:nvSpPr>
        <p:spPr>
          <a:xfrm>
            <a:off x="10399662" y="48169"/>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2</a:t>
            </a:r>
          </a:p>
        </p:txBody>
      </p:sp>
    </p:spTree>
    <p:extLst>
      <p:ext uri="{BB962C8B-B14F-4D97-AF65-F5344CB8AC3E}">
        <p14:creationId xmlns:p14="http://schemas.microsoft.com/office/powerpoint/2010/main" val="3934567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3683811" y="674565"/>
            <a:ext cx="8384363" cy="697353"/>
          </a:xfrm>
        </p:spPr>
        <p:txBody>
          <a:bodyPr>
            <a:noAutofit/>
          </a:bodyPr>
          <a:lstStyle/>
          <a:p>
            <a:r>
              <a:rPr lang="en-IE" b="1" dirty="0">
                <a:solidFill>
                  <a:srgbClr val="E95273"/>
                </a:solidFill>
              </a:rPr>
              <a:t>6 Things Angel Investors, Business Angels &amp; Private Individuals care about the most</a:t>
            </a: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pPr marL="514350" indent="-514350" fontAlgn="base">
              <a:buFont typeface="+mj-lt"/>
              <a:buAutoNum type="arabicPeriod"/>
            </a:pPr>
            <a:r>
              <a:rPr lang="en-IE" dirty="0"/>
              <a:t>The </a:t>
            </a:r>
            <a:r>
              <a:rPr lang="en-IE" b="1" dirty="0"/>
              <a:t>quality, passion, commitment, and integrity </a:t>
            </a:r>
            <a:r>
              <a:rPr lang="en-IE" dirty="0"/>
              <a:t>of the founders</a:t>
            </a:r>
          </a:p>
          <a:p>
            <a:pPr marL="514350" indent="-514350" fontAlgn="base">
              <a:buFont typeface="+mj-lt"/>
              <a:buAutoNum type="arabicPeriod"/>
            </a:pPr>
            <a:r>
              <a:rPr lang="en-IE" dirty="0"/>
              <a:t>The </a:t>
            </a:r>
            <a:r>
              <a:rPr lang="en-IE" b="1" dirty="0"/>
              <a:t>market opportunity </a:t>
            </a:r>
            <a:r>
              <a:rPr lang="en-IE" dirty="0"/>
              <a:t>being addressed and the potential for the company to become very big</a:t>
            </a:r>
          </a:p>
          <a:p>
            <a:pPr marL="514350" indent="-514350" fontAlgn="base">
              <a:buFont typeface="+mj-lt"/>
              <a:buAutoNum type="arabicPeriod"/>
            </a:pPr>
            <a:r>
              <a:rPr lang="en-IE" dirty="0"/>
              <a:t>A clearly thought out </a:t>
            </a:r>
            <a:r>
              <a:rPr lang="en-IE" b="1" dirty="0"/>
              <a:t>business plan</a:t>
            </a:r>
            <a:r>
              <a:rPr lang="en-IE" dirty="0"/>
              <a:t>, and any early evidence of obtaining traction toward the plan</a:t>
            </a:r>
          </a:p>
          <a:p>
            <a:pPr marL="514350" indent="-514350" fontAlgn="base">
              <a:buFont typeface="+mj-lt"/>
              <a:buAutoNum type="arabicPeriod"/>
            </a:pPr>
            <a:r>
              <a:rPr lang="en-IE" dirty="0"/>
              <a:t>Interesting </a:t>
            </a:r>
            <a:r>
              <a:rPr lang="en-IE" b="1" dirty="0"/>
              <a:t>technology or intellectual property</a:t>
            </a:r>
          </a:p>
          <a:p>
            <a:pPr marL="514350" indent="-514350" fontAlgn="base">
              <a:buFont typeface="+mj-lt"/>
              <a:buAutoNum type="arabicPeriod"/>
            </a:pPr>
            <a:r>
              <a:rPr lang="en-IE" dirty="0"/>
              <a:t>An </a:t>
            </a:r>
            <a:r>
              <a:rPr lang="en-IE" b="1" dirty="0"/>
              <a:t>appropriate valuation </a:t>
            </a:r>
            <a:r>
              <a:rPr lang="en-IE" dirty="0"/>
              <a:t>with reasonable terms</a:t>
            </a:r>
          </a:p>
          <a:p>
            <a:pPr marL="514350" indent="-514350" fontAlgn="base">
              <a:buFont typeface="+mj-lt"/>
              <a:buAutoNum type="arabicPeriod"/>
            </a:pPr>
            <a:r>
              <a:rPr lang="en-IE" dirty="0"/>
              <a:t>The </a:t>
            </a:r>
            <a:r>
              <a:rPr lang="en-IE" b="1" dirty="0"/>
              <a:t>viability of raising additional rounds of financing </a:t>
            </a:r>
            <a:r>
              <a:rPr lang="en-IE" dirty="0"/>
              <a:t>if progress is made</a:t>
            </a:r>
          </a:p>
          <a:p>
            <a:endParaRPr lang="en-IE" dirty="0">
              <a:solidFill>
                <a:srgbClr val="414140"/>
              </a:solidFill>
            </a:endParaRPr>
          </a:p>
          <a:p>
            <a:endParaRPr lang="en-IE" b="1" dirty="0"/>
          </a:p>
          <a:p>
            <a:endParaRPr lang="en-IE" dirty="0"/>
          </a:p>
          <a:p>
            <a:endParaRPr lang="en-IE" dirty="0"/>
          </a:p>
        </p:txBody>
      </p:sp>
      <p:sp>
        <p:nvSpPr>
          <p:cNvPr id="4" name="Rectangle 3">
            <a:extLst>
              <a:ext uri="{FF2B5EF4-FFF2-40B4-BE49-F238E27FC236}">
                <a16:creationId xmlns:a16="http://schemas.microsoft.com/office/drawing/2014/main" id="{43118CBF-AB24-4763-921D-B557635BB7CA}"/>
              </a:ext>
            </a:extLst>
          </p:cNvPr>
          <p:cNvSpPr/>
          <p:nvPr/>
        </p:nvSpPr>
        <p:spPr>
          <a:xfrm>
            <a:off x="848661" y="5822043"/>
            <a:ext cx="1579278" cy="369332"/>
          </a:xfrm>
          <a:prstGeom prst="rect">
            <a:avLst/>
          </a:prstGeom>
        </p:spPr>
        <p:txBody>
          <a:bodyPr wrap="none">
            <a:spAutoFit/>
          </a:bodyPr>
          <a:lstStyle/>
          <a:p>
            <a:r>
              <a:rPr lang="en-IE" b="1" dirty="0"/>
              <a:t>Source: </a:t>
            </a:r>
            <a:r>
              <a:rPr lang="en-IE" dirty="0">
                <a:hlinkClick r:id="rId2"/>
              </a:rPr>
              <a:t>Forbes</a:t>
            </a:r>
            <a:endParaRPr lang="en-IE" dirty="0"/>
          </a:p>
        </p:txBody>
      </p:sp>
      <p:sp>
        <p:nvSpPr>
          <p:cNvPr id="5" name="Flowchart: Connector 4">
            <a:extLst>
              <a:ext uri="{FF2B5EF4-FFF2-40B4-BE49-F238E27FC236}">
                <a16:creationId xmlns:a16="http://schemas.microsoft.com/office/drawing/2014/main" id="{15F3ECAF-6F7A-4AC4-941B-A32AE4A37511}"/>
              </a:ext>
            </a:extLst>
          </p:cNvPr>
          <p:cNvSpPr/>
          <p:nvPr/>
        </p:nvSpPr>
        <p:spPr>
          <a:xfrm>
            <a:off x="674637" y="93942"/>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2</a:t>
            </a:r>
          </a:p>
        </p:txBody>
      </p:sp>
    </p:spTree>
    <p:extLst>
      <p:ext uri="{BB962C8B-B14F-4D97-AF65-F5344CB8AC3E}">
        <p14:creationId xmlns:p14="http://schemas.microsoft.com/office/powerpoint/2010/main" val="933483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53755C-97DC-4204-9E2B-7F227770C730}"/>
              </a:ext>
            </a:extLst>
          </p:cNvPr>
          <p:cNvSpPr>
            <a:spLocks noGrp="1"/>
          </p:cNvSpPr>
          <p:nvPr>
            <p:ph type="body" sz="quarter" idx="13"/>
          </p:nvPr>
        </p:nvSpPr>
        <p:spPr>
          <a:xfrm>
            <a:off x="4327084" y="701567"/>
            <a:ext cx="7407087" cy="697353"/>
          </a:xfrm>
        </p:spPr>
        <p:txBody>
          <a:bodyPr/>
          <a:lstStyle/>
          <a:p>
            <a:r>
              <a:rPr lang="en-IE" b="1" dirty="0">
                <a:solidFill>
                  <a:srgbClr val="E95273"/>
                </a:solidFill>
              </a:rPr>
              <a:t>Private investment  - Angel Investors</a:t>
            </a:r>
          </a:p>
          <a:p>
            <a:endParaRPr lang="en-IE" dirty="0"/>
          </a:p>
        </p:txBody>
      </p:sp>
      <p:sp>
        <p:nvSpPr>
          <p:cNvPr id="4" name="Rectangle 3">
            <a:extLst>
              <a:ext uri="{FF2B5EF4-FFF2-40B4-BE49-F238E27FC236}">
                <a16:creationId xmlns:a16="http://schemas.microsoft.com/office/drawing/2014/main" id="{7BEE6F97-BBB1-40D9-8C38-61F133A68263}"/>
              </a:ext>
            </a:extLst>
          </p:cNvPr>
          <p:cNvSpPr/>
          <p:nvPr/>
        </p:nvSpPr>
        <p:spPr>
          <a:xfrm>
            <a:off x="3213090" y="1720840"/>
            <a:ext cx="8061960" cy="769441"/>
          </a:xfrm>
          <a:prstGeom prst="rect">
            <a:avLst/>
          </a:prstGeom>
        </p:spPr>
        <p:txBody>
          <a:bodyPr wrap="square">
            <a:spAutoFit/>
          </a:bodyPr>
          <a:lstStyle/>
          <a:p>
            <a:br>
              <a:rPr lang="en-IE" sz="2000" dirty="0">
                <a:solidFill>
                  <a:srgbClr val="414140"/>
                </a:solidFill>
              </a:rPr>
            </a:br>
            <a:endParaRPr lang="en-IE" sz="2400" dirty="0">
              <a:solidFill>
                <a:srgbClr val="414140"/>
              </a:solidFill>
            </a:endParaRPr>
          </a:p>
        </p:txBody>
      </p:sp>
      <p:sp>
        <p:nvSpPr>
          <p:cNvPr id="3" name="Rectangle 2">
            <a:extLst>
              <a:ext uri="{FF2B5EF4-FFF2-40B4-BE49-F238E27FC236}">
                <a16:creationId xmlns:a16="http://schemas.microsoft.com/office/drawing/2014/main" id="{1F288D3E-55F2-4283-A750-B7069AB2121B}"/>
              </a:ext>
            </a:extLst>
          </p:cNvPr>
          <p:cNvSpPr/>
          <p:nvPr/>
        </p:nvSpPr>
        <p:spPr>
          <a:xfrm>
            <a:off x="271057" y="1720840"/>
            <a:ext cx="11649885" cy="4401205"/>
          </a:xfrm>
          <a:prstGeom prst="rect">
            <a:avLst/>
          </a:prstGeom>
          <a:solidFill>
            <a:schemeClr val="bg1"/>
          </a:solidFill>
        </p:spPr>
        <p:txBody>
          <a:bodyPr wrap="square">
            <a:spAutoFit/>
          </a:bodyPr>
          <a:lstStyle/>
          <a:p>
            <a:r>
              <a:rPr lang="en-IE" sz="2400" b="1" dirty="0">
                <a:solidFill>
                  <a:srgbClr val="E95273"/>
                </a:solidFill>
              </a:rPr>
              <a:t>Angel Investor Networks</a:t>
            </a:r>
          </a:p>
          <a:p>
            <a:r>
              <a:rPr lang="en-IE" sz="2400" dirty="0">
                <a:solidFill>
                  <a:srgbClr val="7F7F7F"/>
                </a:solidFill>
              </a:rPr>
              <a:t>Most new businesses will have trouble getting significant amounts of capital, but business angel investment can help companies reach the next level of financing and expansion. Across Europe</a:t>
            </a:r>
            <a:r>
              <a:rPr lang="en-IE" sz="2400" dirty="0">
                <a:solidFill>
                  <a:srgbClr val="414140"/>
                </a:solidFill>
              </a:rPr>
              <a:t>, </a:t>
            </a:r>
            <a:r>
              <a:rPr lang="en-IE" sz="2400" b="1" dirty="0">
                <a:solidFill>
                  <a:srgbClr val="E95273"/>
                </a:solidFill>
              </a:rPr>
              <a:t>Angel Investment Networks </a:t>
            </a:r>
            <a:r>
              <a:rPr lang="en-IE" sz="2400" dirty="0">
                <a:solidFill>
                  <a:srgbClr val="7F7F7F"/>
                </a:solidFill>
              </a:rPr>
              <a:t>allows members to find and connect with other members regarding business investments and funding. Thousands of business angels use the network to search for ideas, and have entrepreneurs signing up on a daily basis.</a:t>
            </a:r>
          </a:p>
          <a:p>
            <a:endParaRPr lang="en-IE" sz="2400" dirty="0">
              <a:solidFill>
                <a:srgbClr val="414140"/>
              </a:solidFill>
            </a:endParaRPr>
          </a:p>
          <a:p>
            <a:r>
              <a:rPr lang="en-IE" sz="2400" dirty="0">
                <a:solidFill>
                  <a:srgbClr val="525252"/>
                </a:solidFill>
              </a:rPr>
              <a:t>e.g. </a:t>
            </a:r>
            <a:r>
              <a:rPr lang="en-IE" sz="2400" dirty="0">
                <a:solidFill>
                  <a:srgbClr val="525252"/>
                </a:solidFill>
                <a:hlinkClick r:id="rId2"/>
              </a:rPr>
              <a:t>Irish Investment Network</a:t>
            </a:r>
            <a:r>
              <a:rPr lang="en-IE" sz="2400" dirty="0">
                <a:solidFill>
                  <a:srgbClr val="525252"/>
                </a:solidFill>
              </a:rPr>
              <a:t> </a:t>
            </a:r>
            <a:r>
              <a:rPr lang="en-IE" sz="2400" dirty="0">
                <a:solidFill>
                  <a:srgbClr val="7F7F7F"/>
                </a:solidFill>
              </a:rPr>
              <a:t>has over 179, 388 registered angel investors. Their site is presented with </a:t>
            </a:r>
          </a:p>
          <a:p>
            <a:pPr marL="342900" indent="-342900">
              <a:buFont typeface="Arial" panose="020B0604020202020204" pitchFamily="34" charset="0"/>
              <a:buChar char="•"/>
            </a:pPr>
            <a:r>
              <a:rPr lang="en-IE" sz="2000" b="1" dirty="0">
                <a:solidFill>
                  <a:srgbClr val="E95273"/>
                </a:solidFill>
              </a:rPr>
              <a:t>Clear listings </a:t>
            </a:r>
            <a:r>
              <a:rPr lang="en-IE" sz="2000" dirty="0">
                <a:solidFill>
                  <a:srgbClr val="414140"/>
                </a:solidFill>
              </a:rPr>
              <a:t>posted angel investors that entail the </a:t>
            </a:r>
            <a:r>
              <a:rPr lang="en-IE" sz="2000" b="1" dirty="0">
                <a:solidFill>
                  <a:srgbClr val="E95273"/>
                </a:solidFill>
              </a:rPr>
              <a:t>details of their specific sector(s) </a:t>
            </a:r>
          </a:p>
          <a:p>
            <a:pPr marL="342900" indent="-342900">
              <a:buFont typeface="Arial" panose="020B0604020202020204" pitchFamily="34" charset="0"/>
              <a:buChar char="•"/>
            </a:pPr>
            <a:r>
              <a:rPr lang="en-IE" sz="2000" b="1" dirty="0">
                <a:solidFill>
                  <a:srgbClr val="E95273"/>
                </a:solidFill>
              </a:rPr>
              <a:t>Potential investment amounts</a:t>
            </a:r>
          </a:p>
          <a:p>
            <a:pPr marL="342900" indent="-342900">
              <a:buFont typeface="Arial" panose="020B0604020202020204" pitchFamily="34" charset="0"/>
              <a:buChar char="•"/>
            </a:pPr>
            <a:r>
              <a:rPr lang="en-IE" sz="2000" b="1" dirty="0">
                <a:solidFill>
                  <a:srgbClr val="E95273"/>
                </a:solidFill>
              </a:rPr>
              <a:t>Desired location </a:t>
            </a:r>
            <a:r>
              <a:rPr lang="en-IE" sz="2000" dirty="0">
                <a:solidFill>
                  <a:srgbClr val="414140"/>
                </a:solidFill>
              </a:rPr>
              <a:t>of the potential business venture </a:t>
            </a:r>
            <a:r>
              <a:rPr lang="en-IE" sz="2400" b="1" dirty="0">
                <a:solidFill>
                  <a:srgbClr val="E95273"/>
                </a:solidFill>
              </a:rPr>
              <a:t> </a:t>
            </a:r>
            <a:endParaRPr lang="en-IE" b="1" dirty="0">
              <a:solidFill>
                <a:srgbClr val="E95273"/>
              </a:solidFill>
            </a:endParaRPr>
          </a:p>
        </p:txBody>
      </p:sp>
      <p:sp>
        <p:nvSpPr>
          <p:cNvPr id="5" name="Flowchart: Connector 4">
            <a:extLst>
              <a:ext uri="{FF2B5EF4-FFF2-40B4-BE49-F238E27FC236}">
                <a16:creationId xmlns:a16="http://schemas.microsoft.com/office/drawing/2014/main" id="{708867B3-C581-4006-889F-DB6C424B1DF8}"/>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2</a:t>
            </a:r>
          </a:p>
        </p:txBody>
      </p:sp>
    </p:spTree>
    <p:extLst>
      <p:ext uri="{BB962C8B-B14F-4D97-AF65-F5344CB8AC3E}">
        <p14:creationId xmlns:p14="http://schemas.microsoft.com/office/powerpoint/2010/main" val="894890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3640690" y="830874"/>
            <a:ext cx="7851469" cy="697353"/>
          </a:xfrm>
        </p:spPr>
        <p:txBody>
          <a:bodyPr>
            <a:noAutofit/>
          </a:bodyPr>
          <a:lstStyle/>
          <a:p>
            <a:pPr algn="ctr"/>
            <a:r>
              <a:rPr lang="en-IE" b="1" dirty="0">
                <a:solidFill>
                  <a:srgbClr val="E95273"/>
                </a:solidFill>
                <a:latin typeface="Calibri" charset="0"/>
                <a:ea typeface="MS PGothic" charset="-128"/>
              </a:rPr>
              <a:t>All Your Angel Investor Questions Answered</a:t>
            </a:r>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4" name="Rectangle 3">
            <a:extLst>
              <a:ext uri="{FF2B5EF4-FFF2-40B4-BE49-F238E27FC236}">
                <a16:creationId xmlns:a16="http://schemas.microsoft.com/office/drawing/2014/main" id="{EBA55D02-1647-4040-9BFF-D00F9B9B7A18}"/>
              </a:ext>
            </a:extLst>
          </p:cNvPr>
          <p:cNvSpPr/>
          <p:nvPr/>
        </p:nvSpPr>
        <p:spPr>
          <a:xfrm>
            <a:off x="2715985" y="2598538"/>
            <a:ext cx="9476015" cy="3416320"/>
          </a:xfrm>
          <a:prstGeom prst="rect">
            <a:avLst/>
          </a:prstGeom>
        </p:spPr>
        <p:txBody>
          <a:bodyPr wrap="square">
            <a:spAutoFit/>
          </a:bodyPr>
          <a:lstStyle/>
          <a:p>
            <a:pPr marL="514350" indent="-514350">
              <a:buFont typeface="+mj-lt"/>
              <a:buAutoNum type="arabicPeriod"/>
            </a:pPr>
            <a:r>
              <a:rPr lang="en-IE" sz="2400" dirty="0">
                <a:solidFill>
                  <a:srgbClr val="414140"/>
                </a:solidFill>
                <a:hlinkClick r:id="rId2" action="ppaction://hlinkfile"/>
              </a:rPr>
              <a:t>What are the six most important things for angel investors?</a:t>
            </a:r>
            <a:endParaRPr lang="en-IE" sz="2400" dirty="0">
              <a:solidFill>
                <a:srgbClr val="414140"/>
              </a:solidFill>
            </a:endParaRPr>
          </a:p>
          <a:p>
            <a:pPr marL="514350" indent="-514350">
              <a:buFont typeface="+mj-lt"/>
              <a:buAutoNum type="arabicPeriod"/>
            </a:pPr>
            <a:r>
              <a:rPr lang="en-IE" sz="2400" dirty="0">
                <a:solidFill>
                  <a:srgbClr val="414140"/>
                </a:solidFill>
                <a:hlinkClick r:id="rId2" action="ppaction://hlinkfile"/>
              </a:rPr>
              <a:t>What do angel investors like to initially see from an entrepreneur?</a:t>
            </a:r>
            <a:endParaRPr lang="en-IE" sz="2400" dirty="0">
              <a:solidFill>
                <a:srgbClr val="414140"/>
              </a:solidFill>
            </a:endParaRPr>
          </a:p>
          <a:p>
            <a:pPr marL="514350" indent="-514350">
              <a:buFont typeface="+mj-lt"/>
              <a:buAutoNum type="arabicPeriod"/>
            </a:pPr>
            <a:r>
              <a:rPr lang="en-IE" sz="2400" dirty="0">
                <a:solidFill>
                  <a:srgbClr val="414140"/>
                </a:solidFill>
                <a:hlinkClick r:id="rId2" action="ppaction://hlinkfile"/>
              </a:rPr>
              <a:t>How long will it take to raise angel financing?</a:t>
            </a:r>
            <a:endParaRPr lang="en-IE" sz="2400" dirty="0">
              <a:solidFill>
                <a:srgbClr val="414140"/>
              </a:solidFill>
            </a:endParaRPr>
          </a:p>
          <a:p>
            <a:pPr marL="514350" indent="-514350">
              <a:buFont typeface="+mj-lt"/>
              <a:buAutoNum type="arabicPeriod"/>
            </a:pPr>
            <a:r>
              <a:rPr lang="en-IE" sz="2400" dirty="0">
                <a:solidFill>
                  <a:srgbClr val="414140"/>
                </a:solidFill>
                <a:hlinkClick r:id="rId2" action="ppaction://hlinkfile"/>
              </a:rPr>
              <a:t>What financial questions should the entrepreneur anticipate from angel investors?</a:t>
            </a:r>
            <a:endParaRPr lang="en-IE" sz="2400" dirty="0">
              <a:solidFill>
                <a:srgbClr val="414140"/>
              </a:solidFill>
            </a:endParaRPr>
          </a:p>
          <a:p>
            <a:pPr marL="514350" indent="-514350">
              <a:buFont typeface="+mj-lt"/>
              <a:buAutoNum type="arabicPeriod"/>
            </a:pPr>
            <a:r>
              <a:rPr lang="en-IE" sz="2400" dirty="0">
                <a:solidFill>
                  <a:srgbClr val="414140"/>
                </a:solidFill>
                <a:hlinkClick r:id="rId2" action="ppaction://hlinkfile"/>
              </a:rPr>
              <a:t>What questions should the entrepreneur anticipate about marketing and customer acquisition?</a:t>
            </a:r>
            <a:endParaRPr lang="en-IE" sz="2400" dirty="0">
              <a:solidFill>
                <a:srgbClr val="414140"/>
              </a:solidFill>
            </a:endParaRPr>
          </a:p>
          <a:p>
            <a:pPr marL="514350" indent="-514350">
              <a:buFont typeface="+mj-lt"/>
              <a:buAutoNum type="arabicPeriod"/>
            </a:pPr>
            <a:r>
              <a:rPr lang="en-IE" sz="2400" dirty="0">
                <a:solidFill>
                  <a:srgbClr val="414140"/>
                </a:solidFill>
                <a:hlinkClick r:id="rId2" action="ppaction://hlinkfile"/>
              </a:rPr>
              <a:t>What questions should the entrepreneur expect concerning the management team and founders?</a:t>
            </a:r>
            <a:endParaRPr lang="en-IE" sz="2400" dirty="0">
              <a:solidFill>
                <a:srgbClr val="414140"/>
              </a:solidFill>
            </a:endParaRPr>
          </a:p>
        </p:txBody>
      </p:sp>
      <p:sp>
        <p:nvSpPr>
          <p:cNvPr id="5" name="Flowchart: Connector 4">
            <a:extLst>
              <a:ext uri="{FF2B5EF4-FFF2-40B4-BE49-F238E27FC236}">
                <a16:creationId xmlns:a16="http://schemas.microsoft.com/office/drawing/2014/main" id="{79F5EF38-378C-41E0-A503-9C1990724353}"/>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2</a:t>
            </a:r>
          </a:p>
        </p:txBody>
      </p:sp>
    </p:spTree>
    <p:extLst>
      <p:ext uri="{BB962C8B-B14F-4D97-AF65-F5344CB8AC3E}">
        <p14:creationId xmlns:p14="http://schemas.microsoft.com/office/powerpoint/2010/main" val="654126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3640690" y="830874"/>
            <a:ext cx="7851469" cy="697353"/>
          </a:xfrm>
        </p:spPr>
        <p:txBody>
          <a:bodyPr>
            <a:noAutofit/>
          </a:bodyPr>
          <a:lstStyle/>
          <a:p>
            <a:pPr algn="ctr"/>
            <a:r>
              <a:rPr lang="en-IE" b="1" dirty="0">
                <a:solidFill>
                  <a:srgbClr val="E95273"/>
                </a:solidFill>
                <a:latin typeface="Calibri" charset="0"/>
                <a:ea typeface="MS PGothic" charset="-128"/>
              </a:rPr>
              <a:t>All Your Angel Investor Questions Answered</a:t>
            </a:r>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4" name="Rectangle 3">
            <a:extLst>
              <a:ext uri="{FF2B5EF4-FFF2-40B4-BE49-F238E27FC236}">
                <a16:creationId xmlns:a16="http://schemas.microsoft.com/office/drawing/2014/main" id="{EBA55D02-1647-4040-9BFF-D00F9B9B7A18}"/>
              </a:ext>
            </a:extLst>
          </p:cNvPr>
          <p:cNvSpPr/>
          <p:nvPr/>
        </p:nvSpPr>
        <p:spPr>
          <a:xfrm>
            <a:off x="2715985" y="2598538"/>
            <a:ext cx="9476015" cy="3577903"/>
          </a:xfrm>
          <a:prstGeom prst="rect">
            <a:avLst/>
          </a:prstGeom>
        </p:spPr>
        <p:txBody>
          <a:bodyPr wrap="square">
            <a:spAutoFit/>
          </a:bodyPr>
          <a:lstStyle/>
          <a:p>
            <a:pPr marL="457200" indent="-457200">
              <a:buFont typeface="+mj-lt"/>
              <a:buAutoNum type="arabicPeriod" startAt="7"/>
            </a:pPr>
            <a:r>
              <a:rPr lang="en-IE" sz="2400" dirty="0">
                <a:solidFill>
                  <a:srgbClr val="414140"/>
                </a:solidFill>
                <a:hlinkClick r:id="rId2" action="ppaction://hlinkfile"/>
              </a:rPr>
              <a:t>How risky is angel investing?</a:t>
            </a:r>
            <a:endParaRPr lang="en-IE" sz="2400" dirty="0">
              <a:solidFill>
                <a:srgbClr val="414140"/>
              </a:solidFill>
            </a:endParaRPr>
          </a:p>
          <a:p>
            <a:pPr marL="457200" indent="-457200">
              <a:buFont typeface="+mj-lt"/>
              <a:buAutoNum type="arabicPeriod" startAt="7"/>
            </a:pPr>
            <a:r>
              <a:rPr lang="en-IE" sz="2400" dirty="0">
                <a:solidFill>
                  <a:srgbClr val="414140"/>
                </a:solidFill>
                <a:hlinkClick r:id="rId2" action="ppaction://hlinkfile"/>
              </a:rPr>
              <a:t>What questions should a CEO ask of potential angel investors?</a:t>
            </a:r>
            <a:endParaRPr lang="en-IE" sz="2400" dirty="0">
              <a:solidFill>
                <a:srgbClr val="414140"/>
              </a:solidFill>
            </a:endParaRPr>
          </a:p>
          <a:p>
            <a:pPr marL="457200" indent="-457200">
              <a:buFont typeface="+mj-lt"/>
              <a:buAutoNum type="arabicPeriod" startAt="7"/>
            </a:pPr>
            <a:r>
              <a:rPr lang="en-IE" sz="2400" dirty="0">
                <a:solidFill>
                  <a:srgbClr val="414140"/>
                </a:solidFill>
                <a:hlinkClick r:id="rId2" action="ppaction://hlinkfile"/>
              </a:rPr>
              <a:t>What are the key factors in determining the appropriate valuation in a seed round of financing?</a:t>
            </a:r>
            <a:endParaRPr lang="en-IE" sz="2400" dirty="0">
              <a:solidFill>
                <a:srgbClr val="414140"/>
              </a:solidFill>
            </a:endParaRPr>
          </a:p>
          <a:p>
            <a:pPr marL="457200" indent="-457200">
              <a:buFont typeface="+mj-lt"/>
              <a:buAutoNum type="arabicPeriod" startAt="7"/>
            </a:pPr>
            <a:r>
              <a:rPr lang="en-IE" sz="2400" dirty="0">
                <a:solidFill>
                  <a:srgbClr val="414140"/>
                </a:solidFill>
                <a:hlinkClick r:id="rId2" action="ppaction://hlinkfile"/>
              </a:rPr>
              <a:t>What are typical reasons angel investors will reject an investment?</a:t>
            </a:r>
            <a:endParaRPr lang="en-IE" sz="2400" dirty="0">
              <a:solidFill>
                <a:srgbClr val="414140"/>
              </a:solidFill>
            </a:endParaRPr>
          </a:p>
          <a:p>
            <a:pPr marL="457200" indent="-457200">
              <a:buFont typeface="+mj-lt"/>
              <a:buAutoNum type="arabicPeriod" startAt="7"/>
            </a:pPr>
            <a:r>
              <a:rPr lang="en-IE" sz="2400" dirty="0">
                <a:solidFill>
                  <a:srgbClr val="414140"/>
                </a:solidFill>
                <a:hlinkClick r:id="rId2" action="ppaction://hlinkfile"/>
              </a:rPr>
              <a:t>What mistakes are made by entrepreneurs in a pitch meeting with angel investors?</a:t>
            </a:r>
            <a:endParaRPr lang="en-IE" sz="2400" dirty="0">
              <a:solidFill>
                <a:srgbClr val="414140"/>
              </a:solidFill>
            </a:endParaRPr>
          </a:p>
          <a:p>
            <a:pPr marL="457200" indent="-457200">
              <a:buFont typeface="+mj-lt"/>
              <a:buAutoNum type="arabicPeriod" startAt="7"/>
            </a:pPr>
            <a:endParaRPr lang="en-IE" sz="2400" dirty="0">
              <a:solidFill>
                <a:srgbClr val="414140"/>
              </a:solidFill>
            </a:endParaRPr>
          </a:p>
          <a:p>
            <a:endParaRPr lang="en-IE" sz="1050" dirty="0">
              <a:solidFill>
                <a:srgbClr val="414140"/>
              </a:solidFill>
              <a:hlinkClick r:id="rId2" action="ppaction://hlinkfile"/>
            </a:endParaRPr>
          </a:p>
          <a:p>
            <a:r>
              <a:rPr lang="en-IE" sz="2400" dirty="0">
                <a:solidFill>
                  <a:srgbClr val="414140"/>
                </a:solidFill>
                <a:hlinkClick r:id="rId2" action="ppaction://hlinkfile"/>
              </a:rPr>
              <a:t>All 20 Sets of Questions &amp; Answers Here: Forbes</a:t>
            </a:r>
            <a:endParaRPr lang="en-IE" sz="2400" dirty="0">
              <a:solidFill>
                <a:srgbClr val="414140"/>
              </a:solidFill>
            </a:endParaRPr>
          </a:p>
        </p:txBody>
      </p:sp>
      <p:sp>
        <p:nvSpPr>
          <p:cNvPr id="5" name="Flowchart: Connector 4">
            <a:extLst>
              <a:ext uri="{FF2B5EF4-FFF2-40B4-BE49-F238E27FC236}">
                <a16:creationId xmlns:a16="http://schemas.microsoft.com/office/drawing/2014/main" id="{3F7DE0EF-CD06-4051-BC03-3414262A8FAE}"/>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2</a:t>
            </a:r>
          </a:p>
        </p:txBody>
      </p:sp>
    </p:spTree>
    <p:extLst>
      <p:ext uri="{BB962C8B-B14F-4D97-AF65-F5344CB8AC3E}">
        <p14:creationId xmlns:p14="http://schemas.microsoft.com/office/powerpoint/2010/main" val="3617470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p:txBody>
          <a:bodyPr>
            <a:normAutofit/>
          </a:bodyPr>
          <a:lstStyle/>
          <a:p>
            <a:r>
              <a:rPr lang="en-IE" b="1" dirty="0">
                <a:solidFill>
                  <a:srgbClr val="E95273"/>
                </a:solidFill>
              </a:rPr>
              <a:t>Venture Capital Investors  </a:t>
            </a: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a:xfrm>
            <a:off x="590550" y="2117448"/>
            <a:ext cx="11305693" cy="3975101"/>
          </a:xfrm>
          <a:solidFill>
            <a:schemeClr val="bg1"/>
          </a:solidFill>
        </p:spPr>
        <p:txBody>
          <a:bodyPr/>
          <a:lstStyle/>
          <a:p>
            <a:r>
              <a:rPr lang="en-IE" b="1" dirty="0">
                <a:solidFill>
                  <a:srgbClr val="10B1A2"/>
                </a:solidFill>
              </a:rPr>
              <a:t>Seed and Venture Capital </a:t>
            </a:r>
            <a:r>
              <a:rPr lang="en-IE" dirty="0"/>
              <a:t>are becoming more frequent sources of investment providing capital for new businesses and entrepreneurs that would not be able to obtain loans. The global credit crunch has increased the demand for angel investors. </a:t>
            </a:r>
          </a:p>
          <a:p>
            <a:r>
              <a:rPr lang="en-IE" b="1" dirty="0">
                <a:solidFill>
                  <a:srgbClr val="10B1A2"/>
                </a:solidFill>
              </a:rPr>
              <a:t>Venture Capital is:</a:t>
            </a:r>
          </a:p>
          <a:p>
            <a:pPr marL="342900" indent="-342900">
              <a:buFont typeface="Wingdings" panose="05000000000000000000" pitchFamily="2" charset="2"/>
              <a:buChar char="ü"/>
            </a:pPr>
            <a:r>
              <a:rPr lang="en-IE" dirty="0"/>
              <a:t>Capital provided by </a:t>
            </a:r>
            <a:r>
              <a:rPr lang="en-IE" b="1" dirty="0">
                <a:solidFill>
                  <a:srgbClr val="10B1A2"/>
                </a:solidFill>
              </a:rPr>
              <a:t>full-time, professional firms </a:t>
            </a:r>
            <a:r>
              <a:rPr lang="en-IE" dirty="0"/>
              <a:t>(venture capitalists) who invest with management in ambitious, fast-growing companies with the potential to develop into significant businesses.</a:t>
            </a:r>
          </a:p>
          <a:p>
            <a:pPr marL="342900" indent="-342900">
              <a:buFont typeface="Wingdings" panose="05000000000000000000" pitchFamily="2" charset="2"/>
              <a:buChar char="ü"/>
            </a:pPr>
            <a:r>
              <a:rPr lang="en-IE" dirty="0"/>
              <a:t>Is likely to </a:t>
            </a:r>
            <a:r>
              <a:rPr lang="en-IE" b="1" dirty="0">
                <a:solidFill>
                  <a:srgbClr val="10B1A2"/>
                </a:solidFill>
              </a:rPr>
              <a:t>add considerably to the credibility </a:t>
            </a:r>
            <a:r>
              <a:rPr lang="en-IE" dirty="0"/>
              <a:t>of the company and to supply management expertise, support and access to their contacts.  As part of their mentoring and monitoring of their investment, they are </a:t>
            </a:r>
            <a:r>
              <a:rPr lang="en-IE" b="1" dirty="0">
                <a:solidFill>
                  <a:srgbClr val="10B1A2"/>
                </a:solidFill>
              </a:rPr>
              <a:t>likely to seek board membership</a:t>
            </a:r>
            <a:r>
              <a:rPr lang="en-IE" b="1" dirty="0"/>
              <a:t>.</a:t>
            </a:r>
          </a:p>
          <a:p>
            <a:endParaRPr lang="en-IE" dirty="0"/>
          </a:p>
          <a:p>
            <a:endParaRPr lang="en-IE" dirty="0"/>
          </a:p>
        </p:txBody>
      </p:sp>
      <p:sp>
        <p:nvSpPr>
          <p:cNvPr id="4" name="Flowchart: Connector 3">
            <a:extLst>
              <a:ext uri="{FF2B5EF4-FFF2-40B4-BE49-F238E27FC236}">
                <a16:creationId xmlns:a16="http://schemas.microsoft.com/office/drawing/2014/main" id="{8E25D5DA-D604-4FD7-980C-8173795AB89D}"/>
              </a:ext>
            </a:extLst>
          </p:cNvPr>
          <p:cNvSpPr/>
          <p:nvPr/>
        </p:nvSpPr>
        <p:spPr>
          <a:xfrm>
            <a:off x="622929" y="48169"/>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3</a:t>
            </a:r>
          </a:p>
        </p:txBody>
      </p:sp>
    </p:spTree>
    <p:extLst>
      <p:ext uri="{BB962C8B-B14F-4D97-AF65-F5344CB8AC3E}">
        <p14:creationId xmlns:p14="http://schemas.microsoft.com/office/powerpoint/2010/main" val="1555991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p:txBody>
          <a:bodyPr>
            <a:normAutofit/>
          </a:bodyPr>
          <a:lstStyle/>
          <a:p>
            <a:r>
              <a:rPr lang="en-IE" b="1" dirty="0">
                <a:solidFill>
                  <a:srgbClr val="E95273"/>
                </a:solidFill>
              </a:rPr>
              <a:t>Venture Capital Investors  </a:t>
            </a: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a:xfrm>
            <a:off x="1057275" y="2117448"/>
            <a:ext cx="10511798" cy="3975101"/>
          </a:xfrm>
          <a:solidFill>
            <a:schemeClr val="bg1"/>
          </a:solidFill>
        </p:spPr>
        <p:txBody>
          <a:bodyPr/>
          <a:lstStyle/>
          <a:p>
            <a:r>
              <a:rPr lang="en-IE" dirty="0"/>
              <a:t>In contrast to bank finance, venture capitalists are not </a:t>
            </a:r>
            <a:r>
              <a:rPr lang="en-IE" b="1" dirty="0"/>
              <a:t>looking for scheduled repayment,</a:t>
            </a:r>
            <a:r>
              <a:rPr lang="en-IE" dirty="0"/>
              <a:t> but for a minority of the share capital of your company in return for cash. </a:t>
            </a:r>
          </a:p>
          <a:p>
            <a:pPr marL="342900" indent="-342900">
              <a:buFont typeface="Wingdings" panose="05000000000000000000" pitchFamily="2" charset="2"/>
              <a:buChar char="ü"/>
            </a:pPr>
            <a:r>
              <a:rPr lang="en-IE" dirty="0"/>
              <a:t>The venture capitalists will typically look to </a:t>
            </a:r>
            <a:r>
              <a:rPr lang="en-IE" b="1" dirty="0"/>
              <a:t>realise their investment in five years, </a:t>
            </a:r>
            <a:r>
              <a:rPr lang="en-IE" dirty="0"/>
              <a:t>either through floatation on a public market, a trade sale or for their stake to be bought out by the company.</a:t>
            </a:r>
          </a:p>
          <a:p>
            <a:pPr marL="342900" indent="-342900">
              <a:buFont typeface="Wingdings" panose="05000000000000000000" pitchFamily="2" charset="2"/>
              <a:buChar char="ü"/>
            </a:pPr>
            <a:r>
              <a:rPr lang="en-IE" dirty="0"/>
              <a:t>Venture Capital funds usually invest in companies that are </a:t>
            </a:r>
            <a:r>
              <a:rPr lang="en-IE" b="1" dirty="0"/>
              <a:t>raising €500k+ in equity</a:t>
            </a:r>
            <a:r>
              <a:rPr lang="en-IE" dirty="0"/>
              <a:t>. The companies must be in a </a:t>
            </a:r>
            <a:r>
              <a:rPr lang="en-IE" b="1" dirty="0"/>
              <a:t>fast-growing, attractive sector, with a strong management team and demonstrable skills</a:t>
            </a:r>
            <a:r>
              <a:rPr lang="en-IE" dirty="0"/>
              <a:t>. The product/service must solve a clearly identified problem.</a:t>
            </a:r>
          </a:p>
          <a:p>
            <a:endParaRPr lang="en-IE" dirty="0"/>
          </a:p>
          <a:p>
            <a:endParaRPr lang="en-IE" dirty="0"/>
          </a:p>
        </p:txBody>
      </p:sp>
      <p:sp>
        <p:nvSpPr>
          <p:cNvPr id="4" name="Flowchart: Connector 3">
            <a:extLst>
              <a:ext uri="{FF2B5EF4-FFF2-40B4-BE49-F238E27FC236}">
                <a16:creationId xmlns:a16="http://schemas.microsoft.com/office/drawing/2014/main" id="{7037E5F3-A4A7-4469-9EE5-B97B061F825D}"/>
              </a:ext>
            </a:extLst>
          </p:cNvPr>
          <p:cNvSpPr/>
          <p:nvPr/>
        </p:nvSpPr>
        <p:spPr>
          <a:xfrm>
            <a:off x="622929" y="48169"/>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3</a:t>
            </a:r>
          </a:p>
        </p:txBody>
      </p:sp>
    </p:spTree>
    <p:extLst>
      <p:ext uri="{BB962C8B-B14F-4D97-AF65-F5344CB8AC3E}">
        <p14:creationId xmlns:p14="http://schemas.microsoft.com/office/powerpoint/2010/main" val="3615546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6506817" y="0"/>
            <a:ext cx="3127513" cy="1126435"/>
          </a:xfrm>
          <a:custGeom>
            <a:avLst/>
            <a:gdLst>
              <a:gd name="connsiteX0" fmla="*/ 0 w 3127513"/>
              <a:gd name="connsiteY0" fmla="*/ 0 h 1126435"/>
              <a:gd name="connsiteX1" fmla="*/ 3127513 w 3127513"/>
              <a:gd name="connsiteY1" fmla="*/ 1073426 h 1126435"/>
              <a:gd name="connsiteX2" fmla="*/ 2597426 w 3127513"/>
              <a:gd name="connsiteY2" fmla="*/ 1126435 h 1126435"/>
              <a:gd name="connsiteX3" fmla="*/ 0 w 3127513"/>
              <a:gd name="connsiteY3" fmla="*/ 0 h 1126435"/>
            </a:gdLst>
            <a:ahLst/>
            <a:cxnLst>
              <a:cxn ang="0">
                <a:pos x="connsiteX0" y="connsiteY0"/>
              </a:cxn>
              <a:cxn ang="0">
                <a:pos x="connsiteX1" y="connsiteY1"/>
              </a:cxn>
              <a:cxn ang="0">
                <a:pos x="connsiteX2" y="connsiteY2"/>
              </a:cxn>
              <a:cxn ang="0">
                <a:pos x="connsiteX3" y="connsiteY3"/>
              </a:cxn>
            </a:cxnLst>
            <a:rect l="l" t="t" r="r" b="b"/>
            <a:pathLst>
              <a:path w="3127513" h="1126435">
                <a:moveTo>
                  <a:pt x="0" y="0"/>
                </a:moveTo>
                <a:lnTo>
                  <a:pt x="3127513" y="1073426"/>
                </a:lnTo>
                <a:lnTo>
                  <a:pt x="2597426" y="1126435"/>
                </a:lnTo>
                <a:lnTo>
                  <a:pt x="0" y="0"/>
                </a:lnTo>
                <a:close/>
              </a:path>
            </a:pathLst>
          </a:custGeom>
          <a:solidFill>
            <a:srgbClr val="B75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494068D-A3CB-4F3A-90D5-B225F24B1B8A}"/>
              </a:ext>
            </a:extLst>
          </p:cNvPr>
          <p:cNvSpPr>
            <a:spLocks noGrp="1"/>
          </p:cNvSpPr>
          <p:nvPr>
            <p:ph type="body" sz="quarter" idx="13"/>
          </p:nvPr>
        </p:nvSpPr>
        <p:spPr/>
        <p:txBody>
          <a:bodyPr/>
          <a:lstStyle/>
          <a:p>
            <a:endParaRPr lang="en-IE"/>
          </a:p>
        </p:txBody>
      </p:sp>
      <p:sp>
        <p:nvSpPr>
          <p:cNvPr id="4" name="Text Placeholder 3">
            <a:extLst>
              <a:ext uri="{FF2B5EF4-FFF2-40B4-BE49-F238E27FC236}">
                <a16:creationId xmlns:a16="http://schemas.microsoft.com/office/drawing/2014/main" id="{6585B3BE-F273-41D5-9001-22EBD3ABFE16}"/>
              </a:ext>
            </a:extLst>
          </p:cNvPr>
          <p:cNvSpPr>
            <a:spLocks noGrp="1"/>
          </p:cNvSpPr>
          <p:nvPr>
            <p:ph type="body" sz="quarter" idx="14"/>
          </p:nvPr>
        </p:nvSpPr>
        <p:spPr/>
        <p:txBody>
          <a:bodyPr/>
          <a:lstStyle/>
          <a:p>
            <a:endParaRPr lang="en-IE"/>
          </a:p>
        </p:txBody>
      </p:sp>
      <p:sp>
        <p:nvSpPr>
          <p:cNvPr id="5" name="タイトル 35"/>
          <p:cNvSpPr>
            <a:spLocks noGrp="1"/>
          </p:cNvSpPr>
          <p:nvPr>
            <p:ph type="title" idx="4294967295"/>
          </p:nvPr>
        </p:nvSpPr>
        <p:spPr>
          <a:xfrm>
            <a:off x="-1" y="1"/>
            <a:ext cx="12191999" cy="1474788"/>
          </a:xfrm>
          <a:solidFill>
            <a:schemeClr val="bg1"/>
          </a:solidFill>
        </p:spPr>
        <p:txBody>
          <a:bodyPr anchor="ctr">
            <a:normAutofit/>
          </a:bodyPr>
          <a:lstStyle/>
          <a:p>
            <a:pPr algn="ctr"/>
            <a:r>
              <a:rPr lang="en-US" altLang="ja-JP" sz="3200" b="1" dirty="0">
                <a:solidFill>
                  <a:srgbClr val="10B1A2"/>
                </a:solidFill>
                <a:latin typeface="Calibri" charset="0"/>
                <a:ea typeface="MS PGothic" charset="-128"/>
              </a:rPr>
              <a:t>The Difference Between a Venture Capital and an Angel Investor</a:t>
            </a:r>
            <a:endParaRPr kumimoji="1" lang="ja-JP" altLang="en-US" sz="3200" b="1" dirty="0">
              <a:solidFill>
                <a:srgbClr val="10B1A2"/>
              </a:solidFill>
              <a:latin typeface="Calibri" charset="0"/>
              <a:ea typeface="MS PGothic" charset="-128"/>
            </a:endParaRPr>
          </a:p>
        </p:txBody>
      </p:sp>
      <p:graphicFrame>
        <p:nvGraphicFramePr>
          <p:cNvPr id="11" name="Table 10">
            <a:extLst>
              <a:ext uri="{FF2B5EF4-FFF2-40B4-BE49-F238E27FC236}">
                <a16:creationId xmlns:a16="http://schemas.microsoft.com/office/drawing/2014/main" id="{E4A96C14-F696-46B3-8AC1-2D454D2D749F}"/>
              </a:ext>
            </a:extLst>
          </p:cNvPr>
          <p:cNvGraphicFramePr>
            <a:graphicFrameLocks noGrp="1"/>
          </p:cNvGraphicFramePr>
          <p:nvPr/>
        </p:nvGraphicFramePr>
        <p:xfrm>
          <a:off x="0" y="974484"/>
          <a:ext cx="12192000" cy="5719647"/>
        </p:xfrm>
        <a:graphic>
          <a:graphicData uri="http://schemas.openxmlformats.org/drawingml/2006/table">
            <a:tbl>
              <a:tblPr firstRow="1" bandRow="1">
                <a:tableStyleId>{5C22544A-7EE6-4342-B048-85BDC9FD1C3A}</a:tableStyleId>
              </a:tblPr>
              <a:tblGrid>
                <a:gridCol w="6165908">
                  <a:extLst>
                    <a:ext uri="{9D8B030D-6E8A-4147-A177-3AD203B41FA5}">
                      <a16:colId xmlns:a16="http://schemas.microsoft.com/office/drawing/2014/main" val="2511320271"/>
                    </a:ext>
                  </a:extLst>
                </a:gridCol>
                <a:gridCol w="220690">
                  <a:extLst>
                    <a:ext uri="{9D8B030D-6E8A-4147-A177-3AD203B41FA5}">
                      <a16:colId xmlns:a16="http://schemas.microsoft.com/office/drawing/2014/main" val="2510859457"/>
                    </a:ext>
                  </a:extLst>
                </a:gridCol>
                <a:gridCol w="5805402">
                  <a:extLst>
                    <a:ext uri="{9D8B030D-6E8A-4147-A177-3AD203B41FA5}">
                      <a16:colId xmlns:a16="http://schemas.microsoft.com/office/drawing/2014/main" val="3340586001"/>
                    </a:ext>
                  </a:extLst>
                </a:gridCol>
              </a:tblGrid>
              <a:tr h="430160">
                <a:tc gridSpan="2">
                  <a:txBody>
                    <a:bodyPr/>
                    <a:lstStyle/>
                    <a:p>
                      <a:pPr algn="ctr"/>
                      <a:r>
                        <a:rPr lang="en-IE" sz="2400" dirty="0">
                          <a:solidFill>
                            <a:srgbClr val="E95273"/>
                          </a:solidFill>
                        </a:rPr>
                        <a:t>Angel Investor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IE" sz="2400" dirty="0">
                        <a:solidFill>
                          <a:srgbClr val="E9527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b="1" kern="1200" dirty="0">
                          <a:solidFill>
                            <a:srgbClr val="E95273"/>
                          </a:solidFill>
                          <a:latin typeface="+mn-lt"/>
                          <a:ea typeface="+mn-ea"/>
                          <a:cs typeface="+mn-cs"/>
                        </a:rPr>
                        <a:t>Venture Capital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5927922"/>
                  </a:ext>
                </a:extLst>
              </a:tr>
              <a:tr h="477087">
                <a:tc grid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2000" b="1" i="0" kern="1200" dirty="0">
                          <a:solidFill>
                            <a:srgbClr val="E95273"/>
                          </a:solidFill>
                          <a:effectLst/>
                          <a:latin typeface="+mn-lt"/>
                          <a:ea typeface="+mn-ea"/>
                          <a:cs typeface="+mn-cs"/>
                        </a:rPr>
                        <a:t>Private equity</a:t>
                      </a:r>
                      <a:r>
                        <a:rPr lang="en-IE" sz="2000" b="0" i="0" kern="1200" dirty="0">
                          <a:solidFill>
                            <a:srgbClr val="414140"/>
                          </a:solidFill>
                          <a:effectLst/>
                          <a:latin typeface="+mn-lt"/>
                          <a:ea typeface="+mn-ea"/>
                          <a:cs typeface="+mn-cs"/>
                        </a:rPr>
                        <a:t> </a:t>
                      </a:r>
                      <a:r>
                        <a:rPr lang="en-IE" sz="2000" b="0" i="0" kern="1200" dirty="0">
                          <a:solidFill>
                            <a:srgbClr val="7F7F7F"/>
                          </a:solidFill>
                          <a:effectLst/>
                          <a:latin typeface="+mn-lt"/>
                          <a:ea typeface="+mn-ea"/>
                          <a:cs typeface="+mn-cs"/>
                        </a:rPr>
                        <a:t>is simply shares (equity or securities) in a company that is not listed on the stock market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2000" b="0" i="0" kern="1200" dirty="0">
                        <a:solidFill>
                          <a:srgbClr val="414140"/>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4540361"/>
                  </a:ext>
                </a:extLst>
              </a:tr>
              <a:tr h="47708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7F7F7F"/>
                          </a:solidFill>
                          <a:effectLst/>
                          <a:latin typeface="+mn-lt"/>
                          <a:ea typeface="+mn-ea"/>
                          <a:cs typeface="+mn-cs"/>
                        </a:rPr>
                        <a:t>An individual investor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7F7F7F"/>
                          </a:solidFill>
                          <a:effectLst/>
                          <a:latin typeface="+mn-lt"/>
                          <a:ea typeface="+mn-ea"/>
                          <a:cs typeface="+mn-cs"/>
                        </a:rPr>
                        <a:t>Investment amounts: €10k - €100k, sometimes a bit more, groups could go up to €1m</a:t>
                      </a:r>
                    </a:p>
                    <a:p>
                      <a:pPr marL="285750" indent="-285750">
                        <a:buFont typeface="Arial" panose="020B0604020202020204" pitchFamily="34" charset="0"/>
                        <a:buChar char="•"/>
                      </a:pPr>
                      <a:r>
                        <a:rPr lang="en-IE" sz="2200" b="0" i="0" kern="1200" dirty="0">
                          <a:solidFill>
                            <a:srgbClr val="7F7F7F"/>
                          </a:solidFill>
                          <a:effectLst/>
                          <a:latin typeface="+mn-lt"/>
                          <a:ea typeface="+mn-ea"/>
                          <a:cs typeface="+mn-cs"/>
                        </a:rPr>
                        <a:t>Hold private equity from having made investments directly into private companies</a:t>
                      </a:r>
                    </a:p>
                    <a:p>
                      <a:pPr marL="285750" indent="-285750">
                        <a:buFont typeface="Arial" panose="020B0604020202020204" pitchFamily="34" charset="0"/>
                        <a:buChar char="•"/>
                      </a:pPr>
                      <a:r>
                        <a:rPr lang="en-IE" sz="2200" b="0" i="0" kern="1200" dirty="0">
                          <a:solidFill>
                            <a:srgbClr val="7F7F7F"/>
                          </a:solidFill>
                          <a:effectLst/>
                          <a:latin typeface="+mn-lt"/>
                          <a:ea typeface="+mn-ea"/>
                          <a:cs typeface="+mn-cs"/>
                        </a:rPr>
                        <a:t>Individuals often successful business people, who are investing their own personal funds into a potentially rewarding opportunity</a:t>
                      </a:r>
                    </a:p>
                    <a:p>
                      <a:pPr marL="285750" indent="-285750">
                        <a:buFont typeface="Arial" panose="020B0604020202020204" pitchFamily="34" charset="0"/>
                        <a:buChar char="•"/>
                      </a:pPr>
                      <a:r>
                        <a:rPr lang="en-IE" sz="2200" b="0" i="0" kern="1200" dirty="0">
                          <a:solidFill>
                            <a:srgbClr val="7F7F7F"/>
                          </a:solidFill>
                          <a:effectLst/>
                          <a:latin typeface="+mn-lt"/>
                          <a:ea typeface="+mn-ea"/>
                          <a:cs typeface="+mn-cs"/>
                        </a:rPr>
                        <a:t>May be willing to invest in early-stage or start-up, as well as established companies</a:t>
                      </a:r>
                    </a:p>
                    <a:p>
                      <a:pPr marL="285750" indent="-285750">
                        <a:buFont typeface="Arial" panose="020B0604020202020204" pitchFamily="34" charset="0"/>
                        <a:buChar char="•"/>
                      </a:pPr>
                      <a:r>
                        <a:rPr lang="en-IE" sz="2200" b="0" i="0" kern="1200" dirty="0">
                          <a:solidFill>
                            <a:srgbClr val="7F7F7F"/>
                          </a:solidFill>
                          <a:effectLst/>
                          <a:latin typeface="+mn-lt"/>
                          <a:ea typeface="+mn-ea"/>
                          <a:cs typeface="+mn-cs"/>
                        </a:rPr>
                        <a:t>Have experience and contacts to contribute</a:t>
                      </a:r>
                    </a:p>
                    <a:p>
                      <a:pPr marL="285750" indent="-285750">
                        <a:buFont typeface="Arial" panose="020B0604020202020204" pitchFamily="34" charset="0"/>
                        <a:buChar char="•"/>
                      </a:pPr>
                      <a:r>
                        <a:rPr lang="en-IE" sz="2200" b="0" i="0" kern="1200" dirty="0">
                          <a:solidFill>
                            <a:srgbClr val="7F7F7F"/>
                          </a:solidFill>
                          <a:effectLst/>
                          <a:latin typeface="+mn-lt"/>
                          <a:ea typeface="+mn-ea"/>
                          <a:cs typeface="+mn-cs"/>
                        </a:rPr>
                        <a:t>May be willing to be "hands-off" or "hands-on" adding important skills</a:t>
                      </a:r>
                    </a:p>
                    <a:p>
                      <a:pPr marL="457200" indent="-457200">
                        <a:buFont typeface="Arial" panose="020B0604020202020204" pitchFamily="34" charset="0"/>
                        <a:buChar char="•"/>
                      </a:pPr>
                      <a:endParaRPr lang="en-IE" sz="2200" b="0" i="0" kern="1200" dirty="0">
                        <a:solidFill>
                          <a:srgbClr val="7F7F7F"/>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7F7F7F"/>
                          </a:solidFill>
                          <a:effectLst/>
                          <a:latin typeface="+mn-lt"/>
                          <a:ea typeface="+mn-ea"/>
                          <a:cs typeface="+mn-cs"/>
                        </a:rPr>
                        <a:t>A company or business rather than an individual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7F7F7F"/>
                          </a:solidFill>
                          <a:effectLst/>
                          <a:latin typeface="+mn-lt"/>
                          <a:ea typeface="+mn-ea"/>
                          <a:cs typeface="+mn-cs"/>
                        </a:rPr>
                        <a:t>Investment amounts: €1M +</a:t>
                      </a:r>
                    </a:p>
                    <a:p>
                      <a:pPr marL="285750" indent="-285750">
                        <a:buFont typeface="Arial" panose="020B0604020202020204" pitchFamily="34" charset="0"/>
                        <a:buChar char="•"/>
                      </a:pPr>
                      <a:r>
                        <a:rPr lang="en-IE" sz="2200" b="0" i="0" kern="1200" dirty="0">
                          <a:solidFill>
                            <a:srgbClr val="7F7F7F"/>
                          </a:solidFill>
                          <a:effectLst/>
                          <a:latin typeface="+mn-lt"/>
                          <a:ea typeface="+mn-ea"/>
                          <a:cs typeface="+mn-cs"/>
                        </a:rPr>
                        <a:t>Hold private equity from having made investments directly into private companies</a:t>
                      </a:r>
                    </a:p>
                    <a:p>
                      <a:pPr marL="285750" indent="-285750">
                        <a:buFont typeface="Arial" panose="020B0604020202020204" pitchFamily="34" charset="0"/>
                        <a:buChar char="•"/>
                      </a:pPr>
                      <a:r>
                        <a:rPr lang="en-IE" sz="2200" b="0" i="0" kern="1200" dirty="0">
                          <a:solidFill>
                            <a:srgbClr val="7F7F7F"/>
                          </a:solidFill>
                          <a:effectLst/>
                          <a:latin typeface="+mn-lt"/>
                          <a:ea typeface="+mn-ea"/>
                          <a:cs typeface="+mn-cs"/>
                        </a:rPr>
                        <a:t>Capital is invested by firms or companies that use other people's money. They raise that money by offering investors a chance to take part in a fund that is then used to buy shares in a private company</a:t>
                      </a:r>
                    </a:p>
                    <a:p>
                      <a:pPr marL="285750" indent="-285750">
                        <a:buFont typeface="Arial" panose="020B0604020202020204" pitchFamily="34" charset="0"/>
                        <a:buChar char="•"/>
                      </a:pPr>
                      <a:r>
                        <a:rPr lang="en-IE" sz="2200" b="0" i="0" kern="1200" dirty="0">
                          <a:solidFill>
                            <a:srgbClr val="7F7F7F"/>
                          </a:solidFill>
                          <a:effectLst/>
                          <a:latin typeface="+mn-lt"/>
                          <a:ea typeface="+mn-ea"/>
                          <a:cs typeface="+mn-cs"/>
                        </a:rPr>
                        <a:t>Seldom interested in early-stage, unless compelling reasons (e.g. high tech with already successful founders)</a:t>
                      </a:r>
                    </a:p>
                    <a:p>
                      <a:pPr marL="285750" indent="-285750">
                        <a:buFont typeface="Arial" panose="020B0604020202020204" pitchFamily="34" charset="0"/>
                        <a:buChar char="•"/>
                      </a:pPr>
                      <a:r>
                        <a:rPr lang="en-IE" sz="2200" b="0" i="0" kern="1200" dirty="0">
                          <a:solidFill>
                            <a:srgbClr val="7F7F7F"/>
                          </a:solidFill>
                          <a:effectLst/>
                          <a:latin typeface="+mn-lt"/>
                          <a:ea typeface="+mn-ea"/>
                          <a:cs typeface="+mn-cs"/>
                        </a:rPr>
                        <a:t>Have contacts</a:t>
                      </a:r>
                    </a:p>
                    <a:p>
                      <a:pPr marL="285750" indent="-285750">
                        <a:buFont typeface="Arial" panose="020B0604020202020204" pitchFamily="34" charset="0"/>
                        <a:buChar char="•"/>
                      </a:pPr>
                      <a:r>
                        <a:rPr lang="en-IE" sz="2200" b="0" i="0" kern="1200" dirty="0">
                          <a:solidFill>
                            <a:srgbClr val="7F7F7F"/>
                          </a:solidFill>
                          <a:effectLst/>
                          <a:latin typeface="+mn-lt"/>
                          <a:ea typeface="+mn-ea"/>
                          <a:cs typeface="+mn-cs"/>
                        </a:rPr>
                        <a:t>Require seat 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414140"/>
                          </a:solidFill>
                          <a:effectLst/>
                          <a:latin typeface="+mn-lt"/>
                          <a:ea typeface="+mn-ea"/>
                          <a:cs typeface="+mn-cs"/>
                        </a:rPr>
                        <a:t>A company or business rather than an individual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414140"/>
                          </a:solidFill>
                          <a:effectLst/>
                          <a:latin typeface="+mn-lt"/>
                          <a:ea typeface="+mn-ea"/>
                          <a:cs typeface="+mn-cs"/>
                        </a:rPr>
                        <a:t>Investment amounts: €1M +</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Hold private equity from having made investments directly into private companies</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Capital is invested by firms or companies that use other people's money. They raise that money by offering investors a chance to take part in a fund that is then used to buy shares in a private company</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Seldom interested in early-stage, unless compelling reasons (e.g. high tech with already successful founders)</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Have contacts</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Require seat 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bl>
          </a:graphicData>
        </a:graphic>
      </p:graphicFrame>
    </p:spTree>
    <p:extLst>
      <p:ext uri="{BB962C8B-B14F-4D97-AF65-F5344CB8AC3E}">
        <p14:creationId xmlns:p14="http://schemas.microsoft.com/office/powerpoint/2010/main" val="2823916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3897064" y="480893"/>
            <a:ext cx="7407087" cy="697353"/>
          </a:xfrm>
        </p:spPr>
        <p:txBody>
          <a:bodyPr>
            <a:normAutofit/>
          </a:bodyPr>
          <a:lstStyle/>
          <a:p>
            <a:r>
              <a:rPr lang="en-IE" b="1" dirty="0">
                <a:solidFill>
                  <a:srgbClr val="E95273"/>
                </a:solidFill>
              </a:rPr>
              <a:t>Y Combinator</a:t>
            </a: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4" name="Rectangle 3">
            <a:extLst>
              <a:ext uri="{FF2B5EF4-FFF2-40B4-BE49-F238E27FC236}">
                <a16:creationId xmlns:a16="http://schemas.microsoft.com/office/drawing/2014/main" id="{EBA55D02-1647-4040-9BFF-D00F9B9B7A18}"/>
              </a:ext>
            </a:extLst>
          </p:cNvPr>
          <p:cNvSpPr/>
          <p:nvPr/>
        </p:nvSpPr>
        <p:spPr>
          <a:xfrm>
            <a:off x="511832" y="2223206"/>
            <a:ext cx="11464335" cy="4524315"/>
          </a:xfrm>
          <a:prstGeom prst="rect">
            <a:avLst/>
          </a:prstGeom>
          <a:solidFill>
            <a:schemeClr val="bg1"/>
          </a:solidFill>
        </p:spPr>
        <p:txBody>
          <a:bodyPr wrap="square">
            <a:spAutoFit/>
          </a:bodyPr>
          <a:lstStyle/>
          <a:p>
            <a:r>
              <a:rPr lang="en-IE" sz="2400" b="1" dirty="0">
                <a:solidFill>
                  <a:srgbClr val="E63275"/>
                </a:solidFill>
              </a:rPr>
              <a:t>Y Combinator </a:t>
            </a:r>
            <a:r>
              <a:rPr lang="en-IE" sz="2400" dirty="0">
                <a:solidFill>
                  <a:srgbClr val="7F7F7F"/>
                </a:solidFill>
              </a:rPr>
              <a:t>provides seed funding for </a:t>
            </a:r>
            <a:r>
              <a:rPr lang="en-IE" sz="2400" b="1" dirty="0">
                <a:solidFill>
                  <a:srgbClr val="7F7F7F"/>
                </a:solidFill>
              </a:rPr>
              <a:t>Start-ups</a:t>
            </a:r>
            <a:r>
              <a:rPr lang="en-IE" sz="2400" dirty="0">
                <a:solidFill>
                  <a:srgbClr val="7F7F7F"/>
                </a:solidFill>
              </a:rPr>
              <a:t>. The goal is to </a:t>
            </a:r>
            <a:r>
              <a:rPr lang="en-IE" sz="2400" b="1" dirty="0">
                <a:solidFill>
                  <a:srgbClr val="7F7F7F"/>
                </a:solidFill>
              </a:rPr>
              <a:t>get you through the first phase </a:t>
            </a:r>
            <a:r>
              <a:rPr lang="en-IE" sz="2400" dirty="0">
                <a:solidFill>
                  <a:srgbClr val="7F7F7F"/>
                </a:solidFill>
              </a:rPr>
              <a:t>and get you to the point where you’ve built something impressive enough to raise money on a larger scale. Then they  introduce you to later stage investors—or occasionally even acquirers.</a:t>
            </a:r>
          </a:p>
          <a:p>
            <a:r>
              <a:rPr lang="en-IE" sz="2400" b="1" dirty="0">
                <a:solidFill>
                  <a:srgbClr val="7F7F7F"/>
                </a:solidFill>
              </a:rPr>
              <a:t>Make small investments in return for small stakes in the companies funded</a:t>
            </a:r>
          </a:p>
          <a:p>
            <a:r>
              <a:rPr lang="en-IE" sz="2400" dirty="0">
                <a:solidFill>
                  <a:srgbClr val="7F7F7F"/>
                </a:solidFill>
              </a:rPr>
              <a:t>Help founders deal with investors and acquirers from well-known technology companies</a:t>
            </a:r>
          </a:p>
          <a:p>
            <a:r>
              <a:rPr lang="en-IE" sz="2400" dirty="0">
                <a:solidFill>
                  <a:srgbClr val="7F7F7F"/>
                </a:solidFill>
              </a:rPr>
              <a:t>Twice a year they invest a small amount of money in a large number of Start-ups. Once in January-March and one June-August</a:t>
            </a:r>
          </a:p>
          <a:p>
            <a:r>
              <a:rPr lang="en-IE" sz="2400" dirty="0">
                <a:solidFill>
                  <a:srgbClr val="7F7F7F"/>
                </a:solidFill>
              </a:rPr>
              <a:t>During Demo Day Start-ups pitch to a specially selected audience of investors and press </a:t>
            </a:r>
          </a:p>
          <a:p>
            <a:r>
              <a:rPr lang="en-IE" sz="2400" b="1" dirty="0">
                <a:solidFill>
                  <a:srgbClr val="E95273"/>
                </a:solidFill>
              </a:rPr>
              <a:t>See</a:t>
            </a:r>
            <a:r>
              <a:rPr lang="en-IE" sz="2400" dirty="0">
                <a:solidFill>
                  <a:srgbClr val="414140"/>
                </a:solidFill>
              </a:rPr>
              <a:t> </a:t>
            </a:r>
            <a:r>
              <a:rPr lang="en-IE" sz="2400" b="1" dirty="0">
                <a:solidFill>
                  <a:srgbClr val="E95273"/>
                </a:solidFill>
              </a:rPr>
              <a:t>a list of the benefits </a:t>
            </a:r>
            <a:r>
              <a:rPr lang="en-IE" sz="2400" dirty="0">
                <a:solidFill>
                  <a:srgbClr val="7F7F7F"/>
                </a:solidFill>
              </a:rPr>
              <a:t>and resources available to YC founders </a:t>
            </a:r>
            <a:r>
              <a:rPr lang="en-IE" sz="2400" dirty="0">
                <a:solidFill>
                  <a:srgbClr val="414140"/>
                </a:solidFill>
                <a:hlinkClick r:id="rId2"/>
              </a:rPr>
              <a:t>here</a:t>
            </a:r>
            <a:endParaRPr lang="en-IE" sz="2400" dirty="0">
              <a:solidFill>
                <a:srgbClr val="414140"/>
              </a:solidFill>
            </a:endParaRPr>
          </a:p>
          <a:p>
            <a:r>
              <a:rPr lang="en-IE" sz="2400" b="1" dirty="0">
                <a:solidFill>
                  <a:srgbClr val="E95273"/>
                </a:solidFill>
              </a:rPr>
              <a:t>Apply</a:t>
            </a:r>
            <a:r>
              <a:rPr lang="en-IE" sz="2400" dirty="0">
                <a:solidFill>
                  <a:srgbClr val="414140"/>
                </a:solidFill>
              </a:rPr>
              <a:t> </a:t>
            </a:r>
            <a:r>
              <a:rPr lang="en-IE" sz="2400" b="1" dirty="0">
                <a:solidFill>
                  <a:srgbClr val="E95273"/>
                </a:solidFill>
              </a:rPr>
              <a:t>to Y Combinator</a:t>
            </a:r>
            <a:r>
              <a:rPr lang="en-IE" sz="2400" dirty="0">
                <a:solidFill>
                  <a:srgbClr val="414140"/>
                </a:solidFill>
              </a:rPr>
              <a:t>, </a:t>
            </a:r>
            <a:r>
              <a:rPr lang="en-IE" sz="2400" dirty="0">
                <a:solidFill>
                  <a:srgbClr val="7F7F7F"/>
                </a:solidFill>
              </a:rPr>
              <a:t>you just fill out an </a:t>
            </a:r>
            <a:r>
              <a:rPr lang="en-IE" sz="2400" dirty="0">
                <a:solidFill>
                  <a:srgbClr val="414140"/>
                </a:solidFill>
                <a:hlinkClick r:id="rId3"/>
              </a:rPr>
              <a:t>application form</a:t>
            </a:r>
            <a:endParaRPr lang="en-IE" sz="2400" dirty="0">
              <a:solidFill>
                <a:srgbClr val="414140"/>
              </a:solidFill>
            </a:endParaRPr>
          </a:p>
          <a:p>
            <a:r>
              <a:rPr lang="en-IE" sz="2400" b="1" dirty="0">
                <a:solidFill>
                  <a:srgbClr val="E95273"/>
                </a:solidFill>
              </a:rPr>
              <a:t>Read</a:t>
            </a:r>
            <a:r>
              <a:rPr lang="en-IE" sz="2400" dirty="0">
                <a:solidFill>
                  <a:srgbClr val="414140"/>
                </a:solidFill>
              </a:rPr>
              <a:t> </a:t>
            </a:r>
            <a:r>
              <a:rPr lang="en-IE" sz="2400" dirty="0">
                <a:solidFill>
                  <a:srgbClr val="414140"/>
                </a:solidFill>
                <a:hlinkClick r:id="rId4"/>
              </a:rPr>
              <a:t>More about Y Combinator</a:t>
            </a:r>
            <a:endParaRPr lang="en-IE" sz="2400" dirty="0">
              <a:solidFill>
                <a:srgbClr val="414140"/>
              </a:solidFill>
            </a:endParaRPr>
          </a:p>
        </p:txBody>
      </p:sp>
      <p:sp>
        <p:nvSpPr>
          <p:cNvPr id="5" name="Flowchart: Connector 4">
            <a:extLst>
              <a:ext uri="{FF2B5EF4-FFF2-40B4-BE49-F238E27FC236}">
                <a16:creationId xmlns:a16="http://schemas.microsoft.com/office/drawing/2014/main" id="{A3B9BC0B-A02C-48F4-9640-7A23D4C0C53A}"/>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4</a:t>
            </a:r>
          </a:p>
        </p:txBody>
      </p:sp>
    </p:spTree>
    <p:extLst>
      <p:ext uri="{BB962C8B-B14F-4D97-AF65-F5344CB8AC3E}">
        <p14:creationId xmlns:p14="http://schemas.microsoft.com/office/powerpoint/2010/main" val="283200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21162" y="3676093"/>
            <a:ext cx="7407087" cy="697353"/>
          </a:xfrm>
        </p:spPr>
        <p:txBody>
          <a:bodyPr>
            <a:normAutofit/>
          </a:bodyPr>
          <a:lstStyle/>
          <a:p>
            <a:endParaRPr lang="en-IE" dirty="0"/>
          </a:p>
          <a:p>
            <a:pPr algn="just"/>
            <a:endParaRPr lang="en-US" altLang="x-none" dirty="0">
              <a:solidFill>
                <a:srgbClr val="525252"/>
              </a:solidFill>
              <a:latin typeface="Calibri" charset="0"/>
              <a:ea typeface="MS PGothic" charset="-128"/>
            </a:endParaRPr>
          </a:p>
          <a:p>
            <a:pPr algn="just"/>
            <a:endParaRPr lang="en-IE" dirty="0">
              <a:solidFill>
                <a:srgbClr val="7A7C7E"/>
              </a:solidFill>
            </a:endParaRPr>
          </a:p>
          <a:p>
            <a:pPr>
              <a:spcBef>
                <a:spcPts val="400"/>
              </a:spcBef>
            </a:pPr>
            <a:endParaRPr lang="en-IE" dirty="0"/>
          </a:p>
          <a:p>
            <a:pPr>
              <a:spcBef>
                <a:spcPts val="400"/>
              </a:spcBef>
            </a:pPr>
            <a:endParaRPr lang="en-US" dirty="0"/>
          </a:p>
        </p:txBody>
      </p:sp>
      <p:sp>
        <p:nvSpPr>
          <p:cNvPr id="2" name="Text Placeholder 1">
            <a:extLst>
              <a:ext uri="{FF2B5EF4-FFF2-40B4-BE49-F238E27FC236}">
                <a16:creationId xmlns:a16="http://schemas.microsoft.com/office/drawing/2014/main" id="{700CAC02-7F88-4C1E-B77F-3959971401B1}"/>
              </a:ext>
            </a:extLst>
          </p:cNvPr>
          <p:cNvSpPr>
            <a:spLocks noGrp="1"/>
          </p:cNvSpPr>
          <p:nvPr>
            <p:ph type="body" sz="quarter" idx="14"/>
          </p:nvPr>
        </p:nvSpPr>
        <p:spPr>
          <a:xfrm>
            <a:off x="3029287" y="1974835"/>
            <a:ext cx="8700037" cy="3975101"/>
          </a:xfrm>
        </p:spPr>
        <p:txBody>
          <a:bodyPr/>
          <a:lstStyle/>
          <a:p>
            <a:pPr marL="342900" indent="-342900">
              <a:buClr>
                <a:srgbClr val="E63275"/>
              </a:buClr>
              <a:buFont typeface="Wingdings" panose="05000000000000000000" pitchFamily="2" charset="2"/>
              <a:buChar char="ü"/>
            </a:pPr>
            <a:r>
              <a:rPr lang="en-IE" altLang="en-US" dirty="0">
                <a:solidFill>
                  <a:srgbClr val="7A7C7E"/>
                </a:solidFill>
                <a:latin typeface="Calibri" panose="020F0502020204030204" pitchFamily="34" charset="0"/>
              </a:rPr>
              <a:t>You wouldn't build a house without creating a plan. Why would you build a business without having a similar plan? </a:t>
            </a:r>
            <a:endParaRPr lang="en-IE" altLang="en-US" b="1" dirty="0">
              <a:solidFill>
                <a:srgbClr val="7A7C7E"/>
              </a:solidFill>
              <a:latin typeface="Calibri" panose="020F0502020204030204" pitchFamily="34" charset="0"/>
            </a:endParaRPr>
          </a:p>
          <a:p>
            <a:pPr marL="342900" indent="-342900">
              <a:buClr>
                <a:srgbClr val="E63275"/>
              </a:buClr>
              <a:buFont typeface="Wingdings" panose="05000000000000000000" pitchFamily="2" charset="2"/>
              <a:buChar char="ü"/>
            </a:pPr>
            <a:r>
              <a:rPr lang="en-IE" altLang="en-US" dirty="0">
                <a:solidFill>
                  <a:srgbClr val="7A7C7E"/>
                </a:solidFill>
                <a:latin typeface="Calibri" panose="020F0502020204030204" pitchFamily="34" charset="0"/>
              </a:rPr>
              <a:t>To help you think through the whole process - the value of a business plan is not only the plan itself, but the process of writing it. </a:t>
            </a:r>
          </a:p>
          <a:p>
            <a:pPr marL="342900" indent="-342900">
              <a:buClr>
                <a:srgbClr val="E63275"/>
              </a:buClr>
              <a:buFont typeface="Wingdings" panose="05000000000000000000" pitchFamily="2" charset="2"/>
              <a:buChar char="ü"/>
            </a:pPr>
            <a:r>
              <a:rPr lang="en-IE" altLang="en-US" dirty="0">
                <a:solidFill>
                  <a:srgbClr val="7A7C7E"/>
                </a:solidFill>
                <a:latin typeface="Calibri" panose="020F0502020204030204" pitchFamily="34" charset="0"/>
              </a:rPr>
              <a:t>To put down on paper how much money you need to get started and how much you need to make to break even and grow</a:t>
            </a:r>
          </a:p>
          <a:p>
            <a:pPr marL="342900" indent="-342900">
              <a:buClr>
                <a:srgbClr val="E63275"/>
              </a:buClr>
              <a:buFont typeface="Wingdings" panose="05000000000000000000" pitchFamily="2" charset="2"/>
              <a:buChar char="ü"/>
            </a:pPr>
            <a:r>
              <a:rPr lang="en-IE" altLang="en-US" dirty="0">
                <a:solidFill>
                  <a:srgbClr val="7A7C7E"/>
                </a:solidFill>
                <a:latin typeface="Calibri" panose="020F0502020204030204" pitchFamily="34" charset="0"/>
              </a:rPr>
              <a:t>To convince yourself that it is worth doing</a:t>
            </a:r>
          </a:p>
          <a:p>
            <a:pPr marL="342900" indent="-342900">
              <a:buClr>
                <a:srgbClr val="E63275"/>
              </a:buClr>
              <a:buFont typeface="Wingdings" panose="05000000000000000000" pitchFamily="2" charset="2"/>
              <a:buChar char="ü"/>
            </a:pPr>
            <a:r>
              <a:rPr lang="en-IE" altLang="en-US" dirty="0">
                <a:solidFill>
                  <a:srgbClr val="7A7C7E"/>
                </a:solidFill>
                <a:latin typeface="Calibri" panose="020F0502020204030204" pitchFamily="34" charset="0"/>
              </a:rPr>
              <a:t>To show others that you have thought it through</a:t>
            </a:r>
          </a:p>
          <a:p>
            <a:pPr marL="342900" indent="-342900">
              <a:buClr>
                <a:srgbClr val="E63275"/>
              </a:buClr>
              <a:buFont typeface="Wingdings" panose="05000000000000000000" pitchFamily="2" charset="2"/>
              <a:buChar char="ü"/>
            </a:pPr>
            <a:r>
              <a:rPr lang="en-IE" altLang="en-US" dirty="0">
                <a:solidFill>
                  <a:srgbClr val="7A7C7E"/>
                </a:solidFill>
                <a:latin typeface="Calibri" panose="020F0502020204030204" pitchFamily="34" charset="0"/>
              </a:rPr>
              <a:t>To use with a grant authority/banks to get support</a:t>
            </a:r>
          </a:p>
          <a:p>
            <a:pPr marL="342900" indent="-342900">
              <a:buClr>
                <a:srgbClr val="E63275"/>
              </a:buClr>
              <a:buFont typeface="Wingdings" panose="05000000000000000000" pitchFamily="2" charset="2"/>
              <a:buChar char="ü"/>
            </a:pPr>
            <a:r>
              <a:rPr lang="en-IE" altLang="en-US" dirty="0">
                <a:solidFill>
                  <a:srgbClr val="7A7C7E"/>
                </a:solidFill>
                <a:latin typeface="Calibri" panose="020F0502020204030204" pitchFamily="34" charset="0"/>
              </a:rPr>
              <a:t>To give you targets to aim towards and measure yourself against</a:t>
            </a:r>
          </a:p>
          <a:p>
            <a:endParaRPr lang="en-IE" dirty="0"/>
          </a:p>
        </p:txBody>
      </p:sp>
      <p:sp>
        <p:nvSpPr>
          <p:cNvPr id="6" name="Text Placeholder 1"/>
          <p:cNvSpPr txBox="1">
            <a:spLocks/>
          </p:cNvSpPr>
          <p:nvPr/>
        </p:nvSpPr>
        <p:spPr bwMode="auto">
          <a:xfrm>
            <a:off x="3541391" y="777835"/>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lnSpcReduction="10000"/>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95273"/>
                </a:solidFill>
              </a:rPr>
              <a:t>Reminder of the importance </a:t>
            </a:r>
          </a:p>
          <a:p>
            <a:r>
              <a:rPr lang="en-IE" b="1" dirty="0">
                <a:solidFill>
                  <a:srgbClr val="E95273"/>
                </a:solidFill>
              </a:rPr>
              <a:t>of your Business Plan</a:t>
            </a:r>
          </a:p>
        </p:txBody>
      </p:sp>
      <p:pic>
        <p:nvPicPr>
          <p:cNvPr id="7" name="Picture 6">
            <a:extLst>
              <a:ext uri="{FF2B5EF4-FFF2-40B4-BE49-F238E27FC236}">
                <a16:creationId xmlns:a16="http://schemas.microsoft.com/office/drawing/2014/main" id="{92D6A76B-6D89-4034-961D-649FE268A245}"/>
              </a:ext>
            </a:extLst>
          </p:cNvPr>
          <p:cNvPicPr>
            <a:picLocks noChangeAspect="1"/>
          </p:cNvPicPr>
          <p:nvPr/>
        </p:nvPicPr>
        <p:blipFill>
          <a:blip r:embed="rId2"/>
          <a:stretch>
            <a:fillRect/>
          </a:stretch>
        </p:blipFill>
        <p:spPr>
          <a:xfrm rot="21394222">
            <a:off x="9313776" y="-106451"/>
            <a:ext cx="2824532" cy="1879597"/>
          </a:xfrm>
          <a:prstGeom prst="rect">
            <a:avLst/>
          </a:prstGeom>
        </p:spPr>
      </p:pic>
      <p:pic>
        <p:nvPicPr>
          <p:cNvPr id="4" name="Picture 3" descr="A close up of a piece of paper&#10;&#10;Description automatically generated">
            <a:extLst>
              <a:ext uri="{FF2B5EF4-FFF2-40B4-BE49-F238E27FC236}">
                <a16:creationId xmlns:a16="http://schemas.microsoft.com/office/drawing/2014/main" id="{B856BAD0-9EC0-4093-B8FF-B6CA5618CE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429000"/>
            <a:ext cx="3128463" cy="1901519"/>
          </a:xfrm>
          <a:prstGeom prst="rect">
            <a:avLst/>
          </a:prstGeom>
        </p:spPr>
      </p:pic>
    </p:spTree>
    <p:extLst>
      <p:ext uri="{BB962C8B-B14F-4D97-AF65-F5344CB8AC3E}">
        <p14:creationId xmlns:p14="http://schemas.microsoft.com/office/powerpoint/2010/main" val="2956818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A6B01E0-75A2-4692-BC90-DAE652900088}"/>
              </a:ext>
            </a:extLst>
          </p:cNvPr>
          <p:cNvSpPr>
            <a:spLocks noGrp="1"/>
          </p:cNvSpPr>
          <p:nvPr>
            <p:ph type="pic" sz="quarter" idx="18"/>
          </p:nvPr>
        </p:nvSpPr>
        <p:spPr/>
      </p:sp>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p:txBody>
          <a:bodyPr>
            <a:normAutofit/>
          </a:bodyPr>
          <a:lstStyle/>
          <a:p>
            <a:r>
              <a:rPr lang="en-IE" b="1" dirty="0">
                <a:solidFill>
                  <a:srgbClr val="E95273"/>
                </a:solidFill>
              </a:rPr>
              <a:t>Y Combinator comes to Europe</a:t>
            </a: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4294967295"/>
          </p:nvPr>
        </p:nvSpPr>
        <p:spPr>
          <a:xfrm>
            <a:off x="3651250" y="1371600"/>
            <a:ext cx="8540750" cy="4449763"/>
          </a:xfrm>
        </p:spPr>
        <p:txBody>
          <a:bodyPr/>
          <a:lstStyle/>
          <a:p>
            <a:endParaRPr lang="en-IE" dirty="0"/>
          </a:p>
          <a:p>
            <a:endParaRPr lang="en-IE" dirty="0"/>
          </a:p>
        </p:txBody>
      </p:sp>
      <p:sp>
        <p:nvSpPr>
          <p:cNvPr id="4" name="Rectangle 3">
            <a:extLst>
              <a:ext uri="{FF2B5EF4-FFF2-40B4-BE49-F238E27FC236}">
                <a16:creationId xmlns:a16="http://schemas.microsoft.com/office/drawing/2014/main" id="{EBA55D02-1647-4040-9BFF-D00F9B9B7A18}"/>
              </a:ext>
            </a:extLst>
          </p:cNvPr>
          <p:cNvSpPr/>
          <p:nvPr/>
        </p:nvSpPr>
        <p:spPr>
          <a:xfrm>
            <a:off x="246076" y="1018379"/>
            <a:ext cx="11859238" cy="5632311"/>
          </a:xfrm>
          <a:prstGeom prst="rect">
            <a:avLst/>
          </a:prstGeom>
        </p:spPr>
        <p:txBody>
          <a:bodyPr wrap="square">
            <a:spAutoFit/>
          </a:bodyPr>
          <a:lstStyle/>
          <a:p>
            <a:r>
              <a:rPr lang="en-IE" sz="2400" dirty="0">
                <a:solidFill>
                  <a:srgbClr val="6D6E6C"/>
                </a:solidFill>
              </a:rPr>
              <a:t>Two and a half minutes. That’s how much time the influential tech incubator Y Combinator gives start-up founders to deliver a perfectly crafted pitch to an auditorium packed with investors and journalists. </a:t>
            </a:r>
          </a:p>
          <a:p>
            <a:endParaRPr lang="en-IE" sz="2400" dirty="0">
              <a:solidFill>
                <a:srgbClr val="7F7F7F"/>
              </a:solidFill>
            </a:endParaRPr>
          </a:p>
          <a:p>
            <a:endParaRPr lang="en-IE" sz="2400" dirty="0">
              <a:solidFill>
                <a:srgbClr val="7F7F7F"/>
              </a:solidFill>
            </a:endParaRPr>
          </a:p>
          <a:p>
            <a:endParaRPr lang="en-IE" sz="2400" dirty="0">
              <a:solidFill>
                <a:srgbClr val="7F7F7F"/>
              </a:solidFill>
            </a:endParaRPr>
          </a:p>
          <a:p>
            <a:endParaRPr lang="en-IE" sz="2400" dirty="0">
              <a:solidFill>
                <a:srgbClr val="7F7F7F"/>
              </a:solidFill>
            </a:endParaRPr>
          </a:p>
          <a:p>
            <a:endParaRPr lang="en-IE" sz="2400" dirty="0">
              <a:solidFill>
                <a:srgbClr val="7F7F7F"/>
              </a:solidFill>
            </a:endParaRPr>
          </a:p>
          <a:p>
            <a:endParaRPr lang="en-IE" sz="2400" dirty="0">
              <a:solidFill>
                <a:srgbClr val="7F7F7F"/>
              </a:solidFill>
            </a:endParaRPr>
          </a:p>
          <a:p>
            <a:endParaRPr lang="en-IE" sz="2400" dirty="0">
              <a:solidFill>
                <a:srgbClr val="7F7F7F"/>
              </a:solidFill>
            </a:endParaRPr>
          </a:p>
          <a:p>
            <a:endParaRPr lang="en-IE" sz="2400" dirty="0">
              <a:solidFill>
                <a:srgbClr val="7F7F7F"/>
              </a:solidFill>
            </a:endParaRPr>
          </a:p>
          <a:p>
            <a:endParaRPr lang="en-IE" sz="1000" dirty="0">
              <a:solidFill>
                <a:schemeClr val="bg2">
                  <a:lumMod val="25000"/>
                </a:schemeClr>
              </a:solidFill>
            </a:endParaRPr>
          </a:p>
          <a:p>
            <a:r>
              <a:rPr lang="en-IE" sz="2400" dirty="0">
                <a:solidFill>
                  <a:srgbClr val="6D6E6C"/>
                </a:solidFill>
              </a:rPr>
              <a:t>Founders work with different partners ‘to help hone their speeches and custom tailor [the presentations] to every company. The key is to figure out the most important points and articulate it well.’</a:t>
            </a:r>
          </a:p>
        </p:txBody>
      </p:sp>
      <p:pic>
        <p:nvPicPr>
          <p:cNvPr id="5" name="Picture 4">
            <a:hlinkClick r:id="rId2"/>
            <a:extLst>
              <a:ext uri="{FF2B5EF4-FFF2-40B4-BE49-F238E27FC236}">
                <a16:creationId xmlns:a16="http://schemas.microsoft.com/office/drawing/2014/main" id="{667698AC-9418-49AB-BCBB-F5E288E5E0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2731" y="2268604"/>
            <a:ext cx="4107674" cy="276211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Rectangle 5">
            <a:extLst>
              <a:ext uri="{FF2B5EF4-FFF2-40B4-BE49-F238E27FC236}">
                <a16:creationId xmlns:a16="http://schemas.microsoft.com/office/drawing/2014/main" id="{4960EA46-5CE9-4ABB-85EA-9B22CC5B45C9}"/>
              </a:ext>
            </a:extLst>
          </p:cNvPr>
          <p:cNvSpPr/>
          <p:nvPr/>
        </p:nvSpPr>
        <p:spPr>
          <a:xfrm>
            <a:off x="8887778" y="2926593"/>
            <a:ext cx="2816521" cy="1815882"/>
          </a:xfrm>
          <a:prstGeom prst="rect">
            <a:avLst/>
          </a:prstGeom>
          <a:solidFill>
            <a:schemeClr val="bg1"/>
          </a:solidFill>
        </p:spPr>
        <p:txBody>
          <a:bodyPr wrap="square">
            <a:spAutoFit/>
          </a:bodyPr>
          <a:lstStyle/>
          <a:p>
            <a:r>
              <a:rPr lang="en-IE" sz="2800" b="1" dirty="0">
                <a:solidFill>
                  <a:srgbClr val="E95273"/>
                </a:solidFill>
              </a:rPr>
              <a:t>Click to watch </a:t>
            </a:r>
            <a:r>
              <a:rPr lang="en-US" sz="2800" b="1" dirty="0">
                <a:solidFill>
                  <a:srgbClr val="E95273"/>
                </a:solidFill>
                <a:latin typeface="Calibri" charset="0"/>
                <a:ea typeface="MS PGothic" charset="-128"/>
              </a:rPr>
              <a:t>i</a:t>
            </a:r>
            <a:r>
              <a:rPr lang="en-US" altLang="ja-JP" sz="2800" b="1" dirty="0">
                <a:solidFill>
                  <a:srgbClr val="E95273"/>
                </a:solidFill>
                <a:latin typeface="Calibri" charset="0"/>
                <a:ea typeface="MS PGothic" charset="-128"/>
              </a:rPr>
              <a:t>nterview with Partner Kirsty </a:t>
            </a:r>
            <a:r>
              <a:rPr lang="en-US" altLang="ja-JP" sz="2800" b="1" dirty="0" err="1">
                <a:solidFill>
                  <a:srgbClr val="E95273"/>
                </a:solidFill>
                <a:latin typeface="Calibri" charset="0"/>
                <a:ea typeface="MS PGothic" charset="-128"/>
              </a:rPr>
              <a:t>Nathoo</a:t>
            </a:r>
            <a:r>
              <a:rPr lang="en-IE" sz="2800" b="1" dirty="0">
                <a:solidFill>
                  <a:srgbClr val="E95273"/>
                </a:solidFill>
              </a:rPr>
              <a:t> </a:t>
            </a:r>
          </a:p>
        </p:txBody>
      </p:sp>
      <p:sp>
        <p:nvSpPr>
          <p:cNvPr id="8" name="Flowchart: Connector 7">
            <a:extLst>
              <a:ext uri="{FF2B5EF4-FFF2-40B4-BE49-F238E27FC236}">
                <a16:creationId xmlns:a16="http://schemas.microsoft.com/office/drawing/2014/main" id="{087E9629-3576-4AC4-A537-C24196E34775}"/>
              </a:ext>
            </a:extLst>
          </p:cNvPr>
          <p:cNvSpPr/>
          <p:nvPr/>
        </p:nvSpPr>
        <p:spPr>
          <a:xfrm>
            <a:off x="474612" y="-697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4</a:t>
            </a:r>
          </a:p>
        </p:txBody>
      </p:sp>
    </p:spTree>
    <p:extLst>
      <p:ext uri="{BB962C8B-B14F-4D97-AF65-F5344CB8AC3E}">
        <p14:creationId xmlns:p14="http://schemas.microsoft.com/office/powerpoint/2010/main" val="2764947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2" descr="Image result for y combinator">
            <a:extLst>
              <a:ext uri="{FF2B5EF4-FFF2-40B4-BE49-F238E27FC236}">
                <a16:creationId xmlns:a16="http://schemas.microsoft.com/office/drawing/2014/main" id="{6E9DAA41-6E16-496B-ADCD-15039E3870C2}"/>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560240" y="2836208"/>
            <a:ext cx="3802722" cy="1084403"/>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a:extLst>
              <a:ext uri="{FF2B5EF4-FFF2-40B4-BE49-F238E27FC236}">
                <a16:creationId xmlns:a16="http://schemas.microsoft.com/office/drawing/2014/main" id="{209357C0-C0E3-4385-AAE7-E0D083B56581}"/>
              </a:ext>
            </a:extLst>
          </p:cNvPr>
          <p:cNvPicPr>
            <a:picLocks noChangeAspect="1"/>
          </p:cNvPicPr>
          <p:nvPr/>
        </p:nvPicPr>
        <p:blipFill>
          <a:blip r:embed="rId3"/>
          <a:stretch>
            <a:fillRect/>
          </a:stretch>
        </p:blipFill>
        <p:spPr>
          <a:xfrm>
            <a:off x="4446189" y="868774"/>
            <a:ext cx="6990376" cy="5120451"/>
          </a:xfrm>
          <a:prstGeom prst="rect">
            <a:avLst/>
          </a:prstGeom>
        </p:spPr>
      </p:pic>
      <p:sp>
        <p:nvSpPr>
          <p:cNvPr id="4" name="Flowchart: Connector 3">
            <a:extLst>
              <a:ext uri="{FF2B5EF4-FFF2-40B4-BE49-F238E27FC236}">
                <a16:creationId xmlns:a16="http://schemas.microsoft.com/office/drawing/2014/main" id="{DCD02768-4876-4089-BE73-10F1C0759814}"/>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4</a:t>
            </a:r>
          </a:p>
        </p:txBody>
      </p:sp>
    </p:spTree>
    <p:extLst>
      <p:ext uri="{BB962C8B-B14F-4D97-AF65-F5344CB8AC3E}">
        <p14:creationId xmlns:p14="http://schemas.microsoft.com/office/powerpoint/2010/main" val="2405916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p:txBody>
          <a:bodyPr>
            <a:normAutofit/>
          </a:bodyPr>
          <a:lstStyle/>
          <a:p>
            <a:r>
              <a:rPr lang="en-IE" b="1" dirty="0">
                <a:solidFill>
                  <a:srgbClr val="E95273"/>
                </a:solidFill>
              </a:rPr>
              <a:t>Ways to Fund Option 5</a:t>
            </a: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6" name="Rectangle 5">
            <a:extLst>
              <a:ext uri="{FF2B5EF4-FFF2-40B4-BE49-F238E27FC236}">
                <a16:creationId xmlns:a16="http://schemas.microsoft.com/office/drawing/2014/main" id="{4960EA46-5CE9-4ABB-85EA-9B22CC5B45C9}"/>
              </a:ext>
            </a:extLst>
          </p:cNvPr>
          <p:cNvSpPr/>
          <p:nvPr/>
        </p:nvSpPr>
        <p:spPr>
          <a:xfrm>
            <a:off x="2553050" y="3605116"/>
            <a:ext cx="8953500" cy="523220"/>
          </a:xfrm>
          <a:prstGeom prst="rect">
            <a:avLst/>
          </a:prstGeom>
        </p:spPr>
        <p:txBody>
          <a:bodyPr wrap="square">
            <a:spAutoFit/>
          </a:bodyPr>
          <a:lstStyle/>
          <a:p>
            <a:r>
              <a:rPr lang="en-IE" sz="2800" b="1" dirty="0">
                <a:solidFill>
                  <a:srgbClr val="7F7F7F"/>
                </a:solidFill>
              </a:rPr>
              <a:t>5.  Fund Yourself</a:t>
            </a:r>
            <a:r>
              <a:rPr lang="en-IE" sz="2800" b="1" i="1" dirty="0">
                <a:solidFill>
                  <a:srgbClr val="7F7F7F"/>
                </a:solidFill>
              </a:rPr>
              <a:t> (Bootstrapping is Covered in Module 4)</a:t>
            </a:r>
          </a:p>
        </p:txBody>
      </p:sp>
      <p:sp>
        <p:nvSpPr>
          <p:cNvPr id="5" name="Flowchart: Connector 4">
            <a:extLst>
              <a:ext uri="{FF2B5EF4-FFF2-40B4-BE49-F238E27FC236}">
                <a16:creationId xmlns:a16="http://schemas.microsoft.com/office/drawing/2014/main" id="{C348AEA6-3832-4C1A-9842-12F0687BAB9E}"/>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5</a:t>
            </a:r>
          </a:p>
        </p:txBody>
      </p:sp>
    </p:spTree>
    <p:extLst>
      <p:ext uri="{BB962C8B-B14F-4D97-AF65-F5344CB8AC3E}">
        <p14:creationId xmlns:p14="http://schemas.microsoft.com/office/powerpoint/2010/main" val="2743632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3491710" y="1190452"/>
            <a:ext cx="8332020" cy="697353"/>
          </a:xfrm>
        </p:spPr>
        <p:txBody>
          <a:bodyPr>
            <a:noAutofit/>
          </a:bodyPr>
          <a:lstStyle/>
          <a:p>
            <a:r>
              <a:rPr lang="en-IE" b="1" dirty="0">
                <a:solidFill>
                  <a:srgbClr val="E95273"/>
                </a:solidFill>
              </a:rPr>
              <a:t>Government Supported Business Grants </a:t>
            </a: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a:xfrm>
            <a:off x="4161985" y="2117448"/>
            <a:ext cx="7947406" cy="3975101"/>
          </a:xfrm>
        </p:spPr>
        <p:txBody>
          <a:bodyPr/>
          <a:lstStyle/>
          <a:p>
            <a:endParaRPr lang="en-IE" dirty="0"/>
          </a:p>
          <a:p>
            <a:endParaRPr lang="en-IE" dirty="0"/>
          </a:p>
        </p:txBody>
      </p:sp>
      <p:sp>
        <p:nvSpPr>
          <p:cNvPr id="4" name="Rectangle 3">
            <a:extLst>
              <a:ext uri="{FF2B5EF4-FFF2-40B4-BE49-F238E27FC236}">
                <a16:creationId xmlns:a16="http://schemas.microsoft.com/office/drawing/2014/main" id="{6A3217A3-8C71-47EC-A100-40DD48C208A4}"/>
              </a:ext>
            </a:extLst>
          </p:cNvPr>
          <p:cNvSpPr/>
          <p:nvPr/>
        </p:nvSpPr>
        <p:spPr>
          <a:xfrm>
            <a:off x="368270" y="2259818"/>
            <a:ext cx="11823730" cy="4598182"/>
          </a:xfrm>
          <a:prstGeom prst="rect">
            <a:avLst/>
          </a:prstGeom>
          <a:solidFill>
            <a:schemeClr val="bg1"/>
          </a:solidFill>
        </p:spPr>
        <p:txBody>
          <a:bodyPr wrap="square">
            <a:spAutoFit/>
          </a:bodyPr>
          <a:lstStyle/>
          <a:p>
            <a:r>
              <a:rPr lang="en-IE" sz="2400" b="1" dirty="0">
                <a:solidFill>
                  <a:srgbClr val="7F7F7F"/>
                </a:solidFill>
                <a:latin typeface="Calibri" charset="0"/>
                <a:ea typeface="MS PGothic" charset="-128"/>
              </a:rPr>
              <a:t>Success in Writing a Grant Application  - top tips</a:t>
            </a:r>
            <a:endParaRPr lang="en-IE" sz="2400" b="1" i="1" dirty="0">
              <a:solidFill>
                <a:srgbClr val="7F7F7F"/>
              </a:solidFill>
              <a:latin typeface="Calibri" charset="0"/>
              <a:ea typeface="MS PGothic" charset="-128"/>
            </a:endParaRPr>
          </a:p>
          <a:p>
            <a:pPr>
              <a:lnSpc>
                <a:spcPct val="80000"/>
              </a:lnSpc>
              <a:spcBef>
                <a:spcPct val="20000"/>
              </a:spcBef>
              <a:spcAft>
                <a:spcPts val="600"/>
              </a:spcAft>
              <a:buClr>
                <a:srgbClr val="414140"/>
              </a:buClr>
              <a:defRPr/>
            </a:pPr>
            <a:r>
              <a:rPr lang="en-US" sz="2400" b="1" dirty="0">
                <a:solidFill>
                  <a:srgbClr val="E95273"/>
                </a:solidFill>
              </a:rPr>
              <a:t>What are the real and positive differences the funding will make?</a:t>
            </a:r>
          </a:p>
          <a:p>
            <a:pPr>
              <a:lnSpc>
                <a:spcPct val="80000"/>
              </a:lnSpc>
              <a:spcBef>
                <a:spcPct val="20000"/>
              </a:spcBef>
              <a:spcAft>
                <a:spcPts val="600"/>
              </a:spcAft>
              <a:buClr>
                <a:srgbClr val="414140"/>
              </a:buClr>
              <a:defRPr/>
            </a:pPr>
            <a:r>
              <a:rPr lang="en-US" sz="2400" b="1" dirty="0">
                <a:solidFill>
                  <a:srgbClr val="E95273"/>
                </a:solidFill>
              </a:rPr>
              <a:t>Remember – ‘People Give To People…’ </a:t>
            </a:r>
          </a:p>
          <a:p>
            <a:pPr>
              <a:lnSpc>
                <a:spcPct val="80000"/>
              </a:lnSpc>
              <a:spcBef>
                <a:spcPct val="20000"/>
              </a:spcBef>
              <a:spcAft>
                <a:spcPts val="600"/>
              </a:spcAft>
              <a:buClr>
                <a:srgbClr val="414140"/>
              </a:buClr>
              <a:defRPr/>
            </a:pPr>
            <a:r>
              <a:rPr lang="en-US" sz="2400" dirty="0">
                <a:solidFill>
                  <a:srgbClr val="7F7F7F"/>
                </a:solidFill>
              </a:rPr>
              <a:t>Be creative, </a:t>
            </a:r>
            <a:r>
              <a:rPr lang="en-US" sz="2400" dirty="0">
                <a:solidFill>
                  <a:srgbClr val="6D6E6C"/>
                </a:solidFill>
              </a:rPr>
              <a:t>challenging</a:t>
            </a:r>
            <a:r>
              <a:rPr lang="en-US" sz="2400" dirty="0">
                <a:solidFill>
                  <a:srgbClr val="7F7F7F"/>
                </a:solidFill>
              </a:rPr>
              <a:t> and engaging about your idea, this is your opportunity to distinguish yourself from others.</a:t>
            </a:r>
          </a:p>
          <a:p>
            <a:pPr>
              <a:lnSpc>
                <a:spcPct val="80000"/>
              </a:lnSpc>
              <a:spcBef>
                <a:spcPct val="20000"/>
              </a:spcBef>
              <a:spcAft>
                <a:spcPts val="600"/>
              </a:spcAft>
              <a:buClr>
                <a:srgbClr val="414140"/>
              </a:buClr>
              <a:defRPr/>
            </a:pPr>
            <a:r>
              <a:rPr lang="en-US" sz="2400" b="1" dirty="0">
                <a:solidFill>
                  <a:srgbClr val="E95273"/>
                </a:solidFill>
              </a:rPr>
              <a:t>Build your credibility and be professional!</a:t>
            </a:r>
          </a:p>
          <a:p>
            <a:pPr>
              <a:lnSpc>
                <a:spcPct val="80000"/>
              </a:lnSpc>
              <a:spcBef>
                <a:spcPct val="20000"/>
              </a:spcBef>
              <a:spcAft>
                <a:spcPts val="600"/>
              </a:spcAft>
              <a:buClr>
                <a:srgbClr val="414140"/>
              </a:buClr>
              <a:defRPr/>
            </a:pPr>
            <a:r>
              <a:rPr lang="en-US" sz="2400" dirty="0">
                <a:solidFill>
                  <a:srgbClr val="7F7F7F"/>
                </a:solidFill>
              </a:rPr>
              <a:t>One of the primary reasons why applications get funded is that the funders are convinced that the applicant </a:t>
            </a:r>
            <a:r>
              <a:rPr lang="en-US" sz="2400" dirty="0" err="1">
                <a:solidFill>
                  <a:srgbClr val="7F7F7F"/>
                </a:solidFill>
              </a:rPr>
              <a:t>organisation</a:t>
            </a:r>
            <a:r>
              <a:rPr lang="en-US" sz="2400" dirty="0">
                <a:solidFill>
                  <a:srgbClr val="7F7F7F"/>
                </a:solidFill>
              </a:rPr>
              <a:t> is </a:t>
            </a:r>
            <a:r>
              <a:rPr lang="en-US" sz="2400" b="1" dirty="0">
                <a:solidFill>
                  <a:srgbClr val="7F7F7F"/>
                </a:solidFill>
              </a:rPr>
              <a:t>well </a:t>
            </a:r>
            <a:r>
              <a:rPr lang="en-US" sz="2400" b="1" dirty="0" err="1">
                <a:solidFill>
                  <a:srgbClr val="7F7F7F"/>
                </a:solidFill>
              </a:rPr>
              <a:t>organised</a:t>
            </a:r>
            <a:r>
              <a:rPr lang="en-US" sz="2400" dirty="0">
                <a:solidFill>
                  <a:srgbClr val="7F7F7F"/>
                </a:solidFill>
              </a:rPr>
              <a:t>, </a:t>
            </a:r>
            <a:r>
              <a:rPr lang="en-US" sz="2400" b="1" dirty="0">
                <a:solidFill>
                  <a:srgbClr val="7F7F7F"/>
                </a:solidFill>
              </a:rPr>
              <a:t>has a good track record </a:t>
            </a:r>
            <a:r>
              <a:rPr lang="en-US" sz="2400" dirty="0">
                <a:solidFill>
                  <a:srgbClr val="7F7F7F"/>
                </a:solidFill>
              </a:rPr>
              <a:t>and is a </a:t>
            </a:r>
            <a:r>
              <a:rPr lang="en-US" sz="2400" b="1" dirty="0">
                <a:solidFill>
                  <a:srgbClr val="7F7F7F"/>
                </a:solidFill>
              </a:rPr>
              <a:t>capable promoter to carry out the proposed project.</a:t>
            </a:r>
            <a:r>
              <a:rPr lang="en-US" sz="2400" dirty="0">
                <a:solidFill>
                  <a:srgbClr val="7F7F7F"/>
                </a:solidFill>
              </a:rPr>
              <a:t>  As we have outlined earlier in this course, be honest about your past experience showing what you have learnt from same.</a:t>
            </a:r>
          </a:p>
          <a:p>
            <a:pPr>
              <a:lnSpc>
                <a:spcPct val="80000"/>
              </a:lnSpc>
              <a:spcBef>
                <a:spcPct val="20000"/>
              </a:spcBef>
              <a:spcAft>
                <a:spcPts val="600"/>
              </a:spcAft>
              <a:buClr>
                <a:srgbClr val="414140"/>
              </a:buClr>
              <a:defRPr/>
            </a:pPr>
            <a:r>
              <a:rPr lang="en-US" sz="2400" b="1" dirty="0">
                <a:solidFill>
                  <a:srgbClr val="7F7F7F"/>
                </a:solidFill>
              </a:rPr>
              <a:t>Approach the application with a high degree of professionalism</a:t>
            </a:r>
          </a:p>
          <a:p>
            <a:endParaRPr lang="en-IE" dirty="0">
              <a:solidFill>
                <a:srgbClr val="7F7F7F"/>
              </a:solidFill>
            </a:endParaRPr>
          </a:p>
        </p:txBody>
      </p:sp>
      <p:sp>
        <p:nvSpPr>
          <p:cNvPr id="5" name="Flowchart: Connector 4">
            <a:extLst>
              <a:ext uri="{FF2B5EF4-FFF2-40B4-BE49-F238E27FC236}">
                <a16:creationId xmlns:a16="http://schemas.microsoft.com/office/drawing/2014/main" id="{96E8E764-C56A-474C-9749-28D7A8AFC614}"/>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6</a:t>
            </a:r>
          </a:p>
        </p:txBody>
      </p:sp>
    </p:spTree>
    <p:extLst>
      <p:ext uri="{BB962C8B-B14F-4D97-AF65-F5344CB8AC3E}">
        <p14:creationId xmlns:p14="http://schemas.microsoft.com/office/powerpoint/2010/main" val="2664963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3818035" y="765451"/>
            <a:ext cx="7876218" cy="697353"/>
          </a:xfrm>
        </p:spPr>
        <p:txBody>
          <a:bodyPr>
            <a:noAutofit/>
          </a:bodyPr>
          <a:lstStyle/>
          <a:p>
            <a:r>
              <a:rPr lang="en-IE" b="1" dirty="0">
                <a:solidFill>
                  <a:srgbClr val="E95273"/>
                </a:solidFill>
                <a:latin typeface="Calibri" charset="0"/>
                <a:ea typeface="MS PGothic" charset="-128"/>
              </a:rPr>
              <a:t>Writing a Grant Application </a:t>
            </a:r>
          </a:p>
          <a:p>
            <a:r>
              <a:rPr lang="en-IE" b="1" dirty="0">
                <a:solidFill>
                  <a:srgbClr val="E95273"/>
                </a:solidFill>
                <a:latin typeface="Calibri" charset="0"/>
                <a:ea typeface="MS PGothic" charset="-128"/>
              </a:rPr>
              <a:t>– before you start</a:t>
            </a:r>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8962CF45-0B32-4D91-A21C-6F8B08052A8F}"/>
              </a:ext>
            </a:extLst>
          </p:cNvPr>
          <p:cNvSpPr/>
          <p:nvPr/>
        </p:nvSpPr>
        <p:spPr>
          <a:xfrm>
            <a:off x="622928" y="2276440"/>
            <a:ext cx="11251488" cy="4431983"/>
          </a:xfrm>
          <a:prstGeom prst="rect">
            <a:avLst/>
          </a:prstGeom>
          <a:solidFill>
            <a:schemeClr val="bg1"/>
          </a:solidFill>
        </p:spPr>
        <p:txBody>
          <a:bodyPr wrap="square">
            <a:spAutoFit/>
          </a:bodyPr>
          <a:lstStyle/>
          <a:p>
            <a:pPr>
              <a:buClr>
                <a:srgbClr val="414140"/>
              </a:buClr>
              <a:defRPr/>
            </a:pPr>
            <a:r>
              <a:rPr lang="en-GB" sz="2400" b="1" dirty="0">
                <a:solidFill>
                  <a:srgbClr val="E95273"/>
                </a:solidFill>
                <a:cs typeface="Arial" pitchFamily="34" charset="0"/>
              </a:rPr>
              <a:t>Put your best foot forward </a:t>
            </a:r>
            <a:r>
              <a:rPr lang="en-GB" sz="2400" dirty="0">
                <a:solidFill>
                  <a:srgbClr val="6D6E6C"/>
                </a:solidFill>
                <a:cs typeface="Arial" pitchFamily="34" charset="0"/>
              </a:rPr>
              <a:t>remember it is competitive</a:t>
            </a:r>
          </a:p>
          <a:p>
            <a:pPr>
              <a:buClr>
                <a:srgbClr val="414140"/>
              </a:buClr>
              <a:defRPr/>
            </a:pPr>
            <a:r>
              <a:rPr lang="en-GB" sz="2400" b="1" dirty="0">
                <a:solidFill>
                  <a:srgbClr val="E95273"/>
                </a:solidFill>
                <a:cs typeface="Arial" pitchFamily="34" charset="0"/>
              </a:rPr>
              <a:t>Make it interesting </a:t>
            </a:r>
            <a:r>
              <a:rPr lang="en-GB" sz="2400" dirty="0">
                <a:solidFill>
                  <a:srgbClr val="6D6E6C"/>
                </a:solidFill>
                <a:cs typeface="Arial" pitchFamily="34" charset="0"/>
              </a:rPr>
              <a:t>write in an interesting way that captures the energy &amp; spirit of your project (journalist style) </a:t>
            </a:r>
          </a:p>
          <a:p>
            <a:pPr>
              <a:buClr>
                <a:srgbClr val="414140"/>
              </a:buClr>
              <a:defRPr/>
            </a:pPr>
            <a:r>
              <a:rPr lang="en-GB" sz="2400" b="1" dirty="0">
                <a:solidFill>
                  <a:srgbClr val="E95273"/>
                </a:solidFill>
                <a:cs typeface="Arial" pitchFamily="34" charset="0"/>
              </a:rPr>
              <a:t>Back it up with facts </a:t>
            </a:r>
            <a:r>
              <a:rPr lang="en-GB" sz="2400" dirty="0">
                <a:solidFill>
                  <a:srgbClr val="6D6E6C"/>
                </a:solidFill>
                <a:cs typeface="Arial" pitchFamily="34" charset="0"/>
              </a:rPr>
              <a:t>the power of evidence of need. It is not sufficient to say: “we know ..we think.” back it up with your proof of concept research</a:t>
            </a:r>
          </a:p>
          <a:p>
            <a:pPr>
              <a:buClr>
                <a:srgbClr val="414140"/>
              </a:buClr>
              <a:defRPr/>
            </a:pPr>
            <a:r>
              <a:rPr lang="en-US" sz="2400" b="1" dirty="0">
                <a:solidFill>
                  <a:srgbClr val="E95273"/>
                </a:solidFill>
                <a:cs typeface="Arial" pitchFamily="34" charset="0"/>
              </a:rPr>
              <a:t>Stand out and be unique </a:t>
            </a:r>
            <a:r>
              <a:rPr lang="en-US" sz="2400" dirty="0">
                <a:solidFill>
                  <a:srgbClr val="6D6E6C"/>
                </a:solidFill>
                <a:cs typeface="Arial" pitchFamily="34" charset="0"/>
              </a:rPr>
              <a:t>show that your project is additional – not competing with others</a:t>
            </a:r>
          </a:p>
          <a:p>
            <a:pPr>
              <a:buClr>
                <a:srgbClr val="414140"/>
              </a:buClr>
              <a:defRPr/>
            </a:pPr>
            <a:r>
              <a:rPr lang="en-US" sz="2400" b="1" dirty="0">
                <a:solidFill>
                  <a:srgbClr val="E95273"/>
                </a:solidFill>
                <a:cs typeface="Arial" pitchFamily="34" charset="0"/>
              </a:rPr>
              <a:t>Seek assistance </a:t>
            </a:r>
            <a:r>
              <a:rPr lang="en-US" sz="2400" dirty="0">
                <a:solidFill>
                  <a:srgbClr val="6D6E6C"/>
                </a:solidFill>
                <a:cs typeface="Arial" pitchFamily="34" charset="0"/>
              </a:rPr>
              <a:t>definitely talk to the funding agency before you apply</a:t>
            </a:r>
          </a:p>
          <a:p>
            <a:pPr>
              <a:lnSpc>
                <a:spcPct val="100000"/>
              </a:lnSpc>
              <a:buClr>
                <a:srgbClr val="414140"/>
              </a:buClr>
              <a:defRPr/>
            </a:pPr>
            <a:r>
              <a:rPr lang="en-US" sz="2400" b="1" dirty="0">
                <a:solidFill>
                  <a:srgbClr val="E95273"/>
                </a:solidFill>
                <a:cs typeface="Arial" pitchFamily="34" charset="0"/>
              </a:rPr>
              <a:t>Describe your project truthfully and succinctly </a:t>
            </a:r>
            <a:r>
              <a:rPr lang="en-GB" sz="2400" dirty="0">
                <a:solidFill>
                  <a:srgbClr val="6D6E6C"/>
                </a:solidFill>
                <a:cs typeface="Arial" pitchFamily="34" charset="0"/>
              </a:rPr>
              <a:t>don’t assume that the funder will have</a:t>
            </a:r>
            <a:r>
              <a:rPr lang="en-GB" sz="2400" dirty="0">
                <a:solidFill>
                  <a:srgbClr val="414140"/>
                </a:solidFill>
                <a:cs typeface="Arial" pitchFamily="34" charset="0"/>
              </a:rPr>
              <a:t> </a:t>
            </a:r>
            <a:r>
              <a:rPr lang="en-GB" sz="2400" dirty="0">
                <a:solidFill>
                  <a:srgbClr val="6D6E6C"/>
                </a:solidFill>
                <a:cs typeface="Arial" pitchFamily="34" charset="0"/>
              </a:rPr>
              <a:t>any knowledge of your business,  background or new project </a:t>
            </a:r>
          </a:p>
          <a:p>
            <a:pPr>
              <a:lnSpc>
                <a:spcPct val="100000"/>
              </a:lnSpc>
              <a:buClr>
                <a:srgbClr val="414140"/>
              </a:buClr>
              <a:defRPr/>
            </a:pPr>
            <a:r>
              <a:rPr lang="en-US" sz="2400" b="1" dirty="0">
                <a:solidFill>
                  <a:srgbClr val="E95273"/>
                </a:solidFill>
                <a:cs typeface="Arial" pitchFamily="34" charset="0"/>
              </a:rPr>
              <a:t>Break down the requirements of the application </a:t>
            </a:r>
            <a:r>
              <a:rPr lang="en-US" sz="2400" dirty="0">
                <a:solidFill>
                  <a:srgbClr val="6D6E6C"/>
                </a:solidFill>
                <a:cs typeface="Arial" pitchFamily="34" charset="0"/>
              </a:rPr>
              <a:t>into bite-sized pieces</a:t>
            </a:r>
          </a:p>
          <a:p>
            <a:pPr>
              <a:buClr>
                <a:srgbClr val="414140"/>
              </a:buClr>
              <a:defRPr/>
            </a:pPr>
            <a:endParaRPr lang="en-US" dirty="0">
              <a:solidFill>
                <a:srgbClr val="414140"/>
              </a:solidFill>
              <a:cs typeface="Arial" pitchFamily="34" charset="0"/>
            </a:endParaRPr>
          </a:p>
        </p:txBody>
      </p:sp>
      <p:sp>
        <p:nvSpPr>
          <p:cNvPr id="6" name="Flowchart: Connector 5">
            <a:extLst>
              <a:ext uri="{FF2B5EF4-FFF2-40B4-BE49-F238E27FC236}">
                <a16:creationId xmlns:a16="http://schemas.microsoft.com/office/drawing/2014/main" id="{E7AFEEF1-88D5-4038-AF43-637FFFBFF16C}"/>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6</a:t>
            </a:r>
          </a:p>
        </p:txBody>
      </p:sp>
    </p:spTree>
    <p:extLst>
      <p:ext uri="{BB962C8B-B14F-4D97-AF65-F5344CB8AC3E}">
        <p14:creationId xmlns:p14="http://schemas.microsoft.com/office/powerpoint/2010/main" val="2810148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3792491" y="416774"/>
            <a:ext cx="7407087" cy="697353"/>
          </a:xfrm>
        </p:spPr>
        <p:txBody>
          <a:bodyPr>
            <a:noAutofit/>
          </a:bodyPr>
          <a:lstStyle/>
          <a:p>
            <a:r>
              <a:rPr lang="en-IE" b="1" dirty="0">
                <a:solidFill>
                  <a:srgbClr val="E95273"/>
                </a:solidFill>
                <a:latin typeface="Calibri" charset="0"/>
                <a:ea typeface="MS PGothic" charset="-128"/>
              </a:rPr>
              <a:t>Writing a Grant Application </a:t>
            </a:r>
          </a:p>
          <a:p>
            <a:r>
              <a:rPr lang="en-IE" b="1" dirty="0">
                <a:solidFill>
                  <a:srgbClr val="E95273"/>
                </a:solidFill>
                <a:latin typeface="Calibri" charset="0"/>
                <a:ea typeface="MS PGothic" charset="-128"/>
              </a:rPr>
              <a:t>– before you start</a:t>
            </a:r>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8962CF45-0B32-4D91-A21C-6F8B08052A8F}"/>
              </a:ext>
            </a:extLst>
          </p:cNvPr>
          <p:cNvSpPr/>
          <p:nvPr/>
        </p:nvSpPr>
        <p:spPr>
          <a:xfrm>
            <a:off x="218115" y="2376274"/>
            <a:ext cx="12108110" cy="4364272"/>
          </a:xfrm>
          <a:prstGeom prst="rect">
            <a:avLst/>
          </a:prstGeom>
          <a:solidFill>
            <a:schemeClr val="bg1"/>
          </a:solidFill>
        </p:spPr>
        <p:txBody>
          <a:bodyPr wrap="square">
            <a:spAutoFit/>
          </a:bodyPr>
          <a:lstStyle/>
          <a:p>
            <a:pPr>
              <a:lnSpc>
                <a:spcPct val="100000"/>
              </a:lnSpc>
              <a:buClr>
                <a:srgbClr val="414140"/>
              </a:buClr>
              <a:defRPr/>
            </a:pPr>
            <a:r>
              <a:rPr lang="en-US" sz="2400" b="1" dirty="0">
                <a:solidFill>
                  <a:srgbClr val="E95273"/>
                </a:solidFill>
                <a:cs typeface="Arial" pitchFamily="34" charset="0"/>
              </a:rPr>
              <a:t>Presentation</a:t>
            </a:r>
            <a:r>
              <a:rPr lang="en-US" sz="2400" dirty="0">
                <a:solidFill>
                  <a:srgbClr val="414140"/>
                </a:solidFill>
                <a:cs typeface="Arial" pitchFamily="34" charset="0"/>
              </a:rPr>
              <a:t> </a:t>
            </a:r>
            <a:r>
              <a:rPr lang="en-US" sz="2400" dirty="0">
                <a:solidFill>
                  <a:srgbClr val="6D6E6C"/>
                </a:solidFill>
                <a:cs typeface="Arial" pitchFamily="34" charset="0"/>
              </a:rPr>
              <a:t>think carefully about presentation; most funders will read many applications and if an application is easy to read and well presented it makes their lives easier. </a:t>
            </a:r>
          </a:p>
          <a:p>
            <a:pPr>
              <a:lnSpc>
                <a:spcPct val="100000"/>
              </a:lnSpc>
              <a:buClr>
                <a:srgbClr val="414140"/>
              </a:buClr>
              <a:defRPr/>
            </a:pPr>
            <a:endParaRPr lang="en-US" sz="2400" dirty="0">
              <a:solidFill>
                <a:srgbClr val="414140"/>
              </a:solidFill>
              <a:cs typeface="Arial" pitchFamily="34" charset="0"/>
            </a:endParaRPr>
          </a:p>
          <a:p>
            <a:pPr>
              <a:lnSpc>
                <a:spcPct val="100000"/>
              </a:lnSpc>
              <a:buClr>
                <a:srgbClr val="414140"/>
              </a:buClr>
              <a:defRPr/>
            </a:pPr>
            <a:r>
              <a:rPr lang="en-US" sz="2400" b="1" dirty="0">
                <a:solidFill>
                  <a:srgbClr val="E95273"/>
                </a:solidFill>
                <a:cs typeface="Arial" pitchFamily="34" charset="0"/>
              </a:rPr>
              <a:t>It takes a lot of time, energy and effort</a:t>
            </a:r>
            <a:r>
              <a:rPr lang="en-US" sz="2400" dirty="0">
                <a:solidFill>
                  <a:srgbClr val="E95273"/>
                </a:solidFill>
                <a:cs typeface="Arial" pitchFamily="34" charset="0"/>
              </a:rPr>
              <a:t> </a:t>
            </a:r>
            <a:r>
              <a:rPr lang="en-US" sz="2400" dirty="0">
                <a:solidFill>
                  <a:srgbClr val="6D6E6C"/>
                </a:solidFill>
                <a:cs typeface="Arial" pitchFamily="34" charset="0"/>
              </a:rPr>
              <a:t>it takes a lot longer to put an application for funds together than you think ! </a:t>
            </a:r>
          </a:p>
          <a:p>
            <a:pPr>
              <a:lnSpc>
                <a:spcPct val="100000"/>
              </a:lnSpc>
              <a:buClr>
                <a:srgbClr val="414140"/>
              </a:buClr>
              <a:defRPr/>
            </a:pPr>
            <a:endParaRPr lang="en-US" sz="2400" dirty="0">
              <a:solidFill>
                <a:srgbClr val="414140"/>
              </a:solidFill>
              <a:cs typeface="Arial" pitchFamily="34" charset="0"/>
            </a:endParaRPr>
          </a:p>
          <a:p>
            <a:pPr>
              <a:lnSpc>
                <a:spcPct val="100000"/>
              </a:lnSpc>
              <a:buClr>
                <a:srgbClr val="414140"/>
              </a:buClr>
              <a:defRPr/>
            </a:pPr>
            <a:r>
              <a:rPr lang="en-IE" sz="2400" b="1" dirty="0">
                <a:solidFill>
                  <a:srgbClr val="E95273"/>
                </a:solidFill>
                <a:latin typeface="Calibri" charset="0"/>
                <a:ea typeface="MS PGothic" charset="-128"/>
              </a:rPr>
              <a:t>Before you send your Application</a:t>
            </a:r>
          </a:p>
          <a:p>
            <a:pPr>
              <a:spcBef>
                <a:spcPct val="20000"/>
              </a:spcBef>
              <a:spcAft>
                <a:spcPts val="600"/>
              </a:spcAft>
              <a:buClr>
                <a:srgbClr val="414140"/>
              </a:buClr>
              <a:defRPr/>
            </a:pPr>
            <a:r>
              <a:rPr lang="en-US" sz="2400" b="1" dirty="0">
                <a:solidFill>
                  <a:srgbClr val="E95273"/>
                </a:solidFill>
              </a:rPr>
              <a:t>Ask yourself, ‘Why wouldn’t they fund this? </a:t>
            </a:r>
          </a:p>
          <a:p>
            <a:pPr>
              <a:spcBef>
                <a:spcPct val="20000"/>
              </a:spcBef>
              <a:spcAft>
                <a:spcPts val="600"/>
              </a:spcAft>
              <a:buClr>
                <a:srgbClr val="414140"/>
              </a:buClr>
              <a:defRPr/>
            </a:pPr>
            <a:r>
              <a:rPr lang="en-US" sz="2400" dirty="0">
                <a:solidFill>
                  <a:srgbClr val="6D6E6C"/>
                </a:solidFill>
                <a:cs typeface="Arial" pitchFamily="34" charset="0"/>
              </a:rPr>
              <a:t>Often a good way to strengthen your funding application is to try and ‘pick holes’ in it.  Having identified the weaknesses you can then work on putting them right.</a:t>
            </a:r>
            <a:r>
              <a:rPr lang="en-IE" sz="2400" dirty="0">
                <a:solidFill>
                  <a:srgbClr val="6D6E6C"/>
                </a:solidFill>
                <a:cs typeface="Arial" pitchFamily="34" charset="0"/>
              </a:rPr>
              <a:t> </a:t>
            </a:r>
          </a:p>
          <a:p>
            <a:pPr>
              <a:buClr>
                <a:srgbClr val="414140"/>
              </a:buClr>
              <a:defRPr/>
            </a:pPr>
            <a:endParaRPr lang="en-US" dirty="0">
              <a:solidFill>
                <a:srgbClr val="414140"/>
              </a:solidFill>
              <a:cs typeface="Arial" pitchFamily="34" charset="0"/>
            </a:endParaRPr>
          </a:p>
        </p:txBody>
      </p:sp>
      <p:sp>
        <p:nvSpPr>
          <p:cNvPr id="6" name="Flowchart: Connector 5">
            <a:extLst>
              <a:ext uri="{FF2B5EF4-FFF2-40B4-BE49-F238E27FC236}">
                <a16:creationId xmlns:a16="http://schemas.microsoft.com/office/drawing/2014/main" id="{79220F09-5D3F-4726-932D-7ECBF85CE8BE}"/>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6</a:t>
            </a:r>
          </a:p>
        </p:txBody>
      </p:sp>
    </p:spTree>
    <p:extLst>
      <p:ext uri="{BB962C8B-B14F-4D97-AF65-F5344CB8AC3E}">
        <p14:creationId xmlns:p14="http://schemas.microsoft.com/office/powerpoint/2010/main" val="3747435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3805196" y="487655"/>
            <a:ext cx="7407087" cy="697353"/>
          </a:xfrm>
        </p:spPr>
        <p:txBody>
          <a:bodyPr>
            <a:noAutofit/>
          </a:bodyPr>
          <a:lstStyle/>
          <a:p>
            <a:r>
              <a:rPr lang="en-IE" b="1" dirty="0">
                <a:solidFill>
                  <a:srgbClr val="E95273"/>
                </a:solidFill>
                <a:latin typeface="Calibri" charset="0"/>
                <a:ea typeface="MS PGothic" charset="-128"/>
              </a:rPr>
              <a:t>Writing a Grant Application </a:t>
            </a:r>
          </a:p>
          <a:p>
            <a:r>
              <a:rPr lang="en-IE" b="1" dirty="0">
                <a:solidFill>
                  <a:srgbClr val="E95273"/>
                </a:solidFill>
                <a:latin typeface="Calibri" charset="0"/>
                <a:ea typeface="MS PGothic" charset="-128"/>
              </a:rPr>
              <a:t>– before you start</a:t>
            </a:r>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8962CF45-0B32-4D91-A21C-6F8B08052A8F}"/>
              </a:ext>
            </a:extLst>
          </p:cNvPr>
          <p:cNvSpPr/>
          <p:nvPr/>
        </p:nvSpPr>
        <p:spPr>
          <a:xfrm>
            <a:off x="2045305" y="3097728"/>
            <a:ext cx="9366519" cy="2443746"/>
          </a:xfrm>
          <a:prstGeom prst="rect">
            <a:avLst/>
          </a:prstGeom>
        </p:spPr>
        <p:txBody>
          <a:bodyPr wrap="square">
            <a:spAutoFit/>
          </a:bodyPr>
          <a:lstStyle/>
          <a:p>
            <a:pPr>
              <a:spcBef>
                <a:spcPct val="20000"/>
              </a:spcBef>
              <a:spcAft>
                <a:spcPts val="600"/>
              </a:spcAft>
              <a:buClr>
                <a:srgbClr val="414140"/>
              </a:buClr>
              <a:defRPr/>
            </a:pPr>
            <a:r>
              <a:rPr lang="en-IE" sz="2400" b="1" dirty="0">
                <a:solidFill>
                  <a:srgbClr val="E95273"/>
                </a:solidFill>
              </a:rPr>
              <a:t>Proofread, Proofread, Proof ready</a:t>
            </a:r>
          </a:p>
          <a:p>
            <a:pPr>
              <a:spcBef>
                <a:spcPct val="20000"/>
              </a:spcBef>
              <a:spcAft>
                <a:spcPts val="600"/>
              </a:spcAft>
              <a:buClr>
                <a:srgbClr val="414140"/>
              </a:buClr>
              <a:defRPr/>
            </a:pPr>
            <a:r>
              <a:rPr lang="en-IE" sz="2400" dirty="0">
                <a:solidFill>
                  <a:srgbClr val="6D6E6C"/>
                </a:solidFill>
                <a:cs typeface="Arial" pitchFamily="34" charset="0"/>
              </a:rPr>
              <a:t>The most important part of any application is READING THE GUIDELINES, following them to the letter, and ensuring that you do actually meet the criteria for the grant – some grant makers receive up to 30% of applications that do not meet the eligibility criteria</a:t>
            </a:r>
            <a:endParaRPr lang="en-US" sz="2400" dirty="0">
              <a:solidFill>
                <a:srgbClr val="6D6E6C"/>
              </a:solidFill>
              <a:cs typeface="Arial" pitchFamily="34" charset="0"/>
            </a:endParaRPr>
          </a:p>
          <a:p>
            <a:pPr>
              <a:buClr>
                <a:srgbClr val="414140"/>
              </a:buClr>
              <a:defRPr/>
            </a:pPr>
            <a:endParaRPr lang="en-US" dirty="0">
              <a:solidFill>
                <a:srgbClr val="414140"/>
              </a:solidFill>
              <a:cs typeface="Arial" pitchFamily="34" charset="0"/>
            </a:endParaRPr>
          </a:p>
        </p:txBody>
      </p:sp>
      <p:sp>
        <p:nvSpPr>
          <p:cNvPr id="6" name="Flowchart: Connector 5">
            <a:extLst>
              <a:ext uri="{FF2B5EF4-FFF2-40B4-BE49-F238E27FC236}">
                <a16:creationId xmlns:a16="http://schemas.microsoft.com/office/drawing/2014/main" id="{4400D086-9D07-4CA6-AEA4-C1DA213FD00E}"/>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6</a:t>
            </a:r>
          </a:p>
        </p:txBody>
      </p:sp>
    </p:spTree>
    <p:extLst>
      <p:ext uri="{BB962C8B-B14F-4D97-AF65-F5344CB8AC3E}">
        <p14:creationId xmlns:p14="http://schemas.microsoft.com/office/powerpoint/2010/main" val="53147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0" y="0"/>
            <a:ext cx="11569072" cy="1185624"/>
          </a:xfrm>
          <a:solidFill>
            <a:schemeClr val="bg1"/>
          </a:solidFill>
        </p:spPr>
        <p:txBody>
          <a:bodyPr>
            <a:noAutofit/>
          </a:bodyPr>
          <a:lstStyle/>
          <a:p>
            <a:pPr algn="ctr"/>
            <a:r>
              <a:rPr lang="en-IE" b="1" dirty="0">
                <a:solidFill>
                  <a:srgbClr val="10B1A2"/>
                </a:solidFill>
              </a:rPr>
              <a:t>Are You Ready to Apply for a Grant</a:t>
            </a:r>
            <a:br>
              <a:rPr lang="en-IE" b="1" dirty="0">
                <a:solidFill>
                  <a:srgbClr val="10B1A2"/>
                </a:solidFill>
                <a:ea typeface="MS PGothic" charset="-128"/>
              </a:rPr>
            </a:br>
            <a:r>
              <a:rPr lang="en-IE" b="1" dirty="0">
                <a:solidFill>
                  <a:srgbClr val="10B1A2"/>
                </a:solidFill>
                <a:ea typeface="MS PGothic" charset="-128"/>
              </a:rPr>
              <a:t>Exercise: Answer These Questions</a:t>
            </a:r>
            <a:endParaRPr lang="en-IE" b="1" dirty="0">
              <a:solidFill>
                <a:srgbClr val="10B1A2"/>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graphicFrame>
        <p:nvGraphicFramePr>
          <p:cNvPr id="6" name="Table 5">
            <a:extLst>
              <a:ext uri="{FF2B5EF4-FFF2-40B4-BE49-F238E27FC236}">
                <a16:creationId xmlns:a16="http://schemas.microsoft.com/office/drawing/2014/main" id="{00CE44D9-32EF-4F02-BA69-4E2473BE0D5A}"/>
              </a:ext>
            </a:extLst>
          </p:cNvPr>
          <p:cNvGraphicFramePr>
            <a:graphicFrameLocks noGrp="1"/>
          </p:cNvGraphicFramePr>
          <p:nvPr>
            <p:extLst>
              <p:ext uri="{D42A27DB-BD31-4B8C-83A1-F6EECF244321}">
                <p14:modId xmlns:p14="http://schemas.microsoft.com/office/powerpoint/2010/main" val="3290452026"/>
              </p:ext>
            </p:extLst>
          </p:nvPr>
        </p:nvGraphicFramePr>
        <p:xfrm>
          <a:off x="0" y="1185624"/>
          <a:ext cx="12192000" cy="5669280"/>
        </p:xfrm>
        <a:graphic>
          <a:graphicData uri="http://schemas.openxmlformats.org/drawingml/2006/table">
            <a:tbl>
              <a:tblPr firstRow="1" bandRow="1">
                <a:tableStyleId>{5C22544A-7EE6-4342-B048-85BDC9FD1C3A}</a:tableStyleId>
              </a:tblPr>
              <a:tblGrid>
                <a:gridCol w="5972243">
                  <a:extLst>
                    <a:ext uri="{9D8B030D-6E8A-4147-A177-3AD203B41FA5}">
                      <a16:colId xmlns:a16="http://schemas.microsoft.com/office/drawing/2014/main" val="2511320271"/>
                    </a:ext>
                  </a:extLst>
                </a:gridCol>
                <a:gridCol w="6219757">
                  <a:extLst>
                    <a:ext uri="{9D8B030D-6E8A-4147-A177-3AD203B41FA5}">
                      <a16:colId xmlns:a16="http://schemas.microsoft.com/office/drawing/2014/main" val="2510859457"/>
                    </a:ext>
                  </a:extLst>
                </a:gridCol>
              </a:tblGrid>
              <a:tr h="430160">
                <a:tc>
                  <a:txBody>
                    <a:bodyPr/>
                    <a:lstStyle/>
                    <a:p>
                      <a:pPr algn="ctr"/>
                      <a:r>
                        <a:rPr lang="en-IE" sz="2400" dirty="0">
                          <a:solidFill>
                            <a:srgbClr val="E95273"/>
                          </a:solidFill>
                        </a:rPr>
                        <a:t>Questions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dirty="0">
                          <a:solidFill>
                            <a:srgbClr val="E95273"/>
                          </a:solidFill>
                        </a:rPr>
                        <a:t>Questions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5927922"/>
                  </a:ext>
                </a:extLst>
              </a:tr>
              <a:tr h="477087">
                <a:tc>
                  <a:txBody>
                    <a:bodyPr/>
                    <a:lstStyle/>
                    <a:p>
                      <a:pPr marL="457200" indent="-457200">
                        <a:buFont typeface="+mj-lt"/>
                        <a:buAutoNum type="arabicPeriod"/>
                      </a:pPr>
                      <a:r>
                        <a:rPr lang="en-IE" sz="2400" b="1" dirty="0">
                          <a:solidFill>
                            <a:srgbClr val="E95273"/>
                          </a:solidFill>
                        </a:rPr>
                        <a:t>Who are you?</a:t>
                      </a:r>
                      <a:br>
                        <a:rPr lang="en-IE" sz="2400" dirty="0">
                          <a:solidFill>
                            <a:srgbClr val="414140"/>
                          </a:solidFill>
                        </a:rPr>
                      </a:br>
                      <a:r>
                        <a:rPr lang="en-IE" sz="2400" kern="1200" dirty="0">
                          <a:solidFill>
                            <a:srgbClr val="6D6E6C"/>
                          </a:solidFill>
                          <a:latin typeface="+mn-lt"/>
                          <a:ea typeface="+mn-ea"/>
                          <a:cs typeface="Arial" pitchFamily="34" charset="0"/>
                        </a:rPr>
                        <a:t>Yes – proceed to next question</a:t>
                      </a:r>
                      <a:br>
                        <a:rPr lang="en-IE" sz="2400" kern="1200" dirty="0">
                          <a:solidFill>
                            <a:srgbClr val="6D6E6C"/>
                          </a:solidFill>
                          <a:latin typeface="+mn-lt"/>
                          <a:ea typeface="+mn-ea"/>
                          <a:cs typeface="Arial" pitchFamily="34" charset="0"/>
                        </a:rPr>
                      </a:br>
                      <a:r>
                        <a:rPr lang="en-IE" sz="2400" kern="1200" dirty="0">
                          <a:solidFill>
                            <a:srgbClr val="6D6E6C"/>
                          </a:solidFill>
                          <a:latin typeface="+mn-lt"/>
                          <a:ea typeface="+mn-ea"/>
                          <a:cs typeface="Arial" pitchFamily="34" charset="0"/>
                        </a:rPr>
                        <a:t>No – do some more thinking</a:t>
                      </a:r>
                    </a:p>
                    <a:p>
                      <a:pPr marL="457200" indent="-457200">
                        <a:buFont typeface="+mj-lt"/>
                        <a:buAutoNum type="arabicPeriod"/>
                      </a:pPr>
                      <a:r>
                        <a:rPr lang="en-IE" sz="2400" b="1" dirty="0">
                          <a:solidFill>
                            <a:srgbClr val="E95273"/>
                          </a:solidFill>
                        </a:rPr>
                        <a:t>What do you want to do?</a:t>
                      </a:r>
                      <a:br>
                        <a:rPr lang="en-IE" sz="2400" dirty="0">
                          <a:solidFill>
                            <a:srgbClr val="414140"/>
                          </a:solidFill>
                        </a:rPr>
                      </a:br>
                      <a:r>
                        <a:rPr lang="en-IE" sz="2400" kern="1200" dirty="0">
                          <a:solidFill>
                            <a:srgbClr val="6D6E6C"/>
                          </a:solidFill>
                          <a:latin typeface="+mn-lt"/>
                          <a:ea typeface="+mn-ea"/>
                          <a:cs typeface="Arial" pitchFamily="34" charset="0"/>
                        </a:rPr>
                        <a:t>Yes – proceed to next question</a:t>
                      </a:r>
                      <a:br>
                        <a:rPr lang="en-IE" sz="2400" kern="1200" dirty="0">
                          <a:solidFill>
                            <a:srgbClr val="6D6E6C"/>
                          </a:solidFill>
                          <a:latin typeface="+mn-lt"/>
                          <a:ea typeface="+mn-ea"/>
                          <a:cs typeface="Arial" pitchFamily="34" charset="0"/>
                        </a:rPr>
                      </a:br>
                      <a:r>
                        <a:rPr lang="en-IE" sz="2400" kern="1200" dirty="0">
                          <a:solidFill>
                            <a:srgbClr val="6D6E6C"/>
                          </a:solidFill>
                          <a:latin typeface="+mn-lt"/>
                          <a:ea typeface="+mn-ea"/>
                          <a:cs typeface="Arial" pitchFamily="34" charset="0"/>
                        </a:rPr>
                        <a:t>No – do some more thinking</a:t>
                      </a:r>
                    </a:p>
                    <a:p>
                      <a:pPr marL="457200" indent="-457200">
                        <a:buFont typeface="+mj-lt"/>
                        <a:buAutoNum type="arabicPeriod"/>
                      </a:pPr>
                      <a:r>
                        <a:rPr lang="en-IE" sz="2400" b="1" dirty="0">
                          <a:solidFill>
                            <a:srgbClr val="E95273"/>
                          </a:solidFill>
                        </a:rPr>
                        <a:t>Why do you want to do it?</a:t>
                      </a:r>
                      <a:br>
                        <a:rPr lang="en-IE" sz="2400" dirty="0">
                          <a:solidFill>
                            <a:srgbClr val="414140"/>
                          </a:solidFill>
                        </a:rPr>
                      </a:br>
                      <a:r>
                        <a:rPr lang="en-IE" sz="2400" kern="1200" dirty="0">
                          <a:solidFill>
                            <a:srgbClr val="6D6E6C"/>
                          </a:solidFill>
                          <a:latin typeface="+mn-lt"/>
                          <a:ea typeface="+mn-ea"/>
                          <a:cs typeface="Arial" pitchFamily="34" charset="0"/>
                        </a:rPr>
                        <a:t>Yes – proceed to next question</a:t>
                      </a:r>
                      <a:br>
                        <a:rPr lang="en-IE" sz="2400" kern="1200" dirty="0">
                          <a:solidFill>
                            <a:srgbClr val="6D6E6C"/>
                          </a:solidFill>
                          <a:latin typeface="+mn-lt"/>
                          <a:ea typeface="+mn-ea"/>
                          <a:cs typeface="Arial" pitchFamily="34" charset="0"/>
                        </a:rPr>
                      </a:br>
                      <a:r>
                        <a:rPr lang="en-IE" sz="2400" kern="1200" dirty="0">
                          <a:solidFill>
                            <a:srgbClr val="6D6E6C"/>
                          </a:solidFill>
                          <a:latin typeface="+mn-lt"/>
                          <a:ea typeface="+mn-ea"/>
                          <a:cs typeface="Arial" pitchFamily="34" charset="0"/>
                        </a:rPr>
                        <a:t>No – do some more thinking</a:t>
                      </a:r>
                    </a:p>
                    <a:p>
                      <a:pPr marL="457200" indent="-457200">
                        <a:buFont typeface="+mj-lt"/>
                        <a:buAutoNum type="arabicPeriod"/>
                      </a:pPr>
                      <a:r>
                        <a:rPr lang="en-IE" sz="2400" b="1" dirty="0">
                          <a:solidFill>
                            <a:srgbClr val="E95273"/>
                          </a:solidFill>
                        </a:rPr>
                        <a:t>What do you expect to achieve?</a:t>
                      </a:r>
                      <a:br>
                        <a:rPr lang="en-IE" sz="2400" dirty="0">
                          <a:solidFill>
                            <a:srgbClr val="414140"/>
                          </a:solidFill>
                        </a:rPr>
                      </a:br>
                      <a:r>
                        <a:rPr lang="en-IE" sz="2400" kern="1200" dirty="0">
                          <a:solidFill>
                            <a:srgbClr val="6D6E6C"/>
                          </a:solidFill>
                          <a:latin typeface="+mn-lt"/>
                          <a:ea typeface="+mn-ea"/>
                          <a:cs typeface="Arial" pitchFamily="34" charset="0"/>
                        </a:rPr>
                        <a:t>Yes – proceed to next question</a:t>
                      </a:r>
                      <a:br>
                        <a:rPr lang="en-IE" sz="2400" kern="1200" dirty="0">
                          <a:solidFill>
                            <a:srgbClr val="6D6E6C"/>
                          </a:solidFill>
                          <a:latin typeface="+mn-lt"/>
                          <a:ea typeface="+mn-ea"/>
                          <a:cs typeface="Arial" pitchFamily="34" charset="0"/>
                        </a:rPr>
                      </a:br>
                      <a:r>
                        <a:rPr lang="en-IE" sz="2400" kern="1200" dirty="0">
                          <a:solidFill>
                            <a:srgbClr val="6D6E6C"/>
                          </a:solidFill>
                          <a:latin typeface="+mn-lt"/>
                          <a:ea typeface="+mn-ea"/>
                          <a:cs typeface="Arial" pitchFamily="34" charset="0"/>
                        </a:rPr>
                        <a:t>No – do some more thinking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indent="-457200">
                        <a:buFont typeface="+mj-lt"/>
                        <a:buAutoNum type="arabicPeriod" startAt="5"/>
                      </a:pPr>
                      <a:r>
                        <a:rPr lang="en-IE" sz="2400" b="1" dirty="0">
                          <a:solidFill>
                            <a:srgbClr val="E95273"/>
                          </a:solidFill>
                        </a:rPr>
                        <a:t>How much will it cost?</a:t>
                      </a:r>
                      <a:br>
                        <a:rPr lang="en-IE" sz="2400" dirty="0">
                          <a:solidFill>
                            <a:srgbClr val="414140"/>
                          </a:solidFill>
                        </a:rPr>
                      </a:br>
                      <a:r>
                        <a:rPr lang="en-IE" sz="2400" kern="1200" dirty="0">
                          <a:solidFill>
                            <a:srgbClr val="6D6E6C"/>
                          </a:solidFill>
                          <a:latin typeface="+mn-lt"/>
                          <a:ea typeface="+mn-ea"/>
                          <a:cs typeface="Arial" pitchFamily="34" charset="0"/>
                        </a:rPr>
                        <a:t>Yes – proceed to next question</a:t>
                      </a:r>
                      <a:br>
                        <a:rPr lang="en-IE" sz="2400" kern="1200" dirty="0">
                          <a:solidFill>
                            <a:srgbClr val="6D6E6C"/>
                          </a:solidFill>
                          <a:latin typeface="+mn-lt"/>
                          <a:ea typeface="+mn-ea"/>
                          <a:cs typeface="Arial" pitchFamily="34" charset="0"/>
                        </a:rPr>
                      </a:br>
                      <a:r>
                        <a:rPr lang="en-IE" sz="2400" kern="1200" dirty="0">
                          <a:solidFill>
                            <a:srgbClr val="6D6E6C"/>
                          </a:solidFill>
                          <a:latin typeface="+mn-lt"/>
                          <a:ea typeface="+mn-ea"/>
                          <a:cs typeface="Arial" pitchFamily="34" charset="0"/>
                        </a:rPr>
                        <a:t>No – do some more thinking</a:t>
                      </a:r>
                    </a:p>
                    <a:p>
                      <a:pPr marL="457200" indent="-457200">
                        <a:buFont typeface="+mj-lt"/>
                        <a:buAutoNum type="arabicPeriod" startAt="6"/>
                      </a:pPr>
                      <a:r>
                        <a:rPr lang="en-IE" sz="2400" b="1" dirty="0">
                          <a:solidFill>
                            <a:srgbClr val="E95273"/>
                          </a:solidFill>
                        </a:rPr>
                        <a:t>How much do you want from whom?</a:t>
                      </a:r>
                      <a:br>
                        <a:rPr lang="en-IE" sz="2400" dirty="0">
                          <a:solidFill>
                            <a:srgbClr val="414140"/>
                          </a:solidFill>
                        </a:rPr>
                      </a:br>
                      <a:r>
                        <a:rPr lang="en-IE" sz="2400" kern="1200" dirty="0">
                          <a:solidFill>
                            <a:srgbClr val="6D6E6C"/>
                          </a:solidFill>
                          <a:latin typeface="+mn-lt"/>
                          <a:ea typeface="+mn-ea"/>
                          <a:cs typeface="Arial" pitchFamily="34" charset="0"/>
                        </a:rPr>
                        <a:t>Yes – proceed to next question</a:t>
                      </a:r>
                      <a:br>
                        <a:rPr lang="en-IE" sz="2400" kern="1200" dirty="0">
                          <a:solidFill>
                            <a:srgbClr val="6D6E6C"/>
                          </a:solidFill>
                          <a:latin typeface="+mn-lt"/>
                          <a:ea typeface="+mn-ea"/>
                          <a:cs typeface="Arial" pitchFamily="34" charset="0"/>
                        </a:rPr>
                      </a:br>
                      <a:r>
                        <a:rPr lang="en-IE" sz="2400" kern="1200" dirty="0">
                          <a:solidFill>
                            <a:srgbClr val="6D6E6C"/>
                          </a:solidFill>
                          <a:latin typeface="+mn-lt"/>
                          <a:ea typeface="+mn-ea"/>
                          <a:cs typeface="Arial" pitchFamily="34" charset="0"/>
                        </a:rPr>
                        <a:t>No – do some more thinking</a:t>
                      </a:r>
                    </a:p>
                    <a:p>
                      <a:pPr marL="457200" indent="-457200">
                        <a:buFont typeface="+mj-lt"/>
                        <a:buAutoNum type="arabicPeriod" startAt="7"/>
                      </a:pPr>
                      <a:r>
                        <a:rPr lang="en-IE" sz="2400" b="1" dirty="0">
                          <a:solidFill>
                            <a:srgbClr val="E95273"/>
                          </a:solidFill>
                        </a:rPr>
                        <a:t>How much (and what) will you contribute yourself?</a:t>
                      </a:r>
                      <a:br>
                        <a:rPr lang="en-IE" sz="2400" dirty="0">
                          <a:solidFill>
                            <a:srgbClr val="414140"/>
                          </a:solidFill>
                        </a:rPr>
                      </a:br>
                      <a:r>
                        <a:rPr lang="en-IE" sz="2400" kern="1200" dirty="0">
                          <a:solidFill>
                            <a:srgbClr val="6D6E6C"/>
                          </a:solidFill>
                          <a:latin typeface="+mn-lt"/>
                          <a:ea typeface="+mn-ea"/>
                          <a:cs typeface="Arial" pitchFamily="34" charset="0"/>
                        </a:rPr>
                        <a:t>Yes – proceed to next question</a:t>
                      </a:r>
                      <a:br>
                        <a:rPr lang="en-IE" sz="2400" kern="1200" dirty="0">
                          <a:solidFill>
                            <a:srgbClr val="6D6E6C"/>
                          </a:solidFill>
                          <a:latin typeface="+mn-lt"/>
                          <a:ea typeface="+mn-ea"/>
                          <a:cs typeface="Arial" pitchFamily="34" charset="0"/>
                        </a:rPr>
                      </a:br>
                      <a:r>
                        <a:rPr lang="en-IE" sz="2400" kern="1200" dirty="0">
                          <a:solidFill>
                            <a:srgbClr val="6D6E6C"/>
                          </a:solidFill>
                          <a:latin typeface="+mn-lt"/>
                          <a:ea typeface="+mn-ea"/>
                          <a:cs typeface="Arial" pitchFamily="34" charset="0"/>
                        </a:rPr>
                        <a:t>No – do some more thinking</a:t>
                      </a:r>
                    </a:p>
                    <a:p>
                      <a:pPr marL="457200" indent="-457200">
                        <a:buFont typeface="+mj-lt"/>
                        <a:buAutoNum type="arabicPeriod" startAt="8"/>
                      </a:pPr>
                      <a:r>
                        <a:rPr lang="en-IE" sz="2400" b="1" dirty="0">
                          <a:solidFill>
                            <a:srgbClr val="E95273"/>
                          </a:solidFill>
                        </a:rPr>
                        <a:t>How long will it take and when will you need to start?</a:t>
                      </a:r>
                      <a:br>
                        <a:rPr lang="en-IE" sz="2400" dirty="0">
                          <a:solidFill>
                            <a:srgbClr val="414140"/>
                          </a:solidFill>
                        </a:rPr>
                      </a:br>
                      <a:r>
                        <a:rPr lang="en-IE" sz="2400" kern="1200" dirty="0">
                          <a:solidFill>
                            <a:srgbClr val="6D6E6C"/>
                          </a:solidFill>
                          <a:latin typeface="+mn-lt"/>
                          <a:ea typeface="+mn-ea"/>
                          <a:cs typeface="Arial" pitchFamily="34" charset="0"/>
                        </a:rPr>
                        <a:t>Yes – APPLY </a:t>
                      </a:r>
                      <a:br>
                        <a:rPr lang="en-IE" sz="2400" kern="1200" dirty="0">
                          <a:solidFill>
                            <a:srgbClr val="6D6E6C"/>
                          </a:solidFill>
                          <a:latin typeface="+mn-lt"/>
                          <a:ea typeface="+mn-ea"/>
                          <a:cs typeface="Arial" pitchFamily="34" charset="0"/>
                        </a:rPr>
                      </a:br>
                      <a:r>
                        <a:rPr lang="en-IE" sz="2400" kern="1200" dirty="0">
                          <a:solidFill>
                            <a:srgbClr val="6D6E6C"/>
                          </a:solidFill>
                          <a:latin typeface="+mn-lt"/>
                          <a:ea typeface="+mn-ea"/>
                          <a:cs typeface="Arial" pitchFamily="34" charset="0"/>
                        </a:rPr>
                        <a:t>No – do some more thinking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bl>
          </a:graphicData>
        </a:graphic>
      </p:graphicFrame>
      <p:sp>
        <p:nvSpPr>
          <p:cNvPr id="5" name="Flowchart: Connector 4">
            <a:extLst>
              <a:ext uri="{FF2B5EF4-FFF2-40B4-BE49-F238E27FC236}">
                <a16:creationId xmlns:a16="http://schemas.microsoft.com/office/drawing/2014/main" id="{020D6426-0A5D-4170-9EDB-A692D6ACBE0D}"/>
              </a:ext>
            </a:extLst>
          </p:cNvPr>
          <p:cNvSpPr/>
          <p:nvPr/>
        </p:nvSpPr>
        <p:spPr>
          <a:xfrm>
            <a:off x="760362" y="128884"/>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6</a:t>
            </a:r>
          </a:p>
        </p:txBody>
      </p:sp>
    </p:spTree>
    <p:extLst>
      <p:ext uri="{BB962C8B-B14F-4D97-AF65-F5344CB8AC3E}">
        <p14:creationId xmlns:p14="http://schemas.microsoft.com/office/powerpoint/2010/main" val="215921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3616699" y="877503"/>
            <a:ext cx="8312446" cy="697353"/>
          </a:xfrm>
        </p:spPr>
        <p:txBody>
          <a:bodyPr>
            <a:noAutofit/>
          </a:bodyPr>
          <a:lstStyle/>
          <a:p>
            <a:r>
              <a:rPr lang="en-IE" b="1" dirty="0">
                <a:solidFill>
                  <a:srgbClr val="E95273"/>
                </a:solidFill>
                <a:latin typeface="Calibri" charset="0"/>
                <a:ea typeface="MS PGothic" charset="-128"/>
              </a:rPr>
              <a:t>Overcoming a ‘No’ when Seeking Funding </a:t>
            </a:r>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8962CF45-0B32-4D91-A21C-6F8B08052A8F}"/>
              </a:ext>
            </a:extLst>
          </p:cNvPr>
          <p:cNvSpPr/>
          <p:nvPr/>
        </p:nvSpPr>
        <p:spPr>
          <a:xfrm>
            <a:off x="476564" y="2720223"/>
            <a:ext cx="11360302" cy="3914918"/>
          </a:xfrm>
          <a:prstGeom prst="rect">
            <a:avLst/>
          </a:prstGeom>
        </p:spPr>
        <p:txBody>
          <a:bodyPr wrap="square">
            <a:spAutoFit/>
          </a:bodyPr>
          <a:lstStyle/>
          <a:p>
            <a:pPr>
              <a:lnSpc>
                <a:spcPct val="80000"/>
              </a:lnSpc>
            </a:pPr>
            <a:r>
              <a:rPr lang="en-IE" altLang="en-US" sz="2400" dirty="0">
                <a:solidFill>
                  <a:srgbClr val="7F7F7F"/>
                </a:solidFill>
              </a:rPr>
              <a:t>If the recipe isn’t right, and you don’t get the Grant, Crowd Fund or place on an Accelerator - be sure to use these rejections as a learning experience!   </a:t>
            </a:r>
            <a:r>
              <a:rPr lang="en-IE" sz="2400" dirty="0">
                <a:solidFill>
                  <a:srgbClr val="7F7F7F"/>
                </a:solidFill>
              </a:rPr>
              <a:t>Encountering a no can be disheartening.  But don’t let it get the better of you. Consider these steps to increase your chances of being reconsidered, improve your potential for obtaining financing in the future and in general relieve the stress of securing funding </a:t>
            </a:r>
          </a:p>
          <a:p>
            <a:pPr>
              <a:lnSpc>
                <a:spcPct val="80000"/>
              </a:lnSpc>
            </a:pPr>
            <a:endParaRPr lang="en-IE" sz="2400" dirty="0">
              <a:solidFill>
                <a:srgbClr val="414140"/>
              </a:solidFill>
            </a:endParaRPr>
          </a:p>
          <a:p>
            <a:pPr>
              <a:lnSpc>
                <a:spcPct val="80000"/>
              </a:lnSpc>
            </a:pPr>
            <a:r>
              <a:rPr lang="en-IE" altLang="en-US" sz="2400" b="1" dirty="0">
                <a:solidFill>
                  <a:srgbClr val="E95273"/>
                </a:solidFill>
              </a:rPr>
              <a:t>Reflect on your approach </a:t>
            </a:r>
            <a:r>
              <a:rPr lang="en-IE" altLang="en-US" sz="2400" dirty="0">
                <a:solidFill>
                  <a:srgbClr val="7F7F7F"/>
                </a:solidFill>
              </a:rPr>
              <a:t>be honest with yourself. Did you rush the application? Did you really think you met the priorities or did you not do yourself justice in writing about your project? </a:t>
            </a:r>
          </a:p>
          <a:p>
            <a:pPr>
              <a:lnSpc>
                <a:spcPct val="80000"/>
              </a:lnSpc>
            </a:pPr>
            <a:endParaRPr lang="en-IE" altLang="en-US" sz="2400" dirty="0">
              <a:solidFill>
                <a:srgbClr val="414140"/>
              </a:solidFill>
            </a:endParaRPr>
          </a:p>
          <a:p>
            <a:pPr>
              <a:lnSpc>
                <a:spcPct val="80000"/>
              </a:lnSpc>
            </a:pPr>
            <a:r>
              <a:rPr lang="en-IE" altLang="en-US" sz="2400" b="1" dirty="0">
                <a:solidFill>
                  <a:srgbClr val="E95273"/>
                </a:solidFill>
              </a:rPr>
              <a:t>Ask for feedback </a:t>
            </a:r>
            <a:r>
              <a:rPr lang="en-IE" altLang="en-US" sz="2400" dirty="0">
                <a:solidFill>
                  <a:srgbClr val="7F7F7F"/>
                </a:solidFill>
              </a:rPr>
              <a:t>even if your rejection letter specifies a reason for your rejection, asking for verbal feedback will sometimes bring you a fuller and more open response. </a:t>
            </a:r>
          </a:p>
          <a:p>
            <a:pPr>
              <a:buClr>
                <a:srgbClr val="414140"/>
              </a:buClr>
              <a:defRPr/>
            </a:pPr>
            <a:endParaRPr lang="en-US" dirty="0">
              <a:solidFill>
                <a:srgbClr val="414140"/>
              </a:solidFill>
              <a:cs typeface="Arial" pitchFamily="34" charset="0"/>
            </a:endParaRPr>
          </a:p>
        </p:txBody>
      </p:sp>
    </p:spTree>
    <p:extLst>
      <p:ext uri="{BB962C8B-B14F-4D97-AF65-F5344CB8AC3E}">
        <p14:creationId xmlns:p14="http://schemas.microsoft.com/office/powerpoint/2010/main" val="3566239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3749880" y="1007773"/>
            <a:ext cx="8263154" cy="697353"/>
          </a:xfrm>
        </p:spPr>
        <p:txBody>
          <a:bodyPr>
            <a:noAutofit/>
          </a:bodyPr>
          <a:lstStyle/>
          <a:p>
            <a:r>
              <a:rPr lang="en-IE" b="1" dirty="0">
                <a:solidFill>
                  <a:srgbClr val="E95273"/>
                </a:solidFill>
                <a:latin typeface="Calibri" charset="0"/>
                <a:ea typeface="MS PGothic" charset="-128"/>
              </a:rPr>
              <a:t>Overcoming a ‘No’ when Seeking Funding </a:t>
            </a:r>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8962CF45-0B32-4D91-A21C-6F8B08052A8F}"/>
              </a:ext>
            </a:extLst>
          </p:cNvPr>
          <p:cNvSpPr/>
          <p:nvPr/>
        </p:nvSpPr>
        <p:spPr>
          <a:xfrm>
            <a:off x="328497" y="1879773"/>
            <a:ext cx="11684537" cy="4154984"/>
          </a:xfrm>
          <a:prstGeom prst="rect">
            <a:avLst/>
          </a:prstGeom>
          <a:solidFill>
            <a:schemeClr val="bg1"/>
          </a:solidFill>
        </p:spPr>
        <p:txBody>
          <a:bodyPr wrap="square">
            <a:spAutoFit/>
          </a:bodyPr>
          <a:lstStyle/>
          <a:p>
            <a:r>
              <a:rPr lang="en-IE" sz="2400" b="1" dirty="0">
                <a:solidFill>
                  <a:srgbClr val="E95273"/>
                </a:solidFill>
              </a:rPr>
              <a:t>Act professionally </a:t>
            </a:r>
            <a:r>
              <a:rPr lang="en-IE" sz="2400" dirty="0">
                <a:solidFill>
                  <a:srgbClr val="7F7F7F"/>
                </a:solidFill>
              </a:rPr>
              <a:t>even though disheartened, keep your behaviour and actions as professional as possible. If you thank the possible supporter politely for his/her time, and follow up in a few weeks when you’ve gathered more information or adjusted your business model, you may have a much better chance of getting that funding. </a:t>
            </a:r>
          </a:p>
          <a:p>
            <a:endParaRPr lang="en-IE" altLang="en-US" sz="2400" dirty="0">
              <a:solidFill>
                <a:srgbClr val="7F7F7F"/>
              </a:solidFill>
            </a:endParaRPr>
          </a:p>
          <a:p>
            <a:r>
              <a:rPr lang="en-IE" altLang="en-US" sz="2400" b="1" dirty="0">
                <a:solidFill>
                  <a:srgbClr val="E95273"/>
                </a:solidFill>
              </a:rPr>
              <a:t>Find out what did get funded </a:t>
            </a:r>
            <a:r>
              <a:rPr lang="en-IE" altLang="en-US" sz="2400" dirty="0">
                <a:solidFill>
                  <a:srgbClr val="7F7F7F"/>
                </a:solidFill>
              </a:rPr>
              <a:t>funders often publish lists of what they did fund</a:t>
            </a:r>
          </a:p>
          <a:p>
            <a:br>
              <a:rPr lang="en-IE" altLang="en-US" sz="2400" dirty="0">
                <a:solidFill>
                  <a:srgbClr val="7F7F7F"/>
                </a:solidFill>
              </a:rPr>
            </a:br>
            <a:r>
              <a:rPr lang="en-IE" altLang="en-US" sz="2400" dirty="0">
                <a:solidFill>
                  <a:srgbClr val="7F7F7F"/>
                </a:solidFill>
              </a:rPr>
              <a:t>What do you notice about the projects that got funded? </a:t>
            </a:r>
            <a:br>
              <a:rPr lang="en-IE" altLang="en-US" sz="2400" dirty="0">
                <a:solidFill>
                  <a:srgbClr val="7F7F7F"/>
                </a:solidFill>
              </a:rPr>
            </a:br>
            <a:r>
              <a:rPr lang="en-IE" altLang="en-US" sz="2400" dirty="0">
                <a:solidFill>
                  <a:srgbClr val="7F7F7F"/>
                </a:solidFill>
              </a:rPr>
              <a:t>Were the businesses at a different stage to you? </a:t>
            </a:r>
            <a:br>
              <a:rPr lang="en-IE" altLang="en-US" sz="2400" dirty="0">
                <a:solidFill>
                  <a:srgbClr val="7F7F7F"/>
                </a:solidFill>
              </a:rPr>
            </a:br>
            <a:r>
              <a:rPr lang="en-IE" altLang="en-US" sz="2400" dirty="0">
                <a:solidFill>
                  <a:srgbClr val="7F7F7F"/>
                </a:solidFill>
              </a:rPr>
              <a:t>Were you asking for much more (or less) money than they received? </a:t>
            </a:r>
            <a:br>
              <a:rPr lang="en-IE" altLang="en-US" sz="2400" dirty="0">
                <a:solidFill>
                  <a:srgbClr val="7F7F7F"/>
                </a:solidFill>
              </a:rPr>
            </a:br>
            <a:r>
              <a:rPr lang="en-IE" altLang="en-US" sz="2400" dirty="0">
                <a:solidFill>
                  <a:srgbClr val="7F7F7F"/>
                </a:solidFill>
              </a:rPr>
              <a:t>Were you applying for activities that this funder hasn’t supported?</a:t>
            </a:r>
            <a:endParaRPr lang="en-US" dirty="0">
              <a:solidFill>
                <a:srgbClr val="414140"/>
              </a:solidFill>
              <a:cs typeface="Arial" pitchFamily="34" charset="0"/>
            </a:endParaRPr>
          </a:p>
        </p:txBody>
      </p:sp>
    </p:spTree>
    <p:extLst>
      <p:ext uri="{BB962C8B-B14F-4D97-AF65-F5344CB8AC3E}">
        <p14:creationId xmlns:p14="http://schemas.microsoft.com/office/powerpoint/2010/main" val="30709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IE" dirty="0">
              <a:solidFill>
                <a:srgbClr val="E95273"/>
              </a:solidFill>
            </a:endParaRPr>
          </a:p>
          <a:p>
            <a:endParaRPr lang="en-US" altLang="x-none" dirty="0">
              <a:solidFill>
                <a:srgbClr val="525252"/>
              </a:solidFill>
              <a:latin typeface="Calibri" charset="0"/>
              <a:ea typeface="MS PGothic" charset="-128"/>
            </a:endParaRPr>
          </a:p>
          <a:p>
            <a:pPr algn="just"/>
            <a:endParaRPr lang="en-IE" dirty="0">
              <a:solidFill>
                <a:srgbClr val="7A7C7E"/>
              </a:solidFill>
            </a:endParaRPr>
          </a:p>
          <a:p>
            <a:pPr>
              <a:spcBef>
                <a:spcPts val="400"/>
              </a:spcBef>
            </a:pPr>
            <a:endParaRPr lang="en-IE" dirty="0"/>
          </a:p>
          <a:p>
            <a:pPr>
              <a:spcBef>
                <a:spcPts val="400"/>
              </a:spcBef>
            </a:pPr>
            <a:endParaRPr lang="en-US" dirty="0"/>
          </a:p>
        </p:txBody>
      </p:sp>
      <p:sp>
        <p:nvSpPr>
          <p:cNvPr id="3" name="Text Placeholder 2">
            <a:extLst>
              <a:ext uri="{FF2B5EF4-FFF2-40B4-BE49-F238E27FC236}">
                <a16:creationId xmlns:a16="http://schemas.microsoft.com/office/drawing/2014/main" id="{CE4B4BB8-FDA2-4C08-8DC2-CA33E36B54A0}"/>
              </a:ext>
            </a:extLst>
          </p:cNvPr>
          <p:cNvSpPr>
            <a:spLocks noGrp="1"/>
          </p:cNvSpPr>
          <p:nvPr>
            <p:ph type="body" sz="quarter" idx="14"/>
          </p:nvPr>
        </p:nvSpPr>
        <p:spPr>
          <a:xfrm>
            <a:off x="3696831" y="1156138"/>
            <a:ext cx="7872240" cy="552412"/>
          </a:xfrm>
        </p:spPr>
        <p:txBody>
          <a:bodyPr/>
          <a:lstStyle/>
          <a:p>
            <a:r>
              <a:rPr lang="en-IE" altLang="en-US" sz="3600" b="1" dirty="0">
                <a:solidFill>
                  <a:srgbClr val="E95273"/>
                </a:solidFill>
                <a:latin typeface="Calibri" panose="020F0502020204030204" pitchFamily="34" charset="0"/>
              </a:rPr>
              <a:t>Financial Section of your Business Plan </a:t>
            </a:r>
            <a:endParaRPr lang="en-IE" sz="3600" b="1" dirty="0">
              <a:solidFill>
                <a:srgbClr val="E95273"/>
              </a:solidFill>
            </a:endParaRPr>
          </a:p>
          <a:p>
            <a:endParaRPr lang="en-IE" b="1" dirty="0"/>
          </a:p>
        </p:txBody>
      </p:sp>
      <p:sp>
        <p:nvSpPr>
          <p:cNvPr id="2" name="Rectangle 1">
            <a:extLst>
              <a:ext uri="{FF2B5EF4-FFF2-40B4-BE49-F238E27FC236}">
                <a16:creationId xmlns:a16="http://schemas.microsoft.com/office/drawing/2014/main" id="{FD9BBD02-F714-4305-872F-117C43DA2911}"/>
              </a:ext>
            </a:extLst>
          </p:cNvPr>
          <p:cNvSpPr/>
          <p:nvPr/>
        </p:nvSpPr>
        <p:spPr>
          <a:xfrm>
            <a:off x="4459357" y="2091515"/>
            <a:ext cx="7407087" cy="4524315"/>
          </a:xfrm>
          <a:prstGeom prst="rect">
            <a:avLst/>
          </a:prstGeom>
        </p:spPr>
        <p:txBody>
          <a:bodyPr wrap="square">
            <a:spAutoFit/>
          </a:bodyPr>
          <a:lstStyle/>
          <a:p>
            <a:r>
              <a:rPr lang="en-IE" sz="2400" dirty="0">
                <a:solidFill>
                  <a:srgbClr val="615F5D"/>
                </a:solidFill>
              </a:rPr>
              <a:t>No business plan is complete without finances . If sales and marketing are the engine of the business, then finances are it’s lifeblood!</a:t>
            </a:r>
          </a:p>
          <a:p>
            <a:endParaRPr lang="en-IE" sz="2400" dirty="0">
              <a:solidFill>
                <a:srgbClr val="615F5D"/>
              </a:solidFill>
            </a:endParaRPr>
          </a:p>
          <a:p>
            <a:r>
              <a:rPr lang="en-IE" sz="2400" dirty="0">
                <a:solidFill>
                  <a:srgbClr val="615F5D"/>
                </a:solidFill>
              </a:rPr>
              <a:t>The financial section of your business plan is the basis of your business budget and a useful tool for managing cash flow on a monthly basis.</a:t>
            </a:r>
          </a:p>
          <a:p>
            <a:endParaRPr lang="en-IE" sz="2400" dirty="0">
              <a:solidFill>
                <a:srgbClr val="615F5D"/>
              </a:solidFill>
            </a:endParaRPr>
          </a:p>
          <a:p>
            <a:r>
              <a:rPr lang="en-IE" sz="2400" dirty="0">
                <a:solidFill>
                  <a:srgbClr val="615F5D"/>
                </a:solidFill>
              </a:rPr>
              <a:t>By completing this module, you will be confidently able to set out the financial profile of your business, the investment needed and be clear on routes to funding success. </a:t>
            </a:r>
          </a:p>
        </p:txBody>
      </p:sp>
      <p:pic>
        <p:nvPicPr>
          <p:cNvPr id="6" name="Picture 5" descr="A close up of a piece of paper&#10;&#10;Description automatically generated">
            <a:extLst>
              <a:ext uri="{FF2B5EF4-FFF2-40B4-BE49-F238E27FC236}">
                <a16:creationId xmlns:a16="http://schemas.microsoft.com/office/drawing/2014/main" id="{CE95A782-D759-4225-A885-9D04AAB9AC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5557" y="3229583"/>
            <a:ext cx="3784874" cy="2472280"/>
          </a:xfrm>
          <a:prstGeom prst="rect">
            <a:avLst/>
          </a:prstGeom>
        </p:spPr>
      </p:pic>
    </p:spTree>
    <p:extLst>
      <p:ext uri="{BB962C8B-B14F-4D97-AF65-F5344CB8AC3E}">
        <p14:creationId xmlns:p14="http://schemas.microsoft.com/office/powerpoint/2010/main" val="1292981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3754373" y="1019444"/>
            <a:ext cx="8437627" cy="697353"/>
          </a:xfrm>
        </p:spPr>
        <p:txBody>
          <a:bodyPr>
            <a:noAutofit/>
          </a:bodyPr>
          <a:lstStyle/>
          <a:p>
            <a:r>
              <a:rPr lang="en-IE" b="1" dirty="0">
                <a:solidFill>
                  <a:srgbClr val="E95273"/>
                </a:solidFill>
                <a:latin typeface="Calibri" charset="0"/>
                <a:ea typeface="MS PGothic" charset="-128"/>
              </a:rPr>
              <a:t>Overcoming a ‘No’ when Seeking Funding </a:t>
            </a:r>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8962CF45-0B32-4D91-A21C-6F8B08052A8F}"/>
              </a:ext>
            </a:extLst>
          </p:cNvPr>
          <p:cNvSpPr/>
          <p:nvPr/>
        </p:nvSpPr>
        <p:spPr>
          <a:xfrm>
            <a:off x="476564" y="2938337"/>
            <a:ext cx="11502915" cy="3693319"/>
          </a:xfrm>
          <a:prstGeom prst="rect">
            <a:avLst/>
          </a:prstGeom>
        </p:spPr>
        <p:txBody>
          <a:bodyPr wrap="square">
            <a:spAutoFit/>
          </a:bodyPr>
          <a:lstStyle/>
          <a:p>
            <a:r>
              <a:rPr lang="en-IE" altLang="en-US" sz="2400" dirty="0">
                <a:solidFill>
                  <a:srgbClr val="414140"/>
                </a:solidFill>
              </a:rPr>
              <a:t> </a:t>
            </a:r>
            <a:r>
              <a:rPr lang="en-US" altLang="en-US" sz="2400" b="1" dirty="0">
                <a:solidFill>
                  <a:srgbClr val="E95273"/>
                </a:solidFill>
              </a:rPr>
              <a:t>Co</a:t>
            </a:r>
            <a:r>
              <a:rPr lang="en-US" sz="2400" b="1" dirty="0">
                <a:solidFill>
                  <a:srgbClr val="E95273"/>
                </a:solidFill>
              </a:rPr>
              <a:t>ntemplate Your Options</a:t>
            </a:r>
            <a:r>
              <a:rPr lang="en-US" sz="2400" dirty="0">
                <a:solidFill>
                  <a:srgbClr val="E95273"/>
                </a:solidFill>
              </a:rPr>
              <a:t> </a:t>
            </a:r>
            <a:r>
              <a:rPr lang="en-US" sz="2400" dirty="0">
                <a:solidFill>
                  <a:srgbClr val="7F7F7F"/>
                </a:solidFill>
              </a:rPr>
              <a:t>There’s no right or wrong way to pursue funding. If one channel seems to be generating more obstacles than opportunities for progress, it might be time to change up your strategy. Increasing your chances of getting a yes could be a simple matter of choosing the right channel (or group of channels) to use to cultivate funding. </a:t>
            </a:r>
          </a:p>
          <a:p>
            <a:endParaRPr lang="en-US" sz="2400" b="1" dirty="0">
              <a:solidFill>
                <a:srgbClr val="E95273"/>
              </a:solidFill>
            </a:endParaRPr>
          </a:p>
          <a:p>
            <a:r>
              <a:rPr lang="en-US" sz="2400" b="1" dirty="0">
                <a:solidFill>
                  <a:srgbClr val="E95273"/>
                </a:solidFill>
              </a:rPr>
              <a:t>Look At Your Business Model</a:t>
            </a:r>
            <a:r>
              <a:rPr lang="en-US" sz="2400" dirty="0">
                <a:solidFill>
                  <a:srgbClr val="E95273"/>
                </a:solidFill>
              </a:rPr>
              <a:t> </a:t>
            </a:r>
            <a:r>
              <a:rPr lang="en-US" sz="2400" dirty="0">
                <a:solidFill>
                  <a:srgbClr val="7F7F7F"/>
                </a:solidFill>
              </a:rPr>
              <a:t>Use the rejection as a learning opportunity. Take a look at your business model for any major flaws or weaknesses. Fixing these gaps will make your overall business idea more attractive to other potential investors, and could be enough to change your initial rejecters’ minds</a:t>
            </a:r>
            <a:endParaRPr lang="en-IE" sz="2400" dirty="0">
              <a:solidFill>
                <a:srgbClr val="7F7F7F"/>
              </a:solidFill>
            </a:endParaRPr>
          </a:p>
          <a:p>
            <a:pPr>
              <a:buClr>
                <a:srgbClr val="414140"/>
              </a:buClr>
              <a:defRPr/>
            </a:pPr>
            <a:endParaRPr lang="en-US" dirty="0">
              <a:solidFill>
                <a:srgbClr val="414140"/>
              </a:solidFill>
              <a:cs typeface="Arial" pitchFamily="34" charset="0"/>
            </a:endParaRPr>
          </a:p>
        </p:txBody>
      </p:sp>
    </p:spTree>
    <p:extLst>
      <p:ext uri="{BB962C8B-B14F-4D97-AF65-F5344CB8AC3E}">
        <p14:creationId xmlns:p14="http://schemas.microsoft.com/office/powerpoint/2010/main" val="1585358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3987802" y="1007773"/>
            <a:ext cx="7581270" cy="697353"/>
          </a:xfrm>
        </p:spPr>
        <p:txBody>
          <a:bodyPr>
            <a:normAutofit fontScale="92500"/>
          </a:bodyPr>
          <a:lstStyle/>
          <a:p>
            <a:r>
              <a:rPr lang="en-IE" b="1" dirty="0">
                <a:solidFill>
                  <a:srgbClr val="E95273"/>
                </a:solidFill>
                <a:latin typeface="Calibri" charset="0"/>
                <a:ea typeface="MS PGothic" charset="-128"/>
              </a:rPr>
              <a:t>Overcoming a ‘No’ when Seeking Funding </a:t>
            </a:r>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8962CF45-0B32-4D91-A21C-6F8B08052A8F}"/>
              </a:ext>
            </a:extLst>
          </p:cNvPr>
          <p:cNvSpPr/>
          <p:nvPr/>
        </p:nvSpPr>
        <p:spPr>
          <a:xfrm>
            <a:off x="3987801" y="2400301"/>
            <a:ext cx="7672896" cy="2997308"/>
          </a:xfrm>
          <a:prstGeom prst="rect">
            <a:avLst/>
          </a:prstGeom>
        </p:spPr>
        <p:txBody>
          <a:bodyPr wrap="square">
            <a:spAutoFit/>
          </a:bodyPr>
          <a:lstStyle/>
          <a:p>
            <a:pPr algn="just"/>
            <a:r>
              <a:rPr lang="en-IE" altLang="en-US" sz="2400" dirty="0">
                <a:solidFill>
                  <a:srgbClr val="7F7F7F"/>
                </a:solidFill>
              </a:rPr>
              <a:t> </a:t>
            </a:r>
            <a:r>
              <a:rPr lang="en-US" sz="2400" dirty="0">
                <a:solidFill>
                  <a:srgbClr val="7F7F7F"/>
                </a:solidFill>
              </a:rPr>
              <a:t>Learn and Improve your Pitch . Your pitch needs to be strong in order to capture the attention of your potential investors. Over the course of a minute, or a couple of sentences, you should be able to explain your business concept and exactly why it’s a valuable investment opportunity for your intended prospect. If you can’t do that, your pitch needs refinement.</a:t>
            </a:r>
            <a:endParaRPr lang="en-IE" sz="2400" dirty="0">
              <a:solidFill>
                <a:srgbClr val="7F7F7F"/>
              </a:solidFill>
            </a:endParaRPr>
          </a:p>
          <a:p>
            <a:pPr algn="just">
              <a:buClr>
                <a:srgbClr val="414140"/>
              </a:buClr>
              <a:defRPr/>
            </a:pPr>
            <a:endParaRPr lang="en-US" dirty="0">
              <a:solidFill>
                <a:srgbClr val="414140"/>
              </a:solidFill>
              <a:cs typeface="Arial" pitchFamily="34" charset="0"/>
            </a:endParaRPr>
          </a:p>
        </p:txBody>
      </p:sp>
    </p:spTree>
    <p:extLst>
      <p:ext uri="{BB962C8B-B14F-4D97-AF65-F5344CB8AC3E}">
        <p14:creationId xmlns:p14="http://schemas.microsoft.com/office/powerpoint/2010/main" val="614483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787400" y="872220"/>
            <a:ext cx="7407087" cy="697353"/>
          </a:xfrm>
        </p:spPr>
        <p:txBody>
          <a:bodyPr>
            <a:normAutofit/>
          </a:bodyPr>
          <a:lstStyle/>
          <a:p>
            <a:r>
              <a:rPr lang="en-IE" b="1" dirty="0">
                <a:solidFill>
                  <a:srgbClr val="E95273"/>
                </a:solidFill>
              </a:rPr>
              <a:t>Crowd Funding </a:t>
            </a: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6" name="Rectangle 5">
            <a:extLst>
              <a:ext uri="{FF2B5EF4-FFF2-40B4-BE49-F238E27FC236}">
                <a16:creationId xmlns:a16="http://schemas.microsoft.com/office/drawing/2014/main" id="{4960EA46-5CE9-4ABB-85EA-9B22CC5B45C9}"/>
              </a:ext>
            </a:extLst>
          </p:cNvPr>
          <p:cNvSpPr/>
          <p:nvPr/>
        </p:nvSpPr>
        <p:spPr>
          <a:xfrm>
            <a:off x="585540" y="2191619"/>
            <a:ext cx="9460160" cy="3847207"/>
          </a:xfrm>
          <a:prstGeom prst="rect">
            <a:avLst/>
          </a:prstGeom>
        </p:spPr>
        <p:txBody>
          <a:bodyPr wrap="square">
            <a:spAutoFit/>
          </a:bodyPr>
          <a:lstStyle/>
          <a:p>
            <a:r>
              <a:rPr lang="en-IE" sz="2400" dirty="0">
                <a:solidFill>
                  <a:srgbClr val="7F7F7F"/>
                </a:solidFill>
              </a:rPr>
              <a:t>Crowdfunding is the financing of a new project by raising many small amounts of money from a large number of people. Thousands of businesses across Europe have raised funding through crowdfunding platforms. It is used not only to raise money online for a business idea or project but simultaneously build up a community and improve visibility.  </a:t>
            </a:r>
          </a:p>
          <a:p>
            <a:pPr marL="457200" indent="-457200">
              <a:buFont typeface="Arial" panose="020B0604020202020204" pitchFamily="34" charset="0"/>
              <a:buChar char="•"/>
            </a:pPr>
            <a:r>
              <a:rPr lang="en-IE" sz="2400" dirty="0">
                <a:solidFill>
                  <a:srgbClr val="7F7F7F"/>
                </a:solidFill>
              </a:rPr>
              <a:t>It generates traction, social proof, and validation.</a:t>
            </a:r>
          </a:p>
          <a:p>
            <a:pPr marL="457200" indent="-457200">
              <a:buFont typeface="Arial" panose="020B0604020202020204" pitchFamily="34" charset="0"/>
              <a:buChar char="•"/>
            </a:pPr>
            <a:r>
              <a:rPr lang="en-IE" sz="2400" dirty="0">
                <a:solidFill>
                  <a:srgbClr val="7F7F7F"/>
                </a:solidFill>
              </a:rPr>
              <a:t>It’s an opportunity for crowdsourced brainstorming to refine your idea.</a:t>
            </a:r>
          </a:p>
          <a:p>
            <a:pPr marL="457200" indent="-457200">
              <a:buFont typeface="Arial" panose="020B0604020202020204" pitchFamily="34" charset="0"/>
              <a:buChar char="•"/>
            </a:pPr>
            <a:r>
              <a:rPr lang="en-IE" sz="2400" dirty="0">
                <a:solidFill>
                  <a:srgbClr val="7F7F7F"/>
                </a:solidFill>
              </a:rPr>
              <a:t>It gains you early adopters and loyal advocates.</a:t>
            </a:r>
          </a:p>
          <a:p>
            <a:pPr marL="457200" indent="-457200">
              <a:buFont typeface="Arial" panose="020B0604020202020204" pitchFamily="34" charset="0"/>
              <a:buChar char="•"/>
            </a:pPr>
            <a:r>
              <a:rPr lang="en-IE" sz="2400" dirty="0">
                <a:solidFill>
                  <a:srgbClr val="7F7F7F"/>
                </a:solidFill>
              </a:rPr>
              <a:t>It doubles as marketing and media exposure.</a:t>
            </a:r>
          </a:p>
          <a:p>
            <a:endParaRPr lang="en-IE" sz="2800" dirty="0">
              <a:solidFill>
                <a:srgbClr val="7F7F7F"/>
              </a:solidFill>
            </a:endParaRPr>
          </a:p>
        </p:txBody>
      </p:sp>
      <p:sp>
        <p:nvSpPr>
          <p:cNvPr id="5" name="Flowchart: Connector 4">
            <a:extLst>
              <a:ext uri="{FF2B5EF4-FFF2-40B4-BE49-F238E27FC236}">
                <a16:creationId xmlns:a16="http://schemas.microsoft.com/office/drawing/2014/main" id="{4641A2CB-E765-4839-ACF8-F3E5A857A7CB}"/>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2849590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876300" y="478172"/>
            <a:ext cx="7407087" cy="1226719"/>
          </a:xfrm>
        </p:spPr>
        <p:txBody>
          <a:bodyPr>
            <a:normAutofit/>
          </a:bodyPr>
          <a:lstStyle/>
          <a:p>
            <a:r>
              <a:rPr lang="en-IE" b="1" dirty="0">
                <a:solidFill>
                  <a:srgbClr val="E95273"/>
                </a:solidFill>
              </a:rPr>
              <a:t>Crowd Funding – is it right for your business ? </a:t>
            </a: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6" name="Rectangle 5">
            <a:extLst>
              <a:ext uri="{FF2B5EF4-FFF2-40B4-BE49-F238E27FC236}">
                <a16:creationId xmlns:a16="http://schemas.microsoft.com/office/drawing/2014/main" id="{4960EA46-5CE9-4ABB-85EA-9B22CC5B45C9}"/>
              </a:ext>
            </a:extLst>
          </p:cNvPr>
          <p:cNvSpPr/>
          <p:nvPr/>
        </p:nvSpPr>
        <p:spPr>
          <a:xfrm>
            <a:off x="797060" y="1965715"/>
            <a:ext cx="8540481" cy="4278094"/>
          </a:xfrm>
          <a:prstGeom prst="rect">
            <a:avLst/>
          </a:prstGeom>
        </p:spPr>
        <p:txBody>
          <a:bodyPr wrap="square">
            <a:spAutoFit/>
          </a:bodyPr>
          <a:lstStyle/>
          <a:p>
            <a:r>
              <a:rPr lang="en-IE" sz="2400" dirty="0">
                <a:solidFill>
                  <a:srgbClr val="7F7F7F"/>
                </a:solidFill>
              </a:rPr>
              <a:t>Crowdfunding suits certain types of businesses – usually Start-ups or early stage companies that are looking for relatively small amounts of money.  It has a higher success rate within certain sectors like the  digital media and certain types of consumer goods businesses e.g. health.</a:t>
            </a:r>
          </a:p>
          <a:p>
            <a:endParaRPr lang="en-IE" sz="2400" dirty="0">
              <a:solidFill>
                <a:srgbClr val="7F7F7F"/>
              </a:solidFill>
            </a:endParaRPr>
          </a:p>
          <a:p>
            <a:r>
              <a:rPr lang="en-IE" sz="2400" dirty="0">
                <a:solidFill>
                  <a:srgbClr val="7F7F7F"/>
                </a:solidFill>
              </a:rPr>
              <a:t>Your first step is to research a good fit crowdfunding platform with track record of success that has delivered for similar businesses to yours.</a:t>
            </a:r>
          </a:p>
          <a:p>
            <a:endParaRPr lang="en-IE" sz="2800" dirty="0">
              <a:hlinkClick r:id="rId2"/>
            </a:endParaRPr>
          </a:p>
          <a:p>
            <a:r>
              <a:rPr lang="en-IE" sz="2800" dirty="0">
                <a:hlinkClick r:id="rId2"/>
              </a:rPr>
              <a:t>Most popular crowdfunding websites</a:t>
            </a:r>
            <a:endParaRPr lang="en-IE" sz="2800" dirty="0"/>
          </a:p>
        </p:txBody>
      </p:sp>
      <p:sp>
        <p:nvSpPr>
          <p:cNvPr id="5" name="Flowchart: Connector 4">
            <a:extLst>
              <a:ext uri="{FF2B5EF4-FFF2-40B4-BE49-F238E27FC236}">
                <a16:creationId xmlns:a16="http://schemas.microsoft.com/office/drawing/2014/main" id="{49E9B4C9-FFE2-439D-840D-98E02DC4CF97}"/>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18837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876300" y="864066"/>
            <a:ext cx="7407087" cy="1044519"/>
          </a:xfrm>
        </p:spPr>
        <p:txBody>
          <a:bodyPr>
            <a:normAutofit lnSpcReduction="10000"/>
          </a:bodyPr>
          <a:lstStyle/>
          <a:p>
            <a:r>
              <a:rPr lang="en-IE" b="1" dirty="0">
                <a:solidFill>
                  <a:srgbClr val="E95273"/>
                </a:solidFill>
              </a:rPr>
              <a:t>Crowd Funding – is it right for your business ? </a:t>
            </a: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6" name="Rectangle 5">
            <a:extLst>
              <a:ext uri="{FF2B5EF4-FFF2-40B4-BE49-F238E27FC236}">
                <a16:creationId xmlns:a16="http://schemas.microsoft.com/office/drawing/2014/main" id="{4960EA46-5CE9-4ABB-85EA-9B22CC5B45C9}"/>
              </a:ext>
            </a:extLst>
          </p:cNvPr>
          <p:cNvSpPr/>
          <p:nvPr/>
        </p:nvSpPr>
        <p:spPr>
          <a:xfrm>
            <a:off x="775109" y="1908585"/>
            <a:ext cx="9185420" cy="4955203"/>
          </a:xfrm>
          <a:prstGeom prst="rect">
            <a:avLst/>
          </a:prstGeom>
        </p:spPr>
        <p:txBody>
          <a:bodyPr wrap="square">
            <a:spAutoFit/>
          </a:bodyPr>
          <a:lstStyle/>
          <a:p>
            <a:r>
              <a:rPr lang="en-IE" sz="2400" dirty="0">
                <a:solidFill>
                  <a:srgbClr val="7F7F7F"/>
                </a:solidFill>
              </a:rPr>
              <a:t>Crowdfunding suits particular types of entrepreneurs, those with good marketing skills and who are active on social media.  If marketing isn’t your skillset, or if you’re unfamiliar with social media, then crowdfunding might be a challenge.  A crowdfunding campaign is not for a social media novice. </a:t>
            </a:r>
          </a:p>
          <a:p>
            <a:endParaRPr lang="en-IE" sz="2400" dirty="0">
              <a:solidFill>
                <a:srgbClr val="7F7F7F"/>
              </a:solidFill>
            </a:endParaRPr>
          </a:p>
          <a:p>
            <a:r>
              <a:rPr lang="en-IE" sz="2400" dirty="0">
                <a:solidFill>
                  <a:srgbClr val="7F7F7F"/>
                </a:solidFill>
              </a:rPr>
              <a:t>Excellent video pitches are essential to successful crowdfunding campaigns. Pitching your product or service to a mobile camera (most likely) requires preparation and perseverance. Do your research, by viewing other video pitches. Write a compelling script that communicates the selling points simply and clearly. Deliver it with passion. Reshoot it until it’s right.</a:t>
            </a:r>
          </a:p>
          <a:p>
            <a:endParaRPr lang="en-IE" sz="2800" dirty="0">
              <a:solidFill>
                <a:srgbClr val="7F7F7F"/>
              </a:solidFill>
            </a:endParaRPr>
          </a:p>
        </p:txBody>
      </p:sp>
      <p:sp>
        <p:nvSpPr>
          <p:cNvPr id="4" name="Rectangle 3">
            <a:extLst>
              <a:ext uri="{FF2B5EF4-FFF2-40B4-BE49-F238E27FC236}">
                <a16:creationId xmlns:a16="http://schemas.microsoft.com/office/drawing/2014/main" id="{31F59D22-EAC0-409A-9FE2-96436BABEB92}"/>
              </a:ext>
            </a:extLst>
          </p:cNvPr>
          <p:cNvSpPr/>
          <p:nvPr/>
        </p:nvSpPr>
        <p:spPr>
          <a:xfrm>
            <a:off x="9776609" y="3988535"/>
            <a:ext cx="2202869" cy="923330"/>
          </a:xfrm>
          <a:prstGeom prst="rect">
            <a:avLst/>
          </a:prstGeom>
        </p:spPr>
        <p:txBody>
          <a:bodyPr wrap="square">
            <a:spAutoFit/>
          </a:bodyPr>
          <a:lstStyle/>
          <a:p>
            <a:r>
              <a:rPr lang="en-IE" dirty="0">
                <a:solidFill>
                  <a:schemeClr val="bg1"/>
                </a:solidFill>
                <a:hlinkClick r:id="rId2"/>
              </a:rPr>
              <a:t>Think Business - Crowdfunding Ireland Guide</a:t>
            </a:r>
            <a:endParaRPr lang="en-IE" dirty="0">
              <a:solidFill>
                <a:schemeClr val="bg1"/>
              </a:solidFill>
            </a:endParaRPr>
          </a:p>
        </p:txBody>
      </p:sp>
      <p:sp>
        <p:nvSpPr>
          <p:cNvPr id="7" name="Flowchart: Connector 6">
            <a:extLst>
              <a:ext uri="{FF2B5EF4-FFF2-40B4-BE49-F238E27FC236}">
                <a16:creationId xmlns:a16="http://schemas.microsoft.com/office/drawing/2014/main" id="{3F1CD690-7CAE-4E65-9DD5-D74DD611502F}"/>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4038465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p:txBody>
          <a:bodyPr>
            <a:normAutofit/>
          </a:bodyPr>
          <a:lstStyle/>
          <a:p>
            <a:r>
              <a:rPr lang="en-IE" b="1" dirty="0">
                <a:solidFill>
                  <a:srgbClr val="E95273"/>
                </a:solidFill>
              </a:rPr>
              <a:t>Crowd Funding Models </a:t>
            </a: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80E9964A-574F-4A9B-A8FB-070D1A7B6158}"/>
              </a:ext>
            </a:extLst>
          </p:cNvPr>
          <p:cNvSpPr/>
          <p:nvPr/>
        </p:nvSpPr>
        <p:spPr>
          <a:xfrm>
            <a:off x="740502" y="2128292"/>
            <a:ext cx="10114852" cy="4216539"/>
          </a:xfrm>
          <a:prstGeom prst="rect">
            <a:avLst/>
          </a:prstGeom>
        </p:spPr>
        <p:txBody>
          <a:bodyPr wrap="square">
            <a:spAutoFit/>
          </a:bodyPr>
          <a:lstStyle/>
          <a:p>
            <a:r>
              <a:rPr lang="en-US" altLang="en-US" sz="2400" dirty="0">
                <a:solidFill>
                  <a:srgbClr val="7F7F7F"/>
                </a:solidFill>
              </a:rPr>
              <a:t>Crowd funding models to consider are…</a:t>
            </a:r>
          </a:p>
          <a:p>
            <a:endParaRPr lang="en-US" altLang="en-US" sz="2400" dirty="0">
              <a:solidFill>
                <a:srgbClr val="7F7F7F"/>
              </a:solidFill>
            </a:endParaRPr>
          </a:p>
          <a:p>
            <a:pPr marL="285750" indent="-285750">
              <a:buFont typeface="Arial" panose="020B0604020202020204" pitchFamily="34" charset="0"/>
              <a:buChar char="•"/>
            </a:pPr>
            <a:r>
              <a:rPr lang="en-US" altLang="en-US" sz="2400" b="1" dirty="0">
                <a:solidFill>
                  <a:srgbClr val="7F7F7F"/>
                </a:solidFill>
              </a:rPr>
              <a:t>Pre-selling - </a:t>
            </a:r>
            <a:r>
              <a:rPr lang="en-US" altLang="en-US" sz="2400" dirty="0">
                <a:solidFill>
                  <a:srgbClr val="7F7F7F"/>
                </a:solidFill>
              </a:rPr>
              <a:t>when people donate towards the creation of a specific product,</a:t>
            </a:r>
          </a:p>
          <a:p>
            <a:pPr marL="285750" indent="-285750">
              <a:buFont typeface="Arial" panose="020B0604020202020204" pitchFamily="34" charset="0"/>
              <a:buChar char="•"/>
            </a:pPr>
            <a:r>
              <a:rPr lang="en-US" altLang="en-US" sz="2400" b="1" dirty="0">
                <a:solidFill>
                  <a:srgbClr val="7F7F7F"/>
                </a:solidFill>
              </a:rPr>
              <a:t>Peer-to-Peer lending</a:t>
            </a:r>
            <a:r>
              <a:rPr lang="en-US" altLang="en-US" sz="2400" dirty="0">
                <a:solidFill>
                  <a:srgbClr val="7F7F7F"/>
                </a:solidFill>
              </a:rPr>
              <a:t> -  borrowing from a number of lenders via an online platform, each lender lending a (small) amount in return for financial compensation</a:t>
            </a:r>
          </a:p>
          <a:p>
            <a:pPr marL="285750" indent="-285750">
              <a:buFont typeface="Arial" panose="020B0604020202020204" pitchFamily="34" charset="0"/>
              <a:buChar char="•"/>
            </a:pPr>
            <a:r>
              <a:rPr lang="en-US" altLang="en-US" sz="2400" b="1" dirty="0">
                <a:solidFill>
                  <a:srgbClr val="7F7F7F"/>
                </a:solidFill>
              </a:rPr>
              <a:t>Equity lending </a:t>
            </a:r>
            <a:r>
              <a:rPr lang="en-US" altLang="en-US" sz="2400" dirty="0">
                <a:solidFill>
                  <a:srgbClr val="7F7F7F"/>
                </a:solidFill>
              </a:rPr>
              <a:t>-  when people lend money to individuals or organisations in exchange for company shares </a:t>
            </a:r>
          </a:p>
          <a:p>
            <a:endParaRPr lang="en-US" altLang="en-US" sz="2400" dirty="0">
              <a:solidFill>
                <a:srgbClr val="7F7F7F"/>
              </a:solidFill>
            </a:endParaRPr>
          </a:p>
          <a:p>
            <a:r>
              <a:rPr lang="en-US" altLang="en-US" sz="2400" dirty="0">
                <a:solidFill>
                  <a:srgbClr val="7F7F7F"/>
                </a:solidFill>
              </a:rPr>
              <a:t>Different platforms facilitate different fundraising models. Finding the right funding model for your project is an important step for a successful campaign</a:t>
            </a:r>
            <a:r>
              <a:rPr lang="en-US" altLang="en-US" sz="2800" dirty="0">
                <a:solidFill>
                  <a:srgbClr val="7F7F7F"/>
                </a:solidFill>
              </a:rPr>
              <a:t>. </a:t>
            </a:r>
          </a:p>
        </p:txBody>
      </p:sp>
      <p:sp>
        <p:nvSpPr>
          <p:cNvPr id="6" name="Flowchart: Connector 5">
            <a:extLst>
              <a:ext uri="{FF2B5EF4-FFF2-40B4-BE49-F238E27FC236}">
                <a16:creationId xmlns:a16="http://schemas.microsoft.com/office/drawing/2014/main" id="{F461EFBE-D0E0-466F-8429-8B6996FB9F95}"/>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4251916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p:txBody>
          <a:bodyPr>
            <a:normAutofit/>
          </a:bodyPr>
          <a:lstStyle/>
          <a:p>
            <a:r>
              <a:rPr lang="en-IE" b="1" dirty="0">
                <a:solidFill>
                  <a:srgbClr val="E95273"/>
                </a:solidFill>
              </a:rPr>
              <a:t>Crowd Funding – Pros and Cons </a:t>
            </a: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80E9964A-574F-4A9B-A8FB-070D1A7B6158}"/>
              </a:ext>
            </a:extLst>
          </p:cNvPr>
          <p:cNvSpPr/>
          <p:nvPr/>
        </p:nvSpPr>
        <p:spPr>
          <a:xfrm>
            <a:off x="876301" y="2027270"/>
            <a:ext cx="9102581" cy="4154984"/>
          </a:xfrm>
          <a:prstGeom prst="rect">
            <a:avLst/>
          </a:prstGeom>
        </p:spPr>
        <p:txBody>
          <a:bodyPr wrap="square">
            <a:spAutoFit/>
          </a:bodyPr>
          <a:lstStyle/>
          <a:p>
            <a:r>
              <a:rPr lang="en-IE" sz="2400" b="1" dirty="0">
                <a:solidFill>
                  <a:srgbClr val="10B1A2"/>
                </a:solidFill>
              </a:rPr>
              <a:t>Advantages:</a:t>
            </a:r>
            <a:r>
              <a:rPr lang="en-IE" sz="2400" dirty="0">
                <a:solidFill>
                  <a:srgbClr val="10B1A2"/>
                </a:solidFill>
              </a:rPr>
              <a:t> </a:t>
            </a:r>
            <a:r>
              <a:rPr lang="en-IE" sz="2400" dirty="0">
                <a:solidFill>
                  <a:srgbClr val="7F7F7F"/>
                </a:solidFill>
              </a:rPr>
              <a:t>Access to capital without equity stakes or rigid bureaucracy.</a:t>
            </a:r>
          </a:p>
          <a:p>
            <a:endParaRPr lang="en-IE" sz="2400" dirty="0">
              <a:solidFill>
                <a:srgbClr val="7F7F7F"/>
              </a:solidFill>
            </a:endParaRPr>
          </a:p>
          <a:p>
            <a:r>
              <a:rPr lang="en-IE" sz="2400" b="1" dirty="0">
                <a:solidFill>
                  <a:srgbClr val="10B1A2"/>
                </a:solidFill>
              </a:rPr>
              <a:t>Disadvantages:</a:t>
            </a:r>
            <a:r>
              <a:rPr lang="en-IE" sz="2400" dirty="0">
                <a:solidFill>
                  <a:srgbClr val="10B1A2"/>
                </a:solidFill>
              </a:rPr>
              <a:t> </a:t>
            </a:r>
            <a:r>
              <a:rPr lang="en-IE" sz="2400" dirty="0">
                <a:solidFill>
                  <a:srgbClr val="7F7F7F"/>
                </a:solidFill>
              </a:rPr>
              <a:t>A lot of projects never get off the ground which can be frustrating given the amount of time you can spend setting up the campaign.   Back to the need for great marketing and social media prowess. </a:t>
            </a:r>
          </a:p>
          <a:p>
            <a:endParaRPr lang="en-IE" sz="2400" dirty="0">
              <a:solidFill>
                <a:srgbClr val="7F7F7F"/>
              </a:solidFill>
            </a:endParaRPr>
          </a:p>
          <a:p>
            <a:r>
              <a:rPr lang="en-IE" sz="2400" dirty="0">
                <a:solidFill>
                  <a:srgbClr val="7F7F7F"/>
                </a:solidFill>
              </a:rPr>
              <a:t>Most crowdfunding platforms have an “All or nothing” model meaning that if the funding goal of the campaign is not reached, all the contributions are returned back to the backers.  </a:t>
            </a:r>
          </a:p>
        </p:txBody>
      </p:sp>
      <p:sp>
        <p:nvSpPr>
          <p:cNvPr id="6" name="Flowchart: Connector 5">
            <a:extLst>
              <a:ext uri="{FF2B5EF4-FFF2-40B4-BE49-F238E27FC236}">
                <a16:creationId xmlns:a16="http://schemas.microsoft.com/office/drawing/2014/main" id="{9EC9CF8E-B15E-4907-8C73-F17262CE1BB8}"/>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3469032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520700" y="628795"/>
            <a:ext cx="7407087" cy="697353"/>
          </a:xfrm>
        </p:spPr>
        <p:txBody>
          <a:bodyPr>
            <a:normAutofit/>
          </a:bodyPr>
          <a:lstStyle/>
          <a:p>
            <a:r>
              <a:rPr lang="en-IE" b="1" dirty="0">
                <a:solidFill>
                  <a:srgbClr val="E95273"/>
                </a:solidFill>
              </a:rPr>
              <a:t>Crowd Funding – Platform Costs</a:t>
            </a: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80E9964A-574F-4A9B-A8FB-070D1A7B6158}"/>
              </a:ext>
            </a:extLst>
          </p:cNvPr>
          <p:cNvSpPr/>
          <p:nvPr/>
        </p:nvSpPr>
        <p:spPr>
          <a:xfrm>
            <a:off x="278635" y="1704890"/>
            <a:ext cx="11634730" cy="4524315"/>
          </a:xfrm>
          <a:prstGeom prst="rect">
            <a:avLst/>
          </a:prstGeom>
          <a:solidFill>
            <a:schemeClr val="bg1"/>
          </a:solidFill>
        </p:spPr>
        <p:txBody>
          <a:bodyPr wrap="square">
            <a:spAutoFit/>
          </a:bodyPr>
          <a:lstStyle/>
          <a:p>
            <a:r>
              <a:rPr lang="en-IE" sz="2400" dirty="0">
                <a:solidFill>
                  <a:srgbClr val="7F7F7F"/>
                </a:solidFill>
              </a:rPr>
              <a:t>Different platforms apply different charges depending on the model you chose – carefully check for …</a:t>
            </a:r>
          </a:p>
          <a:p>
            <a:pPr marL="214313" indent="-214313">
              <a:buFont typeface="Arial" panose="020B0604020202020204" pitchFamily="34" charset="0"/>
              <a:buChar char="•"/>
            </a:pPr>
            <a:r>
              <a:rPr lang="en-IE" sz="2400" b="1" dirty="0">
                <a:solidFill>
                  <a:srgbClr val="7F7F7F"/>
                </a:solidFill>
              </a:rPr>
              <a:t>Platform Hosting fee: </a:t>
            </a:r>
            <a:r>
              <a:rPr lang="en-IE" sz="2400" dirty="0">
                <a:solidFill>
                  <a:srgbClr val="7F7F7F"/>
                </a:solidFill>
              </a:rPr>
              <a:t>Some platforms, although not all, charge an initial cost just for hosting your campaign. This cost varies from €0-300 and will be charged to all projects, be that successfully fundraised or not. Ask platforms what fee applies to them before starting the campaign.</a:t>
            </a:r>
          </a:p>
          <a:p>
            <a:pPr marL="198835" indent="-198835">
              <a:buFont typeface="Arial" panose="020B0604020202020204" pitchFamily="34" charset="0"/>
              <a:buChar char="•"/>
            </a:pPr>
            <a:r>
              <a:rPr lang="en-IE" sz="2400" b="1" dirty="0">
                <a:solidFill>
                  <a:srgbClr val="7F7F7F"/>
                </a:solidFill>
              </a:rPr>
              <a:t>Success fee: </a:t>
            </a:r>
            <a:r>
              <a:rPr lang="en-IE" sz="2400" dirty="0">
                <a:solidFill>
                  <a:srgbClr val="7F7F7F"/>
                </a:solidFill>
              </a:rPr>
              <a:t>The majority of crowdfunding platforms will take a percentage of the total amount raised. The percentage varies from platform to platform and ranges between 3% and 12% of total raised.</a:t>
            </a:r>
          </a:p>
          <a:p>
            <a:pPr marL="198835" indent="-198835">
              <a:buFont typeface="Arial" panose="020B0604020202020204" pitchFamily="34" charset="0"/>
              <a:buChar char="•"/>
            </a:pPr>
            <a:r>
              <a:rPr lang="en-IE" sz="2400" b="1" dirty="0">
                <a:solidFill>
                  <a:srgbClr val="7F7F7F"/>
                </a:solidFill>
              </a:rPr>
              <a:t>Payment processing fees: </a:t>
            </a:r>
            <a:r>
              <a:rPr lang="en-IE" sz="2400" dirty="0">
                <a:solidFill>
                  <a:srgbClr val="7F7F7F"/>
                </a:solidFill>
              </a:rPr>
              <a:t>Look out also for a service fee for every transaction made. Usually this fee is on average 3%. For instance, for every €100 donation/investment, only €97 reaches the campaign. </a:t>
            </a:r>
          </a:p>
        </p:txBody>
      </p:sp>
      <p:sp>
        <p:nvSpPr>
          <p:cNvPr id="6" name="Flowchart: Connector 5">
            <a:extLst>
              <a:ext uri="{FF2B5EF4-FFF2-40B4-BE49-F238E27FC236}">
                <a16:creationId xmlns:a16="http://schemas.microsoft.com/office/drawing/2014/main" id="{0E1C1E51-FEC5-4ED9-BCEC-2F54A3EB38F6}"/>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1951821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p:txBody>
          <a:bodyPr>
            <a:normAutofit/>
          </a:bodyPr>
          <a:lstStyle/>
          <a:p>
            <a:r>
              <a:rPr lang="en-IE" b="1" dirty="0">
                <a:solidFill>
                  <a:srgbClr val="E95273"/>
                </a:solidFill>
              </a:rPr>
              <a:t>Crowd Funding – Exercise</a:t>
            </a: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80E9964A-574F-4A9B-A8FB-070D1A7B6158}"/>
              </a:ext>
            </a:extLst>
          </p:cNvPr>
          <p:cNvSpPr/>
          <p:nvPr/>
        </p:nvSpPr>
        <p:spPr>
          <a:xfrm>
            <a:off x="805454" y="1984065"/>
            <a:ext cx="6467801" cy="4154984"/>
          </a:xfrm>
          <a:prstGeom prst="rect">
            <a:avLst/>
          </a:prstGeom>
        </p:spPr>
        <p:txBody>
          <a:bodyPr wrap="square">
            <a:spAutoFit/>
          </a:bodyPr>
          <a:lstStyle/>
          <a:p>
            <a:r>
              <a:rPr lang="en-IE" sz="2400" b="1" dirty="0">
                <a:solidFill>
                  <a:srgbClr val="10B1A2"/>
                </a:solidFill>
              </a:rPr>
              <a:t>Download and Review Crucial  Crowdfunding  resources</a:t>
            </a:r>
          </a:p>
          <a:p>
            <a:endParaRPr lang="en-IE" sz="2400" b="1" dirty="0">
              <a:solidFill>
                <a:srgbClr val="7F7F7F"/>
              </a:solidFill>
            </a:endParaRPr>
          </a:p>
          <a:p>
            <a:r>
              <a:rPr lang="en-IE" sz="2400" dirty="0">
                <a:solidFill>
                  <a:srgbClr val="7F7F7F"/>
                </a:solidFill>
              </a:rPr>
              <a:t>CRUCIAL Crowdfunding is an ERASMUS+ supported project, designed to inform all the different stakeholders who can potentially benefit from this innovative means of funding business ventures.</a:t>
            </a:r>
          </a:p>
          <a:p>
            <a:endParaRPr lang="en-IE" sz="2400" dirty="0">
              <a:solidFill>
                <a:srgbClr val="7F7F7F"/>
              </a:solidFill>
            </a:endParaRPr>
          </a:p>
          <a:p>
            <a:r>
              <a:rPr lang="en-IE" sz="2400" dirty="0">
                <a:hlinkClick r:id="rId2"/>
              </a:rPr>
              <a:t>CRUCIAL Crowdfunding Project</a:t>
            </a:r>
            <a:endParaRPr lang="en-IE" sz="2400" dirty="0"/>
          </a:p>
          <a:p>
            <a:r>
              <a:rPr lang="en-IE" sz="2400" dirty="0">
                <a:hlinkClick r:id="rId3"/>
              </a:rPr>
              <a:t>Crucial Crowd Funding Resources</a:t>
            </a:r>
            <a:endParaRPr lang="en-IE" sz="2400" dirty="0"/>
          </a:p>
        </p:txBody>
      </p:sp>
      <p:pic>
        <p:nvPicPr>
          <p:cNvPr id="6" name="Picture 5">
            <a:extLst>
              <a:ext uri="{FF2B5EF4-FFF2-40B4-BE49-F238E27FC236}">
                <a16:creationId xmlns:a16="http://schemas.microsoft.com/office/drawing/2014/main" id="{D45D1EDA-C4F2-4E07-91AE-640B186B9CA8}"/>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82131" y="2009755"/>
            <a:ext cx="4709869" cy="323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6673B55-0204-41D4-913F-C396EF7CB9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21985" y="2198060"/>
            <a:ext cx="3431358" cy="2048163"/>
          </a:xfrm>
          <a:prstGeom prst="rect">
            <a:avLst/>
          </a:prstGeom>
        </p:spPr>
      </p:pic>
      <p:sp>
        <p:nvSpPr>
          <p:cNvPr id="8" name="Flowchart: Connector 7">
            <a:extLst>
              <a:ext uri="{FF2B5EF4-FFF2-40B4-BE49-F238E27FC236}">
                <a16:creationId xmlns:a16="http://schemas.microsoft.com/office/drawing/2014/main" id="{6BF83FEC-843C-4A0E-9955-A7433FAA0A1A}"/>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506184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A83A3E-2679-4DBC-B9FB-E3CBAD5138D7}"/>
              </a:ext>
            </a:extLst>
          </p:cNvPr>
          <p:cNvSpPr>
            <a:spLocks noGrp="1"/>
          </p:cNvSpPr>
          <p:nvPr>
            <p:ph type="body" sz="quarter" idx="13"/>
          </p:nvPr>
        </p:nvSpPr>
        <p:spPr>
          <a:xfrm>
            <a:off x="472967" y="178677"/>
            <a:ext cx="11316822" cy="1347774"/>
          </a:xfrm>
          <a:solidFill>
            <a:srgbClr val="E63275"/>
          </a:solidFill>
        </p:spPr>
        <p:txBody>
          <a:bodyPr>
            <a:normAutofit/>
          </a:bodyPr>
          <a:lstStyle/>
          <a:p>
            <a:r>
              <a:rPr lang="en-IE" dirty="0">
                <a:solidFill>
                  <a:schemeClr val="bg1"/>
                </a:solidFill>
              </a:rPr>
              <a:t>Why 99% of Businesses will Never be funded?</a:t>
            </a:r>
          </a:p>
        </p:txBody>
      </p:sp>
      <p:sp>
        <p:nvSpPr>
          <p:cNvPr id="3" name="Text Placeholder 2">
            <a:extLst>
              <a:ext uri="{FF2B5EF4-FFF2-40B4-BE49-F238E27FC236}">
                <a16:creationId xmlns:a16="http://schemas.microsoft.com/office/drawing/2014/main" id="{5FD4F06D-0CE0-4529-8900-F9291C512116}"/>
              </a:ext>
            </a:extLst>
          </p:cNvPr>
          <p:cNvSpPr>
            <a:spLocks noGrp="1"/>
          </p:cNvSpPr>
          <p:nvPr>
            <p:ph type="body" sz="quarter" idx="14"/>
          </p:nvPr>
        </p:nvSpPr>
        <p:spPr/>
        <p:txBody>
          <a:bodyPr/>
          <a:lstStyle/>
          <a:p>
            <a:endParaRPr lang="en-IE"/>
          </a:p>
        </p:txBody>
      </p:sp>
      <p:graphicFrame>
        <p:nvGraphicFramePr>
          <p:cNvPr id="4" name="Table 3">
            <a:extLst>
              <a:ext uri="{FF2B5EF4-FFF2-40B4-BE49-F238E27FC236}">
                <a16:creationId xmlns:a16="http://schemas.microsoft.com/office/drawing/2014/main" id="{CA1828B3-6590-474D-B01C-71E7548DFAB1}"/>
              </a:ext>
            </a:extLst>
          </p:cNvPr>
          <p:cNvGraphicFramePr>
            <a:graphicFrameLocks noGrp="1"/>
          </p:cNvGraphicFramePr>
          <p:nvPr>
            <p:extLst>
              <p:ext uri="{D42A27DB-BD31-4B8C-83A1-F6EECF244321}">
                <p14:modId xmlns:p14="http://schemas.microsoft.com/office/powerpoint/2010/main" val="1375796927"/>
              </p:ext>
            </p:extLst>
          </p:nvPr>
        </p:nvGraphicFramePr>
        <p:xfrm>
          <a:off x="-7691" y="1235942"/>
          <a:ext cx="12076386" cy="5635684"/>
        </p:xfrm>
        <a:graphic>
          <a:graphicData uri="http://schemas.openxmlformats.org/drawingml/2006/table">
            <a:tbl>
              <a:tblPr firstRow="1" bandRow="1">
                <a:tableStyleId>{5C22544A-7EE6-4342-B048-85BDC9FD1C3A}</a:tableStyleId>
              </a:tblPr>
              <a:tblGrid>
                <a:gridCol w="5315769">
                  <a:extLst>
                    <a:ext uri="{9D8B030D-6E8A-4147-A177-3AD203B41FA5}">
                      <a16:colId xmlns:a16="http://schemas.microsoft.com/office/drawing/2014/main" val="2511320271"/>
                    </a:ext>
                  </a:extLst>
                </a:gridCol>
                <a:gridCol w="6760617">
                  <a:extLst>
                    <a:ext uri="{9D8B030D-6E8A-4147-A177-3AD203B41FA5}">
                      <a16:colId xmlns:a16="http://schemas.microsoft.com/office/drawing/2014/main" val="1320821074"/>
                    </a:ext>
                  </a:extLst>
                </a:gridCol>
              </a:tblGrid>
              <a:tr h="474917">
                <a:tc>
                  <a:txBody>
                    <a:bodyPr/>
                    <a:lstStyle/>
                    <a:p>
                      <a:pPr algn="ctr"/>
                      <a:r>
                        <a:rPr lang="en-IE" sz="2400" dirty="0">
                          <a:solidFill>
                            <a:srgbClr val="E95273"/>
                          </a:solidFill>
                        </a:rPr>
                        <a:t>What Not To Do</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b="1" kern="1200" dirty="0">
                          <a:solidFill>
                            <a:srgbClr val="E95273"/>
                          </a:solidFill>
                          <a:latin typeface="+mn-lt"/>
                          <a:ea typeface="+mn-ea"/>
                          <a:cs typeface="+mn-cs"/>
                        </a:rPr>
                        <a:t>What You Need to Do</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5927922"/>
                  </a:ext>
                </a:extLst>
              </a:tr>
              <a:tr h="5160767">
                <a:tc>
                  <a:txBody>
                    <a:bodyPr/>
                    <a:lstStyle/>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IE" sz="2000" b="1" dirty="0">
                          <a:solidFill>
                            <a:srgbClr val="E95273"/>
                          </a:solidFill>
                        </a:rPr>
                        <a:t>Incomplete</a:t>
                      </a:r>
                      <a:r>
                        <a:rPr lang="en-IE" sz="2000" b="1" dirty="0">
                          <a:solidFill>
                            <a:srgbClr val="414140"/>
                          </a:solidFill>
                        </a:rPr>
                        <a:t> </a:t>
                      </a:r>
                      <a:r>
                        <a:rPr lang="en-IE" sz="2000" b="0" dirty="0">
                          <a:solidFill>
                            <a:srgbClr val="7F7F7F"/>
                          </a:solidFill>
                        </a:rPr>
                        <a:t>N</a:t>
                      </a:r>
                      <a:r>
                        <a:rPr lang="en-IE" sz="2000" dirty="0">
                          <a:solidFill>
                            <a:srgbClr val="7F7F7F"/>
                          </a:solidFill>
                        </a:rPr>
                        <a:t>ot answering the fundamental questions that unveil the whole picture of your business start up. </a:t>
                      </a:r>
                      <a:r>
                        <a:rPr lang="en-IE" sz="2000" b="0" dirty="0">
                          <a:solidFill>
                            <a:srgbClr val="7F7F7F"/>
                          </a:solidFill>
                        </a:rPr>
                        <a:t>Not enough information leaves the investor with a multitude of questions and a bad impression. </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IE" sz="2000" b="1" kern="1200" dirty="0">
                          <a:solidFill>
                            <a:srgbClr val="E95273"/>
                          </a:solidFill>
                          <a:latin typeface="+mn-lt"/>
                          <a:ea typeface="+mn-ea"/>
                          <a:cs typeface="+mn-cs"/>
                        </a:rPr>
                        <a:t>No or not enough research </a:t>
                      </a:r>
                      <a:r>
                        <a:rPr lang="en-IE" sz="2000" dirty="0">
                          <a:solidFill>
                            <a:srgbClr val="7F7F7F"/>
                          </a:solidFill>
                        </a:rPr>
                        <a:t>Product and market have not been researched or tested thoroughly </a:t>
                      </a:r>
                    </a:p>
                    <a:p>
                      <a:pPr marL="342900" indent="-342900">
                        <a:buFont typeface="Calibri" panose="020F0502020204030204" pitchFamily="34" charset="0"/>
                        <a:buChar char="×"/>
                      </a:pPr>
                      <a:r>
                        <a:rPr lang="en-IE" sz="2000" b="1" kern="1200" dirty="0">
                          <a:solidFill>
                            <a:srgbClr val="E95273"/>
                          </a:solidFill>
                          <a:latin typeface="+mn-lt"/>
                          <a:ea typeface="+mn-ea"/>
                          <a:cs typeface="+mn-cs"/>
                        </a:rPr>
                        <a:t>Unrealistic</a:t>
                      </a:r>
                      <a:r>
                        <a:rPr lang="en-IE" sz="2000" dirty="0">
                          <a:solidFill>
                            <a:srgbClr val="414140"/>
                          </a:solidFill>
                        </a:rPr>
                        <a:t> </a:t>
                      </a:r>
                      <a:r>
                        <a:rPr lang="en-IE" sz="2000" dirty="0">
                          <a:solidFill>
                            <a:srgbClr val="7F7F7F"/>
                          </a:solidFill>
                        </a:rPr>
                        <a:t>and exaggerated figures and projections that don't take into account the evolving world or market place</a:t>
                      </a:r>
                    </a:p>
                    <a:p>
                      <a:pPr marL="342900" indent="-342900">
                        <a:buFont typeface="Calibri" panose="020F0502020204030204" pitchFamily="34" charset="0"/>
                        <a:buChar char="×"/>
                      </a:pPr>
                      <a:r>
                        <a:rPr lang="en-IE" sz="2000" b="1" kern="1200" dirty="0">
                          <a:solidFill>
                            <a:srgbClr val="E95273"/>
                          </a:solidFill>
                          <a:latin typeface="+mn-lt"/>
                          <a:ea typeface="+mn-ea"/>
                          <a:cs typeface="+mn-cs"/>
                        </a:rPr>
                        <a:t>May look the part but isn’t </a:t>
                      </a:r>
                      <a:r>
                        <a:rPr lang="en-IE" sz="2000" b="0" dirty="0">
                          <a:solidFill>
                            <a:srgbClr val="7F7F7F"/>
                          </a:solidFill>
                        </a:rPr>
                        <a:t>Just because you have an PHD doesn’t mean you will succeed. Or just because it looks the part doesn’t mean it is. The devil is in the detail!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Wingdings" panose="05000000000000000000" pitchFamily="2" charset="2"/>
                        <a:buChar char="ü"/>
                      </a:pPr>
                      <a:r>
                        <a:rPr lang="en-IE" sz="2000" b="1" kern="1200" dirty="0">
                          <a:solidFill>
                            <a:srgbClr val="E95273"/>
                          </a:solidFill>
                          <a:latin typeface="+mn-lt"/>
                          <a:ea typeface="+mn-ea"/>
                          <a:cs typeface="+mn-cs"/>
                        </a:rPr>
                        <a:t>Show you can run a business </a:t>
                      </a:r>
                      <a:r>
                        <a:rPr lang="en-IE" sz="2000" dirty="0">
                          <a:solidFill>
                            <a:srgbClr val="7F7F7F"/>
                          </a:solidFill>
                        </a:rPr>
                        <a:t>They want to know what you have done, but more so how much you know the sector. They want to know you can run a business- go back to our entrepreneur personality tests in Module 2.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IE" sz="2000" b="1" kern="1200" dirty="0">
                          <a:solidFill>
                            <a:srgbClr val="E95273"/>
                          </a:solidFill>
                          <a:latin typeface="+mn-lt"/>
                          <a:ea typeface="+mn-ea"/>
                          <a:cs typeface="+mn-cs"/>
                        </a:rPr>
                        <a:t>Know your field inside out: </a:t>
                      </a:r>
                      <a:r>
                        <a:rPr lang="en-IE" sz="2000" dirty="0">
                          <a:solidFill>
                            <a:srgbClr val="7F7F7F"/>
                          </a:solidFill>
                        </a:rPr>
                        <a:t>from the supply chain and licensing laws, to the health and safety procedures entailed. Do your research thoroughly. It helps if you have worked and experienced the subject field of your stat up</a:t>
                      </a:r>
                    </a:p>
                    <a:p>
                      <a:pPr marL="342900" indent="-342900">
                        <a:buFont typeface="Wingdings" panose="05000000000000000000" pitchFamily="2" charset="2"/>
                        <a:buChar char="ü"/>
                      </a:pPr>
                      <a:r>
                        <a:rPr lang="en-IE" sz="2000" b="1" kern="1200" dirty="0">
                          <a:solidFill>
                            <a:srgbClr val="E95273"/>
                          </a:solidFill>
                          <a:latin typeface="+mn-lt"/>
                          <a:ea typeface="+mn-ea"/>
                          <a:cs typeface="+mn-cs"/>
                        </a:rPr>
                        <a:t>Adaptable &amp; Anticipate </a:t>
                      </a:r>
                      <a:r>
                        <a:rPr lang="en-IE" sz="2000" b="1" kern="1200" dirty="0">
                          <a:solidFill>
                            <a:srgbClr val="7F7F7F"/>
                          </a:solidFill>
                          <a:latin typeface="+mn-lt"/>
                          <a:ea typeface="+mn-ea"/>
                          <a:cs typeface="+mn-cs"/>
                        </a:rPr>
                        <a:t> </a:t>
                      </a:r>
                      <a:r>
                        <a:rPr lang="en-IE" sz="2000" b="0" kern="1200" dirty="0">
                          <a:solidFill>
                            <a:srgbClr val="7F7F7F"/>
                          </a:solidFill>
                          <a:latin typeface="+mn-lt"/>
                          <a:ea typeface="+mn-ea"/>
                          <a:cs typeface="+mn-cs"/>
                        </a:rPr>
                        <a:t>Very few businesses </a:t>
                      </a:r>
                      <a:r>
                        <a:rPr lang="en-IE" sz="2000" dirty="0">
                          <a:solidFill>
                            <a:srgbClr val="7F7F7F"/>
                          </a:solidFill>
                        </a:rPr>
                        <a:t>stick to the original plan as they grow after funding. Show you are adaptable and can anticipate what the market will do and why. </a:t>
                      </a:r>
                    </a:p>
                    <a:p>
                      <a:pPr marL="342900" indent="-342900">
                        <a:buFont typeface="Wingdings" panose="05000000000000000000" pitchFamily="2" charset="2"/>
                        <a:buChar char="ü"/>
                      </a:pPr>
                      <a:r>
                        <a:rPr lang="en-IE" sz="2000" dirty="0">
                          <a:solidFill>
                            <a:srgbClr val="7F7F7F"/>
                          </a:solidFill>
                        </a:rPr>
                        <a:t>Must have </a:t>
                      </a:r>
                      <a:r>
                        <a:rPr lang="en-IE" sz="2000" b="1" dirty="0">
                          <a:solidFill>
                            <a:srgbClr val="E95273"/>
                          </a:solidFill>
                        </a:rPr>
                        <a:t>tested the product and the market properly</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IE" sz="2000" dirty="0">
                          <a:solidFill>
                            <a:srgbClr val="7F7F7F"/>
                          </a:solidFill>
                        </a:rPr>
                        <a:t>As we said, don't buy an </a:t>
                      </a:r>
                      <a:r>
                        <a:rPr lang="en-IE" sz="2000" b="1" dirty="0">
                          <a:solidFill>
                            <a:srgbClr val="E95273"/>
                          </a:solidFill>
                        </a:rPr>
                        <a:t>off the shelf business plan </a:t>
                      </a:r>
                      <a:r>
                        <a:rPr lang="en-IE" sz="2000" dirty="0">
                          <a:solidFill>
                            <a:srgbClr val="7F7F7F"/>
                          </a:solidFill>
                        </a:rPr>
                        <a:t>and try to make it work. It never does. </a:t>
                      </a:r>
                    </a:p>
                    <a:p>
                      <a:pPr marL="0" indent="0">
                        <a:buFont typeface="Wingdings" panose="05000000000000000000" pitchFamily="2" charset="2"/>
                        <a:buNone/>
                      </a:pPr>
                      <a:endParaRPr lang="en-IE" sz="2000" dirty="0">
                        <a:solidFill>
                          <a:srgbClr val="414140"/>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bl>
          </a:graphicData>
        </a:graphic>
      </p:graphicFrame>
    </p:spTree>
    <p:extLst>
      <p:ext uri="{BB962C8B-B14F-4D97-AF65-F5344CB8AC3E}">
        <p14:creationId xmlns:p14="http://schemas.microsoft.com/office/powerpoint/2010/main" val="72040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A2308D-9339-4CE0-8364-AE4F2DC9A731}"/>
              </a:ext>
            </a:extLst>
          </p:cNvPr>
          <p:cNvSpPr>
            <a:spLocks noGrp="1"/>
          </p:cNvSpPr>
          <p:nvPr>
            <p:ph type="body" sz="quarter" idx="20"/>
          </p:nvPr>
        </p:nvSpPr>
        <p:spPr>
          <a:xfrm>
            <a:off x="5465379" y="1754551"/>
            <a:ext cx="6726621" cy="3872188"/>
          </a:xfrm>
        </p:spPr>
        <p:txBody>
          <a:bodyPr/>
          <a:lstStyle/>
          <a:p>
            <a:pPr marL="0" indent="0">
              <a:lnSpc>
                <a:spcPct val="100000"/>
              </a:lnSpc>
              <a:buNone/>
            </a:pPr>
            <a:r>
              <a:rPr lang="en-IE" b="1" dirty="0">
                <a:solidFill>
                  <a:srgbClr val="E95273"/>
                </a:solidFill>
              </a:rPr>
              <a:t>The narrative of your business plan should back this up and also demonstrate..</a:t>
            </a:r>
          </a:p>
          <a:p>
            <a:pPr marL="285750" indent="-285750">
              <a:lnSpc>
                <a:spcPct val="100000"/>
              </a:lnSpc>
              <a:buFont typeface="Arial" panose="020B0604020202020204" pitchFamily="34" charset="0"/>
              <a:buChar char="•"/>
            </a:pPr>
            <a:r>
              <a:rPr lang="en-IE" dirty="0">
                <a:solidFill>
                  <a:srgbClr val="7F7F7F"/>
                </a:solidFill>
              </a:rPr>
              <a:t>Is your business viable ? Costing, pricing and breakeven</a:t>
            </a:r>
          </a:p>
          <a:p>
            <a:pPr marL="285750" indent="-285750">
              <a:lnSpc>
                <a:spcPct val="100000"/>
              </a:lnSpc>
              <a:buFont typeface="Arial" panose="020B0604020202020204" pitchFamily="34" charset="0"/>
              <a:buChar char="•"/>
            </a:pPr>
            <a:r>
              <a:rPr lang="en-IE" dirty="0">
                <a:solidFill>
                  <a:srgbClr val="7F7F7F"/>
                </a:solidFill>
              </a:rPr>
              <a:t>What business structure have you chosen?</a:t>
            </a:r>
          </a:p>
          <a:p>
            <a:pPr marL="285750" indent="-285750">
              <a:lnSpc>
                <a:spcPct val="100000"/>
              </a:lnSpc>
              <a:buFont typeface="Arial" panose="020B0604020202020204" pitchFamily="34" charset="0"/>
              <a:buChar char="•"/>
            </a:pPr>
            <a:r>
              <a:rPr lang="en-IE" dirty="0">
                <a:solidFill>
                  <a:srgbClr val="7F7F7F"/>
                </a:solidFill>
              </a:rPr>
              <a:t>What financial resources do you need to start up ?</a:t>
            </a:r>
          </a:p>
          <a:p>
            <a:pPr marL="285750" indent="-285750">
              <a:lnSpc>
                <a:spcPct val="100000"/>
              </a:lnSpc>
              <a:buFont typeface="Arial" panose="020B0604020202020204" pitchFamily="34" charset="0"/>
              <a:buChar char="•"/>
            </a:pPr>
            <a:r>
              <a:rPr lang="en-IE" dirty="0">
                <a:solidFill>
                  <a:srgbClr val="7F7F7F"/>
                </a:solidFill>
              </a:rPr>
              <a:t>Where are you targeting for support?</a:t>
            </a:r>
          </a:p>
          <a:p>
            <a:pPr marL="285750" indent="-285750">
              <a:lnSpc>
                <a:spcPct val="100000"/>
              </a:lnSpc>
              <a:buFont typeface="Arial" panose="020B0604020202020204" pitchFamily="34" charset="0"/>
              <a:buChar char="•"/>
            </a:pPr>
            <a:r>
              <a:rPr lang="en-IE" dirty="0">
                <a:solidFill>
                  <a:srgbClr val="7F7F7F"/>
                </a:solidFill>
              </a:rPr>
              <a:t>What is your cash flow profile ?  Is there a burn rate period ?  </a:t>
            </a:r>
          </a:p>
          <a:p>
            <a:pPr>
              <a:lnSpc>
                <a:spcPct val="100000"/>
              </a:lnSpc>
            </a:pPr>
            <a:endParaRPr lang="en-IE" dirty="0"/>
          </a:p>
        </p:txBody>
      </p:sp>
      <p:sp>
        <p:nvSpPr>
          <p:cNvPr id="3" name="Text Placeholder 2">
            <a:extLst>
              <a:ext uri="{FF2B5EF4-FFF2-40B4-BE49-F238E27FC236}">
                <a16:creationId xmlns:a16="http://schemas.microsoft.com/office/drawing/2014/main" id="{46A4A04F-A7A7-4299-ABBA-950A58B4E121}"/>
              </a:ext>
            </a:extLst>
          </p:cNvPr>
          <p:cNvSpPr>
            <a:spLocks noGrp="1"/>
          </p:cNvSpPr>
          <p:nvPr>
            <p:ph type="body" sz="quarter" idx="21"/>
          </p:nvPr>
        </p:nvSpPr>
        <p:spPr/>
        <p:txBody>
          <a:bodyPr/>
          <a:lstStyle/>
          <a:p>
            <a:r>
              <a:rPr lang="en-IE" dirty="0"/>
              <a:t>Financial Section of your Business Plan</a:t>
            </a:r>
          </a:p>
        </p:txBody>
      </p:sp>
      <p:sp>
        <p:nvSpPr>
          <p:cNvPr id="4" name="Rectangle 3">
            <a:extLst>
              <a:ext uri="{FF2B5EF4-FFF2-40B4-BE49-F238E27FC236}">
                <a16:creationId xmlns:a16="http://schemas.microsoft.com/office/drawing/2014/main" id="{B7734B91-C21D-4955-8255-125F6376A303}"/>
              </a:ext>
            </a:extLst>
          </p:cNvPr>
          <p:cNvSpPr/>
          <p:nvPr/>
        </p:nvSpPr>
        <p:spPr>
          <a:xfrm>
            <a:off x="273269" y="1754551"/>
            <a:ext cx="5192110" cy="4154984"/>
          </a:xfrm>
          <a:prstGeom prst="rect">
            <a:avLst/>
          </a:prstGeom>
        </p:spPr>
        <p:txBody>
          <a:bodyPr wrap="square">
            <a:spAutoFit/>
          </a:bodyPr>
          <a:lstStyle/>
          <a:p>
            <a:r>
              <a:rPr lang="en-IE" sz="2400" dirty="0">
                <a:solidFill>
                  <a:srgbClr val="7F7F7F"/>
                </a:solidFill>
              </a:rPr>
              <a:t>Tailor the financial data part of your plan to your needs but most plans include the following information:-</a:t>
            </a:r>
          </a:p>
          <a:p>
            <a:r>
              <a:rPr lang="en-IE" sz="2400" dirty="0">
                <a:solidFill>
                  <a:srgbClr val="7F7F7F"/>
                </a:solidFill>
              </a:rPr>
              <a:t>Start-up costs </a:t>
            </a:r>
            <a:br>
              <a:rPr lang="en-IE" sz="2400" dirty="0">
                <a:solidFill>
                  <a:srgbClr val="7F7F7F"/>
                </a:solidFill>
              </a:rPr>
            </a:br>
            <a:r>
              <a:rPr lang="en-IE" sz="2400" dirty="0">
                <a:solidFill>
                  <a:srgbClr val="7F7F7F"/>
                </a:solidFill>
              </a:rPr>
              <a:t>Revenue projections with comprehensive assumptions </a:t>
            </a:r>
            <a:br>
              <a:rPr lang="en-IE" sz="2400" dirty="0">
                <a:solidFill>
                  <a:srgbClr val="7F7F7F"/>
                </a:solidFill>
              </a:rPr>
            </a:br>
            <a:r>
              <a:rPr lang="en-IE" sz="2400" dirty="0">
                <a:solidFill>
                  <a:srgbClr val="7F7F7F"/>
                </a:solidFill>
              </a:rPr>
              <a:t>Expense projections with comprehensive assumptions </a:t>
            </a:r>
            <a:br>
              <a:rPr lang="en-IE" sz="2400" dirty="0">
                <a:solidFill>
                  <a:srgbClr val="7F7F7F"/>
                </a:solidFill>
              </a:rPr>
            </a:br>
            <a:r>
              <a:rPr lang="en-IE" sz="2400" dirty="0">
                <a:solidFill>
                  <a:srgbClr val="7F7F7F"/>
                </a:solidFill>
              </a:rPr>
              <a:t>Five-year cash-flow projections </a:t>
            </a:r>
            <a:br>
              <a:rPr lang="en-IE" sz="2400" dirty="0">
                <a:solidFill>
                  <a:srgbClr val="7F7F7F"/>
                </a:solidFill>
              </a:rPr>
            </a:br>
            <a:r>
              <a:rPr lang="en-IE" sz="2400" dirty="0">
                <a:solidFill>
                  <a:srgbClr val="7F7F7F"/>
                </a:solidFill>
              </a:rPr>
              <a:t>Five-year balance sheet projections </a:t>
            </a:r>
            <a:br>
              <a:rPr lang="en-IE" sz="2400" dirty="0">
                <a:solidFill>
                  <a:srgbClr val="7F7F7F"/>
                </a:solidFill>
              </a:rPr>
            </a:br>
            <a:r>
              <a:rPr lang="en-IE" sz="2400" dirty="0">
                <a:solidFill>
                  <a:srgbClr val="7F7F7F"/>
                </a:solidFill>
              </a:rPr>
              <a:t>Sources of Capital</a:t>
            </a:r>
          </a:p>
        </p:txBody>
      </p:sp>
      <p:sp>
        <p:nvSpPr>
          <p:cNvPr id="5" name="TextBox 4">
            <a:extLst>
              <a:ext uri="{FF2B5EF4-FFF2-40B4-BE49-F238E27FC236}">
                <a16:creationId xmlns:a16="http://schemas.microsoft.com/office/drawing/2014/main" id="{55D8C6EF-B687-47F1-9A0D-AFC1AAA42C83}"/>
              </a:ext>
            </a:extLst>
          </p:cNvPr>
          <p:cNvSpPr txBox="1"/>
          <p:nvPr/>
        </p:nvSpPr>
        <p:spPr>
          <a:xfrm>
            <a:off x="346841" y="6148552"/>
            <a:ext cx="5192110" cy="646331"/>
          </a:xfrm>
          <a:prstGeom prst="rect">
            <a:avLst/>
          </a:prstGeom>
          <a:solidFill>
            <a:srgbClr val="E63275"/>
          </a:solidFill>
        </p:spPr>
        <p:txBody>
          <a:bodyPr wrap="square" rtlCol="0">
            <a:spAutoFit/>
          </a:bodyPr>
          <a:lstStyle/>
          <a:p>
            <a:r>
              <a:rPr lang="en-IE" dirty="0">
                <a:solidFill>
                  <a:schemeClr val="bg1"/>
                </a:solidFill>
              </a:rPr>
              <a:t>Need to brush up on your business plan? We covered it in detail in Module 1, Section 2. </a:t>
            </a:r>
          </a:p>
        </p:txBody>
      </p:sp>
    </p:spTree>
    <p:extLst>
      <p:ext uri="{BB962C8B-B14F-4D97-AF65-F5344CB8AC3E}">
        <p14:creationId xmlns:p14="http://schemas.microsoft.com/office/powerpoint/2010/main" val="2086567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01258" y="765451"/>
            <a:ext cx="5644746" cy="1025618"/>
          </a:xfrm>
        </p:spPr>
        <p:txBody>
          <a:bodyPr>
            <a:noAutofit/>
          </a:bodyPr>
          <a:lstStyle/>
          <a:p>
            <a:r>
              <a:rPr lang="en-US" b="1" dirty="0">
                <a:solidFill>
                  <a:srgbClr val="E63275"/>
                </a:solidFill>
              </a:rPr>
              <a:t>Case Study: </a:t>
            </a:r>
            <a:r>
              <a:rPr lang="en-US" sz="3200" b="1" dirty="0"/>
              <a:t>My New Startup</a:t>
            </a:r>
          </a:p>
          <a:p>
            <a:endParaRPr lang="en-IE" sz="2400" i="1" dirty="0"/>
          </a:p>
          <a:p>
            <a:endParaRPr lang="en-US" sz="3000" dirty="0"/>
          </a:p>
        </p:txBody>
      </p:sp>
      <p:sp>
        <p:nvSpPr>
          <p:cNvPr id="3" name="Text Placeholder 2"/>
          <p:cNvSpPr>
            <a:spLocks noGrp="1"/>
          </p:cNvSpPr>
          <p:nvPr>
            <p:ph type="body" sz="quarter" idx="14"/>
          </p:nvPr>
        </p:nvSpPr>
        <p:spPr>
          <a:xfrm>
            <a:off x="3254928" y="2117448"/>
            <a:ext cx="8314145" cy="3975101"/>
          </a:xfrm>
        </p:spPr>
        <p:txBody>
          <a:bodyPr/>
          <a:lstStyle/>
          <a:p>
            <a:r>
              <a:rPr lang="en-US" b="1" dirty="0">
                <a:solidFill>
                  <a:srgbClr val="E63275"/>
                </a:solidFill>
              </a:rPr>
              <a:t>Title: </a:t>
            </a:r>
            <a:r>
              <a:rPr lang="en-US" dirty="0"/>
              <a:t>Funding from Foreign Investors</a:t>
            </a:r>
          </a:p>
          <a:p>
            <a:endParaRPr lang="en-US" dirty="0"/>
          </a:p>
          <a:p>
            <a:r>
              <a:rPr lang="en-IE" b="1" dirty="0">
                <a:solidFill>
                  <a:srgbClr val="E63275"/>
                </a:solidFill>
              </a:rPr>
              <a:t>Description: </a:t>
            </a:r>
            <a:r>
              <a:rPr lang="en-US" dirty="0"/>
              <a:t>Videos describe the process of acquiring founding, from different resources, for example foreign investors.</a:t>
            </a:r>
            <a:endParaRPr lang="en-IE" dirty="0"/>
          </a:p>
          <a:p>
            <a:endParaRPr lang="en-IE" dirty="0"/>
          </a:p>
          <a:p>
            <a:r>
              <a:rPr lang="en-IE" b="1" dirty="0">
                <a:solidFill>
                  <a:srgbClr val="E63275"/>
                </a:solidFill>
              </a:rPr>
              <a:t>Video 1: </a:t>
            </a:r>
            <a:r>
              <a:rPr lang="en-IE" b="1" dirty="0"/>
              <a:t> </a:t>
            </a:r>
            <a:r>
              <a:rPr lang="en-US" u="sng" dirty="0">
                <a:hlinkClick r:id="rId2"/>
              </a:rPr>
              <a:t>https://www.youtube.com/watch?v=LAmlmmIHEeo</a:t>
            </a:r>
            <a:endParaRPr lang="en-IE" dirty="0"/>
          </a:p>
          <a:p>
            <a:r>
              <a:rPr lang="en-IE" b="1" dirty="0">
                <a:solidFill>
                  <a:srgbClr val="E63275"/>
                </a:solidFill>
              </a:rPr>
              <a:t>Video 2: </a:t>
            </a:r>
            <a:r>
              <a:rPr lang="en-IE" b="1" dirty="0"/>
              <a:t> </a:t>
            </a:r>
            <a:r>
              <a:rPr lang="en-US" u="sng" dirty="0">
                <a:hlinkClick r:id="rId3"/>
              </a:rPr>
              <a:t>https://www.youtube.com/watch?v=GGu9eNnjtec</a:t>
            </a:r>
            <a:endParaRPr lang="en-IE" dirty="0"/>
          </a:p>
          <a:p>
            <a:r>
              <a:rPr lang="en-IE" b="1" dirty="0">
                <a:solidFill>
                  <a:srgbClr val="E63275"/>
                </a:solidFill>
              </a:rPr>
              <a:t>Video 3: </a:t>
            </a:r>
            <a:r>
              <a:rPr lang="en-IE" b="1" dirty="0"/>
              <a:t> </a:t>
            </a:r>
            <a:r>
              <a:rPr lang="en-US" u="sng" dirty="0">
                <a:hlinkClick r:id="rId4"/>
              </a:rPr>
              <a:t>https://www.youtube.com/watch?v=EDlysR81gz4</a:t>
            </a:r>
            <a:r>
              <a:rPr lang="en-US" dirty="0"/>
              <a:t> </a:t>
            </a:r>
            <a:endParaRPr lang="en-IE" dirty="0"/>
          </a:p>
          <a:p>
            <a:r>
              <a:rPr lang="en-IE" b="1" dirty="0">
                <a:solidFill>
                  <a:srgbClr val="E63275"/>
                </a:solidFill>
              </a:rPr>
              <a:t>Video 4: </a:t>
            </a:r>
            <a:r>
              <a:rPr lang="en-IE" b="1" dirty="0"/>
              <a:t> </a:t>
            </a:r>
            <a:r>
              <a:rPr lang="en-US" u="sng" dirty="0">
                <a:hlinkClick r:id="rId5"/>
              </a:rPr>
              <a:t>https://www.youtube.com/watch?v=YjEI3b5_104</a:t>
            </a:r>
            <a:endParaRPr lang="en-IE" dirty="0"/>
          </a:p>
          <a:p>
            <a:r>
              <a:rPr lang="en-IE" b="1" dirty="0">
                <a:solidFill>
                  <a:srgbClr val="E63275"/>
                </a:solidFill>
              </a:rPr>
              <a:t>Video 5: </a:t>
            </a:r>
            <a:r>
              <a:rPr lang="en-IE" b="1" dirty="0"/>
              <a:t> </a:t>
            </a:r>
            <a:r>
              <a:rPr lang="en-US" u="sng" dirty="0">
                <a:hlinkClick r:id="rId4"/>
              </a:rPr>
              <a:t>https://www.youtube.com/watch?v=EDlysR81gz4</a:t>
            </a:r>
            <a:r>
              <a:rPr lang="en-US" dirty="0"/>
              <a:t> </a:t>
            </a:r>
            <a:endParaRPr lang="en-IE" dirty="0"/>
          </a:p>
          <a:p>
            <a:endParaRPr lang="en-IE" dirty="0"/>
          </a:p>
          <a:p>
            <a:endParaRPr lang="en-IE" dirty="0"/>
          </a:p>
          <a:p>
            <a:endParaRPr lang="en-US" dirty="0"/>
          </a:p>
        </p:txBody>
      </p:sp>
      <p:pic>
        <p:nvPicPr>
          <p:cNvPr id="1026" name="Picture 2" descr="Image result for polish flag">
            <a:extLst>
              <a:ext uri="{FF2B5EF4-FFF2-40B4-BE49-F238E27FC236}">
                <a16:creationId xmlns:a16="http://schemas.microsoft.com/office/drawing/2014/main" id="{9160E091-D7E2-4799-B838-760C7726638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39503" y="251670"/>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233C03-F9B6-4D49-9D00-694CD2D45C06}"/>
              </a:ext>
            </a:extLst>
          </p:cNvPr>
          <p:cNvSpPr txBox="1"/>
          <p:nvPr/>
        </p:nvSpPr>
        <p:spPr>
          <a:xfrm>
            <a:off x="9852239" y="1791069"/>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spTree>
    <p:extLst>
      <p:ext uri="{BB962C8B-B14F-4D97-AF65-F5344CB8AC3E}">
        <p14:creationId xmlns:p14="http://schemas.microsoft.com/office/powerpoint/2010/main" val="484654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A0534-C289-4151-868B-69F8988EB3D7}"/>
              </a:ext>
            </a:extLst>
          </p:cNvPr>
          <p:cNvSpPr>
            <a:spLocks noGrp="1"/>
          </p:cNvSpPr>
          <p:nvPr>
            <p:ph type="body" sz="quarter" idx="13"/>
          </p:nvPr>
        </p:nvSpPr>
        <p:spPr/>
        <p:txBody>
          <a:bodyPr>
            <a:normAutofit fontScale="77500" lnSpcReduction="20000"/>
          </a:bodyPr>
          <a:lstStyle/>
          <a:p>
            <a:r>
              <a:rPr lang="en-US" b="1" dirty="0">
                <a:solidFill>
                  <a:srgbClr val="E63275"/>
                </a:solidFill>
              </a:rPr>
              <a:t>Case Study: </a:t>
            </a:r>
            <a:r>
              <a:rPr lang="en-US" b="1" dirty="0"/>
              <a:t>EGE University EBILTEM-TTO May be Able to Help you Attain TUBITAK Entrepreneur Supports</a:t>
            </a:r>
            <a:endParaRPr lang="en-IE" b="1" dirty="0"/>
          </a:p>
          <a:p>
            <a:endParaRPr lang="en-US" sz="3000" dirty="0"/>
          </a:p>
          <a:p>
            <a:endParaRPr lang="en-IE" dirty="0"/>
          </a:p>
        </p:txBody>
      </p:sp>
      <p:sp>
        <p:nvSpPr>
          <p:cNvPr id="6" name="Picture Placeholder 5">
            <a:extLst>
              <a:ext uri="{FF2B5EF4-FFF2-40B4-BE49-F238E27FC236}">
                <a16:creationId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a16="http://schemas.microsoft.com/office/drawing/2014/main" id="{1E22A825-D9BA-4637-BE88-314A0AC37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5129" y="1893434"/>
            <a:ext cx="2087640" cy="1391760"/>
          </a:xfrm>
          <a:prstGeom prst="rect">
            <a:avLst/>
          </a:prstGeom>
        </p:spPr>
      </p:pic>
      <p:sp>
        <p:nvSpPr>
          <p:cNvPr id="9" name="TextBox 8">
            <a:extLst>
              <a:ext uri="{FF2B5EF4-FFF2-40B4-BE49-F238E27FC236}">
                <a16:creationId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2" name="Picture 1">
            <a:hlinkClick r:id="rId3"/>
            <a:extLst>
              <a:ext uri="{FF2B5EF4-FFF2-40B4-BE49-F238E27FC236}">
                <a16:creationId xmlns:a16="http://schemas.microsoft.com/office/drawing/2014/main" id="{7E4F1B06-4584-4767-AFC7-834C9EDAF6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0503" y="1893434"/>
            <a:ext cx="5579356" cy="3391798"/>
          </a:xfrm>
          <a:prstGeom prst="rect">
            <a:avLst/>
          </a:prstGeom>
        </p:spPr>
      </p:pic>
    </p:spTree>
    <p:extLst>
      <p:ext uri="{BB962C8B-B14F-4D97-AF65-F5344CB8AC3E}">
        <p14:creationId xmlns:p14="http://schemas.microsoft.com/office/powerpoint/2010/main" val="2942334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A0534-C289-4151-868B-69F8988EB3D7}"/>
              </a:ext>
            </a:extLst>
          </p:cNvPr>
          <p:cNvSpPr>
            <a:spLocks noGrp="1"/>
          </p:cNvSpPr>
          <p:nvPr>
            <p:ph type="body" sz="quarter" idx="13"/>
          </p:nvPr>
        </p:nvSpPr>
        <p:spPr/>
        <p:txBody>
          <a:bodyPr>
            <a:normAutofit fontScale="77500" lnSpcReduction="20000"/>
          </a:bodyPr>
          <a:lstStyle/>
          <a:p>
            <a:r>
              <a:rPr lang="en-US" b="1" dirty="0">
                <a:solidFill>
                  <a:srgbClr val="E63275"/>
                </a:solidFill>
              </a:rPr>
              <a:t>Case Study: </a:t>
            </a:r>
            <a:r>
              <a:rPr lang="en-US" b="1" dirty="0"/>
              <a:t>TUBİTAK Supports Implementing Bodies Other Than EBILTEM-TTO</a:t>
            </a:r>
            <a:endParaRPr lang="en-IE" b="1" dirty="0"/>
          </a:p>
          <a:p>
            <a:endParaRPr lang="en-US" sz="3000" dirty="0"/>
          </a:p>
          <a:p>
            <a:endParaRPr lang="en-IE" dirty="0"/>
          </a:p>
        </p:txBody>
      </p:sp>
      <p:sp>
        <p:nvSpPr>
          <p:cNvPr id="6" name="Picture Placeholder 5">
            <a:extLst>
              <a:ext uri="{FF2B5EF4-FFF2-40B4-BE49-F238E27FC236}">
                <a16:creationId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a16="http://schemas.microsoft.com/office/drawing/2014/main" id="{1E22A825-D9BA-4637-BE88-314A0AC37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5129" y="1893434"/>
            <a:ext cx="2087640" cy="1391760"/>
          </a:xfrm>
          <a:prstGeom prst="rect">
            <a:avLst/>
          </a:prstGeom>
        </p:spPr>
      </p:pic>
      <p:sp>
        <p:nvSpPr>
          <p:cNvPr id="9" name="TextBox 8">
            <a:extLst>
              <a:ext uri="{FF2B5EF4-FFF2-40B4-BE49-F238E27FC236}">
                <a16:creationId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10" name="Picture 9">
            <a:hlinkClick r:id="rId3"/>
            <a:extLst>
              <a:ext uri="{FF2B5EF4-FFF2-40B4-BE49-F238E27FC236}">
                <a16:creationId xmlns:a16="http://schemas.microsoft.com/office/drawing/2014/main" id="{DD7348A8-6FA1-4CFE-ACB8-DA7A89144D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5904" y="2185416"/>
            <a:ext cx="5653955" cy="2955391"/>
          </a:xfrm>
          <a:prstGeom prst="rect">
            <a:avLst/>
          </a:prstGeom>
        </p:spPr>
      </p:pic>
    </p:spTree>
    <p:extLst>
      <p:ext uri="{BB962C8B-B14F-4D97-AF65-F5344CB8AC3E}">
        <p14:creationId xmlns:p14="http://schemas.microsoft.com/office/powerpoint/2010/main" val="2371943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505763" y="1991441"/>
            <a:ext cx="5423273" cy="3906019"/>
          </a:xfrm>
        </p:spPr>
        <p:txBody>
          <a:bodyPr rtlCol="0">
            <a:normAutofit/>
          </a:bodyPr>
          <a:lstStyle/>
          <a:p>
            <a:pPr algn="l"/>
            <a:r>
              <a:rPr lang="en-IE" sz="4100" b="1" i="0" dirty="0"/>
              <a:t>Section 3 </a:t>
            </a:r>
          </a:p>
          <a:p>
            <a:pPr algn="l"/>
            <a:r>
              <a:rPr lang="en-IE" sz="4100" i="0" dirty="0"/>
              <a:t>Nail Your Investor Pitch</a:t>
            </a:r>
          </a:p>
          <a:p>
            <a:pPr marL="625475" indent="-625475"/>
            <a:endParaRPr lang="en-US" i="0" dirty="0"/>
          </a:p>
        </p:txBody>
      </p:sp>
    </p:spTree>
    <p:extLst>
      <p:ext uri="{BB962C8B-B14F-4D97-AF65-F5344CB8AC3E}">
        <p14:creationId xmlns:p14="http://schemas.microsoft.com/office/powerpoint/2010/main" val="2785158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36"/>
          <p:cNvSpPr txBox="1">
            <a:spLocks/>
          </p:cNvSpPr>
          <p:nvPr/>
        </p:nvSpPr>
        <p:spPr bwMode="auto">
          <a:xfrm>
            <a:off x="3676872" y="770741"/>
            <a:ext cx="817804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None/>
            </a:pPr>
            <a:endParaRPr lang="en-IE" sz="2400" dirty="0">
              <a:solidFill>
                <a:srgbClr val="7F7F7F"/>
              </a:solidFill>
              <a:latin typeface="+mn-lt"/>
            </a:endParaRPr>
          </a:p>
        </p:txBody>
      </p:sp>
      <p:sp>
        <p:nvSpPr>
          <p:cNvPr id="2" name="Text Placeholder 1">
            <a:extLst>
              <a:ext uri="{FF2B5EF4-FFF2-40B4-BE49-F238E27FC236}">
                <a16:creationId xmlns:a16="http://schemas.microsoft.com/office/drawing/2014/main" id="{CA86296B-71A8-48E5-B3D9-FFEDD10F978D}"/>
              </a:ext>
            </a:extLst>
          </p:cNvPr>
          <p:cNvSpPr>
            <a:spLocks noGrp="1"/>
          </p:cNvSpPr>
          <p:nvPr>
            <p:ph type="body" sz="quarter" idx="13"/>
          </p:nvPr>
        </p:nvSpPr>
        <p:spPr/>
        <p:txBody>
          <a:bodyPr/>
          <a:lstStyle/>
          <a:p>
            <a:r>
              <a:rPr lang="en-US" altLang="ja-JP" b="1" dirty="0">
                <a:solidFill>
                  <a:srgbClr val="E63275"/>
                </a:solidFill>
                <a:latin typeface="Calibri" charset="0"/>
                <a:ea typeface="MS PGothic" charset="-128"/>
              </a:rPr>
              <a:t>Become Pitch Perfect !</a:t>
            </a:r>
            <a:endParaRPr lang="en-IE" dirty="0">
              <a:solidFill>
                <a:srgbClr val="E63275"/>
              </a:solidFill>
            </a:endParaRPr>
          </a:p>
        </p:txBody>
      </p:sp>
      <p:sp>
        <p:nvSpPr>
          <p:cNvPr id="6" name="Text Placeholder 5">
            <a:extLst>
              <a:ext uri="{FF2B5EF4-FFF2-40B4-BE49-F238E27FC236}">
                <a16:creationId xmlns:a16="http://schemas.microsoft.com/office/drawing/2014/main" id="{5D14518D-7FD6-42AD-9BF6-1926EA192D98}"/>
              </a:ext>
            </a:extLst>
          </p:cNvPr>
          <p:cNvSpPr>
            <a:spLocks noGrp="1"/>
          </p:cNvSpPr>
          <p:nvPr>
            <p:ph type="body" sz="quarter" idx="14"/>
          </p:nvPr>
        </p:nvSpPr>
        <p:spPr>
          <a:xfrm>
            <a:off x="629174" y="2708989"/>
            <a:ext cx="11302251" cy="3975101"/>
          </a:xfrm>
        </p:spPr>
        <p:txBody>
          <a:bodyPr/>
          <a:lstStyle/>
          <a:p>
            <a:r>
              <a:rPr lang="en-IE" dirty="0">
                <a:solidFill>
                  <a:srgbClr val="7F7F7F"/>
                </a:solidFill>
              </a:rPr>
              <a:t>A pitch, or business pitch, is the short presentation start-up founders make for investors, potential customers, competition jury, business partners, and many more!  </a:t>
            </a:r>
          </a:p>
          <a:p>
            <a:r>
              <a:rPr lang="en-IE" dirty="0">
                <a:solidFill>
                  <a:srgbClr val="7F7F7F"/>
                </a:solidFill>
              </a:rPr>
              <a:t>This section</a:t>
            </a:r>
            <a:r>
              <a:rPr lang="en-IE" b="1" dirty="0">
                <a:solidFill>
                  <a:srgbClr val="7F7F7F"/>
                </a:solidFill>
              </a:rPr>
              <a:t> </a:t>
            </a:r>
            <a:r>
              <a:rPr lang="en-IE" dirty="0">
                <a:solidFill>
                  <a:srgbClr val="7F7F7F"/>
                </a:solidFill>
              </a:rPr>
              <a:t>will help you understand the pitch is not just words on a set of slides. You’ll understand the important ingredients you pitch must encompass to eventually create fantastic perfect pitch.  Ingredients not limited to include; </a:t>
            </a:r>
          </a:p>
          <a:p>
            <a:pPr indent="-342900"/>
            <a:r>
              <a:rPr lang="en-IE" dirty="0">
                <a:solidFill>
                  <a:srgbClr val="7F7F7F"/>
                </a:solidFill>
              </a:rPr>
              <a:t>relevant and realistic information, visuals, and an overall passionate energy to woo your audience!</a:t>
            </a:r>
          </a:p>
          <a:p>
            <a:r>
              <a:rPr lang="en-IE" dirty="0">
                <a:solidFill>
                  <a:srgbClr val="7F7F7F"/>
                </a:solidFill>
              </a:rPr>
              <a:t>It is very important you are able to explain what your start-up does in a clear and efficient way, so that the people you are talking will be interested in your idea and motivated to take action.  </a:t>
            </a:r>
          </a:p>
          <a:p>
            <a:endParaRPr lang="en-IE" dirty="0"/>
          </a:p>
        </p:txBody>
      </p:sp>
    </p:spTree>
    <p:extLst>
      <p:ext uri="{BB962C8B-B14F-4D97-AF65-F5344CB8AC3E}">
        <p14:creationId xmlns:p14="http://schemas.microsoft.com/office/powerpoint/2010/main" val="1526157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36"/>
          <p:cNvSpPr txBox="1">
            <a:spLocks/>
          </p:cNvSpPr>
          <p:nvPr/>
        </p:nvSpPr>
        <p:spPr bwMode="auto">
          <a:xfrm>
            <a:off x="3619442" y="901063"/>
            <a:ext cx="838205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None/>
            </a:pPr>
            <a:endParaRPr lang="en-IE" sz="2300" dirty="0">
              <a:solidFill>
                <a:srgbClr val="7F7F7F"/>
              </a:solidFill>
              <a:latin typeface="+mn-lt"/>
            </a:endParaRPr>
          </a:p>
        </p:txBody>
      </p:sp>
      <p:sp>
        <p:nvSpPr>
          <p:cNvPr id="6" name="Text Placeholder 5">
            <a:extLst>
              <a:ext uri="{FF2B5EF4-FFF2-40B4-BE49-F238E27FC236}">
                <a16:creationId xmlns:a16="http://schemas.microsoft.com/office/drawing/2014/main" id="{C5EE7132-488D-4CEB-A3D1-77265985BA9F}"/>
              </a:ext>
            </a:extLst>
          </p:cNvPr>
          <p:cNvSpPr>
            <a:spLocks noGrp="1"/>
          </p:cNvSpPr>
          <p:nvPr>
            <p:ph type="body" sz="quarter" idx="13"/>
          </p:nvPr>
        </p:nvSpPr>
        <p:spPr/>
        <p:txBody>
          <a:bodyPr/>
          <a:lstStyle/>
          <a:p>
            <a:r>
              <a:rPr lang="en-US" altLang="ja-JP" b="1" dirty="0">
                <a:solidFill>
                  <a:srgbClr val="E63275"/>
                </a:solidFill>
                <a:latin typeface="Calibri" charset="0"/>
                <a:ea typeface="MS PGothic" charset="-128"/>
              </a:rPr>
              <a:t>Become Pitch Perfect !</a:t>
            </a:r>
            <a:endParaRPr lang="en-IE" dirty="0">
              <a:solidFill>
                <a:srgbClr val="E63275"/>
              </a:solidFill>
            </a:endParaRPr>
          </a:p>
        </p:txBody>
      </p:sp>
      <p:sp>
        <p:nvSpPr>
          <p:cNvPr id="8" name="Text Placeholder 7">
            <a:extLst>
              <a:ext uri="{FF2B5EF4-FFF2-40B4-BE49-F238E27FC236}">
                <a16:creationId xmlns:a16="http://schemas.microsoft.com/office/drawing/2014/main" id="{CAD0F118-136E-4F19-9AFD-242B7BC844F0}"/>
              </a:ext>
            </a:extLst>
          </p:cNvPr>
          <p:cNvSpPr>
            <a:spLocks noGrp="1"/>
          </p:cNvSpPr>
          <p:nvPr>
            <p:ph type="body" sz="quarter" idx="14"/>
          </p:nvPr>
        </p:nvSpPr>
        <p:spPr>
          <a:xfrm>
            <a:off x="553672" y="2363663"/>
            <a:ext cx="11015399" cy="3975101"/>
          </a:xfrm>
          <a:solidFill>
            <a:schemeClr val="bg1"/>
          </a:solidFill>
        </p:spPr>
        <p:txBody>
          <a:bodyPr/>
          <a:lstStyle/>
          <a:p>
            <a:r>
              <a:rPr lang="en-IE" dirty="0">
                <a:solidFill>
                  <a:srgbClr val="7F7F7F"/>
                </a:solidFill>
              </a:rPr>
              <a:t>We introduce you to tools that will help you prepare your exciting 3-minute max pitch! Get ready to tell your compelling story about the need you have identified, how your product is that solution, and why your company will succeed.  Key areas you will need to cover; evidence, telling your story, demonstrating community support and matching it up with your business priorities.</a:t>
            </a:r>
          </a:p>
          <a:p>
            <a:pPr>
              <a:buFont typeface="Wingdings" panose="05000000000000000000" pitchFamily="2" charset="2"/>
              <a:buChar char="ü"/>
            </a:pPr>
            <a:r>
              <a:rPr lang="en-IE" dirty="0">
                <a:solidFill>
                  <a:srgbClr val="7F7F7F"/>
                </a:solidFill>
              </a:rPr>
              <a:t>It should be as </a:t>
            </a:r>
            <a:r>
              <a:rPr lang="en-IE" b="1" dirty="0">
                <a:solidFill>
                  <a:srgbClr val="E95273"/>
                </a:solidFill>
              </a:rPr>
              <a:t>short as possible </a:t>
            </a:r>
            <a:r>
              <a:rPr lang="en-IE" dirty="0">
                <a:solidFill>
                  <a:srgbClr val="7F7F7F"/>
                </a:solidFill>
              </a:rPr>
              <a:t>with the most important information in no more than 10-15 slides or by the time you have finished they will have forgotten your pitch </a:t>
            </a:r>
          </a:p>
          <a:p>
            <a:pPr>
              <a:buFont typeface="Wingdings" panose="05000000000000000000" pitchFamily="2" charset="2"/>
              <a:buChar char="ü"/>
            </a:pPr>
            <a:r>
              <a:rPr lang="en-IE" dirty="0">
                <a:solidFill>
                  <a:srgbClr val="7F7F7F"/>
                </a:solidFill>
              </a:rPr>
              <a:t>Create</a:t>
            </a:r>
            <a:r>
              <a:rPr lang="en-IE" dirty="0">
                <a:solidFill>
                  <a:srgbClr val="414140"/>
                </a:solidFill>
              </a:rPr>
              <a:t> </a:t>
            </a:r>
            <a:r>
              <a:rPr lang="en-IE" b="1" dirty="0">
                <a:solidFill>
                  <a:srgbClr val="E95273"/>
                </a:solidFill>
              </a:rPr>
              <a:t>well designed slides</a:t>
            </a:r>
            <a:r>
              <a:rPr lang="en-IE" dirty="0">
                <a:solidFill>
                  <a:srgbClr val="7F7F7F"/>
                </a:solidFill>
              </a:rPr>
              <a:t>. Your presentation is often the first time that potential investors (and even competitors) will hear about your start-up idea</a:t>
            </a:r>
            <a:r>
              <a:rPr lang="en-IE" dirty="0">
                <a:solidFill>
                  <a:srgbClr val="414140"/>
                </a:solidFill>
              </a:rPr>
              <a:t>. </a:t>
            </a:r>
          </a:p>
          <a:p>
            <a:pPr>
              <a:buFont typeface="Wingdings" panose="05000000000000000000" pitchFamily="2" charset="2"/>
              <a:buChar char="ü"/>
            </a:pPr>
            <a:r>
              <a:rPr lang="en-IE" b="1" dirty="0">
                <a:solidFill>
                  <a:srgbClr val="E95273"/>
                </a:solidFill>
              </a:rPr>
              <a:t>Never read off your slides </a:t>
            </a:r>
            <a:r>
              <a:rPr lang="en-IE" dirty="0">
                <a:solidFill>
                  <a:srgbClr val="7F7F7F"/>
                </a:solidFill>
              </a:rPr>
              <a:t>as the audience has probably already scanned over it and they don’t want to hear something they’ve already read. </a:t>
            </a:r>
          </a:p>
          <a:p>
            <a:endParaRPr lang="en-IE" dirty="0"/>
          </a:p>
        </p:txBody>
      </p:sp>
      <p:sp>
        <p:nvSpPr>
          <p:cNvPr id="2" name="Rectangle 1">
            <a:extLst>
              <a:ext uri="{FF2B5EF4-FFF2-40B4-BE49-F238E27FC236}">
                <a16:creationId xmlns:a16="http://schemas.microsoft.com/office/drawing/2014/main" id="{96C25DA0-9FE3-42FF-AB2E-0F51A0C73B33}"/>
              </a:ext>
            </a:extLst>
          </p:cNvPr>
          <p:cNvSpPr/>
          <p:nvPr/>
        </p:nvSpPr>
        <p:spPr>
          <a:xfrm>
            <a:off x="7958723" y="6043721"/>
            <a:ext cx="3760697" cy="307777"/>
          </a:xfrm>
          <a:prstGeom prst="rect">
            <a:avLst/>
          </a:prstGeom>
        </p:spPr>
        <p:txBody>
          <a:bodyPr wrap="square">
            <a:spAutoFit/>
          </a:bodyPr>
          <a:lstStyle/>
          <a:p>
            <a:pPr>
              <a:buFontTx/>
              <a:buNone/>
            </a:pPr>
            <a:r>
              <a:rPr lang="en-US" altLang="ja-JP" sz="1400" b="1" dirty="0">
                <a:solidFill>
                  <a:srgbClr val="525252"/>
                </a:solidFill>
              </a:rPr>
              <a:t>Source: </a:t>
            </a:r>
            <a:r>
              <a:rPr lang="en-IE" altLang="ja-JP" sz="1400" dirty="0">
                <a:solidFill>
                  <a:srgbClr val="525252"/>
                </a:solidFill>
                <a:hlinkClick r:id="rId2"/>
              </a:rPr>
              <a:t>Irish Investment Network</a:t>
            </a:r>
            <a:endParaRPr kumimoji="1" lang="ja-JP" altLang="en-US" sz="1400" dirty="0">
              <a:solidFill>
                <a:srgbClr val="525252"/>
              </a:solidFill>
            </a:endParaRPr>
          </a:p>
        </p:txBody>
      </p:sp>
    </p:spTree>
    <p:extLst>
      <p:ext uri="{BB962C8B-B14F-4D97-AF65-F5344CB8AC3E}">
        <p14:creationId xmlns:p14="http://schemas.microsoft.com/office/powerpoint/2010/main" val="3234896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EE7132-488D-4CEB-A3D1-77265985BA9F}"/>
              </a:ext>
            </a:extLst>
          </p:cNvPr>
          <p:cNvSpPr>
            <a:spLocks noGrp="1"/>
          </p:cNvSpPr>
          <p:nvPr>
            <p:ph type="body" sz="quarter" idx="13"/>
          </p:nvPr>
        </p:nvSpPr>
        <p:spPr/>
        <p:txBody>
          <a:bodyPr/>
          <a:lstStyle/>
          <a:p>
            <a:r>
              <a:rPr lang="en-US" altLang="ja-JP" b="1" dirty="0">
                <a:solidFill>
                  <a:srgbClr val="E63275"/>
                </a:solidFill>
                <a:latin typeface="Calibri" charset="0"/>
                <a:ea typeface="MS PGothic" charset="-128"/>
              </a:rPr>
              <a:t>Become Pitch Perfect !</a:t>
            </a:r>
            <a:endParaRPr lang="en-IE" dirty="0">
              <a:solidFill>
                <a:srgbClr val="E63275"/>
              </a:solidFill>
            </a:endParaRPr>
          </a:p>
        </p:txBody>
      </p:sp>
      <p:sp>
        <p:nvSpPr>
          <p:cNvPr id="8" name="Text Placeholder 7">
            <a:extLst>
              <a:ext uri="{FF2B5EF4-FFF2-40B4-BE49-F238E27FC236}">
                <a16:creationId xmlns:a16="http://schemas.microsoft.com/office/drawing/2014/main" id="{CAD0F118-136E-4F19-9AFD-242B7BC844F0}"/>
              </a:ext>
            </a:extLst>
          </p:cNvPr>
          <p:cNvSpPr>
            <a:spLocks noGrp="1"/>
          </p:cNvSpPr>
          <p:nvPr>
            <p:ph type="body" sz="quarter" idx="14"/>
          </p:nvPr>
        </p:nvSpPr>
        <p:spPr>
          <a:xfrm>
            <a:off x="553672" y="2882899"/>
            <a:ext cx="11015399" cy="3975101"/>
          </a:xfrm>
          <a:solidFill>
            <a:schemeClr val="bg1"/>
          </a:solidFill>
        </p:spPr>
        <p:txBody>
          <a:bodyPr/>
          <a:lstStyle/>
          <a:p>
            <a:pPr>
              <a:buFont typeface="Wingdings" panose="05000000000000000000" pitchFamily="2" charset="2"/>
              <a:buChar char="ü"/>
            </a:pPr>
            <a:r>
              <a:rPr lang="en-IE" dirty="0">
                <a:solidFill>
                  <a:srgbClr val="7F7F7F"/>
                </a:solidFill>
              </a:rPr>
              <a:t>Don’t bore people with </a:t>
            </a:r>
            <a:r>
              <a:rPr lang="en-IE" b="1" dirty="0">
                <a:solidFill>
                  <a:srgbClr val="E95273"/>
                </a:solidFill>
              </a:rPr>
              <a:t>useless charts and stats </a:t>
            </a:r>
            <a:r>
              <a:rPr lang="en-IE" dirty="0">
                <a:solidFill>
                  <a:srgbClr val="7F7F7F"/>
                </a:solidFill>
              </a:rPr>
              <a:t>unless they're absolutely necessary. Find a more creative way to present the relevant information. </a:t>
            </a:r>
          </a:p>
          <a:p>
            <a:pPr>
              <a:buFont typeface="Wingdings" panose="05000000000000000000" pitchFamily="2" charset="2"/>
              <a:buChar char="ü"/>
            </a:pPr>
            <a:r>
              <a:rPr lang="en-IE" dirty="0">
                <a:solidFill>
                  <a:srgbClr val="7F7F7F"/>
                </a:solidFill>
              </a:rPr>
              <a:t>Choose your </a:t>
            </a:r>
            <a:r>
              <a:rPr lang="en-IE" b="1" dirty="0">
                <a:solidFill>
                  <a:srgbClr val="E95273"/>
                </a:solidFill>
              </a:rPr>
              <a:t>strongest presenter, </a:t>
            </a:r>
            <a:r>
              <a:rPr lang="en-IE" dirty="0">
                <a:solidFill>
                  <a:srgbClr val="7F7F7F"/>
                </a:solidFill>
              </a:rPr>
              <a:t>regardless of their position. Entrust your idea with the strongest and most charismatic member of the team. </a:t>
            </a:r>
          </a:p>
          <a:p>
            <a:pPr>
              <a:buFont typeface="Wingdings" panose="05000000000000000000" pitchFamily="2" charset="2"/>
              <a:buChar char="ü"/>
            </a:pPr>
            <a:r>
              <a:rPr lang="en-IE" dirty="0">
                <a:solidFill>
                  <a:srgbClr val="7F7F7F"/>
                </a:solidFill>
              </a:rPr>
              <a:t>Use</a:t>
            </a:r>
            <a:r>
              <a:rPr lang="en-IE" dirty="0">
                <a:solidFill>
                  <a:srgbClr val="414140"/>
                </a:solidFill>
              </a:rPr>
              <a:t> </a:t>
            </a:r>
            <a:r>
              <a:rPr lang="en-IE" b="1" dirty="0">
                <a:solidFill>
                  <a:srgbClr val="E95273"/>
                </a:solidFill>
              </a:rPr>
              <a:t>high quality pictures </a:t>
            </a:r>
            <a:r>
              <a:rPr lang="en-IE" dirty="0">
                <a:solidFill>
                  <a:srgbClr val="7F7F7F"/>
                </a:solidFill>
              </a:rPr>
              <a:t>to  help to tell your story. People usually only retain 10% of the information that they’re told verbally, but add a few photographs and that number rises to 65%</a:t>
            </a:r>
          </a:p>
          <a:p>
            <a:endParaRPr lang="en-IE" dirty="0"/>
          </a:p>
        </p:txBody>
      </p:sp>
      <p:sp>
        <p:nvSpPr>
          <p:cNvPr id="2" name="Rectangle 1">
            <a:extLst>
              <a:ext uri="{FF2B5EF4-FFF2-40B4-BE49-F238E27FC236}">
                <a16:creationId xmlns:a16="http://schemas.microsoft.com/office/drawing/2014/main" id="{96C25DA0-9FE3-42FF-AB2E-0F51A0C73B33}"/>
              </a:ext>
            </a:extLst>
          </p:cNvPr>
          <p:cNvSpPr/>
          <p:nvPr/>
        </p:nvSpPr>
        <p:spPr>
          <a:xfrm>
            <a:off x="7958723" y="6043721"/>
            <a:ext cx="3760697" cy="307777"/>
          </a:xfrm>
          <a:prstGeom prst="rect">
            <a:avLst/>
          </a:prstGeom>
        </p:spPr>
        <p:txBody>
          <a:bodyPr wrap="square">
            <a:spAutoFit/>
          </a:bodyPr>
          <a:lstStyle/>
          <a:p>
            <a:pPr>
              <a:buFontTx/>
              <a:buNone/>
            </a:pPr>
            <a:r>
              <a:rPr lang="en-US" altLang="ja-JP" sz="1400" b="1" dirty="0">
                <a:solidFill>
                  <a:srgbClr val="525252"/>
                </a:solidFill>
              </a:rPr>
              <a:t>Source: </a:t>
            </a:r>
            <a:r>
              <a:rPr lang="en-IE" altLang="ja-JP" sz="1400" dirty="0">
                <a:solidFill>
                  <a:srgbClr val="525252"/>
                </a:solidFill>
                <a:hlinkClick r:id="rId2"/>
              </a:rPr>
              <a:t>Irish Investment Network</a:t>
            </a:r>
            <a:endParaRPr kumimoji="1" lang="ja-JP" altLang="en-US" sz="1400" dirty="0">
              <a:solidFill>
                <a:srgbClr val="525252"/>
              </a:solidFill>
            </a:endParaRPr>
          </a:p>
        </p:txBody>
      </p:sp>
    </p:spTree>
    <p:extLst>
      <p:ext uri="{BB962C8B-B14F-4D97-AF65-F5344CB8AC3E}">
        <p14:creationId xmlns:p14="http://schemas.microsoft.com/office/powerpoint/2010/main" val="33633413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EE7132-488D-4CEB-A3D1-77265985BA9F}"/>
              </a:ext>
            </a:extLst>
          </p:cNvPr>
          <p:cNvSpPr>
            <a:spLocks noGrp="1"/>
          </p:cNvSpPr>
          <p:nvPr>
            <p:ph type="body" sz="quarter" idx="13"/>
          </p:nvPr>
        </p:nvSpPr>
        <p:spPr/>
        <p:txBody>
          <a:bodyPr/>
          <a:lstStyle/>
          <a:p>
            <a:r>
              <a:rPr lang="en-US" altLang="ja-JP" b="1" dirty="0">
                <a:solidFill>
                  <a:srgbClr val="E63275"/>
                </a:solidFill>
                <a:latin typeface="Calibri" charset="0"/>
                <a:ea typeface="MS PGothic" charset="-128"/>
              </a:rPr>
              <a:t>Become Pitch Perfect !</a:t>
            </a:r>
            <a:endParaRPr lang="en-IE" dirty="0">
              <a:solidFill>
                <a:srgbClr val="E63275"/>
              </a:solidFill>
            </a:endParaRPr>
          </a:p>
        </p:txBody>
      </p:sp>
      <p:sp>
        <p:nvSpPr>
          <p:cNvPr id="8" name="Text Placeholder 7">
            <a:extLst>
              <a:ext uri="{FF2B5EF4-FFF2-40B4-BE49-F238E27FC236}">
                <a16:creationId xmlns:a16="http://schemas.microsoft.com/office/drawing/2014/main" id="{CAD0F118-136E-4F19-9AFD-242B7BC844F0}"/>
              </a:ext>
            </a:extLst>
          </p:cNvPr>
          <p:cNvSpPr>
            <a:spLocks noGrp="1"/>
          </p:cNvSpPr>
          <p:nvPr>
            <p:ph type="body" sz="quarter" idx="14"/>
          </p:nvPr>
        </p:nvSpPr>
        <p:spPr>
          <a:xfrm>
            <a:off x="588300" y="2222508"/>
            <a:ext cx="11382790" cy="3975101"/>
          </a:xfrm>
          <a:solidFill>
            <a:schemeClr val="bg1"/>
          </a:solidFill>
        </p:spPr>
        <p:txBody>
          <a:bodyPr/>
          <a:lstStyle/>
          <a:p>
            <a:r>
              <a:rPr lang="en-IE" dirty="0">
                <a:solidFill>
                  <a:srgbClr val="7F7F7F"/>
                </a:solidFill>
              </a:rPr>
              <a:t>Investors care about two things: potential returns and how quickly they’ll get them. Tell them how you’re going to make that happen – with credible data to back up your promises. Some investors may even expect to see a detailed exit strategy included. Structure your presentation carefully Don’t try to reinvent the wheel — the classic framework is still the best:</a:t>
            </a:r>
          </a:p>
          <a:p>
            <a:r>
              <a:rPr lang="en-IE" b="1" dirty="0">
                <a:solidFill>
                  <a:srgbClr val="E95273"/>
                </a:solidFill>
              </a:rPr>
              <a:t>Present the market need, opportunity and differentiator </a:t>
            </a:r>
            <a:r>
              <a:rPr lang="en-IE" dirty="0">
                <a:solidFill>
                  <a:srgbClr val="7F7F7F"/>
                </a:solidFill>
              </a:rPr>
              <a:t>– all backed by external market sources </a:t>
            </a:r>
          </a:p>
          <a:p>
            <a:r>
              <a:rPr lang="en-IE" b="1" dirty="0">
                <a:solidFill>
                  <a:srgbClr val="E95273"/>
                </a:solidFill>
              </a:rPr>
              <a:t>Dive into product specifics</a:t>
            </a:r>
            <a:r>
              <a:rPr lang="en-IE" dirty="0">
                <a:solidFill>
                  <a:srgbClr val="414140"/>
                </a:solidFill>
              </a:rPr>
              <a:t>, </a:t>
            </a:r>
            <a:r>
              <a:rPr lang="en-IE" dirty="0">
                <a:solidFill>
                  <a:srgbClr val="7F7F7F"/>
                </a:solidFill>
              </a:rPr>
              <a:t>go-to-market roadmaps and sales strategies </a:t>
            </a:r>
          </a:p>
          <a:p>
            <a:r>
              <a:rPr lang="en-IE" b="1" dirty="0">
                <a:solidFill>
                  <a:srgbClr val="E95273"/>
                </a:solidFill>
              </a:rPr>
              <a:t>Provide some background on the leadership team </a:t>
            </a:r>
          </a:p>
          <a:p>
            <a:r>
              <a:rPr lang="en-IE" b="1" dirty="0">
                <a:solidFill>
                  <a:srgbClr val="E95273"/>
                </a:solidFill>
              </a:rPr>
              <a:t>Show financials</a:t>
            </a:r>
            <a:r>
              <a:rPr lang="en-IE" dirty="0">
                <a:solidFill>
                  <a:srgbClr val="414140"/>
                </a:solidFill>
              </a:rPr>
              <a:t>, </a:t>
            </a:r>
            <a:r>
              <a:rPr lang="en-IE" dirty="0">
                <a:solidFill>
                  <a:srgbClr val="7F7F7F"/>
                </a:solidFill>
              </a:rPr>
              <a:t>the multi-year outlook and exit strategies Using this logical structure provides investors with just the right amount of information at the right time. </a:t>
            </a:r>
          </a:p>
          <a:p>
            <a:endParaRPr lang="en-IE" dirty="0"/>
          </a:p>
        </p:txBody>
      </p:sp>
    </p:spTree>
    <p:extLst>
      <p:ext uri="{BB962C8B-B14F-4D97-AF65-F5344CB8AC3E}">
        <p14:creationId xmlns:p14="http://schemas.microsoft.com/office/powerpoint/2010/main" val="39807237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EE7132-488D-4CEB-A3D1-77265985BA9F}"/>
              </a:ext>
            </a:extLst>
          </p:cNvPr>
          <p:cNvSpPr>
            <a:spLocks noGrp="1"/>
          </p:cNvSpPr>
          <p:nvPr>
            <p:ph type="body" sz="quarter" idx="13"/>
          </p:nvPr>
        </p:nvSpPr>
        <p:spPr>
          <a:xfrm>
            <a:off x="3935482" y="722547"/>
            <a:ext cx="7407087" cy="697353"/>
          </a:xfrm>
        </p:spPr>
        <p:txBody>
          <a:bodyPr>
            <a:noAutofit/>
          </a:bodyPr>
          <a:lstStyle/>
          <a:p>
            <a:r>
              <a:rPr lang="en-IE" b="1" dirty="0">
                <a:solidFill>
                  <a:srgbClr val="E95273"/>
                </a:solidFill>
                <a:latin typeface="Calibri" charset="0"/>
                <a:ea typeface="MS PGothic" charset="-128"/>
              </a:rPr>
              <a:t>How to Deliver the Perfect Business Pitch – 8 Shark Tank Inspired Tips</a:t>
            </a:r>
            <a:endParaRPr lang="en-IE" b="1" dirty="0">
              <a:solidFill>
                <a:srgbClr val="E95273"/>
              </a:solidFill>
            </a:endParaRPr>
          </a:p>
        </p:txBody>
      </p:sp>
      <p:sp>
        <p:nvSpPr>
          <p:cNvPr id="8" name="Text Placeholder 7">
            <a:extLst>
              <a:ext uri="{FF2B5EF4-FFF2-40B4-BE49-F238E27FC236}">
                <a16:creationId xmlns:a16="http://schemas.microsoft.com/office/drawing/2014/main" id="{CAD0F118-136E-4F19-9AFD-242B7BC844F0}"/>
              </a:ext>
            </a:extLst>
          </p:cNvPr>
          <p:cNvSpPr>
            <a:spLocks noGrp="1"/>
          </p:cNvSpPr>
          <p:nvPr>
            <p:ph type="body" sz="quarter" idx="14"/>
          </p:nvPr>
        </p:nvSpPr>
        <p:spPr>
          <a:xfrm>
            <a:off x="2525087" y="2449010"/>
            <a:ext cx="9529894" cy="3975101"/>
          </a:xfrm>
          <a:solidFill>
            <a:schemeClr val="bg1"/>
          </a:solidFill>
        </p:spPr>
        <p:txBody>
          <a:bodyPr/>
          <a:lstStyle/>
          <a:p>
            <a:pPr fontAlgn="base"/>
            <a:r>
              <a:rPr lang="en-IE" dirty="0">
                <a:solidFill>
                  <a:srgbClr val="7F7F7F"/>
                </a:solidFill>
              </a:rPr>
              <a:t>A great business pitch is among the first of many hurdles an entrepreneur must jump to get their company off the ground. Your business pitch can make a potentially life-changing impact on you and your business. </a:t>
            </a:r>
          </a:p>
          <a:p>
            <a:pPr fontAlgn="base"/>
            <a:endParaRPr lang="en-IE" sz="1400" dirty="0">
              <a:solidFill>
                <a:srgbClr val="7F7F7F"/>
              </a:solidFill>
            </a:endParaRPr>
          </a:p>
          <a:p>
            <a:pPr fontAlgn="base"/>
            <a:r>
              <a:rPr lang="en-IE" dirty="0">
                <a:solidFill>
                  <a:srgbClr val="7F7F7F"/>
                </a:solidFill>
              </a:rPr>
              <a:t>A great pitch can bring valuable partnerships that come with even more valuable financial incentives.   Business pitches take place in a wide variety of settings, from elevators, to offices, to cocktail parties. </a:t>
            </a:r>
          </a:p>
          <a:p>
            <a:pPr fontAlgn="base"/>
            <a:endParaRPr lang="en-IE" sz="1400" dirty="0">
              <a:solidFill>
                <a:srgbClr val="7F7F7F"/>
              </a:solidFill>
            </a:endParaRPr>
          </a:p>
          <a:p>
            <a:pPr fontAlgn="base"/>
            <a:r>
              <a:rPr lang="en-IE" dirty="0">
                <a:solidFill>
                  <a:srgbClr val="7F7F7F"/>
                </a:solidFill>
              </a:rPr>
              <a:t>Entrepreneurs have a short amount of time to tell their stories, sell their products, answer questions, and overall make an impact that they hope will lead to a major investment opportunity.</a:t>
            </a:r>
          </a:p>
          <a:p>
            <a:endParaRPr lang="en-IE" dirty="0"/>
          </a:p>
        </p:txBody>
      </p:sp>
      <p:sp>
        <p:nvSpPr>
          <p:cNvPr id="4" name="Rectangle 3">
            <a:extLst>
              <a:ext uri="{FF2B5EF4-FFF2-40B4-BE49-F238E27FC236}">
                <a16:creationId xmlns:a16="http://schemas.microsoft.com/office/drawing/2014/main" id="{BB584CE2-650A-4426-8C3B-A84CC0FCFAFD}"/>
              </a:ext>
            </a:extLst>
          </p:cNvPr>
          <p:cNvSpPr/>
          <p:nvPr/>
        </p:nvSpPr>
        <p:spPr>
          <a:xfrm>
            <a:off x="964738" y="5595648"/>
            <a:ext cx="1233030" cy="646331"/>
          </a:xfrm>
          <a:prstGeom prst="rect">
            <a:avLst/>
          </a:prstGeom>
        </p:spPr>
        <p:txBody>
          <a:bodyPr wrap="none">
            <a:spAutoFit/>
          </a:bodyPr>
          <a:lstStyle/>
          <a:p>
            <a:r>
              <a:rPr lang="en-IE" dirty="0"/>
              <a:t>Source:</a:t>
            </a:r>
          </a:p>
          <a:p>
            <a:r>
              <a:rPr lang="en-IE" dirty="0"/>
              <a:t> </a:t>
            </a:r>
            <a:r>
              <a:rPr lang="en-IE" dirty="0">
                <a:hlinkClick r:id="rId2"/>
              </a:rPr>
              <a:t>Full Article</a:t>
            </a:r>
            <a:endParaRPr lang="en-IE" dirty="0"/>
          </a:p>
        </p:txBody>
      </p:sp>
    </p:spTree>
    <p:extLst>
      <p:ext uri="{BB962C8B-B14F-4D97-AF65-F5344CB8AC3E}">
        <p14:creationId xmlns:p14="http://schemas.microsoft.com/office/powerpoint/2010/main" val="4226406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EE7132-488D-4CEB-A3D1-77265985BA9F}"/>
              </a:ext>
            </a:extLst>
          </p:cNvPr>
          <p:cNvSpPr>
            <a:spLocks noGrp="1"/>
          </p:cNvSpPr>
          <p:nvPr>
            <p:ph type="body" sz="quarter" idx="13"/>
          </p:nvPr>
        </p:nvSpPr>
        <p:spPr>
          <a:xfrm>
            <a:off x="3935482" y="722547"/>
            <a:ext cx="7407087" cy="697353"/>
          </a:xfrm>
        </p:spPr>
        <p:txBody>
          <a:bodyPr>
            <a:noAutofit/>
          </a:bodyPr>
          <a:lstStyle/>
          <a:p>
            <a:r>
              <a:rPr lang="en-IE" b="1" dirty="0">
                <a:solidFill>
                  <a:srgbClr val="10B1A2"/>
                </a:solidFill>
                <a:latin typeface="Calibri" charset="0"/>
                <a:ea typeface="MS PGothic" charset="-128"/>
              </a:rPr>
              <a:t>13 Tips on How to Deliver a Pitch Investors Simply Can't Turn Down </a:t>
            </a:r>
            <a:endParaRPr lang="en-IE" b="1" dirty="0">
              <a:solidFill>
                <a:srgbClr val="10B1A2"/>
              </a:solidFill>
            </a:endParaRPr>
          </a:p>
        </p:txBody>
      </p:sp>
      <p:sp>
        <p:nvSpPr>
          <p:cNvPr id="8" name="Text Placeholder 7">
            <a:extLst>
              <a:ext uri="{FF2B5EF4-FFF2-40B4-BE49-F238E27FC236}">
                <a16:creationId xmlns:a16="http://schemas.microsoft.com/office/drawing/2014/main" id="{CAD0F118-136E-4F19-9AFD-242B7BC844F0}"/>
              </a:ext>
            </a:extLst>
          </p:cNvPr>
          <p:cNvSpPr>
            <a:spLocks noGrp="1"/>
          </p:cNvSpPr>
          <p:nvPr>
            <p:ph type="body" sz="quarter" idx="14"/>
          </p:nvPr>
        </p:nvSpPr>
        <p:spPr>
          <a:xfrm>
            <a:off x="3134136" y="1970448"/>
            <a:ext cx="9009777" cy="3975101"/>
          </a:xfrm>
          <a:solidFill>
            <a:schemeClr val="bg1"/>
          </a:solidFill>
        </p:spPr>
        <p:txBody>
          <a:bodyPr/>
          <a:lstStyle/>
          <a:p>
            <a:pPr marL="514350" indent="-514350">
              <a:spcBef>
                <a:spcPts val="0"/>
              </a:spcBef>
              <a:buFont typeface="+mj-lt"/>
              <a:buAutoNum type="arabicPeriod"/>
            </a:pPr>
            <a:r>
              <a:rPr lang="en-IE" dirty="0">
                <a:solidFill>
                  <a:srgbClr val="7F7F7F"/>
                </a:solidFill>
              </a:rPr>
              <a:t>Take only 3 minutes</a:t>
            </a:r>
          </a:p>
          <a:p>
            <a:pPr marL="514350" indent="-514350">
              <a:spcBef>
                <a:spcPts val="0"/>
              </a:spcBef>
              <a:buFont typeface="+mj-lt"/>
              <a:buAutoNum type="arabicPeriod"/>
            </a:pPr>
            <a:r>
              <a:rPr lang="en-IE" dirty="0">
                <a:solidFill>
                  <a:srgbClr val="7F7F7F"/>
                </a:solidFill>
              </a:rPr>
              <a:t>Turn your pitch into a story</a:t>
            </a:r>
          </a:p>
          <a:p>
            <a:pPr marL="514350" indent="-514350">
              <a:spcBef>
                <a:spcPts val="0"/>
              </a:spcBef>
              <a:buFont typeface="+mj-lt"/>
              <a:buAutoNum type="arabicPeriod"/>
            </a:pPr>
            <a:r>
              <a:rPr lang="en-IE" dirty="0">
                <a:solidFill>
                  <a:srgbClr val="7F7F7F"/>
                </a:solidFill>
              </a:rPr>
              <a:t>Be laser focused</a:t>
            </a:r>
          </a:p>
          <a:p>
            <a:pPr marL="514350" indent="-514350">
              <a:spcBef>
                <a:spcPts val="0"/>
              </a:spcBef>
              <a:buFont typeface="+mj-lt"/>
              <a:buAutoNum type="arabicPeriod"/>
            </a:pPr>
            <a:r>
              <a:rPr lang="en-IE" dirty="0">
                <a:solidFill>
                  <a:srgbClr val="7F7F7F"/>
                </a:solidFill>
              </a:rPr>
              <a:t>Explain exactly what your product or service is</a:t>
            </a:r>
          </a:p>
          <a:p>
            <a:pPr marL="514350" indent="-514350">
              <a:spcBef>
                <a:spcPts val="0"/>
              </a:spcBef>
              <a:buFont typeface="+mj-lt"/>
              <a:buAutoNum type="arabicPeriod"/>
            </a:pPr>
            <a:r>
              <a:rPr lang="en-IE" dirty="0">
                <a:solidFill>
                  <a:srgbClr val="7F7F7F"/>
                </a:solidFill>
              </a:rPr>
              <a:t>Explain exactly what is unique about your product or service</a:t>
            </a:r>
          </a:p>
          <a:p>
            <a:pPr marL="514350" indent="-514350">
              <a:spcBef>
                <a:spcPts val="0"/>
              </a:spcBef>
              <a:buFont typeface="+mj-lt"/>
              <a:buAutoNum type="arabicPeriod"/>
            </a:pPr>
            <a:r>
              <a:rPr lang="en-IE" dirty="0">
                <a:solidFill>
                  <a:srgbClr val="7F7F7F"/>
                </a:solidFill>
              </a:rPr>
              <a:t>Explain exactly who your target audience is</a:t>
            </a:r>
          </a:p>
          <a:p>
            <a:pPr marL="514350" indent="-514350">
              <a:spcBef>
                <a:spcPts val="0"/>
              </a:spcBef>
              <a:buFont typeface="+mj-lt"/>
              <a:buAutoNum type="arabicPeriod"/>
            </a:pPr>
            <a:r>
              <a:rPr lang="en-IE" dirty="0">
                <a:solidFill>
                  <a:srgbClr val="7F7F7F"/>
                </a:solidFill>
              </a:rPr>
              <a:t>Explain exactly how you intend to acquire these customers</a:t>
            </a:r>
          </a:p>
          <a:p>
            <a:pPr marL="514350" indent="-514350">
              <a:spcBef>
                <a:spcPts val="0"/>
              </a:spcBef>
              <a:buFont typeface="+mj-lt"/>
              <a:buAutoNum type="arabicPeriod"/>
            </a:pPr>
            <a:r>
              <a:rPr lang="en-IE" dirty="0">
                <a:solidFill>
                  <a:srgbClr val="7F7F7F"/>
                </a:solidFill>
              </a:rPr>
              <a:t>Explain your revenue model</a:t>
            </a:r>
          </a:p>
          <a:p>
            <a:pPr marL="514350" indent="-514350">
              <a:spcBef>
                <a:spcPts val="0"/>
              </a:spcBef>
              <a:buFont typeface="+mj-lt"/>
              <a:buAutoNum type="arabicPeriod"/>
            </a:pPr>
            <a:r>
              <a:rPr lang="en-IE" dirty="0">
                <a:solidFill>
                  <a:srgbClr val="7F7F7F"/>
                </a:solidFill>
              </a:rPr>
              <a:t>Be wildly enthusiastic with focused confident clarity</a:t>
            </a:r>
          </a:p>
          <a:p>
            <a:pPr marL="514350" indent="-514350">
              <a:spcBef>
                <a:spcPts val="0"/>
              </a:spcBef>
              <a:buFont typeface="+mj-lt"/>
              <a:buAutoNum type="arabicPeriod"/>
            </a:pPr>
            <a:r>
              <a:rPr lang="en-IE" dirty="0">
                <a:solidFill>
                  <a:srgbClr val="7F7F7F"/>
                </a:solidFill>
              </a:rPr>
              <a:t>Dress to kill</a:t>
            </a:r>
          </a:p>
          <a:p>
            <a:pPr marL="514350" indent="-514350">
              <a:spcBef>
                <a:spcPts val="0"/>
              </a:spcBef>
              <a:buFont typeface="+mj-lt"/>
              <a:buAutoNum type="arabicPeriod"/>
            </a:pPr>
            <a:r>
              <a:rPr lang="en-IE" dirty="0">
                <a:solidFill>
                  <a:srgbClr val="7F7F7F"/>
                </a:solidFill>
              </a:rPr>
              <a:t>Practice your pitch</a:t>
            </a:r>
          </a:p>
          <a:p>
            <a:pPr marL="514350" indent="-514350">
              <a:spcBef>
                <a:spcPts val="0"/>
              </a:spcBef>
              <a:buFont typeface="+mj-lt"/>
              <a:buAutoNum type="arabicPeriod"/>
            </a:pPr>
            <a:r>
              <a:rPr lang="en-IE" dirty="0">
                <a:solidFill>
                  <a:srgbClr val="7F7F7F"/>
                </a:solidFill>
              </a:rPr>
              <a:t>Anticipate questions, and answer each possible one ahead of time</a:t>
            </a:r>
          </a:p>
          <a:p>
            <a:pPr marL="514350" indent="-514350">
              <a:spcBef>
                <a:spcPts val="0"/>
              </a:spcBef>
              <a:buFont typeface="+mj-lt"/>
              <a:buAutoNum type="arabicPeriod"/>
            </a:pPr>
            <a:r>
              <a:rPr lang="en-IE" dirty="0">
                <a:solidFill>
                  <a:srgbClr val="7F7F7F"/>
                </a:solidFill>
              </a:rPr>
              <a:t>Show them the exit strategy </a:t>
            </a:r>
          </a:p>
          <a:p>
            <a:pPr>
              <a:spcBef>
                <a:spcPts val="0"/>
              </a:spcBef>
            </a:pPr>
            <a:endParaRPr lang="en-IE" dirty="0"/>
          </a:p>
        </p:txBody>
      </p:sp>
      <p:sp>
        <p:nvSpPr>
          <p:cNvPr id="5" name="Rectangle 4">
            <a:extLst>
              <a:ext uri="{FF2B5EF4-FFF2-40B4-BE49-F238E27FC236}">
                <a16:creationId xmlns:a16="http://schemas.microsoft.com/office/drawing/2014/main" id="{26702D23-E8E2-4183-B9ED-8F2B7B4980C7}"/>
              </a:ext>
            </a:extLst>
          </p:cNvPr>
          <p:cNvSpPr/>
          <p:nvPr/>
        </p:nvSpPr>
        <p:spPr>
          <a:xfrm>
            <a:off x="964738" y="5595648"/>
            <a:ext cx="1233030" cy="646331"/>
          </a:xfrm>
          <a:prstGeom prst="rect">
            <a:avLst/>
          </a:prstGeom>
        </p:spPr>
        <p:txBody>
          <a:bodyPr wrap="none">
            <a:spAutoFit/>
          </a:bodyPr>
          <a:lstStyle/>
          <a:p>
            <a:r>
              <a:rPr lang="en-IE" dirty="0"/>
              <a:t>Source:</a:t>
            </a:r>
          </a:p>
          <a:p>
            <a:r>
              <a:rPr lang="en-IE" dirty="0"/>
              <a:t> </a:t>
            </a:r>
            <a:r>
              <a:rPr lang="en-IE" dirty="0">
                <a:hlinkClick r:id="rId2"/>
              </a:rPr>
              <a:t>Full Article</a:t>
            </a:r>
            <a:endParaRPr lang="en-IE" dirty="0"/>
          </a:p>
        </p:txBody>
      </p:sp>
    </p:spTree>
    <p:extLst>
      <p:ext uri="{BB962C8B-B14F-4D97-AF65-F5344CB8AC3E}">
        <p14:creationId xmlns:p14="http://schemas.microsoft.com/office/powerpoint/2010/main" val="22898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ED2D89-395F-434D-A96C-5849EEEFC6C0}"/>
              </a:ext>
            </a:extLst>
          </p:cNvPr>
          <p:cNvSpPr>
            <a:spLocks noGrp="1"/>
          </p:cNvSpPr>
          <p:nvPr>
            <p:ph type="body" sz="quarter" idx="13"/>
          </p:nvPr>
        </p:nvSpPr>
        <p:spPr>
          <a:xfrm>
            <a:off x="876300" y="493987"/>
            <a:ext cx="7407087" cy="1210904"/>
          </a:xfrm>
        </p:spPr>
        <p:txBody>
          <a:bodyPr>
            <a:normAutofit/>
          </a:bodyPr>
          <a:lstStyle/>
          <a:p>
            <a:pPr>
              <a:spcBef>
                <a:spcPts val="0"/>
              </a:spcBef>
            </a:pPr>
            <a:r>
              <a:rPr lang="en-US" i="1" dirty="0">
                <a:solidFill>
                  <a:srgbClr val="EC2179"/>
                </a:solidFill>
              </a:rPr>
              <a:t>Pricing, costs and making a profit</a:t>
            </a:r>
          </a:p>
          <a:p>
            <a:pPr>
              <a:lnSpc>
                <a:spcPct val="100000"/>
              </a:lnSpc>
              <a:spcBef>
                <a:spcPts val="0"/>
              </a:spcBef>
            </a:pPr>
            <a:r>
              <a:rPr lang="en-US" dirty="0"/>
              <a:t>HOW TO SET YOUR PRICE?</a:t>
            </a:r>
          </a:p>
          <a:p>
            <a:endParaRPr lang="en-IE" dirty="0"/>
          </a:p>
        </p:txBody>
      </p:sp>
      <p:sp>
        <p:nvSpPr>
          <p:cNvPr id="3" name="Text Placeholder 2">
            <a:extLst>
              <a:ext uri="{FF2B5EF4-FFF2-40B4-BE49-F238E27FC236}">
                <a16:creationId xmlns:a16="http://schemas.microsoft.com/office/drawing/2014/main" id="{B12691C7-31A8-4670-A6F2-33FC1CB167F4}"/>
              </a:ext>
            </a:extLst>
          </p:cNvPr>
          <p:cNvSpPr>
            <a:spLocks noGrp="1"/>
          </p:cNvSpPr>
          <p:nvPr>
            <p:ph type="body" sz="quarter" idx="14"/>
          </p:nvPr>
        </p:nvSpPr>
        <p:spPr>
          <a:xfrm>
            <a:off x="876302" y="3149637"/>
            <a:ext cx="4778264" cy="2927573"/>
          </a:xfrm>
        </p:spPr>
        <p:txBody>
          <a:bodyPr/>
          <a:lstStyle/>
          <a:p>
            <a:pPr marL="342900" indent="-342900">
              <a:buClr>
                <a:srgbClr val="EC2179"/>
              </a:buClr>
              <a:buFont typeface="Arial" charset="0"/>
              <a:buChar char="•"/>
            </a:pPr>
            <a:r>
              <a:rPr lang="en-US" b="1" dirty="0">
                <a:solidFill>
                  <a:srgbClr val="EC2179"/>
                </a:solidFill>
              </a:rPr>
              <a:t>Cost</a:t>
            </a:r>
            <a:r>
              <a:rPr lang="en-US" dirty="0"/>
              <a:t> – the amount it takes for you to produce the product or service for sale</a:t>
            </a:r>
          </a:p>
          <a:p>
            <a:pPr marL="342900" indent="-342900">
              <a:buClr>
                <a:srgbClr val="EC2179"/>
              </a:buClr>
              <a:buFont typeface="Arial" charset="0"/>
              <a:buChar char="•"/>
            </a:pPr>
            <a:r>
              <a:rPr lang="en-US" b="1" dirty="0">
                <a:solidFill>
                  <a:srgbClr val="EC2179"/>
                </a:solidFill>
              </a:rPr>
              <a:t>Price</a:t>
            </a:r>
            <a:r>
              <a:rPr lang="en-US" dirty="0"/>
              <a:t> is the selling price per unit customers pay for your product or service. So, when customers ask, "How much does it cost," your answer is your price.</a:t>
            </a:r>
          </a:p>
          <a:p>
            <a:endParaRPr lang="en-IE" dirty="0"/>
          </a:p>
        </p:txBody>
      </p:sp>
      <p:sp>
        <p:nvSpPr>
          <p:cNvPr id="4" name="Text Placeholder 3">
            <a:extLst>
              <a:ext uri="{FF2B5EF4-FFF2-40B4-BE49-F238E27FC236}">
                <a16:creationId xmlns:a16="http://schemas.microsoft.com/office/drawing/2014/main" id="{10964F11-1CAC-4FF8-883D-D7401124B2C8}"/>
              </a:ext>
            </a:extLst>
          </p:cNvPr>
          <p:cNvSpPr>
            <a:spLocks noGrp="1"/>
          </p:cNvSpPr>
          <p:nvPr>
            <p:ph type="body" sz="quarter" idx="15"/>
          </p:nvPr>
        </p:nvSpPr>
        <p:spPr>
          <a:xfrm>
            <a:off x="6096000" y="3129743"/>
            <a:ext cx="5564199" cy="2965021"/>
          </a:xfrm>
        </p:spPr>
        <p:txBody>
          <a:bodyPr/>
          <a:lstStyle/>
          <a:p>
            <a:pPr marL="342900" indent="-342900">
              <a:buClr>
                <a:srgbClr val="EC2179"/>
              </a:buClr>
              <a:buFont typeface="Arial" charset="0"/>
              <a:buChar char="•"/>
            </a:pPr>
            <a:r>
              <a:rPr lang="en-US" b="1" dirty="0">
                <a:solidFill>
                  <a:srgbClr val="EC2179"/>
                </a:solidFill>
              </a:rPr>
              <a:t>Turnover</a:t>
            </a:r>
            <a:r>
              <a:rPr lang="en-US" dirty="0"/>
              <a:t> is the amount of money you take into the business (generated by sales)</a:t>
            </a:r>
          </a:p>
          <a:p>
            <a:pPr marL="342900" indent="-342900">
              <a:buClr>
                <a:srgbClr val="EC2179"/>
              </a:buClr>
              <a:buFont typeface="Arial" charset="0"/>
              <a:buChar char="•"/>
            </a:pPr>
            <a:r>
              <a:rPr lang="en-US" b="1" dirty="0">
                <a:solidFill>
                  <a:srgbClr val="EC2179"/>
                </a:solidFill>
              </a:rPr>
              <a:t>Profit</a:t>
            </a:r>
            <a:r>
              <a:rPr lang="en-US" dirty="0"/>
              <a:t> is what is left when you have covered all your costs</a:t>
            </a:r>
          </a:p>
          <a:p>
            <a:endParaRPr lang="en-IE" dirty="0"/>
          </a:p>
        </p:txBody>
      </p:sp>
      <p:sp>
        <p:nvSpPr>
          <p:cNvPr id="5" name="Text Placeholder 4">
            <a:extLst>
              <a:ext uri="{FF2B5EF4-FFF2-40B4-BE49-F238E27FC236}">
                <a16:creationId xmlns:a16="http://schemas.microsoft.com/office/drawing/2014/main" id="{D130A513-9C7B-4D26-BAAE-A46977FF8CC0}"/>
              </a:ext>
            </a:extLst>
          </p:cNvPr>
          <p:cNvSpPr txBox="1">
            <a:spLocks/>
          </p:cNvSpPr>
          <p:nvPr/>
        </p:nvSpPr>
        <p:spPr>
          <a:xfrm>
            <a:off x="707969" y="1596322"/>
            <a:ext cx="10364843" cy="631871"/>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endParaRPr lang="en-US" sz="2400" dirty="0"/>
          </a:p>
          <a:p>
            <a:r>
              <a:rPr lang="en-US" sz="2400" i="1" dirty="0">
                <a:solidFill>
                  <a:srgbClr val="EC2179"/>
                </a:solidFill>
              </a:rPr>
              <a:t>Let’s be clear</a:t>
            </a:r>
            <a:r>
              <a:rPr lang="is-IS" sz="2400" i="1" dirty="0">
                <a:solidFill>
                  <a:srgbClr val="EC2179"/>
                </a:solidFill>
              </a:rPr>
              <a:t>…</a:t>
            </a:r>
            <a:endParaRPr lang="en-US" sz="2400" i="1" dirty="0">
              <a:solidFill>
                <a:srgbClr val="EC2179"/>
              </a:solidFill>
            </a:endParaRPr>
          </a:p>
        </p:txBody>
      </p:sp>
    </p:spTree>
    <p:extLst>
      <p:ext uri="{BB962C8B-B14F-4D97-AF65-F5344CB8AC3E}">
        <p14:creationId xmlns:p14="http://schemas.microsoft.com/office/powerpoint/2010/main" val="31073692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p:txBody>
          <a:bodyPr>
            <a:normAutofit/>
          </a:bodyPr>
          <a:lstStyle/>
          <a:p>
            <a:r>
              <a:rPr lang="en-IE" b="1" dirty="0">
                <a:solidFill>
                  <a:srgbClr val="E95273"/>
                </a:solidFill>
                <a:latin typeface="Calibri" charset="0"/>
                <a:ea typeface="MS PGothic" charset="-128"/>
              </a:rPr>
              <a:t>Craft your Perfect Pitch</a:t>
            </a:r>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4" name="Rectangle 3">
            <a:extLst>
              <a:ext uri="{FF2B5EF4-FFF2-40B4-BE49-F238E27FC236}">
                <a16:creationId xmlns:a16="http://schemas.microsoft.com/office/drawing/2014/main" id="{2F995D91-D531-498D-B16B-95DEA823C644}"/>
              </a:ext>
            </a:extLst>
          </p:cNvPr>
          <p:cNvSpPr/>
          <p:nvPr/>
        </p:nvSpPr>
        <p:spPr>
          <a:xfrm>
            <a:off x="559166" y="1842604"/>
            <a:ext cx="9130712" cy="4524315"/>
          </a:xfrm>
          <a:prstGeom prst="rect">
            <a:avLst/>
          </a:prstGeom>
        </p:spPr>
        <p:txBody>
          <a:bodyPr wrap="square">
            <a:spAutoFit/>
          </a:bodyPr>
          <a:lstStyle/>
          <a:p>
            <a:r>
              <a:rPr lang="en-IE" sz="2400" dirty="0">
                <a:solidFill>
                  <a:srgbClr val="7F7F7F"/>
                </a:solidFill>
              </a:rPr>
              <a:t>Watch Pitch Coach David Beckett give you tips and tricks on how to make a great pitch. Do the exercises he prescribes to help you get your pitch perfect when you meet investors</a:t>
            </a:r>
          </a:p>
          <a:p>
            <a:r>
              <a:rPr lang="en-IE" sz="2400" b="1" dirty="0">
                <a:solidFill>
                  <a:srgbClr val="6D6E6C"/>
                </a:solidFill>
              </a:rPr>
              <a:t>Pitch tricks #1 </a:t>
            </a:r>
            <a:r>
              <a:rPr lang="en-IE" sz="2400" dirty="0">
                <a:hlinkClick r:id="rId2"/>
              </a:rPr>
              <a:t>How to Prepare </a:t>
            </a:r>
            <a:endParaRPr lang="en-IE" sz="2400" dirty="0"/>
          </a:p>
          <a:p>
            <a:r>
              <a:rPr lang="en-IE" sz="2400" b="1" dirty="0">
                <a:solidFill>
                  <a:srgbClr val="6D6E6C"/>
                </a:solidFill>
              </a:rPr>
              <a:t>Pitch tricks #2 </a:t>
            </a:r>
            <a:r>
              <a:rPr lang="en-IE" sz="2400" dirty="0">
                <a:hlinkClick r:id="rId3"/>
              </a:rPr>
              <a:t>Communicating with your audience </a:t>
            </a:r>
            <a:endParaRPr lang="en-IE" sz="2400" dirty="0"/>
          </a:p>
          <a:p>
            <a:r>
              <a:rPr lang="en-IE" sz="2400" b="1" dirty="0">
                <a:solidFill>
                  <a:srgbClr val="6D6E6C"/>
                </a:solidFill>
              </a:rPr>
              <a:t>Pitch tricks #3 </a:t>
            </a:r>
            <a:r>
              <a:rPr lang="en-IE" sz="2400" dirty="0">
                <a:hlinkClick r:id="rId4"/>
              </a:rPr>
              <a:t>Open your Pitch Like a Pro - David Beckett </a:t>
            </a:r>
            <a:endParaRPr lang="en-IE" sz="2400" dirty="0"/>
          </a:p>
          <a:p>
            <a:r>
              <a:rPr lang="en-IE" sz="2400" b="1" dirty="0">
                <a:solidFill>
                  <a:srgbClr val="6D6E6C"/>
                </a:solidFill>
              </a:rPr>
              <a:t>Pitch tricks #4 </a:t>
            </a:r>
            <a:r>
              <a:rPr lang="en-IE" sz="2400" dirty="0">
                <a:hlinkClick r:id="rId5"/>
              </a:rPr>
              <a:t>How to Structure your pitch </a:t>
            </a:r>
            <a:endParaRPr lang="en-IE" sz="2400" dirty="0"/>
          </a:p>
          <a:p>
            <a:r>
              <a:rPr lang="en-IE" sz="2400" b="1" dirty="0">
                <a:solidFill>
                  <a:srgbClr val="6D6E6C"/>
                </a:solidFill>
              </a:rPr>
              <a:t>Pitch tricks #5 </a:t>
            </a:r>
            <a:r>
              <a:rPr lang="en-IE" sz="2400" dirty="0">
                <a:hlinkClick r:id="rId6"/>
              </a:rPr>
              <a:t>How to End With A Bang </a:t>
            </a:r>
            <a:endParaRPr lang="en-IE" sz="2400" dirty="0"/>
          </a:p>
          <a:p>
            <a:r>
              <a:rPr lang="en-IE" sz="2400" b="1" dirty="0">
                <a:solidFill>
                  <a:srgbClr val="6D6E6C"/>
                </a:solidFill>
              </a:rPr>
              <a:t>Pitch tricks #6 </a:t>
            </a:r>
            <a:r>
              <a:rPr lang="en-IE" sz="2400" dirty="0">
                <a:hlinkClick r:id="rId7"/>
              </a:rPr>
              <a:t>How to Manage Your Nerves </a:t>
            </a:r>
            <a:endParaRPr lang="en-IE" sz="2400" dirty="0"/>
          </a:p>
          <a:p>
            <a:r>
              <a:rPr lang="en-IE" sz="2400" b="1" dirty="0">
                <a:solidFill>
                  <a:srgbClr val="6D6E6C"/>
                </a:solidFill>
              </a:rPr>
              <a:t>Pitch tricks #7 </a:t>
            </a:r>
            <a:r>
              <a:rPr lang="en-IE" sz="2400" dirty="0">
                <a:hlinkClick r:id="rId8"/>
              </a:rPr>
              <a:t>How to Stand out </a:t>
            </a:r>
            <a:r>
              <a:rPr lang="en-IE" sz="2400" dirty="0"/>
              <a:t> </a:t>
            </a:r>
          </a:p>
          <a:p>
            <a:r>
              <a:rPr lang="en-IE" sz="2400" b="1" dirty="0">
                <a:solidFill>
                  <a:srgbClr val="6D6E6C"/>
                </a:solidFill>
              </a:rPr>
              <a:t>Pitch tricks #8 </a:t>
            </a:r>
            <a:r>
              <a:rPr lang="en-IE" sz="2400" dirty="0">
                <a:hlinkClick r:id="rId9"/>
              </a:rPr>
              <a:t>The Importance of Time</a:t>
            </a:r>
            <a:r>
              <a:rPr lang="en-IE" sz="2400" dirty="0"/>
              <a:t> :</a:t>
            </a:r>
            <a:br>
              <a:rPr lang="en-IE" sz="2400" dirty="0"/>
            </a:br>
            <a:endParaRPr lang="en-IE" sz="2400" dirty="0">
              <a:solidFill>
                <a:srgbClr val="414140"/>
              </a:solidFill>
            </a:endParaRPr>
          </a:p>
        </p:txBody>
      </p:sp>
      <p:sp>
        <p:nvSpPr>
          <p:cNvPr id="8" name="Rectangle 7">
            <a:extLst>
              <a:ext uri="{FF2B5EF4-FFF2-40B4-BE49-F238E27FC236}">
                <a16:creationId xmlns:a16="http://schemas.microsoft.com/office/drawing/2014/main" id="{D504CA3F-65DB-4FC7-8DE4-C0329E2B7C88}"/>
              </a:ext>
            </a:extLst>
          </p:cNvPr>
          <p:cNvSpPr/>
          <p:nvPr/>
        </p:nvSpPr>
        <p:spPr>
          <a:xfrm>
            <a:off x="4246323" y="6239828"/>
            <a:ext cx="2436488" cy="369332"/>
          </a:xfrm>
          <a:prstGeom prst="rect">
            <a:avLst/>
          </a:prstGeom>
        </p:spPr>
        <p:txBody>
          <a:bodyPr wrap="square">
            <a:spAutoFit/>
          </a:bodyPr>
          <a:lstStyle/>
          <a:p>
            <a:r>
              <a:rPr lang="en-IE" dirty="0"/>
              <a:t>Source:  </a:t>
            </a:r>
            <a:r>
              <a:rPr lang="en-IE" dirty="0">
                <a:hlinkClick r:id="rId10"/>
              </a:rPr>
              <a:t>Full Article</a:t>
            </a:r>
            <a:endParaRPr lang="en-IE" dirty="0"/>
          </a:p>
        </p:txBody>
      </p:sp>
      <p:pic>
        <p:nvPicPr>
          <p:cNvPr id="6" name="Picture 5">
            <a:hlinkClick r:id="rId11"/>
            <a:extLst>
              <a:ext uri="{FF2B5EF4-FFF2-40B4-BE49-F238E27FC236}">
                <a16:creationId xmlns:a16="http://schemas.microsoft.com/office/drawing/2014/main" id="{F5A11037-4AEC-4756-B561-942538748FB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155447" y="3292668"/>
            <a:ext cx="3477387" cy="21410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Rectangle 4">
            <a:extLst>
              <a:ext uri="{FF2B5EF4-FFF2-40B4-BE49-F238E27FC236}">
                <a16:creationId xmlns:a16="http://schemas.microsoft.com/office/drawing/2014/main" id="{05BE75CA-A5DB-49A2-A44E-5A5BC289B7B9}"/>
              </a:ext>
            </a:extLst>
          </p:cNvPr>
          <p:cNvSpPr/>
          <p:nvPr/>
        </p:nvSpPr>
        <p:spPr>
          <a:xfrm>
            <a:off x="7503906" y="5778163"/>
            <a:ext cx="5228781" cy="830997"/>
          </a:xfrm>
          <a:prstGeom prst="rect">
            <a:avLst/>
          </a:prstGeom>
        </p:spPr>
        <p:txBody>
          <a:bodyPr wrap="square">
            <a:spAutoFit/>
          </a:bodyPr>
          <a:lstStyle/>
          <a:p>
            <a:r>
              <a:rPr lang="en-IE" sz="2400" b="1" dirty="0">
                <a:hlinkClick r:id="rId13"/>
              </a:rPr>
              <a:t>VISIT</a:t>
            </a:r>
            <a:r>
              <a:rPr lang="en-IE" sz="2400" dirty="0">
                <a:hlinkClick r:id="rId13"/>
              </a:rPr>
              <a:t> www.best3minutes.com </a:t>
            </a:r>
            <a:r>
              <a:rPr lang="en-IE" sz="2400" dirty="0"/>
              <a:t>for David's work and more on pitching</a:t>
            </a:r>
          </a:p>
        </p:txBody>
      </p:sp>
    </p:spTree>
    <p:extLst>
      <p:ext uri="{BB962C8B-B14F-4D97-AF65-F5344CB8AC3E}">
        <p14:creationId xmlns:p14="http://schemas.microsoft.com/office/powerpoint/2010/main" val="3297548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p:txBody>
          <a:bodyPr>
            <a:normAutofit/>
          </a:bodyPr>
          <a:lstStyle/>
          <a:p>
            <a:r>
              <a:rPr lang="en-IE" b="1" dirty="0">
                <a:solidFill>
                  <a:srgbClr val="E95273"/>
                </a:solidFill>
                <a:latin typeface="Calibri" charset="0"/>
                <a:ea typeface="MS PGothic" charset="-128"/>
              </a:rPr>
              <a:t>Craft your Perfect Pitch</a:t>
            </a:r>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4" name="Rectangle 3">
            <a:extLst>
              <a:ext uri="{FF2B5EF4-FFF2-40B4-BE49-F238E27FC236}">
                <a16:creationId xmlns:a16="http://schemas.microsoft.com/office/drawing/2014/main" id="{2F995D91-D531-498D-B16B-95DEA823C644}"/>
              </a:ext>
            </a:extLst>
          </p:cNvPr>
          <p:cNvSpPr/>
          <p:nvPr/>
        </p:nvSpPr>
        <p:spPr>
          <a:xfrm>
            <a:off x="303457" y="2158697"/>
            <a:ext cx="11012242" cy="4154984"/>
          </a:xfrm>
          <a:prstGeom prst="rect">
            <a:avLst/>
          </a:prstGeom>
          <a:solidFill>
            <a:schemeClr val="bg1"/>
          </a:solidFill>
        </p:spPr>
        <p:txBody>
          <a:bodyPr wrap="square">
            <a:spAutoFit/>
          </a:bodyPr>
          <a:lstStyle/>
          <a:p>
            <a:r>
              <a:rPr lang="en-IE" sz="2400" b="1" dirty="0">
                <a:solidFill>
                  <a:srgbClr val="6D6E6C"/>
                </a:solidFill>
              </a:rPr>
              <a:t>A pitch deck is a brief presentation, often created using PowerPoint or other presentation tools, used to provide your audience with a quick overview of your business plan</a:t>
            </a:r>
            <a:r>
              <a:rPr lang="en-IE" sz="2400" dirty="0">
                <a:solidFill>
                  <a:srgbClr val="6D6E6C"/>
                </a:solidFill>
              </a:rPr>
              <a:t>. It consists of succinct ideas and great visuals to support the pitch you’re delivering to your audience!</a:t>
            </a:r>
          </a:p>
          <a:p>
            <a:r>
              <a:rPr lang="en-IE" sz="2400" dirty="0">
                <a:solidFill>
                  <a:srgbClr val="414140"/>
                </a:solidFill>
              </a:rPr>
              <a:t>In </a:t>
            </a:r>
            <a:r>
              <a:rPr lang="en-IE" sz="2400" b="1" u="sng" dirty="0">
                <a:solidFill>
                  <a:srgbClr val="0563C1"/>
                </a:solidFill>
                <a:hlinkClick r:id="rId2">
                  <a:extLst>
                    <a:ext uri="{A12FA001-AC4F-418D-AE19-62706E023703}">
                      <ahyp:hlinkClr xmlns:ahyp="http://schemas.microsoft.com/office/drawing/2018/hyperlinkcolor" val="tx"/>
                    </a:ext>
                  </a:extLst>
                </a:hlinkClick>
              </a:rPr>
              <a:t>The Complete Guide to a Pitch Presentation</a:t>
            </a:r>
            <a:r>
              <a:rPr lang="en-IE" sz="2400" dirty="0">
                <a:solidFill>
                  <a:srgbClr val="414140"/>
                </a:solidFill>
              </a:rPr>
              <a:t>, </a:t>
            </a:r>
            <a:r>
              <a:rPr lang="en-IE" sz="2400" dirty="0">
                <a:solidFill>
                  <a:srgbClr val="6D6E6C"/>
                </a:solidFill>
              </a:rPr>
              <a:t>you will discover information, tips and tricks, and examples to deliver the perfect pitch! You can go </a:t>
            </a:r>
            <a:r>
              <a:rPr lang="en-IE" sz="2400" u="sng" dirty="0">
                <a:solidFill>
                  <a:srgbClr val="6D6E6C"/>
                </a:solidFill>
                <a:hlinkClick r:id="rId3">
                  <a:extLst>
                    <a:ext uri="{A12FA001-AC4F-418D-AE19-62706E023703}">
                      <ahyp:hlinkClr xmlns:ahyp="http://schemas.microsoft.com/office/drawing/2018/hyperlinkcolor" val="tx"/>
                    </a:ext>
                  </a:extLst>
                </a:hlinkClick>
              </a:rPr>
              <a:t>here</a:t>
            </a:r>
            <a:r>
              <a:rPr lang="en-IE" sz="2400" dirty="0">
                <a:solidFill>
                  <a:srgbClr val="6D6E6C"/>
                </a:solidFill>
              </a:rPr>
              <a:t> to learn more about a 3-minute pitch.</a:t>
            </a:r>
          </a:p>
          <a:p>
            <a:r>
              <a:rPr lang="en-IE" sz="2400" dirty="0">
                <a:solidFill>
                  <a:srgbClr val="6D6E6C"/>
                </a:solidFill>
              </a:rPr>
              <a:t>Speaking of design, entrepreneur Daniel Eckler shares</a:t>
            </a:r>
            <a:r>
              <a:rPr lang="en-IE" sz="2400" dirty="0">
                <a:solidFill>
                  <a:srgbClr val="414140"/>
                </a:solidFill>
              </a:rPr>
              <a:t> </a:t>
            </a:r>
            <a:r>
              <a:rPr lang="en-IE" sz="2400" b="1" u="sng" dirty="0">
                <a:solidFill>
                  <a:srgbClr val="0563C1"/>
                </a:solidFill>
                <a:hlinkClick r:id="rId4">
                  <a:extLst>
                    <a:ext uri="{A12FA001-AC4F-418D-AE19-62706E023703}">
                      <ahyp:hlinkClr xmlns:ahyp="http://schemas.microsoft.com/office/drawing/2018/hyperlinkcolor" val="tx"/>
                    </a:ext>
                  </a:extLst>
                </a:hlinkClick>
              </a:rPr>
              <a:t>a great example of how you can design your pitch deck</a:t>
            </a:r>
            <a:r>
              <a:rPr lang="en-IE" sz="2400" dirty="0">
                <a:solidFill>
                  <a:srgbClr val="0563C1"/>
                </a:solidFill>
              </a:rPr>
              <a:t>. </a:t>
            </a:r>
            <a:r>
              <a:rPr lang="en-IE" sz="2400" dirty="0">
                <a:solidFill>
                  <a:srgbClr val="6D6E6C"/>
                </a:solidFill>
              </a:rPr>
              <a:t>He walks the reader through the philosophy behind the design of his </a:t>
            </a:r>
            <a:r>
              <a:rPr lang="en-IE" sz="2400" dirty="0" err="1">
                <a:solidFill>
                  <a:srgbClr val="6D6E6C"/>
                </a:solidFill>
              </a:rPr>
              <a:t>startup’s</a:t>
            </a:r>
            <a:r>
              <a:rPr lang="en-IE" sz="2400" dirty="0">
                <a:solidFill>
                  <a:srgbClr val="6D6E6C"/>
                </a:solidFill>
              </a:rPr>
              <a:t> pitch deck, with explanations based on his experience, slide by slide.</a:t>
            </a:r>
          </a:p>
          <a:p>
            <a:endParaRPr lang="en-IE" sz="2400" dirty="0">
              <a:solidFill>
                <a:srgbClr val="414140"/>
              </a:solidFill>
            </a:endParaRPr>
          </a:p>
        </p:txBody>
      </p:sp>
      <p:sp>
        <p:nvSpPr>
          <p:cNvPr id="8" name="Rectangle 7">
            <a:extLst>
              <a:ext uri="{FF2B5EF4-FFF2-40B4-BE49-F238E27FC236}">
                <a16:creationId xmlns:a16="http://schemas.microsoft.com/office/drawing/2014/main" id="{D504CA3F-65DB-4FC7-8DE4-C0329E2B7C88}"/>
              </a:ext>
            </a:extLst>
          </p:cNvPr>
          <p:cNvSpPr/>
          <p:nvPr/>
        </p:nvSpPr>
        <p:spPr>
          <a:xfrm>
            <a:off x="5134725" y="6082849"/>
            <a:ext cx="1233030" cy="646331"/>
          </a:xfrm>
          <a:prstGeom prst="rect">
            <a:avLst/>
          </a:prstGeom>
        </p:spPr>
        <p:txBody>
          <a:bodyPr wrap="none">
            <a:spAutoFit/>
          </a:bodyPr>
          <a:lstStyle/>
          <a:p>
            <a:r>
              <a:rPr lang="en-IE" dirty="0"/>
              <a:t>Source:</a:t>
            </a:r>
          </a:p>
          <a:p>
            <a:r>
              <a:rPr lang="en-IE" dirty="0"/>
              <a:t> </a:t>
            </a:r>
            <a:r>
              <a:rPr lang="en-IE" dirty="0">
                <a:hlinkClick r:id="rId5"/>
              </a:rPr>
              <a:t>Full Article</a:t>
            </a:r>
            <a:endParaRPr lang="en-IE" dirty="0"/>
          </a:p>
        </p:txBody>
      </p:sp>
      <p:sp>
        <p:nvSpPr>
          <p:cNvPr id="5" name="Rectangle 4">
            <a:extLst>
              <a:ext uri="{FF2B5EF4-FFF2-40B4-BE49-F238E27FC236}">
                <a16:creationId xmlns:a16="http://schemas.microsoft.com/office/drawing/2014/main" id="{05BE75CA-A5DB-49A2-A44E-5A5BC289B7B9}"/>
              </a:ext>
            </a:extLst>
          </p:cNvPr>
          <p:cNvSpPr/>
          <p:nvPr/>
        </p:nvSpPr>
        <p:spPr>
          <a:xfrm>
            <a:off x="7392622" y="5898183"/>
            <a:ext cx="5228781" cy="830997"/>
          </a:xfrm>
          <a:prstGeom prst="rect">
            <a:avLst/>
          </a:prstGeom>
        </p:spPr>
        <p:txBody>
          <a:bodyPr wrap="square">
            <a:spAutoFit/>
          </a:bodyPr>
          <a:lstStyle/>
          <a:p>
            <a:r>
              <a:rPr lang="en-IE" sz="2400" b="1" dirty="0">
                <a:hlinkClick r:id="rId6"/>
              </a:rPr>
              <a:t>VISIT</a:t>
            </a:r>
            <a:r>
              <a:rPr lang="en-IE" sz="2400" dirty="0">
                <a:hlinkClick r:id="rId6"/>
              </a:rPr>
              <a:t> www.best3minutes.com </a:t>
            </a:r>
            <a:r>
              <a:rPr lang="en-IE" sz="2400" dirty="0"/>
              <a:t>for David's work and more on pitching</a:t>
            </a:r>
          </a:p>
        </p:txBody>
      </p:sp>
    </p:spTree>
    <p:extLst>
      <p:ext uri="{BB962C8B-B14F-4D97-AF65-F5344CB8AC3E}">
        <p14:creationId xmlns:p14="http://schemas.microsoft.com/office/powerpoint/2010/main" val="152401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p:txBody>
          <a:bodyPr>
            <a:normAutofit/>
          </a:bodyPr>
          <a:lstStyle/>
          <a:p>
            <a:r>
              <a:rPr lang="en-IE" b="1" dirty="0">
                <a:solidFill>
                  <a:srgbClr val="E95273"/>
                </a:solidFill>
                <a:latin typeface="Calibri" charset="0"/>
                <a:ea typeface="MS PGothic" charset="-128"/>
              </a:rPr>
              <a:t>Craft your Perfect Pitch - Exercises</a:t>
            </a:r>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4" name="Rectangle 3">
            <a:extLst>
              <a:ext uri="{FF2B5EF4-FFF2-40B4-BE49-F238E27FC236}">
                <a16:creationId xmlns:a16="http://schemas.microsoft.com/office/drawing/2014/main" id="{2F995D91-D531-498D-B16B-95DEA823C644}"/>
              </a:ext>
            </a:extLst>
          </p:cNvPr>
          <p:cNvSpPr/>
          <p:nvPr/>
        </p:nvSpPr>
        <p:spPr>
          <a:xfrm>
            <a:off x="638413" y="2117212"/>
            <a:ext cx="8739425" cy="3416320"/>
          </a:xfrm>
          <a:prstGeom prst="rect">
            <a:avLst/>
          </a:prstGeom>
        </p:spPr>
        <p:txBody>
          <a:bodyPr wrap="square">
            <a:spAutoFit/>
          </a:bodyPr>
          <a:lstStyle/>
          <a:p>
            <a:r>
              <a:rPr lang="en-IE" sz="2400" dirty="0">
                <a:solidFill>
                  <a:srgbClr val="6D6E6C"/>
                </a:solidFill>
              </a:rPr>
              <a:t>Check out this </a:t>
            </a:r>
            <a:r>
              <a:rPr lang="en-IE" sz="2400" b="1" u="sng" dirty="0">
                <a:solidFill>
                  <a:srgbClr val="0563C1"/>
                </a:solidFill>
                <a:hlinkClick r:id="rId2">
                  <a:extLst>
                    <a:ext uri="{A12FA001-AC4F-418D-AE19-62706E023703}">
                      <ahyp:hlinkClr xmlns:ahyp="http://schemas.microsoft.com/office/drawing/2018/hyperlinkcolor" val="tx"/>
                    </a:ext>
                  </a:extLst>
                </a:hlinkClick>
              </a:rPr>
              <a:t>ultimate cheat sheet</a:t>
            </a:r>
            <a:r>
              <a:rPr lang="en-IE" sz="2400" dirty="0">
                <a:solidFill>
                  <a:srgbClr val="414140"/>
                </a:solidFill>
              </a:rPr>
              <a:t> </a:t>
            </a:r>
            <a:r>
              <a:rPr lang="en-IE" sz="2400" dirty="0">
                <a:solidFill>
                  <a:srgbClr val="6D6E6C"/>
                </a:solidFill>
              </a:rPr>
              <a:t>for your </a:t>
            </a:r>
            <a:r>
              <a:rPr lang="en-IE" sz="2400" dirty="0" err="1">
                <a:solidFill>
                  <a:srgbClr val="6D6E6C"/>
                </a:solidFill>
              </a:rPr>
              <a:t>startup’s</a:t>
            </a:r>
            <a:r>
              <a:rPr lang="en-IE" sz="2400" dirty="0">
                <a:solidFill>
                  <a:srgbClr val="6D6E6C"/>
                </a:solidFill>
              </a:rPr>
              <a:t> pitch deck, providing you with ideas for your slides. </a:t>
            </a:r>
          </a:p>
          <a:p>
            <a:endParaRPr lang="en-IE" sz="2400" dirty="0">
              <a:solidFill>
                <a:srgbClr val="414140"/>
              </a:solidFill>
            </a:endParaRPr>
          </a:p>
          <a:p>
            <a:endParaRPr lang="en-IE" sz="2400" dirty="0">
              <a:solidFill>
                <a:srgbClr val="414140"/>
              </a:solidFill>
            </a:endParaRPr>
          </a:p>
          <a:p>
            <a:endParaRPr lang="en-IE" sz="2400" dirty="0">
              <a:solidFill>
                <a:srgbClr val="414140"/>
              </a:solidFill>
            </a:endParaRPr>
          </a:p>
          <a:p>
            <a:r>
              <a:rPr lang="en-IE" sz="2400" dirty="0">
                <a:solidFill>
                  <a:srgbClr val="6D6E6C"/>
                </a:solidFill>
              </a:rPr>
              <a:t>You will also get ideas and instructions to design a great pitch deck in this</a:t>
            </a:r>
            <a:r>
              <a:rPr lang="en-IE" sz="2400" b="1" dirty="0">
                <a:solidFill>
                  <a:srgbClr val="6D6E6C"/>
                </a:solidFill>
              </a:rPr>
              <a:t> </a:t>
            </a:r>
            <a:r>
              <a:rPr lang="en-IE" sz="2400" b="1" u="sng" dirty="0">
                <a:solidFill>
                  <a:srgbClr val="0563C1"/>
                </a:solidFill>
                <a:hlinkClick r:id="rId3">
                  <a:extLst>
                    <a:ext uri="{A12FA001-AC4F-418D-AE19-62706E023703}">
                      <ahyp:hlinkClr xmlns:ahyp="http://schemas.microsoft.com/office/drawing/2018/hyperlinkcolor" val="tx"/>
                    </a:ext>
                  </a:extLst>
                </a:hlinkClick>
              </a:rPr>
              <a:t>Pitch-deck introductory lesson</a:t>
            </a:r>
            <a:r>
              <a:rPr lang="en-IE" sz="2400" dirty="0">
                <a:solidFill>
                  <a:srgbClr val="0563C1"/>
                </a:solidFill>
              </a:rPr>
              <a:t>!</a:t>
            </a:r>
          </a:p>
          <a:p>
            <a:endParaRPr lang="en-IE" sz="2400" dirty="0">
              <a:solidFill>
                <a:srgbClr val="0563C1"/>
              </a:solidFill>
            </a:endParaRPr>
          </a:p>
          <a:p>
            <a:endParaRPr lang="en-IE" sz="2400" dirty="0">
              <a:solidFill>
                <a:srgbClr val="414140"/>
              </a:solidFill>
            </a:endParaRPr>
          </a:p>
        </p:txBody>
      </p:sp>
      <p:sp>
        <p:nvSpPr>
          <p:cNvPr id="8" name="Rectangle 7">
            <a:extLst>
              <a:ext uri="{FF2B5EF4-FFF2-40B4-BE49-F238E27FC236}">
                <a16:creationId xmlns:a16="http://schemas.microsoft.com/office/drawing/2014/main" id="{D504CA3F-65DB-4FC7-8DE4-C0329E2B7C88}"/>
              </a:ext>
            </a:extLst>
          </p:cNvPr>
          <p:cNvSpPr/>
          <p:nvPr/>
        </p:nvSpPr>
        <p:spPr>
          <a:xfrm>
            <a:off x="964738" y="5595648"/>
            <a:ext cx="1233030" cy="646331"/>
          </a:xfrm>
          <a:prstGeom prst="rect">
            <a:avLst/>
          </a:prstGeom>
        </p:spPr>
        <p:txBody>
          <a:bodyPr wrap="none">
            <a:spAutoFit/>
          </a:bodyPr>
          <a:lstStyle/>
          <a:p>
            <a:r>
              <a:rPr lang="en-IE" dirty="0"/>
              <a:t>Source:</a:t>
            </a:r>
          </a:p>
          <a:p>
            <a:r>
              <a:rPr lang="en-IE" dirty="0"/>
              <a:t> </a:t>
            </a:r>
            <a:r>
              <a:rPr lang="en-IE" dirty="0">
                <a:hlinkClick r:id="rId4"/>
              </a:rPr>
              <a:t>Full Article</a:t>
            </a:r>
            <a:endParaRPr lang="en-IE" dirty="0"/>
          </a:p>
        </p:txBody>
      </p:sp>
    </p:spTree>
    <p:extLst>
      <p:ext uri="{BB962C8B-B14F-4D97-AF65-F5344CB8AC3E}">
        <p14:creationId xmlns:p14="http://schemas.microsoft.com/office/powerpoint/2010/main" val="18801868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A0534-C289-4151-868B-69F8988EB3D7}"/>
              </a:ext>
            </a:extLst>
          </p:cNvPr>
          <p:cNvSpPr>
            <a:spLocks noGrp="1"/>
          </p:cNvSpPr>
          <p:nvPr>
            <p:ph type="body" sz="quarter" idx="13"/>
          </p:nvPr>
        </p:nvSpPr>
        <p:spPr/>
        <p:txBody>
          <a:bodyPr>
            <a:normAutofit/>
          </a:bodyPr>
          <a:lstStyle/>
          <a:p>
            <a:r>
              <a:rPr lang="en-US" b="1" dirty="0">
                <a:solidFill>
                  <a:srgbClr val="E63275"/>
                </a:solidFill>
              </a:rPr>
              <a:t>Case Study: </a:t>
            </a:r>
            <a:r>
              <a:rPr lang="en-IE" b="1" dirty="0"/>
              <a:t>Dragons Den Pitch Perfect</a:t>
            </a:r>
          </a:p>
          <a:p>
            <a:endParaRPr lang="en-US" sz="3000" dirty="0"/>
          </a:p>
          <a:p>
            <a:endParaRPr lang="en-IE" dirty="0"/>
          </a:p>
        </p:txBody>
      </p:sp>
      <p:sp>
        <p:nvSpPr>
          <p:cNvPr id="6" name="Picture Placeholder 5">
            <a:extLst>
              <a:ext uri="{FF2B5EF4-FFF2-40B4-BE49-F238E27FC236}">
                <a16:creationId xmlns:a16="http://schemas.microsoft.com/office/drawing/2014/main" id="{BF7D60FD-CC15-4D55-AEDF-40F5FAD9D6CA}"/>
              </a:ext>
            </a:extLst>
          </p:cNvPr>
          <p:cNvSpPr>
            <a:spLocks noGrp="1"/>
          </p:cNvSpPr>
          <p:nvPr>
            <p:ph type="pic" sz="quarter" idx="15"/>
          </p:nvPr>
        </p:nvSpPr>
        <p:spPr/>
      </p:sp>
      <p:sp>
        <p:nvSpPr>
          <p:cNvPr id="9" name="TextBox 8">
            <a:extLst>
              <a:ext uri="{FF2B5EF4-FFF2-40B4-BE49-F238E27FC236}">
                <a16:creationId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pic>
        <p:nvPicPr>
          <p:cNvPr id="3" name="Picture 2">
            <a:extLst>
              <a:ext uri="{FF2B5EF4-FFF2-40B4-BE49-F238E27FC236}">
                <a16:creationId xmlns:a16="http://schemas.microsoft.com/office/drawing/2014/main" id="{2826A40D-4C5C-437B-A1D2-A5F0945EE7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7469" y="1893434"/>
            <a:ext cx="5437061" cy="3403443"/>
          </a:xfrm>
          <a:prstGeom prst="rect">
            <a:avLst/>
          </a:prstGeom>
        </p:spPr>
      </p:pic>
      <p:pic>
        <p:nvPicPr>
          <p:cNvPr id="10" name="Picture 2" descr="Image result for polish flag">
            <a:extLst>
              <a:ext uri="{FF2B5EF4-FFF2-40B4-BE49-F238E27FC236}">
                <a16:creationId xmlns:a16="http://schemas.microsoft.com/office/drawing/2014/main" id="{48A159BD-CF8C-47CE-82D6-72499747B3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52316" y="1893434"/>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 Placeholder 3">
            <a:extLst>
              <a:ext uri="{FF2B5EF4-FFF2-40B4-BE49-F238E27FC236}">
                <a16:creationId xmlns:a16="http://schemas.microsoft.com/office/drawing/2014/main" id="{4D8B33CC-3907-4B4B-95A6-0FACB5BEB65E}"/>
              </a:ext>
            </a:extLst>
          </p:cNvPr>
          <p:cNvSpPr txBox="1">
            <a:spLocks/>
          </p:cNvSpPr>
          <p:nvPr/>
        </p:nvSpPr>
        <p:spPr>
          <a:xfrm>
            <a:off x="0" y="1035662"/>
            <a:ext cx="12192000" cy="704485"/>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a:buNone/>
              <a:defRPr sz="3600" kern="1200">
                <a:solidFill>
                  <a:srgbClr val="6D6E6C"/>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Polish version of Dragons Den reality show. The participants of the show, demonstrate their ideas for Business and five investors decide if support the financially or not</a:t>
            </a:r>
          </a:p>
        </p:txBody>
      </p:sp>
    </p:spTree>
    <p:extLst>
      <p:ext uri="{BB962C8B-B14F-4D97-AF65-F5344CB8AC3E}">
        <p14:creationId xmlns:p14="http://schemas.microsoft.com/office/powerpoint/2010/main" val="27399987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altLang="ja-JP" b="1" dirty="0">
                <a:solidFill>
                  <a:srgbClr val="E63275"/>
                </a:solidFill>
                <a:latin typeface="Calibri" charset="0"/>
                <a:ea typeface="MS PGothic" charset="-128"/>
              </a:rPr>
              <a:t>What I Have Learned?</a:t>
            </a:r>
            <a:endParaRPr lang="en-US" b="1" dirty="0">
              <a:solidFill>
                <a:srgbClr val="E63275"/>
              </a:solidFill>
            </a:endParaRPr>
          </a:p>
        </p:txBody>
      </p:sp>
      <p:sp>
        <p:nvSpPr>
          <p:cNvPr id="6" name="Text Placeholder 5"/>
          <p:cNvSpPr>
            <a:spLocks noGrp="1"/>
          </p:cNvSpPr>
          <p:nvPr>
            <p:ph type="body" sz="quarter" idx="14"/>
          </p:nvPr>
        </p:nvSpPr>
        <p:spPr>
          <a:xfrm>
            <a:off x="544826" y="1948445"/>
            <a:ext cx="11102348" cy="3975101"/>
          </a:xfrm>
          <a:solidFill>
            <a:schemeClr val="bg1"/>
          </a:solidFill>
        </p:spPr>
        <p:txBody>
          <a:bodyPr/>
          <a:lstStyle/>
          <a:p>
            <a:pPr marL="342900" indent="-342900">
              <a:spcBef>
                <a:spcPts val="400"/>
              </a:spcBef>
              <a:buClr>
                <a:srgbClr val="F26942"/>
              </a:buClr>
              <a:buFont typeface="Arial" charset="0"/>
              <a:buChar char="•"/>
            </a:pPr>
            <a:r>
              <a:rPr lang="en-IE" altLang="ja-JP" dirty="0">
                <a:cs typeface="Arial" pitchFamily="34" charset="0"/>
              </a:rPr>
              <a:t>My business plan and addressing the all sections is vital. I must have a table of contents, good summary and appendix and not assume that the investor will read all of my Business Plan. It is important that it is easy for them to read and find the information that they need.</a:t>
            </a:r>
          </a:p>
          <a:p>
            <a:pPr marL="342900" indent="-342900">
              <a:spcBef>
                <a:spcPts val="400"/>
              </a:spcBef>
              <a:buClr>
                <a:srgbClr val="F26942"/>
              </a:buClr>
              <a:buFont typeface="Arial" charset="0"/>
              <a:buChar char="•"/>
            </a:pPr>
            <a:r>
              <a:rPr lang="en-IE" altLang="ja-JP" dirty="0">
                <a:cs typeface="Arial" pitchFamily="34" charset="0"/>
              </a:rPr>
              <a:t>There are many different types of funding available it is important to be aware of the different types and to make sure I select the one that best suits my business and business needs. If in doubt go to my mentor or local enterprise office.</a:t>
            </a:r>
          </a:p>
          <a:p>
            <a:pPr marL="342900" indent="-342900">
              <a:spcBef>
                <a:spcPts val="400"/>
              </a:spcBef>
              <a:buClr>
                <a:srgbClr val="F26942"/>
              </a:buClr>
              <a:buFont typeface="Arial" charset="0"/>
              <a:buChar char="•"/>
            </a:pPr>
            <a:r>
              <a:rPr lang="en-IE" altLang="ja-JP" dirty="0">
                <a:cs typeface="Arial" pitchFamily="34" charset="0"/>
              </a:rPr>
              <a:t>It is not essential that I go for external funding support through an investor, angel or private individual. The right funding for my business may be available through grant funding. However I must be aware that investors and angels can bring valuable experience and input.</a:t>
            </a:r>
          </a:p>
          <a:p>
            <a:pPr marL="342900" indent="-342900">
              <a:spcBef>
                <a:spcPts val="400"/>
              </a:spcBef>
              <a:buClr>
                <a:srgbClr val="F26942"/>
              </a:buClr>
              <a:buFont typeface="Arial" charset="0"/>
              <a:buChar char="•"/>
            </a:pPr>
            <a:r>
              <a:rPr lang="en-IE" altLang="ja-JP" dirty="0">
                <a:cs typeface="Arial" pitchFamily="34" charset="0"/>
              </a:rPr>
              <a:t>Having a good investor pitch is important not only for potential investors but anybody who wants to hear about my business. I must be able to explain my business clearly in approximately 3 minutes without notice.</a:t>
            </a:r>
          </a:p>
          <a:p>
            <a:pPr marL="342900" indent="-342900">
              <a:spcBef>
                <a:spcPts val="400"/>
              </a:spcBef>
              <a:buClr>
                <a:srgbClr val="F26942"/>
              </a:buClr>
              <a:buFont typeface="Arial" charset="0"/>
              <a:buChar char="•"/>
            </a:pPr>
            <a:endParaRPr lang="en-US" dirty="0"/>
          </a:p>
        </p:txBody>
      </p:sp>
    </p:spTree>
    <p:extLst>
      <p:ext uri="{BB962C8B-B14F-4D97-AF65-F5344CB8AC3E}">
        <p14:creationId xmlns:p14="http://schemas.microsoft.com/office/powerpoint/2010/main" val="31575242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A0534-C289-4151-868B-69F8988EB3D7}"/>
              </a:ext>
            </a:extLst>
          </p:cNvPr>
          <p:cNvSpPr>
            <a:spLocks noGrp="1"/>
          </p:cNvSpPr>
          <p:nvPr>
            <p:ph type="body" sz="quarter" idx="16"/>
          </p:nvPr>
        </p:nvSpPr>
        <p:spPr>
          <a:xfrm>
            <a:off x="643222" y="682560"/>
            <a:ext cx="6798977" cy="697353"/>
          </a:xfrm>
        </p:spPr>
        <p:txBody>
          <a:bodyPr/>
          <a:lstStyle/>
          <a:p>
            <a:r>
              <a:rPr lang="en-US" b="1" dirty="0">
                <a:solidFill>
                  <a:srgbClr val="E63275"/>
                </a:solidFill>
              </a:rPr>
              <a:t>Case Study: </a:t>
            </a:r>
            <a:r>
              <a:rPr lang="en-US" b="1" dirty="0"/>
              <a:t>Polish Advisory Office</a:t>
            </a:r>
          </a:p>
          <a:p>
            <a:endParaRPr lang="en-IE" dirty="0"/>
          </a:p>
        </p:txBody>
      </p:sp>
      <p:sp>
        <p:nvSpPr>
          <p:cNvPr id="7" name="Text Placeholder 6">
            <a:extLst>
              <a:ext uri="{FF2B5EF4-FFF2-40B4-BE49-F238E27FC236}">
                <a16:creationId xmlns:a16="http://schemas.microsoft.com/office/drawing/2014/main" id="{1AA64A2E-88A4-3F43-955B-D56B3D126585}"/>
              </a:ext>
            </a:extLst>
          </p:cNvPr>
          <p:cNvSpPr>
            <a:spLocks noGrp="1"/>
          </p:cNvSpPr>
          <p:nvPr>
            <p:ph type="body" sz="quarter" idx="17"/>
          </p:nvPr>
        </p:nvSpPr>
        <p:spPr>
          <a:xfrm>
            <a:off x="643223" y="2087287"/>
            <a:ext cx="6798976" cy="3642009"/>
          </a:xfrm>
        </p:spPr>
        <p:txBody>
          <a:bodyPr/>
          <a:lstStyle/>
          <a:p>
            <a:r>
              <a:rPr lang="en-US" sz="2400" b="1" dirty="0">
                <a:solidFill>
                  <a:srgbClr val="E63275"/>
                </a:solidFill>
              </a:rPr>
              <a:t>Title: </a:t>
            </a:r>
            <a:r>
              <a:rPr lang="en-US" sz="2400" b="1" dirty="0"/>
              <a:t>Writing a Business Plan and Project Proposal</a:t>
            </a:r>
          </a:p>
          <a:p>
            <a:r>
              <a:rPr lang="en-IE" sz="2400" b="1" dirty="0">
                <a:solidFill>
                  <a:srgbClr val="E63275"/>
                </a:solidFill>
              </a:rPr>
              <a:t>Description: </a:t>
            </a:r>
            <a:r>
              <a:rPr lang="en-US" sz="2400" dirty="0" err="1"/>
              <a:t>MW&amp;Partners</a:t>
            </a:r>
            <a:r>
              <a:rPr lang="en-US" sz="2400" dirty="0"/>
              <a:t> are engaged in writing business plans and project proposal. </a:t>
            </a:r>
            <a:r>
              <a:rPr lang="en-US" sz="2400" dirty="0" err="1"/>
              <a:t>MW&amp;Partners</a:t>
            </a:r>
            <a:r>
              <a:rPr lang="en-US" sz="2400" dirty="0"/>
              <a:t> is a Polish business advisory office.</a:t>
            </a:r>
          </a:p>
          <a:p>
            <a:endParaRPr lang="en-IE" sz="2400" dirty="0"/>
          </a:p>
          <a:p>
            <a:endParaRPr lang="en-US" sz="2400" dirty="0"/>
          </a:p>
        </p:txBody>
      </p:sp>
      <p:pic>
        <p:nvPicPr>
          <p:cNvPr id="10" name="Picture 2" descr="Image result for polish flag">
            <a:extLst>
              <a:ext uri="{FF2B5EF4-FFF2-40B4-BE49-F238E27FC236}">
                <a16:creationId xmlns:a16="http://schemas.microsoft.com/office/drawing/2014/main" id="{B607A653-9A8E-4CB6-98E8-123BE80582B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38433" y="4199389"/>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11" descr="A picture containing object, man, black, table&#10;&#10;Description automatically generated">
            <a:extLst>
              <a:ext uri="{FF2B5EF4-FFF2-40B4-BE49-F238E27FC236}">
                <a16:creationId xmlns:a16="http://schemas.microsoft.com/office/drawing/2014/main" id="{24750172-5009-274E-BB07-0CB2FBCEC98A}"/>
              </a:ext>
            </a:extLst>
          </p:cNvPr>
          <p:cNvPicPr>
            <a:picLocks noChangeAspect="1"/>
          </p:cNvPicPr>
          <p:nvPr/>
        </p:nvPicPr>
        <p:blipFill rotWithShape="1">
          <a:blip r:embed="rId3"/>
          <a:srcRect r="39706"/>
          <a:stretch/>
        </p:blipFill>
        <p:spPr>
          <a:xfrm>
            <a:off x="8782741" y="1208804"/>
            <a:ext cx="3409259" cy="4189137"/>
          </a:xfrm>
          <a:prstGeom prst="rect">
            <a:avLst/>
          </a:prstGeom>
        </p:spPr>
      </p:pic>
      <p:sp>
        <p:nvSpPr>
          <p:cNvPr id="13" name="TextBox 12">
            <a:extLst>
              <a:ext uri="{FF2B5EF4-FFF2-40B4-BE49-F238E27FC236}">
                <a16:creationId xmlns:a16="http://schemas.microsoft.com/office/drawing/2014/main" id="{72B2AFCE-5AFF-B34B-981F-004A5BBD1C09}"/>
              </a:ext>
            </a:extLst>
          </p:cNvPr>
          <p:cNvSpPr txBox="1"/>
          <p:nvPr/>
        </p:nvSpPr>
        <p:spPr>
          <a:xfrm>
            <a:off x="5151133" y="5397941"/>
            <a:ext cx="2100566"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spTree>
    <p:extLst>
      <p:ext uri="{BB962C8B-B14F-4D97-AF65-F5344CB8AC3E}">
        <p14:creationId xmlns:p14="http://schemas.microsoft.com/office/powerpoint/2010/main" val="30802047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A0534-C289-4151-868B-69F8988EB3D7}"/>
              </a:ext>
            </a:extLst>
          </p:cNvPr>
          <p:cNvSpPr>
            <a:spLocks noGrp="1"/>
          </p:cNvSpPr>
          <p:nvPr>
            <p:ph type="body" sz="quarter" idx="13"/>
          </p:nvPr>
        </p:nvSpPr>
        <p:spPr/>
        <p:txBody>
          <a:bodyPr/>
          <a:lstStyle/>
          <a:p>
            <a:r>
              <a:rPr lang="en-US" b="1" dirty="0">
                <a:solidFill>
                  <a:srgbClr val="E63275"/>
                </a:solidFill>
              </a:rPr>
              <a:t>Business Plans: </a:t>
            </a:r>
            <a:r>
              <a:rPr lang="en-US" sz="3200" b="1" dirty="0"/>
              <a:t>Samples</a:t>
            </a:r>
          </a:p>
          <a:p>
            <a:endParaRPr lang="en-IE" dirty="0"/>
          </a:p>
        </p:txBody>
      </p:sp>
      <p:sp>
        <p:nvSpPr>
          <p:cNvPr id="6" name="Picture Placeholder 5">
            <a:extLst>
              <a:ext uri="{FF2B5EF4-FFF2-40B4-BE49-F238E27FC236}">
                <a16:creationId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a16="http://schemas.microsoft.com/office/drawing/2014/main" id="{1E22A825-D9BA-4637-BE88-314A0AC37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5129" y="1893434"/>
            <a:ext cx="2087640" cy="1391760"/>
          </a:xfrm>
          <a:prstGeom prst="rect">
            <a:avLst/>
          </a:prstGeom>
        </p:spPr>
      </p:pic>
      <p:sp>
        <p:nvSpPr>
          <p:cNvPr id="9" name="TextBox 8">
            <a:extLst>
              <a:ext uri="{FF2B5EF4-FFF2-40B4-BE49-F238E27FC236}">
                <a16:creationId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3" name="Picture 2">
            <a:hlinkClick r:id="rId3"/>
            <a:extLst>
              <a:ext uri="{FF2B5EF4-FFF2-40B4-BE49-F238E27FC236}">
                <a16:creationId xmlns:a16="http://schemas.microsoft.com/office/drawing/2014/main" id="{B784E43B-5EAA-4B18-AD56-ACA2DF5206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1307" y="2127451"/>
            <a:ext cx="4258565" cy="3154642"/>
          </a:xfrm>
          <a:prstGeom prst="rect">
            <a:avLst/>
          </a:prstGeom>
        </p:spPr>
      </p:pic>
    </p:spTree>
    <p:extLst>
      <p:ext uri="{BB962C8B-B14F-4D97-AF65-F5344CB8AC3E}">
        <p14:creationId xmlns:p14="http://schemas.microsoft.com/office/powerpoint/2010/main" val="4006332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Thank You</a:t>
            </a:r>
          </a:p>
        </p:txBody>
      </p:sp>
      <p:sp>
        <p:nvSpPr>
          <p:cNvPr id="5" name="Text Placeholder 4"/>
          <p:cNvSpPr>
            <a:spLocks noGrp="1"/>
          </p:cNvSpPr>
          <p:nvPr>
            <p:ph type="body" sz="quarter" idx="14"/>
          </p:nvPr>
        </p:nvSpPr>
        <p:spPr/>
        <p:txBody>
          <a:bodyPr/>
          <a:lstStyle/>
          <a:p>
            <a:r>
              <a:rPr lang="en-US" dirty="0"/>
              <a:t>Any Questions?</a:t>
            </a:r>
          </a:p>
        </p:txBody>
      </p:sp>
      <p:sp>
        <p:nvSpPr>
          <p:cNvPr id="6" name="Text Placeholder 5"/>
          <p:cNvSpPr>
            <a:spLocks noGrp="1"/>
          </p:cNvSpPr>
          <p:nvPr>
            <p:ph type="body" sz="quarter" idx="15"/>
          </p:nvPr>
        </p:nvSpPr>
        <p:spPr>
          <a:xfrm>
            <a:off x="7837392" y="2215211"/>
            <a:ext cx="4217588" cy="709081"/>
          </a:xfrm>
        </p:spPr>
        <p:txBody>
          <a:bodyPr>
            <a:normAutofit fontScale="85000" lnSpcReduction="20000"/>
          </a:bodyPr>
          <a:lstStyle/>
          <a:p>
            <a:r>
              <a:rPr lang="en-US" dirty="0"/>
              <a:t>@EMERGEPROJECTEU</a:t>
            </a:r>
          </a:p>
          <a:p>
            <a:r>
              <a:rPr lang="en-IE" dirty="0">
                <a:hlinkClick r:id="rId2">
                  <a:extLst>
                    <a:ext uri="{A12FA001-AC4F-418D-AE19-62706E023703}">
                      <ahyp:hlinkClr xmlns:ahyp="http://schemas.microsoft.com/office/drawing/2018/hyperlinkcolor" val="tx"/>
                    </a:ext>
                  </a:extLst>
                </a:hlinkClick>
              </a:rPr>
              <a:t>https://www.facebook.com/EMERGEPROJECTEU/?ref=br_rs</a:t>
            </a:r>
            <a:endParaRPr lang="en-US" dirty="0"/>
          </a:p>
        </p:txBody>
      </p:sp>
      <p:sp>
        <p:nvSpPr>
          <p:cNvPr id="7" name="Text Placeholder 6"/>
          <p:cNvSpPr>
            <a:spLocks noGrp="1"/>
          </p:cNvSpPr>
          <p:nvPr>
            <p:ph type="body" sz="quarter" idx="16"/>
          </p:nvPr>
        </p:nvSpPr>
        <p:spPr>
          <a:xfrm>
            <a:off x="8027185" y="3522871"/>
            <a:ext cx="4103296" cy="382588"/>
          </a:xfrm>
        </p:spPr>
        <p:txBody>
          <a:bodyPr>
            <a:noAutofit/>
          </a:bodyPr>
          <a:lstStyle/>
          <a:p>
            <a:r>
              <a:rPr lang="en-IE" sz="1400" dirty="0">
                <a:hlinkClick r:id="rId3">
                  <a:extLst>
                    <a:ext uri="{A12FA001-AC4F-418D-AE19-62706E023703}">
                      <ahyp:hlinkClr xmlns:ahyp="http://schemas.microsoft.com/office/drawing/2018/hyperlinkcolor" val="tx"/>
                    </a:ext>
                  </a:extLst>
                </a:hlinkClick>
              </a:rPr>
              <a:t>http://www.emergeengineers.eu/project-partners/</a:t>
            </a:r>
            <a:endParaRPr lang="en-US" sz="1400" dirty="0"/>
          </a:p>
        </p:txBody>
      </p:sp>
      <p:sp>
        <p:nvSpPr>
          <p:cNvPr id="8" name="Text Placeholder 7"/>
          <p:cNvSpPr>
            <a:spLocks noGrp="1"/>
          </p:cNvSpPr>
          <p:nvPr>
            <p:ph type="body" sz="quarter" idx="17"/>
          </p:nvPr>
        </p:nvSpPr>
        <p:spPr>
          <a:xfrm>
            <a:off x="8425435" y="4321462"/>
            <a:ext cx="3537266" cy="843457"/>
          </a:xfrm>
        </p:spPr>
        <p:txBody>
          <a:bodyPr>
            <a:normAutofit fontScale="92500" lnSpcReduction="10000"/>
          </a:bodyPr>
          <a:lstStyle/>
          <a:p>
            <a:r>
              <a:rPr lang="en-IE" sz="1400" dirty="0">
                <a:hlinkClick r:id="rId4">
                  <a:extLst>
                    <a:ext uri="{A12FA001-AC4F-418D-AE19-62706E023703}">
                      <ahyp:hlinkClr xmlns:ahyp="http://schemas.microsoft.com/office/drawing/2018/hyperlinkcolor" val="tx"/>
                    </a:ext>
                  </a:extLst>
                </a:hlinkClick>
              </a:rPr>
              <a:t>http://www.emergeengineers.eu/</a:t>
            </a:r>
            <a:endParaRPr lang="en-IE" sz="1400" dirty="0"/>
          </a:p>
          <a:p>
            <a:r>
              <a:rPr lang="en-US" sz="1400" dirty="0"/>
              <a:t>#EMERGE  #femaleengineers  #Erasmus+</a:t>
            </a:r>
          </a:p>
          <a:p>
            <a:r>
              <a:rPr lang="en-US" sz="1400" dirty="0"/>
              <a:t>#</a:t>
            </a:r>
            <a:r>
              <a:rPr lang="en-US" sz="1400" dirty="0" err="1"/>
              <a:t>femaleentrepreneurs</a:t>
            </a:r>
            <a:endParaRPr lang="en-US" sz="1400" dirty="0"/>
          </a:p>
        </p:txBody>
      </p:sp>
      <p:sp>
        <p:nvSpPr>
          <p:cNvPr id="9" name="Google Shape;482;p39"/>
          <p:cNvSpPr/>
          <p:nvPr/>
        </p:nvSpPr>
        <p:spPr>
          <a:xfrm>
            <a:off x="7232588" y="2462413"/>
            <a:ext cx="295553" cy="257910"/>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 name="Google Shape;664;p39"/>
          <p:cNvGrpSpPr/>
          <p:nvPr/>
        </p:nvGrpSpPr>
        <p:grpSpPr>
          <a:xfrm>
            <a:off x="7852766" y="4477427"/>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70;p3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 name="Google Shape;506;p39"/>
          <p:cNvGrpSpPr/>
          <p:nvPr/>
        </p:nvGrpSpPr>
        <p:grpSpPr>
          <a:xfrm>
            <a:off x="7380365" y="3606172"/>
            <a:ext cx="299463" cy="202260"/>
            <a:chOff x="564675" y="1700625"/>
            <a:chExt cx="465200" cy="314200"/>
          </a:xfrm>
        </p:grpSpPr>
        <p:sp>
          <p:nvSpPr>
            <p:cNvPr id="18" name="Google Shape;507;p39"/>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08;p39"/>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509;p39"/>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1168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C3933B-B6C5-47E5-88DA-50E7450015C0}"/>
              </a:ext>
            </a:extLst>
          </p:cNvPr>
          <p:cNvSpPr>
            <a:spLocks noGrp="1"/>
          </p:cNvSpPr>
          <p:nvPr>
            <p:ph type="body" sz="quarter" idx="13"/>
          </p:nvPr>
        </p:nvSpPr>
        <p:spPr/>
        <p:txBody>
          <a:bodyPr/>
          <a:lstStyle/>
          <a:p>
            <a:r>
              <a:rPr lang="en-US" dirty="0"/>
              <a:t>COSTS</a:t>
            </a:r>
          </a:p>
          <a:p>
            <a:endParaRPr lang="en-IE" dirty="0"/>
          </a:p>
        </p:txBody>
      </p:sp>
      <p:sp>
        <p:nvSpPr>
          <p:cNvPr id="3" name="Text Placeholder 2">
            <a:extLst>
              <a:ext uri="{FF2B5EF4-FFF2-40B4-BE49-F238E27FC236}">
                <a16:creationId xmlns:a16="http://schemas.microsoft.com/office/drawing/2014/main" id="{54A9EBAA-158E-4F2C-ABE7-0232BDE686AB}"/>
              </a:ext>
            </a:extLst>
          </p:cNvPr>
          <p:cNvSpPr>
            <a:spLocks noGrp="1"/>
          </p:cNvSpPr>
          <p:nvPr>
            <p:ph type="body" sz="quarter" idx="14"/>
          </p:nvPr>
        </p:nvSpPr>
        <p:spPr>
          <a:xfrm>
            <a:off x="3731172" y="2117448"/>
            <a:ext cx="8954813" cy="3975101"/>
          </a:xfrm>
        </p:spPr>
        <p:txBody>
          <a:bodyPr/>
          <a:lstStyle/>
          <a:p>
            <a:r>
              <a:rPr lang="en-US" dirty="0"/>
              <a:t>The cost is a </a:t>
            </a:r>
            <a:r>
              <a:rPr lang="en-US" b="1" dirty="0">
                <a:solidFill>
                  <a:srgbClr val="EC2179"/>
                </a:solidFill>
              </a:rPr>
              <a:t>monetary valuation that needs to reflect and reward your </a:t>
            </a:r>
            <a:r>
              <a:rPr lang="en-US" dirty="0"/>
              <a:t>….</a:t>
            </a:r>
          </a:p>
          <a:p>
            <a:pPr marL="457200" indent="-457200">
              <a:buClr>
                <a:srgbClr val="EC2179"/>
              </a:buClr>
              <a:buFont typeface="+mj-lt"/>
              <a:buAutoNum type="arabicPeriod"/>
            </a:pPr>
            <a:endParaRPr lang="en-US" dirty="0"/>
          </a:p>
          <a:p>
            <a:pPr marL="457200" indent="-457200">
              <a:buClr>
                <a:srgbClr val="EC2179"/>
              </a:buClr>
              <a:buFont typeface="+mj-lt"/>
              <a:buAutoNum type="arabicPeriod"/>
            </a:pPr>
            <a:endParaRPr lang="en-US" dirty="0"/>
          </a:p>
          <a:p>
            <a:pPr>
              <a:buClr>
                <a:srgbClr val="EC2179"/>
              </a:buClr>
            </a:pPr>
            <a:endParaRPr lang="en-US" dirty="0"/>
          </a:p>
          <a:p>
            <a:pPr>
              <a:buClr>
                <a:srgbClr val="EC2179"/>
              </a:buClr>
            </a:pPr>
            <a:endParaRPr lang="en-US" dirty="0"/>
          </a:p>
          <a:p>
            <a:r>
              <a:rPr lang="en-US" b="1" dirty="0">
                <a:solidFill>
                  <a:srgbClr val="EC2179"/>
                </a:solidFill>
              </a:rPr>
              <a:t>The purpose of costing</a:t>
            </a:r>
          </a:p>
          <a:p>
            <a:pPr marL="342900" indent="-342900">
              <a:buClr>
                <a:srgbClr val="EC2179"/>
              </a:buClr>
              <a:buFont typeface="Arial" charset="0"/>
              <a:buChar char="•"/>
            </a:pPr>
            <a:r>
              <a:rPr lang="en-US" dirty="0"/>
              <a:t>Is to control cost</a:t>
            </a:r>
          </a:p>
          <a:p>
            <a:pPr marL="342900" indent="-342900">
              <a:buClr>
                <a:srgbClr val="EC2179"/>
              </a:buClr>
              <a:buFont typeface="Arial" charset="0"/>
              <a:buChar char="•"/>
            </a:pPr>
            <a:r>
              <a:rPr lang="en-US" dirty="0"/>
              <a:t>To fix your price</a:t>
            </a:r>
          </a:p>
          <a:p>
            <a:pPr marL="342900" indent="-342900">
              <a:buClr>
                <a:srgbClr val="EC2179"/>
              </a:buClr>
              <a:buFont typeface="Arial" charset="0"/>
              <a:buChar char="•"/>
            </a:pPr>
            <a:r>
              <a:rPr lang="en-US" dirty="0"/>
              <a:t>To identify your most profitable sales</a:t>
            </a:r>
          </a:p>
          <a:p>
            <a:endParaRPr lang="en-IE" dirty="0"/>
          </a:p>
        </p:txBody>
      </p:sp>
      <p:sp>
        <p:nvSpPr>
          <p:cNvPr id="4" name="Text Placeholder 2">
            <a:extLst>
              <a:ext uri="{FF2B5EF4-FFF2-40B4-BE49-F238E27FC236}">
                <a16:creationId xmlns:a16="http://schemas.microsoft.com/office/drawing/2014/main" id="{1DEC8D89-5D76-4B99-9A67-799972BFCEBC}"/>
              </a:ext>
            </a:extLst>
          </p:cNvPr>
          <p:cNvSpPr txBox="1">
            <a:spLocks/>
          </p:cNvSpPr>
          <p:nvPr/>
        </p:nvSpPr>
        <p:spPr>
          <a:xfrm>
            <a:off x="3731172" y="2883273"/>
            <a:ext cx="8187559" cy="2143125"/>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spcBef>
                <a:spcPts val="300"/>
              </a:spcBef>
              <a:buClr>
                <a:srgbClr val="EC2179"/>
              </a:buClr>
              <a:buFont typeface="+mj-lt"/>
              <a:buAutoNum type="arabicPeriod"/>
            </a:pPr>
            <a:r>
              <a:rPr lang="en-US" dirty="0">
                <a:solidFill>
                  <a:srgbClr val="6D6E6C"/>
                </a:solidFill>
              </a:rPr>
              <a:t>Effort</a:t>
            </a:r>
          </a:p>
          <a:p>
            <a:pPr marL="457200" indent="-457200">
              <a:spcBef>
                <a:spcPts val="300"/>
              </a:spcBef>
              <a:buClr>
                <a:srgbClr val="EC2179"/>
              </a:buClr>
              <a:buFont typeface="+mj-lt"/>
              <a:buAutoNum type="arabicPeriod"/>
            </a:pPr>
            <a:r>
              <a:rPr lang="en-US" dirty="0">
                <a:solidFill>
                  <a:srgbClr val="6D6E6C"/>
                </a:solidFill>
              </a:rPr>
              <a:t>Materials</a:t>
            </a:r>
          </a:p>
          <a:p>
            <a:pPr marL="457200" indent="-457200">
              <a:spcBef>
                <a:spcPts val="300"/>
              </a:spcBef>
              <a:buClr>
                <a:srgbClr val="EC2179"/>
              </a:buClr>
              <a:buFont typeface="+mj-lt"/>
              <a:buAutoNum type="arabicPeriod"/>
            </a:pPr>
            <a:r>
              <a:rPr lang="en-US" dirty="0">
                <a:solidFill>
                  <a:srgbClr val="6D6E6C"/>
                </a:solidFill>
              </a:rPr>
              <a:t>Resources</a:t>
            </a:r>
          </a:p>
          <a:p>
            <a:pPr marL="457200" indent="-457200">
              <a:spcBef>
                <a:spcPts val="300"/>
              </a:spcBef>
              <a:buClr>
                <a:srgbClr val="EC2179"/>
              </a:buClr>
              <a:buFont typeface="+mj-lt"/>
              <a:buAutoNum type="arabicPeriod"/>
            </a:pPr>
            <a:r>
              <a:rPr lang="en-US" dirty="0">
                <a:solidFill>
                  <a:srgbClr val="6D6E6C"/>
                </a:solidFill>
              </a:rPr>
              <a:t>Time and utilities consumed,</a:t>
            </a:r>
          </a:p>
          <a:p>
            <a:pPr marL="457200" indent="-457200">
              <a:spcBef>
                <a:spcPts val="300"/>
              </a:spcBef>
              <a:buClr>
                <a:srgbClr val="EC2179"/>
              </a:buClr>
              <a:buFont typeface="+mj-lt"/>
              <a:buAutoNum type="arabicPeriod"/>
            </a:pPr>
            <a:r>
              <a:rPr lang="en-US" dirty="0">
                <a:solidFill>
                  <a:srgbClr val="6D6E6C"/>
                </a:solidFill>
              </a:rPr>
              <a:t>Risks incurred and opportunity forgone (if you were working elsewhere how much would you have earned) </a:t>
            </a:r>
          </a:p>
        </p:txBody>
      </p:sp>
      <p:pic>
        <p:nvPicPr>
          <p:cNvPr id="5" name="Picture Placeholder 7">
            <a:extLst>
              <a:ext uri="{FF2B5EF4-FFF2-40B4-BE49-F238E27FC236}">
                <a16:creationId xmlns:a16="http://schemas.microsoft.com/office/drawing/2014/main" id="{0F0B093C-7078-4383-BB6C-9090573215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089" y="2882899"/>
            <a:ext cx="2999379" cy="3975101"/>
          </a:xfrm>
          <a:prstGeom prst="rect">
            <a:avLst/>
          </a:prstGeom>
        </p:spPr>
      </p:pic>
    </p:spTree>
    <p:extLst>
      <p:ext uri="{BB962C8B-B14F-4D97-AF65-F5344CB8AC3E}">
        <p14:creationId xmlns:p14="http://schemas.microsoft.com/office/powerpoint/2010/main" val="211763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9DA258-9FF1-4809-AD81-699ACDCB947C}"/>
              </a:ext>
            </a:extLst>
          </p:cNvPr>
          <p:cNvSpPr>
            <a:spLocks noGrp="1"/>
          </p:cNvSpPr>
          <p:nvPr>
            <p:ph type="body" sz="quarter" idx="13"/>
          </p:nvPr>
        </p:nvSpPr>
        <p:spPr/>
        <p:txBody>
          <a:bodyPr/>
          <a:lstStyle/>
          <a:p>
            <a:r>
              <a:rPr lang="en-US" dirty="0"/>
              <a:t>COSTS – 3 ELEMENTS</a:t>
            </a:r>
          </a:p>
          <a:p>
            <a:endParaRPr lang="en-IE" dirty="0"/>
          </a:p>
        </p:txBody>
      </p:sp>
      <p:sp>
        <p:nvSpPr>
          <p:cNvPr id="3" name="Text Placeholder 2">
            <a:extLst>
              <a:ext uri="{FF2B5EF4-FFF2-40B4-BE49-F238E27FC236}">
                <a16:creationId xmlns:a16="http://schemas.microsoft.com/office/drawing/2014/main" id="{16B3E2A9-FA87-4CAF-A6DA-7D4AC719793B}"/>
              </a:ext>
            </a:extLst>
          </p:cNvPr>
          <p:cNvSpPr>
            <a:spLocks noGrp="1"/>
          </p:cNvSpPr>
          <p:nvPr>
            <p:ph type="body" sz="quarter" idx="14"/>
          </p:nvPr>
        </p:nvSpPr>
        <p:spPr>
          <a:xfrm>
            <a:off x="483476" y="2117212"/>
            <a:ext cx="8818179" cy="3975101"/>
          </a:xfrm>
        </p:spPr>
        <p:txBody>
          <a:bodyPr/>
          <a:lstStyle/>
          <a:p>
            <a:r>
              <a:rPr lang="en-US" dirty="0"/>
              <a:t>Working out costs for a physical product is straightforward. Your cost is the amount of expenditure it takes to make a product. It includes </a:t>
            </a:r>
            <a:r>
              <a:rPr lang="en-US" b="1" dirty="0">
                <a:solidFill>
                  <a:srgbClr val="EC2179"/>
                </a:solidFill>
              </a:rPr>
              <a:t>3 elements</a:t>
            </a:r>
            <a:r>
              <a:rPr lang="en-US" dirty="0"/>
              <a:t>:</a:t>
            </a:r>
          </a:p>
          <a:p>
            <a:pPr marL="457200" indent="-457200">
              <a:buClr>
                <a:srgbClr val="EC2179"/>
              </a:buClr>
              <a:buFont typeface="+mj-lt"/>
              <a:buAutoNum type="arabicPeriod"/>
            </a:pPr>
            <a:r>
              <a:rPr lang="en-US" dirty="0"/>
              <a:t>The cost of your </a:t>
            </a:r>
            <a:r>
              <a:rPr lang="en-US" dirty="0">
                <a:solidFill>
                  <a:srgbClr val="EC2179"/>
                </a:solidFill>
              </a:rPr>
              <a:t>materials </a:t>
            </a:r>
            <a:r>
              <a:rPr lang="en-US" dirty="0"/>
              <a:t>including packaging</a:t>
            </a:r>
          </a:p>
          <a:p>
            <a:pPr marL="457200" indent="-457200">
              <a:buClr>
                <a:srgbClr val="EC2179"/>
              </a:buClr>
              <a:buFont typeface="+mj-lt"/>
              <a:buAutoNum type="arabicPeriod"/>
            </a:pPr>
            <a:r>
              <a:rPr lang="en-US" dirty="0" err="1">
                <a:solidFill>
                  <a:srgbClr val="EC2179"/>
                </a:solidFill>
              </a:rPr>
              <a:t>Labour</a:t>
            </a:r>
            <a:r>
              <a:rPr lang="en-US" b="1" dirty="0">
                <a:solidFill>
                  <a:srgbClr val="EC2179"/>
                </a:solidFill>
              </a:rPr>
              <a:t> </a:t>
            </a:r>
            <a:r>
              <a:rPr lang="en-US" dirty="0"/>
              <a:t>– the cost of your time in making and selling the item</a:t>
            </a:r>
          </a:p>
          <a:p>
            <a:pPr marL="457200" indent="-457200">
              <a:buClr>
                <a:srgbClr val="EC2179"/>
              </a:buClr>
              <a:buFont typeface="+mj-lt"/>
              <a:buAutoNum type="arabicPeriod"/>
            </a:pPr>
            <a:r>
              <a:rPr lang="en-US" dirty="0">
                <a:solidFill>
                  <a:srgbClr val="EC2179"/>
                </a:solidFill>
              </a:rPr>
              <a:t>Overheads</a:t>
            </a:r>
            <a:r>
              <a:rPr lang="en-US" b="1" dirty="0"/>
              <a:t> </a:t>
            </a:r>
            <a:r>
              <a:rPr lang="en-US" dirty="0"/>
              <a:t>– the costs of being in business – e.g. rent, transport, marketing costs</a:t>
            </a:r>
          </a:p>
          <a:p>
            <a:pPr algn="ctr">
              <a:buClr>
                <a:srgbClr val="EC2179"/>
              </a:buClr>
            </a:pPr>
            <a:r>
              <a:rPr lang="en-US" sz="4400" b="1" dirty="0">
                <a:solidFill>
                  <a:srgbClr val="EC2179"/>
                </a:solidFill>
              </a:rPr>
              <a:t>MATERIALS  </a:t>
            </a:r>
            <a:r>
              <a:rPr lang="en-US" sz="4400" b="1" dirty="0">
                <a:solidFill>
                  <a:srgbClr val="DACA3C"/>
                </a:solidFill>
              </a:rPr>
              <a:t>+ </a:t>
            </a:r>
            <a:r>
              <a:rPr lang="en-US" sz="4400" b="1" dirty="0">
                <a:solidFill>
                  <a:srgbClr val="EC2179"/>
                </a:solidFill>
              </a:rPr>
              <a:t> LABOUR  </a:t>
            </a:r>
            <a:r>
              <a:rPr lang="en-US" sz="4400" b="1" dirty="0">
                <a:solidFill>
                  <a:srgbClr val="DACA3C"/>
                </a:solidFill>
              </a:rPr>
              <a:t>+  </a:t>
            </a:r>
            <a:r>
              <a:rPr lang="en-US" sz="4400" b="1" dirty="0">
                <a:solidFill>
                  <a:srgbClr val="EC2179"/>
                </a:solidFill>
              </a:rPr>
              <a:t>OVERHEADS</a:t>
            </a:r>
            <a:r>
              <a:rPr lang="en-US" sz="4400" b="1" dirty="0"/>
              <a:t> </a:t>
            </a:r>
          </a:p>
          <a:p>
            <a:endParaRPr lang="en-IE" dirty="0"/>
          </a:p>
        </p:txBody>
      </p:sp>
    </p:spTree>
    <p:extLst>
      <p:ext uri="{BB962C8B-B14F-4D97-AF65-F5344CB8AC3E}">
        <p14:creationId xmlns:p14="http://schemas.microsoft.com/office/powerpoint/2010/main" val="656575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6942</TotalTime>
  <Words>7857</Words>
  <Application>Microsoft Macintosh PowerPoint</Application>
  <PresentationFormat>Widescreen</PresentationFormat>
  <Paragraphs>598</Paragraphs>
  <Slides>77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Calibri</vt:lpstr>
      <vt:lpstr>Calibri Light</vt:lpstr>
      <vt:lpstr>Lucida Grande</vt:lpstr>
      <vt:lpstr>Quattrocento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Difference Between a Venture Capital and an Angel Investor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Gillian Keane</cp:lastModifiedBy>
  <cp:revision>571</cp:revision>
  <dcterms:created xsi:type="dcterms:W3CDTF">2018-09-19T09:23:58Z</dcterms:created>
  <dcterms:modified xsi:type="dcterms:W3CDTF">2020-05-19T23:14:08Z</dcterms:modified>
</cp:coreProperties>
</file>