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495" r:id="rId2"/>
    <p:sldId id="314" r:id="rId3"/>
    <p:sldId id="496" r:id="rId4"/>
    <p:sldId id="509" r:id="rId5"/>
    <p:sldId id="498" r:id="rId6"/>
    <p:sldId id="506" r:id="rId7"/>
    <p:sldId id="570" r:id="rId8"/>
    <p:sldId id="572" r:id="rId9"/>
    <p:sldId id="571" r:id="rId10"/>
    <p:sldId id="568" r:id="rId11"/>
    <p:sldId id="511" r:id="rId12"/>
    <p:sldId id="490" r:id="rId13"/>
    <p:sldId id="440" r:id="rId14"/>
    <p:sldId id="443" r:id="rId15"/>
    <p:sldId id="444" r:id="rId16"/>
    <p:sldId id="536" r:id="rId17"/>
    <p:sldId id="557" r:id="rId18"/>
    <p:sldId id="556" r:id="rId19"/>
    <p:sldId id="586" r:id="rId20"/>
    <p:sldId id="587" r:id="rId21"/>
    <p:sldId id="588" r:id="rId22"/>
    <p:sldId id="515" r:id="rId23"/>
    <p:sldId id="516" r:id="rId24"/>
    <p:sldId id="517" r:id="rId25"/>
    <p:sldId id="1065" r:id="rId26"/>
    <p:sldId id="1106" r:id="rId27"/>
    <p:sldId id="1108" r:id="rId28"/>
    <p:sldId id="1107" r:id="rId29"/>
    <p:sldId id="1109" r:id="rId30"/>
    <p:sldId id="1110" r:id="rId31"/>
    <p:sldId id="1111" r:id="rId32"/>
    <p:sldId id="1112" r:id="rId33"/>
    <p:sldId id="1113" r:id="rId34"/>
    <p:sldId id="564" r:id="rId35"/>
    <p:sldId id="502" r:id="rId36"/>
    <p:sldId id="589" r:id="rId37"/>
    <p:sldId id="593" r:id="rId38"/>
    <p:sldId id="596" r:id="rId39"/>
    <p:sldId id="590" r:id="rId40"/>
    <p:sldId id="597" r:id="rId41"/>
    <p:sldId id="591" r:id="rId42"/>
    <p:sldId id="585" r:id="rId43"/>
    <p:sldId id="428" r:id="rId44"/>
    <p:sldId id="595" r:id="rId45"/>
    <p:sldId id="598" r:id="rId46"/>
    <p:sldId id="533" r:id="rId47"/>
    <p:sldId id="1114" r:id="rId48"/>
    <p:sldId id="1115" r:id="rId49"/>
    <p:sldId id="584" r:id="rId50"/>
    <p:sldId id="435" r:id="rId51"/>
    <p:sldId id="489" r:id="rId52"/>
    <p:sldId id="573" r:id="rId53"/>
    <p:sldId id="429" r:id="rId54"/>
    <p:sldId id="430" r:id="rId55"/>
    <p:sldId id="431" r:id="rId56"/>
    <p:sldId id="432" r:id="rId57"/>
    <p:sldId id="433" r:id="rId58"/>
    <p:sldId id="434" r:id="rId59"/>
    <p:sldId id="262" r:id="rId60"/>
    <p:sldId id="576" r:id="rId61"/>
    <p:sldId id="577" r:id="rId62"/>
    <p:sldId id="580" r:id="rId63"/>
    <p:sldId id="581" r:id="rId64"/>
    <p:sldId id="583" r:id="rId65"/>
    <p:sldId id="582" r:id="rId66"/>
    <p:sldId id="565" r:id="rId67"/>
    <p:sldId id="555" r:id="rId68"/>
    <p:sldId id="559" r:id="rId69"/>
    <p:sldId id="560" r:id="rId70"/>
    <p:sldId id="512" r:id="rId71"/>
    <p:sldId id="544" r:id="rId72"/>
    <p:sldId id="545" r:id="rId73"/>
    <p:sldId id="574" r:id="rId74"/>
    <p:sldId id="546" r:id="rId75"/>
    <p:sldId id="547" r:id="rId76"/>
    <p:sldId id="549" r:id="rId77"/>
    <p:sldId id="551" r:id="rId78"/>
    <p:sldId id="552" r:id="rId79"/>
    <p:sldId id="553" r:id="rId80"/>
    <p:sldId id="554" r:id="rId81"/>
    <p:sldId id="575" r:id="rId82"/>
    <p:sldId id="494"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B1A2"/>
    <a:srgbClr val="E63275"/>
    <a:srgbClr val="C69B77"/>
    <a:srgbClr val="174F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18" autoAdjust="0"/>
    <p:restoredTop sz="92024" autoAdjust="0"/>
  </p:normalViewPr>
  <p:slideViewPr>
    <p:cSldViewPr snapToGrid="0">
      <p:cViewPr>
        <p:scale>
          <a:sx n="52" d="100"/>
          <a:sy n="52" d="100"/>
        </p:scale>
        <p:origin x="504" y="27"/>
      </p:cViewPr>
      <p:guideLst/>
    </p:cSldViewPr>
  </p:slideViewPr>
  <p:notesTextViewPr>
    <p:cViewPr>
      <p:scale>
        <a:sx n="1" d="1"/>
        <a:sy n="1" d="1"/>
      </p:scale>
      <p:origin x="0" y="0"/>
    </p:cViewPr>
  </p:notesTextViewPr>
  <p:sorterViewPr>
    <p:cViewPr>
      <p:scale>
        <a:sx n="90" d="100"/>
        <a:sy n="90" d="100"/>
      </p:scale>
      <p:origin x="0" y="-30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8EAD57-3AFA-4680-9274-734E9016265F}" type="datetimeFigureOut">
              <a:rPr lang="en-IE" smtClean="0"/>
              <a:t>18/05/2020</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D146FD-8D81-4C4B-A2A8-FD8A53E6F4D5}" type="slidenum">
              <a:rPr lang="en-IE" smtClean="0"/>
              <a:t>‹#›</a:t>
            </a:fld>
            <a:endParaRPr lang="en-IE"/>
          </a:p>
        </p:txBody>
      </p:sp>
    </p:spTree>
    <p:extLst>
      <p:ext uri="{BB962C8B-B14F-4D97-AF65-F5344CB8AC3E}">
        <p14:creationId xmlns:p14="http://schemas.microsoft.com/office/powerpoint/2010/main" val="2454087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4EB0BE1-2E66-4A43-82A0-FD528BC84F9C}" type="slidenum">
              <a:rPr lang="en-US" smtClean="0"/>
              <a:pPr>
                <a:defRPr/>
              </a:pPr>
              <a:t>50</a:t>
            </a:fld>
            <a:endParaRPr lang="en-US"/>
          </a:p>
        </p:txBody>
      </p:sp>
    </p:spTree>
    <p:extLst>
      <p:ext uri="{BB962C8B-B14F-4D97-AF65-F5344CB8AC3E}">
        <p14:creationId xmlns:p14="http://schemas.microsoft.com/office/powerpoint/2010/main" val="99438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4EB0BE1-2E66-4A43-82A0-FD528BC84F9C}" type="slidenum">
              <a:rPr lang="en-US" smtClean="0"/>
              <a:pPr>
                <a:defRPr/>
              </a:pPr>
              <a:t>51</a:t>
            </a:fld>
            <a:endParaRPr lang="en-US"/>
          </a:p>
        </p:txBody>
      </p:sp>
    </p:spTree>
    <p:extLst>
      <p:ext uri="{BB962C8B-B14F-4D97-AF65-F5344CB8AC3E}">
        <p14:creationId xmlns:p14="http://schemas.microsoft.com/office/powerpoint/2010/main" val="2220681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4EB0BE1-2E66-4A43-82A0-FD528BC84F9C}" type="slidenum">
              <a:rPr lang="en-US" smtClean="0"/>
              <a:pPr>
                <a:defRPr/>
              </a:pPr>
              <a:t>55</a:t>
            </a:fld>
            <a:endParaRPr lang="en-US"/>
          </a:p>
        </p:txBody>
      </p:sp>
    </p:spTree>
    <p:extLst>
      <p:ext uri="{BB962C8B-B14F-4D97-AF65-F5344CB8AC3E}">
        <p14:creationId xmlns:p14="http://schemas.microsoft.com/office/powerpoint/2010/main" val="4023576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4EB0BE1-2E66-4A43-82A0-FD528BC84F9C}" type="slidenum">
              <a:rPr lang="en-US" smtClean="0"/>
              <a:pPr>
                <a:defRPr/>
              </a:pPr>
              <a:t>57</a:t>
            </a:fld>
            <a:endParaRPr lang="en-US"/>
          </a:p>
        </p:txBody>
      </p:sp>
    </p:spTree>
    <p:extLst>
      <p:ext uri="{BB962C8B-B14F-4D97-AF65-F5344CB8AC3E}">
        <p14:creationId xmlns:p14="http://schemas.microsoft.com/office/powerpoint/2010/main" val="2026747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E56A5-E012-46F5-89C3-162FA12AA3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7879B114-308F-49E9-925D-19AEDE73B1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72E78ADE-B9E7-4C44-B4B9-0DEE5E7275EE}"/>
              </a:ext>
            </a:extLst>
          </p:cNvPr>
          <p:cNvSpPr>
            <a:spLocks noGrp="1"/>
          </p:cNvSpPr>
          <p:nvPr>
            <p:ph type="dt" sz="half" idx="10"/>
          </p:nvPr>
        </p:nvSpPr>
        <p:spPr/>
        <p:txBody>
          <a:bodyPr/>
          <a:lstStyle/>
          <a:p>
            <a:fld id="{D9146AF6-26A4-4640-AC62-8F4657763D88}" type="datetimeFigureOut">
              <a:rPr lang="en-IE" smtClean="0"/>
              <a:t>18/05/2020</a:t>
            </a:fld>
            <a:endParaRPr lang="en-IE"/>
          </a:p>
        </p:txBody>
      </p:sp>
      <p:sp>
        <p:nvSpPr>
          <p:cNvPr id="5" name="Footer Placeholder 4">
            <a:extLst>
              <a:ext uri="{FF2B5EF4-FFF2-40B4-BE49-F238E27FC236}">
                <a16:creationId xmlns:a16="http://schemas.microsoft.com/office/drawing/2014/main" id="{4856591F-5D2B-4145-9E14-9333A5BF4E1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4AF0BC0-B5D1-4C1F-A92F-9EB08FE9D51A}"/>
              </a:ext>
            </a:extLst>
          </p:cNvPr>
          <p:cNvSpPr>
            <a:spLocks noGrp="1"/>
          </p:cNvSpPr>
          <p:nvPr>
            <p:ph type="sldNum" sz="quarter" idx="12"/>
          </p:nvPr>
        </p:nvSpPr>
        <p:spPr/>
        <p:txBody>
          <a:bodyPr/>
          <a:lstStyle/>
          <a:p>
            <a:fld id="{77C1E854-1A40-42D0-B9BD-6CF2B2A488FD}" type="slidenum">
              <a:rPr lang="en-IE" smtClean="0"/>
              <a:t>‹#›</a:t>
            </a:fld>
            <a:endParaRPr lang="en-IE"/>
          </a:p>
        </p:txBody>
      </p:sp>
    </p:spTree>
    <p:extLst>
      <p:ext uri="{BB962C8B-B14F-4D97-AF65-F5344CB8AC3E}">
        <p14:creationId xmlns:p14="http://schemas.microsoft.com/office/powerpoint/2010/main" val="3023840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59D67-922D-4B4B-B719-EF6B6B4782BF}"/>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F84B582-2EFA-4049-853E-C79E30BA11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002EC98-C722-4CC7-9100-E0C163EABC56}"/>
              </a:ext>
            </a:extLst>
          </p:cNvPr>
          <p:cNvSpPr>
            <a:spLocks noGrp="1"/>
          </p:cNvSpPr>
          <p:nvPr>
            <p:ph type="dt" sz="half" idx="10"/>
          </p:nvPr>
        </p:nvSpPr>
        <p:spPr/>
        <p:txBody>
          <a:bodyPr/>
          <a:lstStyle/>
          <a:p>
            <a:fld id="{D9146AF6-26A4-4640-AC62-8F4657763D88}" type="datetimeFigureOut">
              <a:rPr lang="en-IE" smtClean="0"/>
              <a:t>18/05/2020</a:t>
            </a:fld>
            <a:endParaRPr lang="en-IE"/>
          </a:p>
        </p:txBody>
      </p:sp>
      <p:sp>
        <p:nvSpPr>
          <p:cNvPr id="5" name="Footer Placeholder 4">
            <a:extLst>
              <a:ext uri="{FF2B5EF4-FFF2-40B4-BE49-F238E27FC236}">
                <a16:creationId xmlns:a16="http://schemas.microsoft.com/office/drawing/2014/main" id="{DE081551-6F16-40FA-BFD8-59DAABED0BB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C6935B4-6230-48C9-A91F-E2F3290F8D5D}"/>
              </a:ext>
            </a:extLst>
          </p:cNvPr>
          <p:cNvSpPr>
            <a:spLocks noGrp="1"/>
          </p:cNvSpPr>
          <p:nvPr>
            <p:ph type="sldNum" sz="quarter" idx="12"/>
          </p:nvPr>
        </p:nvSpPr>
        <p:spPr/>
        <p:txBody>
          <a:bodyPr/>
          <a:lstStyle/>
          <a:p>
            <a:fld id="{77C1E854-1A40-42D0-B9BD-6CF2B2A488FD}" type="slidenum">
              <a:rPr lang="en-IE" smtClean="0"/>
              <a:t>‹#›</a:t>
            </a:fld>
            <a:endParaRPr lang="en-IE"/>
          </a:p>
        </p:txBody>
      </p:sp>
    </p:spTree>
    <p:extLst>
      <p:ext uri="{BB962C8B-B14F-4D97-AF65-F5344CB8AC3E}">
        <p14:creationId xmlns:p14="http://schemas.microsoft.com/office/powerpoint/2010/main" val="3054974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B0EE3D-E812-4A89-80A3-12182606F6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23936B3B-E02E-4F6A-920B-E0169ADD58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EC3946B-79E0-4728-BE0B-1108C6CE0882}"/>
              </a:ext>
            </a:extLst>
          </p:cNvPr>
          <p:cNvSpPr>
            <a:spLocks noGrp="1"/>
          </p:cNvSpPr>
          <p:nvPr>
            <p:ph type="dt" sz="half" idx="10"/>
          </p:nvPr>
        </p:nvSpPr>
        <p:spPr/>
        <p:txBody>
          <a:bodyPr/>
          <a:lstStyle/>
          <a:p>
            <a:fld id="{D9146AF6-26A4-4640-AC62-8F4657763D88}" type="datetimeFigureOut">
              <a:rPr lang="en-IE" smtClean="0"/>
              <a:t>18/05/2020</a:t>
            </a:fld>
            <a:endParaRPr lang="en-IE"/>
          </a:p>
        </p:txBody>
      </p:sp>
      <p:sp>
        <p:nvSpPr>
          <p:cNvPr id="5" name="Footer Placeholder 4">
            <a:extLst>
              <a:ext uri="{FF2B5EF4-FFF2-40B4-BE49-F238E27FC236}">
                <a16:creationId xmlns:a16="http://schemas.microsoft.com/office/drawing/2014/main" id="{45F60C11-E0BA-4C86-8518-82D5E901D73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47F6E51-FF1C-4BAA-AE70-26DCDA6A3463}"/>
              </a:ext>
            </a:extLst>
          </p:cNvPr>
          <p:cNvSpPr>
            <a:spLocks noGrp="1"/>
          </p:cNvSpPr>
          <p:nvPr>
            <p:ph type="sldNum" sz="quarter" idx="12"/>
          </p:nvPr>
        </p:nvSpPr>
        <p:spPr/>
        <p:txBody>
          <a:bodyPr/>
          <a:lstStyle/>
          <a:p>
            <a:fld id="{77C1E854-1A40-42D0-B9BD-6CF2B2A488FD}" type="slidenum">
              <a:rPr lang="en-IE" smtClean="0"/>
              <a:t>‹#›</a:t>
            </a:fld>
            <a:endParaRPr lang="en-IE"/>
          </a:p>
        </p:txBody>
      </p:sp>
    </p:spTree>
    <p:extLst>
      <p:ext uri="{BB962C8B-B14F-4D97-AF65-F5344CB8AC3E}">
        <p14:creationId xmlns:p14="http://schemas.microsoft.com/office/powerpoint/2010/main" val="3234860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4161984" y="1007773"/>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4161985" y="2117448"/>
            <a:ext cx="7407087"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8" name="Straight Connector 17"/>
          <p:cNvCxnSpPr/>
          <p:nvPr userDrawn="1"/>
        </p:nvCxnSpPr>
        <p:spPr>
          <a:xfrm flipH="1">
            <a:off x="3764072" y="1901746"/>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27"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7576526">
            <a:off x="156810" y="27615"/>
            <a:ext cx="2797913" cy="2154232"/>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Tree>
    <p:extLst>
      <p:ext uri="{BB962C8B-B14F-4D97-AF65-F5344CB8AC3E}">
        <p14:creationId xmlns:p14="http://schemas.microsoft.com/office/powerpoint/2010/main" val="2508695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only with 1 colum - LEFT">
    <p:spTree>
      <p:nvGrpSpPr>
        <p:cNvPr id="1" name=""/>
        <p:cNvGrpSpPr/>
        <p:nvPr/>
      </p:nvGrpSpPr>
      <p:grpSpPr>
        <a:xfrm>
          <a:off x="0" y="0"/>
          <a:ext cx="0" cy="0"/>
          <a:chOff x="0" y="0"/>
          <a:chExt cx="0" cy="0"/>
        </a:xfrm>
      </p:grpSpPr>
      <p:sp>
        <p:nvSpPr>
          <p:cNvPr id="17" name="Text Placeholder 23"/>
          <p:cNvSpPr>
            <a:spLocks noGrp="1"/>
          </p:cNvSpPr>
          <p:nvPr>
            <p:ph type="body" sz="quarter" idx="13" hasCustomPrompt="1"/>
          </p:nvPr>
        </p:nvSpPr>
        <p:spPr>
          <a:xfrm>
            <a:off x="876300" y="1007537"/>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5" name="Text Placeholder 25"/>
          <p:cNvSpPr>
            <a:spLocks noGrp="1"/>
          </p:cNvSpPr>
          <p:nvPr>
            <p:ph type="body" sz="quarter" idx="14" hasCustomPrompt="1"/>
          </p:nvPr>
        </p:nvSpPr>
        <p:spPr>
          <a:xfrm>
            <a:off x="876301" y="2117212"/>
            <a:ext cx="7407087"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9" name="Straight Connector 18"/>
          <p:cNvCxnSpPr/>
          <p:nvPr userDrawn="1"/>
        </p:nvCxnSpPr>
        <p:spPr>
          <a:xfrm flipH="1">
            <a:off x="478388" y="1901510"/>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30"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023474" flipH="1">
            <a:off x="8444824" y="117335"/>
            <a:ext cx="3596762" cy="2769300"/>
          </a:xfrm>
          <a:prstGeom prst="rect">
            <a:avLst/>
          </a:prstGeom>
        </p:spPr>
      </p:pic>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spTree>
    <p:extLst>
      <p:ext uri="{BB962C8B-B14F-4D97-AF65-F5344CB8AC3E}">
        <p14:creationId xmlns:p14="http://schemas.microsoft.com/office/powerpoint/2010/main" val="352732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ver Design 1">
    <p:spTree>
      <p:nvGrpSpPr>
        <p:cNvPr id="1" name=""/>
        <p:cNvGrpSpPr/>
        <p:nvPr/>
      </p:nvGrpSpPr>
      <p:grpSpPr>
        <a:xfrm>
          <a:off x="0" y="0"/>
          <a:ext cx="0" cy="0"/>
          <a:chOff x="0" y="0"/>
          <a:chExt cx="0" cy="0"/>
        </a:xfrm>
      </p:grpSpPr>
      <p:sp>
        <p:nvSpPr>
          <p:cNvPr id="36" name="Freeform 35"/>
          <p:cNvSpPr/>
          <p:nvPr userDrawn="1"/>
        </p:nvSpPr>
        <p:spPr>
          <a:xfrm>
            <a:off x="4904509" y="0"/>
            <a:ext cx="7329055" cy="6915800"/>
          </a:xfrm>
          <a:custGeom>
            <a:avLst/>
            <a:gdLst>
              <a:gd name="connsiteX0" fmla="*/ 2326041 w 7329055"/>
              <a:gd name="connsiteY0" fmla="*/ 0 h 6915800"/>
              <a:gd name="connsiteX1" fmla="*/ 7329055 w 7329055"/>
              <a:gd name="connsiteY1" fmla="*/ 0 h 6915800"/>
              <a:gd name="connsiteX2" fmla="*/ 7329055 w 7329055"/>
              <a:gd name="connsiteY2" fmla="*/ 6915800 h 6915800"/>
              <a:gd name="connsiteX3" fmla="*/ 633281 w 7329055"/>
              <a:gd name="connsiteY3" fmla="*/ 6915800 h 6915800"/>
              <a:gd name="connsiteX4" fmla="*/ 524561 w 7329055"/>
              <a:gd name="connsiteY4" fmla="*/ 6703526 h 6915800"/>
              <a:gd name="connsiteX5" fmla="*/ 0 w 7329055"/>
              <a:gd name="connsiteY5" fmla="*/ 4397304 h 6915800"/>
              <a:gd name="connsiteX6" fmla="*/ 2136758 w 7329055"/>
              <a:gd name="connsiteY6" fmla="*/ 134603 h 691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29055" h="6915800">
                <a:moveTo>
                  <a:pt x="2326041" y="0"/>
                </a:moveTo>
                <a:lnTo>
                  <a:pt x="7329055" y="0"/>
                </a:lnTo>
                <a:lnTo>
                  <a:pt x="7329055" y="6915800"/>
                </a:lnTo>
                <a:lnTo>
                  <a:pt x="633281" y="6915800"/>
                </a:lnTo>
                <a:lnTo>
                  <a:pt x="524561" y="6703526"/>
                </a:lnTo>
                <a:cubicBezTo>
                  <a:pt x="188390" y="6005859"/>
                  <a:pt x="0" y="5223582"/>
                  <a:pt x="0" y="4397304"/>
                </a:cubicBezTo>
                <a:cubicBezTo>
                  <a:pt x="0" y="2652940"/>
                  <a:pt x="839615" y="1104678"/>
                  <a:pt x="2136758" y="134603"/>
                </a:cubicBezTo>
                <a:close/>
              </a:path>
            </a:pathLst>
          </a:custGeom>
          <a:gradFill>
            <a:gsLst>
              <a:gs pos="11000">
                <a:srgbClr val="10B1A2"/>
              </a:gs>
              <a:gs pos="62000">
                <a:srgbClr val="174F7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userDrawn="1"/>
        </p:nvSpPr>
        <p:spPr>
          <a:xfrm>
            <a:off x="5826406" y="1037303"/>
            <a:ext cx="4970207" cy="4970207"/>
          </a:xfrm>
          <a:prstGeom prst="ellipse">
            <a:avLst/>
          </a:prstGeom>
          <a:noFill/>
          <a:ln>
            <a:solidFill>
              <a:srgbClr val="6D6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7"/>
          <p:cNvSpPr>
            <a:spLocks noGrp="1"/>
          </p:cNvSpPr>
          <p:nvPr>
            <p:ph type="pic" sz="quarter" idx="10" hasCustomPrompt="1"/>
          </p:nvPr>
        </p:nvSpPr>
        <p:spPr>
          <a:xfrm>
            <a:off x="5819671" y="-679974"/>
            <a:ext cx="6749004" cy="6749004"/>
          </a:xfrm>
          <a:prstGeom prst="ellipse">
            <a:avLst/>
          </a:prstGeom>
          <a:ln>
            <a:noFill/>
          </a:ln>
        </p:spPr>
        <p:txBody>
          <a:bodyPr anchor="ctr">
            <a:normAutofit/>
          </a:bodyPr>
          <a:lstStyle>
            <a:lvl1pPr algn="ctr">
              <a:defRPr sz="2400" baseline="0">
                <a:solidFill>
                  <a:srgbClr val="6D6E6C"/>
                </a:solidFill>
              </a:defRPr>
            </a:lvl1pPr>
          </a:lstStyle>
          <a:p>
            <a:r>
              <a:rPr lang="en-US" dirty="0"/>
              <a:t>Click here to add photo</a:t>
            </a:r>
          </a:p>
        </p:txBody>
      </p:sp>
      <p:sp>
        <p:nvSpPr>
          <p:cNvPr id="17" name="Text Placeholder 23"/>
          <p:cNvSpPr>
            <a:spLocks noGrp="1"/>
          </p:cNvSpPr>
          <p:nvPr>
            <p:ph type="body" sz="quarter" idx="12" hasCustomPrompt="1"/>
          </p:nvPr>
        </p:nvSpPr>
        <p:spPr>
          <a:xfrm>
            <a:off x="604373" y="3844637"/>
            <a:ext cx="4088056" cy="2374946"/>
          </a:xfrm>
        </p:spPr>
        <p:txBody>
          <a:bodyPr>
            <a:normAutofit/>
          </a:bodyPr>
          <a:lstStyle>
            <a:lvl1pPr marL="0" indent="0" algn="l">
              <a:lnSpc>
                <a:spcPts val="4000"/>
              </a:lnSpc>
              <a:buNone/>
              <a:defRPr sz="3600" b="0" baseline="0">
                <a:solidFill>
                  <a:srgbClr val="174F72"/>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Title</a:t>
            </a:r>
          </a:p>
        </p:txBody>
      </p:sp>
      <p:sp>
        <p:nvSpPr>
          <p:cNvPr id="23" name="Footer Placeholder 6"/>
          <p:cNvSpPr txBox="1">
            <a:spLocks noGrp="1"/>
          </p:cNvSpPr>
          <p:nvPr userDrawn="1"/>
        </p:nvSpPr>
        <p:spPr bwMode="auto">
          <a:xfrm>
            <a:off x="2085976" y="6182505"/>
            <a:ext cx="246221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25" name="Picture 8"/>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21469" y="6142496"/>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5214" y="428605"/>
            <a:ext cx="4722540" cy="1797044"/>
          </a:xfrm>
          <a:prstGeom prst="rect">
            <a:avLst/>
          </a:prstGeom>
        </p:spPr>
      </p:pic>
      <p:pic>
        <p:nvPicPr>
          <p:cNvPr id="22" name="Picture 21"/>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11283658" y="4789071"/>
            <a:ext cx="690436" cy="673218"/>
          </a:xfrm>
          <a:prstGeom prst="rect">
            <a:avLst/>
          </a:prstGeom>
        </p:spPr>
      </p:pic>
      <p:pic>
        <p:nvPicPr>
          <p:cNvPr id="24" name="Picture 23"/>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7614236" y="5125680"/>
            <a:ext cx="1363247" cy="1350410"/>
          </a:xfrm>
          <a:prstGeom prst="rect">
            <a:avLst/>
          </a:prstGeom>
        </p:spPr>
      </p:pic>
      <p:pic>
        <p:nvPicPr>
          <p:cNvPr id="26" name="Picture 25"/>
          <p:cNvPicPr>
            <a:picLocks noChangeAspect="1"/>
          </p:cNvPicPr>
          <p:nvPr userDrawn="1"/>
        </p:nvPicPr>
        <p:blipFill>
          <a:blip r:embed="rId6" cstate="screen">
            <a:alphaModFix/>
            <a:extLst>
              <a:ext uri="{28A0092B-C50C-407E-A947-70E740481C1C}">
                <a14:useLocalDpi xmlns:a14="http://schemas.microsoft.com/office/drawing/2010/main"/>
              </a:ext>
            </a:extLst>
          </a:blip>
          <a:stretch>
            <a:fillRect/>
          </a:stretch>
        </p:blipFill>
        <p:spPr>
          <a:xfrm>
            <a:off x="4712409" y="2225649"/>
            <a:ext cx="2227993" cy="2220696"/>
          </a:xfrm>
          <a:prstGeom prst="rect">
            <a:avLst/>
          </a:prstGeom>
        </p:spPr>
      </p:pic>
    </p:spTree>
    <p:extLst>
      <p:ext uri="{BB962C8B-B14F-4D97-AF65-F5344CB8AC3E}">
        <p14:creationId xmlns:p14="http://schemas.microsoft.com/office/powerpoint/2010/main" val="3626758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only with 2 colums - LEF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876300" y="1007537"/>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21" name="Text Placeholder 25"/>
          <p:cNvSpPr>
            <a:spLocks noGrp="1"/>
          </p:cNvSpPr>
          <p:nvPr>
            <p:ph type="body" sz="quarter" idx="14" hasCustomPrompt="1"/>
          </p:nvPr>
        </p:nvSpPr>
        <p:spPr>
          <a:xfrm>
            <a:off x="876302" y="2117211"/>
            <a:ext cx="360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9" name="Text Placeholder 25"/>
          <p:cNvSpPr>
            <a:spLocks noGrp="1"/>
          </p:cNvSpPr>
          <p:nvPr>
            <p:ph type="body" sz="quarter" idx="15" hasCustomPrompt="1"/>
          </p:nvPr>
        </p:nvSpPr>
        <p:spPr>
          <a:xfrm>
            <a:off x="4683387" y="2139557"/>
            <a:ext cx="3600000"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023474" flipH="1">
            <a:off x="8444824" y="117335"/>
            <a:ext cx="3596762" cy="2769300"/>
          </a:xfrm>
          <a:prstGeom prst="rect">
            <a:avLst/>
          </a:prstGeom>
        </p:spPr>
      </p:pic>
      <p:sp>
        <p:nvSpPr>
          <p:cNvPr id="14"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cxnSp>
        <p:nvCxnSpPr>
          <p:cNvPr id="17" name="Straight Connector 16"/>
          <p:cNvCxnSpPr/>
          <p:nvPr userDrawn="1"/>
        </p:nvCxnSpPr>
        <p:spPr>
          <a:xfrm flipH="1">
            <a:off x="478388" y="1901510"/>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185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Divider slide (NAVY)">
    <p:spTree>
      <p:nvGrpSpPr>
        <p:cNvPr id="1" name=""/>
        <p:cNvGrpSpPr/>
        <p:nvPr/>
      </p:nvGrpSpPr>
      <p:grpSpPr>
        <a:xfrm>
          <a:off x="0" y="0"/>
          <a:ext cx="0" cy="0"/>
          <a:chOff x="0" y="0"/>
          <a:chExt cx="0" cy="0"/>
        </a:xfrm>
      </p:grpSpPr>
      <p:sp>
        <p:nvSpPr>
          <p:cNvPr id="34" name="Freeform 33"/>
          <p:cNvSpPr/>
          <p:nvPr userDrawn="1"/>
        </p:nvSpPr>
        <p:spPr>
          <a:xfrm>
            <a:off x="0" y="0"/>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Placeholder 12"/>
          <p:cNvSpPr>
            <a:spLocks noGrp="1"/>
          </p:cNvSpPr>
          <p:nvPr>
            <p:ph type="body" sz="quarter" idx="11" hasCustomPrompt="1"/>
          </p:nvPr>
        </p:nvSpPr>
        <p:spPr>
          <a:xfrm>
            <a:off x="552835" y="3583517"/>
            <a:ext cx="6491432" cy="2654302"/>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US" dirty="0"/>
              <a:t>TITLE</a:t>
            </a:r>
          </a:p>
        </p:txBody>
      </p:sp>
      <p:sp>
        <p:nvSpPr>
          <p:cNvPr id="33" name="Arc 32"/>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7" name="Picture 16"/>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5666635" y="-8419"/>
            <a:ext cx="3150740" cy="2200290"/>
          </a:xfrm>
          <a:prstGeom prst="rect">
            <a:avLst/>
          </a:prstGeom>
        </p:spPr>
      </p:pic>
      <p:pic>
        <p:nvPicPr>
          <p:cNvPr id="19" name="Picture 18"/>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7845847" y="2330561"/>
            <a:ext cx="971528" cy="962379"/>
          </a:xfrm>
          <a:prstGeom prst="rect">
            <a:avLst/>
          </a:prstGeom>
        </p:spPr>
      </p:pic>
      <p:pic>
        <p:nvPicPr>
          <p:cNvPr id="20" name="Picture 19"/>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6284618" y="5671849"/>
            <a:ext cx="1045533" cy="1019460"/>
          </a:xfrm>
          <a:prstGeom prst="rect">
            <a:avLst/>
          </a:prstGeom>
        </p:spPr>
      </p:pic>
    </p:spTree>
    <p:extLst>
      <p:ext uri="{BB962C8B-B14F-4D97-AF65-F5344CB8AC3E}">
        <p14:creationId xmlns:p14="http://schemas.microsoft.com/office/powerpoint/2010/main" val="3942354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Divider slide (TURQUOISE)">
    <p:spTree>
      <p:nvGrpSpPr>
        <p:cNvPr id="1" name=""/>
        <p:cNvGrpSpPr/>
        <p:nvPr/>
      </p:nvGrpSpPr>
      <p:grpSpPr>
        <a:xfrm>
          <a:off x="0" y="0"/>
          <a:ext cx="0" cy="0"/>
          <a:chOff x="0" y="0"/>
          <a:chExt cx="0" cy="0"/>
        </a:xfrm>
      </p:grpSpPr>
      <p:sp>
        <p:nvSpPr>
          <p:cNvPr id="33" name="Freeform 32"/>
          <p:cNvSpPr/>
          <p:nvPr userDrawn="1"/>
        </p:nvSpPr>
        <p:spPr>
          <a:xfrm>
            <a:off x="1" y="-2"/>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 Placeholder 12"/>
          <p:cNvSpPr>
            <a:spLocks noGrp="1"/>
          </p:cNvSpPr>
          <p:nvPr>
            <p:ph type="body" sz="quarter" idx="11" hasCustomPrompt="1"/>
          </p:nvPr>
        </p:nvSpPr>
        <p:spPr>
          <a:xfrm>
            <a:off x="552835" y="3583517"/>
            <a:ext cx="6491432" cy="2654302"/>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US" dirty="0"/>
              <a:t>TITLE</a:t>
            </a:r>
          </a:p>
        </p:txBody>
      </p:sp>
      <p:sp>
        <p:nvSpPr>
          <p:cNvPr id="36" name="Arc 35"/>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4" name="Picture 13"/>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5666635" y="-8419"/>
            <a:ext cx="3150740" cy="2200290"/>
          </a:xfrm>
          <a:prstGeom prst="rect">
            <a:avLst/>
          </a:prstGeom>
        </p:spPr>
      </p:pic>
      <p:pic>
        <p:nvPicPr>
          <p:cNvPr id="15" name="Picture 14"/>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6311624" y="5825975"/>
            <a:ext cx="971528" cy="962379"/>
          </a:xfrm>
          <a:prstGeom prst="rect">
            <a:avLst/>
          </a:prstGeom>
        </p:spPr>
      </p:pic>
      <p:pic>
        <p:nvPicPr>
          <p:cNvPr id="18" name="Picture 17"/>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7920919" y="2330561"/>
            <a:ext cx="933458" cy="910180"/>
          </a:xfrm>
          <a:prstGeom prst="rect">
            <a:avLst/>
          </a:prstGeom>
        </p:spPr>
      </p:pic>
    </p:spTree>
    <p:extLst>
      <p:ext uri="{BB962C8B-B14F-4D97-AF65-F5344CB8AC3E}">
        <p14:creationId xmlns:p14="http://schemas.microsoft.com/office/powerpoint/2010/main" val="1946917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Quote slide (PINK)">
    <p:spTree>
      <p:nvGrpSpPr>
        <p:cNvPr id="1" name=""/>
        <p:cNvGrpSpPr/>
        <p:nvPr/>
      </p:nvGrpSpPr>
      <p:grpSpPr>
        <a:xfrm>
          <a:off x="0" y="0"/>
          <a:ext cx="0" cy="0"/>
          <a:chOff x="0" y="0"/>
          <a:chExt cx="0" cy="0"/>
        </a:xfrm>
      </p:grpSpPr>
      <p:sp>
        <p:nvSpPr>
          <p:cNvPr id="27" name="Arc 26"/>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userDrawn="1"/>
        </p:nvSpPr>
        <p:spPr>
          <a:xfrm>
            <a:off x="1" y="-2"/>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Text Placeholder 23"/>
          <p:cNvSpPr>
            <a:spLocks noGrp="1"/>
          </p:cNvSpPr>
          <p:nvPr>
            <p:ph type="body" sz="quarter" idx="14" hasCustomPrompt="1"/>
          </p:nvPr>
        </p:nvSpPr>
        <p:spPr>
          <a:xfrm>
            <a:off x="5176366" y="406880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3" name="Text Placeholder 23"/>
          <p:cNvSpPr>
            <a:spLocks noGrp="1"/>
          </p:cNvSpPr>
          <p:nvPr>
            <p:ph type="body" sz="quarter" idx="15" hasCustomPrompt="1"/>
          </p:nvPr>
        </p:nvSpPr>
        <p:spPr>
          <a:xfrm>
            <a:off x="473106" y="1345908"/>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endParaRPr lang="en-US" dirty="0"/>
          </a:p>
        </p:txBody>
      </p:sp>
      <p:sp>
        <p:nvSpPr>
          <p:cNvPr id="34" name="Text Placeholder 23"/>
          <p:cNvSpPr>
            <a:spLocks noGrp="1"/>
          </p:cNvSpPr>
          <p:nvPr>
            <p:ph type="body" sz="quarter" idx="13" hasCustomPrompt="1"/>
          </p:nvPr>
        </p:nvSpPr>
        <p:spPr>
          <a:xfrm>
            <a:off x="505763" y="1991442"/>
            <a:ext cx="5423273"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6" name="Picture 15"/>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5666635" y="-8419"/>
            <a:ext cx="3150740" cy="2200290"/>
          </a:xfrm>
          <a:prstGeom prst="rect">
            <a:avLst/>
          </a:prstGeom>
        </p:spPr>
      </p:pic>
      <p:pic>
        <p:nvPicPr>
          <p:cNvPr id="17" name="Picture 16"/>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7845847" y="2330561"/>
            <a:ext cx="971528" cy="962379"/>
          </a:xfrm>
          <a:prstGeom prst="rect">
            <a:avLst/>
          </a:prstGeom>
        </p:spPr>
      </p:pic>
      <p:pic>
        <p:nvPicPr>
          <p:cNvPr id="18" name="Picture 17"/>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6284618" y="5671849"/>
            <a:ext cx="1045533" cy="1019460"/>
          </a:xfrm>
          <a:prstGeom prst="rect">
            <a:avLst/>
          </a:prstGeom>
        </p:spPr>
      </p:pic>
    </p:spTree>
    <p:extLst>
      <p:ext uri="{BB962C8B-B14F-4D97-AF65-F5344CB8AC3E}">
        <p14:creationId xmlns:p14="http://schemas.microsoft.com/office/powerpoint/2010/main" val="4011204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bullets slide">
    <p:spTree>
      <p:nvGrpSpPr>
        <p:cNvPr id="1" name=""/>
        <p:cNvGrpSpPr/>
        <p:nvPr/>
      </p:nvGrpSpPr>
      <p:grpSpPr>
        <a:xfrm>
          <a:off x="0" y="0"/>
          <a:ext cx="0" cy="0"/>
          <a:chOff x="0" y="0"/>
          <a:chExt cx="0" cy="0"/>
        </a:xfrm>
      </p:grpSpPr>
      <p:sp>
        <p:nvSpPr>
          <p:cNvPr id="34" name="Rectangle 33"/>
          <p:cNvSpPr/>
          <p:nvPr userDrawn="1"/>
        </p:nvSpPr>
        <p:spPr>
          <a:xfrm>
            <a:off x="4903304" y="1126433"/>
            <a:ext cx="7288696" cy="1302295"/>
          </a:xfrm>
          <a:prstGeom prst="rect">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4903304" y="2749824"/>
            <a:ext cx="7288696" cy="1302295"/>
          </a:xfrm>
          <a:prstGeom prst="rect">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a:off x="4903304" y="4373215"/>
            <a:ext cx="7288696" cy="1302295"/>
          </a:xfrm>
          <a:prstGeom prst="rect">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p:cNvCxnSpPr/>
          <p:nvPr userDrawn="1"/>
        </p:nvCxnSpPr>
        <p:spPr>
          <a:xfrm>
            <a:off x="6175512" y="1223543"/>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175512" y="285205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6175512" y="449638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54456" y="677649"/>
            <a:ext cx="1176669" cy="5446643"/>
          </a:xfrm>
          <a:prstGeom prst="rect">
            <a:avLst/>
          </a:prstGeom>
        </p:spPr>
      </p:pic>
      <p:sp>
        <p:nvSpPr>
          <p:cNvPr id="42" name="Text Placeholder 23"/>
          <p:cNvSpPr>
            <a:spLocks noGrp="1"/>
          </p:cNvSpPr>
          <p:nvPr>
            <p:ph type="body" sz="quarter" idx="13" hasCustomPrompt="1"/>
          </p:nvPr>
        </p:nvSpPr>
        <p:spPr>
          <a:xfrm>
            <a:off x="643223" y="1079254"/>
            <a:ext cx="3821205"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43" name="Text Placeholder 25"/>
          <p:cNvSpPr>
            <a:spLocks noGrp="1"/>
          </p:cNvSpPr>
          <p:nvPr>
            <p:ph type="body" sz="quarter" idx="14" hasCustomPrompt="1"/>
          </p:nvPr>
        </p:nvSpPr>
        <p:spPr>
          <a:xfrm>
            <a:off x="643223" y="2087287"/>
            <a:ext cx="3821205" cy="3642009"/>
          </a:xfrm>
        </p:spPr>
        <p:txBody>
          <a:bodyPr>
            <a:noAutofit/>
          </a:bodyPr>
          <a:lstStyle>
            <a:lvl1pPr marL="0" indent="0" algn="l">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44" name="Text Placeholder 23"/>
          <p:cNvSpPr>
            <a:spLocks noGrp="1"/>
          </p:cNvSpPr>
          <p:nvPr>
            <p:ph type="body" sz="quarter" idx="15" hasCustomPrompt="1"/>
          </p:nvPr>
        </p:nvSpPr>
        <p:spPr>
          <a:xfrm>
            <a:off x="4975024" y="1126433"/>
            <a:ext cx="1176670" cy="1292995"/>
          </a:xfrm>
        </p:spPr>
        <p:txBody>
          <a:bodyPr anchor="ctr">
            <a:normAutofit/>
          </a:bodyPr>
          <a:lstStyle>
            <a:lvl1pPr marL="0" indent="0" algn="ctr">
              <a:buNone/>
              <a:defRPr sz="4800">
                <a:solidFill>
                  <a:schemeClr val="bg1"/>
                </a:solidFill>
                <a:latin typeface="+mn-lt"/>
              </a:defRPr>
            </a:lvl1pPr>
          </a:lstStyle>
          <a:p>
            <a:pPr lvl="0"/>
            <a:r>
              <a:rPr lang="en-US" dirty="0"/>
              <a:t>01</a:t>
            </a:r>
          </a:p>
        </p:txBody>
      </p:sp>
      <p:sp>
        <p:nvSpPr>
          <p:cNvPr id="45" name="Text Placeholder 2"/>
          <p:cNvSpPr>
            <a:spLocks noGrp="1"/>
          </p:cNvSpPr>
          <p:nvPr>
            <p:ph type="body" sz="quarter" idx="12" hasCustomPrompt="1"/>
          </p:nvPr>
        </p:nvSpPr>
        <p:spPr>
          <a:xfrm>
            <a:off x="6271051" y="1126433"/>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cxnSp>
        <p:nvCxnSpPr>
          <p:cNvPr id="51" name="Straight Connector 50"/>
          <p:cNvCxnSpPr/>
          <p:nvPr userDrawn="1"/>
        </p:nvCxnSpPr>
        <p:spPr>
          <a:xfrm>
            <a:off x="417209" y="1920386"/>
            <a:ext cx="4287526" cy="0"/>
          </a:xfrm>
          <a:prstGeom prst="line">
            <a:avLst/>
          </a:prstGeom>
          <a:ln>
            <a:solidFill>
              <a:srgbClr val="174F72"/>
            </a:solidFill>
          </a:ln>
        </p:spPr>
        <p:style>
          <a:lnRef idx="1">
            <a:schemeClr val="accent1"/>
          </a:lnRef>
          <a:fillRef idx="0">
            <a:schemeClr val="accent1"/>
          </a:fillRef>
          <a:effectRef idx="0">
            <a:schemeClr val="accent1"/>
          </a:effectRef>
          <a:fontRef idx="minor">
            <a:schemeClr val="tx1"/>
          </a:fontRef>
        </p:style>
      </p:cxnSp>
      <p:sp>
        <p:nvSpPr>
          <p:cNvPr id="52" name="Text Placeholder 23"/>
          <p:cNvSpPr>
            <a:spLocks noGrp="1"/>
          </p:cNvSpPr>
          <p:nvPr>
            <p:ph type="body" sz="quarter" idx="16" hasCustomPrompt="1"/>
          </p:nvPr>
        </p:nvSpPr>
        <p:spPr>
          <a:xfrm>
            <a:off x="4998842" y="2740524"/>
            <a:ext cx="1176670" cy="1292995"/>
          </a:xfrm>
        </p:spPr>
        <p:txBody>
          <a:bodyPr anchor="ctr">
            <a:normAutofit/>
          </a:bodyPr>
          <a:lstStyle>
            <a:lvl1pPr marL="0" indent="0" algn="ctr">
              <a:buNone/>
              <a:defRPr sz="4800">
                <a:solidFill>
                  <a:schemeClr val="bg1"/>
                </a:solidFill>
                <a:latin typeface="+mn-lt"/>
              </a:defRPr>
            </a:lvl1pPr>
          </a:lstStyle>
          <a:p>
            <a:pPr lvl="0"/>
            <a:r>
              <a:rPr lang="en-US" dirty="0"/>
              <a:t>02</a:t>
            </a:r>
          </a:p>
        </p:txBody>
      </p:sp>
      <p:sp>
        <p:nvSpPr>
          <p:cNvPr id="53" name="Text Placeholder 2"/>
          <p:cNvSpPr>
            <a:spLocks noGrp="1"/>
          </p:cNvSpPr>
          <p:nvPr>
            <p:ph type="body" sz="quarter" idx="17" hasCustomPrompt="1"/>
          </p:nvPr>
        </p:nvSpPr>
        <p:spPr>
          <a:xfrm>
            <a:off x="6294869" y="2740524"/>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54" name="Text Placeholder 23"/>
          <p:cNvSpPr>
            <a:spLocks noGrp="1"/>
          </p:cNvSpPr>
          <p:nvPr>
            <p:ph type="body" sz="quarter" idx="18" hasCustomPrompt="1"/>
          </p:nvPr>
        </p:nvSpPr>
        <p:spPr>
          <a:xfrm>
            <a:off x="4968894" y="4387646"/>
            <a:ext cx="1176670" cy="1292995"/>
          </a:xfrm>
        </p:spPr>
        <p:txBody>
          <a:bodyPr anchor="ctr">
            <a:normAutofit/>
          </a:bodyPr>
          <a:lstStyle>
            <a:lvl1pPr marL="0" indent="0" algn="ctr">
              <a:buNone/>
              <a:defRPr sz="4800">
                <a:solidFill>
                  <a:schemeClr val="bg1"/>
                </a:solidFill>
                <a:latin typeface="+mn-lt"/>
              </a:defRPr>
            </a:lvl1pPr>
          </a:lstStyle>
          <a:p>
            <a:pPr lvl="0"/>
            <a:r>
              <a:rPr lang="en-US" dirty="0"/>
              <a:t>03</a:t>
            </a:r>
          </a:p>
        </p:txBody>
      </p:sp>
      <p:sp>
        <p:nvSpPr>
          <p:cNvPr id="55" name="Text Placeholder 2"/>
          <p:cNvSpPr>
            <a:spLocks noGrp="1"/>
          </p:cNvSpPr>
          <p:nvPr>
            <p:ph type="body" sz="quarter" idx="19" hasCustomPrompt="1"/>
          </p:nvPr>
        </p:nvSpPr>
        <p:spPr>
          <a:xfrm>
            <a:off x="6264921" y="4387646"/>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0"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23" name="Picture 2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spTree>
    <p:extLst>
      <p:ext uri="{BB962C8B-B14F-4D97-AF65-F5344CB8AC3E}">
        <p14:creationId xmlns:p14="http://schemas.microsoft.com/office/powerpoint/2010/main" val="3095846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996A5-466F-42A5-8CD4-F4FE7615CD6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092B6B68-DD37-4FCB-B864-0452A89AC7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E05032F-0D2C-44FD-8BC5-F5736A59B2AA}"/>
              </a:ext>
            </a:extLst>
          </p:cNvPr>
          <p:cNvSpPr>
            <a:spLocks noGrp="1"/>
          </p:cNvSpPr>
          <p:nvPr>
            <p:ph type="dt" sz="half" idx="10"/>
          </p:nvPr>
        </p:nvSpPr>
        <p:spPr/>
        <p:txBody>
          <a:bodyPr/>
          <a:lstStyle/>
          <a:p>
            <a:fld id="{D9146AF6-26A4-4640-AC62-8F4657763D88}" type="datetimeFigureOut">
              <a:rPr lang="en-IE" smtClean="0"/>
              <a:t>18/05/2020</a:t>
            </a:fld>
            <a:endParaRPr lang="en-IE"/>
          </a:p>
        </p:txBody>
      </p:sp>
      <p:sp>
        <p:nvSpPr>
          <p:cNvPr id="5" name="Footer Placeholder 4">
            <a:extLst>
              <a:ext uri="{FF2B5EF4-FFF2-40B4-BE49-F238E27FC236}">
                <a16:creationId xmlns:a16="http://schemas.microsoft.com/office/drawing/2014/main" id="{9A984616-0577-4F12-BBCB-135C5771575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B49D63D-7660-4F9C-A8E9-452C452636BD}"/>
              </a:ext>
            </a:extLst>
          </p:cNvPr>
          <p:cNvSpPr>
            <a:spLocks noGrp="1"/>
          </p:cNvSpPr>
          <p:nvPr>
            <p:ph type="sldNum" sz="quarter" idx="12"/>
          </p:nvPr>
        </p:nvSpPr>
        <p:spPr/>
        <p:txBody>
          <a:bodyPr/>
          <a:lstStyle/>
          <a:p>
            <a:fld id="{77C1E854-1A40-42D0-B9BD-6CF2B2A488FD}" type="slidenum">
              <a:rPr lang="en-IE" smtClean="0"/>
              <a:t>‹#›</a:t>
            </a:fld>
            <a:endParaRPr lang="en-IE"/>
          </a:p>
        </p:txBody>
      </p:sp>
    </p:spTree>
    <p:extLst>
      <p:ext uri="{BB962C8B-B14F-4D97-AF65-F5344CB8AC3E}">
        <p14:creationId xmlns:p14="http://schemas.microsoft.com/office/powerpoint/2010/main" val="1016184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screen">
            <a:biLevel thresh="25000"/>
            <a:alphaModFix amt="2000"/>
            <a:extLst>
              <a:ext uri="{BEBA8EAE-BF5A-486C-A8C5-ECC9F3942E4B}">
                <a14:imgProps xmlns:a14="http://schemas.microsoft.com/office/drawing/2010/main">
                  <a14:imgLayer r:embed="rId3">
                    <a14:imgEffect>
                      <a14:colorTemperature colorTemp="6391"/>
                    </a14:imgEffect>
                  </a14:imgLayer>
                </a14:imgProps>
              </a:ext>
              <a:ext uri="{28A0092B-C50C-407E-A947-70E740481C1C}">
                <a14:useLocalDpi xmlns:a14="http://schemas.microsoft.com/office/drawing/2010/main"/>
              </a:ext>
            </a:extLst>
          </a:blip>
          <a:srcRect/>
          <a:stretch>
            <a:fillRect/>
          </a:stretch>
        </p:blipFill>
        <p:spPr>
          <a:xfrm rot="15744599" flipH="1">
            <a:off x="3396239" y="501080"/>
            <a:ext cx="6322751" cy="5225922"/>
          </a:xfrm>
          <a:custGeom>
            <a:avLst/>
            <a:gdLst>
              <a:gd name="connsiteX0" fmla="*/ 652261 w 652261"/>
              <a:gd name="connsiteY0" fmla="*/ 0 h 539111"/>
              <a:gd name="connsiteX1" fmla="*/ 652261 w 652261"/>
              <a:gd name="connsiteY1" fmla="*/ 352777 h 539111"/>
              <a:gd name="connsiteX2" fmla="*/ 412813 w 652261"/>
              <a:gd name="connsiteY2" fmla="*/ 510679 h 539111"/>
              <a:gd name="connsiteX3" fmla="*/ 431562 w 652261"/>
              <a:gd name="connsiteY3" fmla="*/ 539111 h 539111"/>
              <a:gd name="connsiteX4" fmla="*/ 229560 w 652261"/>
              <a:gd name="connsiteY4" fmla="*/ 539111 h 539111"/>
              <a:gd name="connsiteX5" fmla="*/ 0 w 652261"/>
              <a:gd name="connsiteY5" fmla="*/ 167133 h 539111"/>
              <a:gd name="connsiteX6" fmla="*/ 0 w 652261"/>
              <a:gd name="connsiteY6" fmla="*/ 0 h 539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261" h="539111">
                <a:moveTo>
                  <a:pt x="652261" y="0"/>
                </a:moveTo>
                <a:lnTo>
                  <a:pt x="652261" y="352777"/>
                </a:lnTo>
                <a:lnTo>
                  <a:pt x="412813" y="510679"/>
                </a:lnTo>
                <a:lnTo>
                  <a:pt x="431562" y="539111"/>
                </a:lnTo>
                <a:lnTo>
                  <a:pt x="229560" y="539111"/>
                </a:lnTo>
                <a:lnTo>
                  <a:pt x="0" y="167133"/>
                </a:lnTo>
                <a:lnTo>
                  <a:pt x="0" y="0"/>
                </a:lnTo>
                <a:close/>
              </a:path>
            </a:pathLst>
          </a:custGeom>
        </p:spPr>
      </p:pic>
      <p:sp>
        <p:nvSpPr>
          <p:cNvPr id="41" name="Arc 40"/>
          <p:cNvSpPr/>
          <p:nvPr userDrawn="1"/>
        </p:nvSpPr>
        <p:spPr>
          <a:xfrm flipH="1">
            <a:off x="7234661" y="-915640"/>
            <a:ext cx="6797861" cy="6797861"/>
          </a:xfrm>
          <a:prstGeom prst="arc">
            <a:avLst>
              <a:gd name="adj1" fmla="val 18515705"/>
              <a:gd name="adj2" fmla="val 6898743"/>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userDrawn="1"/>
        </p:nvSpPr>
        <p:spPr>
          <a:xfrm>
            <a:off x="7361819" y="0"/>
            <a:ext cx="4830180" cy="5934062"/>
          </a:xfrm>
          <a:custGeom>
            <a:avLst/>
            <a:gdLst>
              <a:gd name="connsiteX0" fmla="*/ 1597452 w 4830180"/>
              <a:gd name="connsiteY0" fmla="*/ 0 h 5934062"/>
              <a:gd name="connsiteX1" fmla="*/ 4760544 w 4830180"/>
              <a:gd name="connsiteY1" fmla="*/ 0 h 5934062"/>
              <a:gd name="connsiteX2" fmla="*/ 4830180 w 4830180"/>
              <a:gd name="connsiteY2" fmla="*/ 42305 h 5934062"/>
              <a:gd name="connsiteX3" fmla="*/ 4830180 w 4830180"/>
              <a:gd name="connsiteY3" fmla="*/ 5467824 h 5934062"/>
              <a:gd name="connsiteX4" fmla="*/ 4694297 w 4830180"/>
              <a:gd name="connsiteY4" fmla="*/ 5550374 h 5934062"/>
              <a:gd name="connsiteX5" fmla="*/ 3178998 w 4830180"/>
              <a:gd name="connsiteY5" fmla="*/ 5934062 h 5934062"/>
              <a:gd name="connsiteX6" fmla="*/ 0 w 4830180"/>
              <a:gd name="connsiteY6" fmla="*/ 2755064 h 5934062"/>
              <a:gd name="connsiteX7" fmla="*/ 1401590 w 4830180"/>
              <a:gd name="connsiteY7" fmla="*/ 118989 h 593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0180" h="5934062">
                <a:moveTo>
                  <a:pt x="1597452" y="0"/>
                </a:moveTo>
                <a:lnTo>
                  <a:pt x="4760544" y="0"/>
                </a:lnTo>
                <a:lnTo>
                  <a:pt x="4830180" y="42305"/>
                </a:lnTo>
                <a:lnTo>
                  <a:pt x="4830180" y="5467824"/>
                </a:lnTo>
                <a:lnTo>
                  <a:pt x="4694297" y="5550374"/>
                </a:lnTo>
                <a:cubicBezTo>
                  <a:pt x="4243855" y="5795070"/>
                  <a:pt x="3727658" y="5934062"/>
                  <a:pt x="3178998" y="5934062"/>
                </a:cubicBezTo>
                <a:cubicBezTo>
                  <a:pt x="1423286" y="5934062"/>
                  <a:pt x="0" y="4510776"/>
                  <a:pt x="0" y="2755064"/>
                </a:cubicBezTo>
                <a:cubicBezTo>
                  <a:pt x="0" y="1657744"/>
                  <a:pt x="555971" y="690278"/>
                  <a:pt x="1401590" y="118989"/>
                </a:cubicBezTo>
                <a:close/>
              </a:path>
            </a:pathLst>
          </a:custGeom>
          <a:gradFill flip="none" rotWithShape="1">
            <a:gsLst>
              <a:gs pos="40000">
                <a:srgbClr val="174F72"/>
              </a:gs>
              <a:gs pos="97000">
                <a:srgbClr val="10B1A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 Placeholder 23"/>
          <p:cNvSpPr>
            <a:spLocks noGrp="1"/>
          </p:cNvSpPr>
          <p:nvPr userDrawn="1">
            <p:ph type="body" sz="quarter" idx="13" hasCustomPrompt="1"/>
          </p:nvPr>
        </p:nvSpPr>
        <p:spPr>
          <a:xfrm>
            <a:off x="427462" y="853210"/>
            <a:ext cx="3104978" cy="697353"/>
          </a:xfrm>
        </p:spPr>
        <p:txBody>
          <a:bodyPr anchor="ctr">
            <a:noAutofit/>
          </a:bodyPr>
          <a:lstStyle>
            <a:lvl1pPr marL="0" indent="0" algn="l">
              <a:buNone/>
              <a:defRPr sz="5400" baseline="0">
                <a:solidFill>
                  <a:srgbClr val="174F72"/>
                </a:solidFill>
                <a:latin typeface="+mn-lt"/>
              </a:defRPr>
            </a:lvl1pPr>
          </a:lstStyle>
          <a:p>
            <a:pPr lvl="0"/>
            <a:r>
              <a:rPr lang="en-US" dirty="0"/>
              <a:t>Thank You</a:t>
            </a:r>
          </a:p>
        </p:txBody>
      </p:sp>
      <p:sp>
        <p:nvSpPr>
          <p:cNvPr id="13" name="Text Placeholder 25"/>
          <p:cNvSpPr>
            <a:spLocks noGrp="1"/>
          </p:cNvSpPr>
          <p:nvPr userDrawn="1">
            <p:ph type="body" sz="quarter" idx="14" hasCustomPrompt="1"/>
          </p:nvPr>
        </p:nvSpPr>
        <p:spPr>
          <a:xfrm>
            <a:off x="3863577" y="858821"/>
            <a:ext cx="3854522" cy="697353"/>
          </a:xfrm>
        </p:spPr>
        <p:txBody>
          <a:bodyPr anchor="ctr">
            <a:noAutofit/>
          </a:bodyPr>
          <a:lstStyle>
            <a:lvl1pPr marL="0" indent="0" algn="l">
              <a:buNone/>
              <a:defRPr sz="2800" i="1" baseline="0">
                <a:solidFill>
                  <a:srgbClr val="174F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Any Questions?</a:t>
            </a:r>
          </a:p>
        </p:txBody>
      </p:sp>
      <p:sp>
        <p:nvSpPr>
          <p:cNvPr id="10" name="Oval 9"/>
          <p:cNvSpPr/>
          <p:nvPr userDrawn="1"/>
        </p:nvSpPr>
        <p:spPr>
          <a:xfrm>
            <a:off x="7091452" y="2319040"/>
            <a:ext cx="591486" cy="591486"/>
          </a:xfrm>
          <a:prstGeom prst="ellipse">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6EAE"/>
              </a:solidFill>
            </a:endParaRPr>
          </a:p>
        </p:txBody>
      </p:sp>
      <p:sp>
        <p:nvSpPr>
          <p:cNvPr id="15" name="Oval 14"/>
          <p:cNvSpPr/>
          <p:nvPr userDrawn="1"/>
        </p:nvSpPr>
        <p:spPr>
          <a:xfrm>
            <a:off x="7707898" y="4332206"/>
            <a:ext cx="591486" cy="591486"/>
          </a:xfrm>
          <a:prstGeom prst="ellipse">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6EAE"/>
              </a:solidFill>
            </a:endParaRPr>
          </a:p>
        </p:txBody>
      </p:sp>
      <p:sp>
        <p:nvSpPr>
          <p:cNvPr id="17" name="Oval 16"/>
          <p:cNvSpPr/>
          <p:nvPr userDrawn="1"/>
        </p:nvSpPr>
        <p:spPr>
          <a:xfrm>
            <a:off x="7234661" y="3416566"/>
            <a:ext cx="591486" cy="591486"/>
          </a:xfrm>
          <a:prstGeom prst="ellipse">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6EAE"/>
              </a:solidFill>
            </a:endParaRPr>
          </a:p>
        </p:txBody>
      </p:sp>
      <p:cxnSp>
        <p:nvCxnSpPr>
          <p:cNvPr id="19" name="Straight Connector 18"/>
          <p:cNvCxnSpPr/>
          <p:nvPr userDrawn="1"/>
        </p:nvCxnSpPr>
        <p:spPr>
          <a:xfrm>
            <a:off x="3706758" y="846751"/>
            <a:ext cx="0" cy="696487"/>
          </a:xfrm>
          <a:prstGeom prst="line">
            <a:avLst/>
          </a:prstGeom>
          <a:ln w="19050">
            <a:solidFill>
              <a:srgbClr val="CEDA29"/>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userDrawn="1">
            <p:ph type="body" sz="quarter" idx="15" hasCustomPrompt="1"/>
          </p:nvPr>
        </p:nvSpPr>
        <p:spPr>
          <a:xfrm>
            <a:off x="7810096" y="2502783"/>
            <a:ext cx="2812464" cy="323455"/>
          </a:xfrm>
        </p:spPr>
        <p:txBody>
          <a:bodyPr anchor="t">
            <a:normAutofit/>
          </a:bodyPr>
          <a:lstStyle>
            <a:lvl1pPr marL="0" indent="0">
              <a:buNone/>
              <a:defRPr sz="1600">
                <a:solidFill>
                  <a:schemeClr val="bg1"/>
                </a:solidFill>
              </a:defRPr>
            </a:lvl1pPr>
          </a:lstStyle>
          <a:p>
            <a:pPr lvl="0"/>
            <a:r>
              <a:rPr lang="en-US" dirty="0"/>
              <a:t>Text 1</a:t>
            </a:r>
          </a:p>
        </p:txBody>
      </p:sp>
      <p:sp>
        <p:nvSpPr>
          <p:cNvPr id="20" name="Text Placeholder 2"/>
          <p:cNvSpPr>
            <a:spLocks noGrp="1"/>
          </p:cNvSpPr>
          <p:nvPr userDrawn="1">
            <p:ph type="body" sz="quarter" idx="16" hasCustomPrompt="1"/>
          </p:nvPr>
        </p:nvSpPr>
        <p:spPr>
          <a:xfrm>
            <a:off x="7921661" y="3491798"/>
            <a:ext cx="2757540" cy="382588"/>
          </a:xfrm>
        </p:spPr>
        <p:txBody>
          <a:bodyPr anchor="t">
            <a:normAutofit/>
          </a:bodyPr>
          <a:lstStyle>
            <a:lvl1pPr marL="0" indent="0">
              <a:buNone/>
              <a:defRPr sz="1600">
                <a:solidFill>
                  <a:schemeClr val="bg1"/>
                </a:solidFill>
              </a:defRPr>
            </a:lvl1pPr>
          </a:lstStyle>
          <a:p>
            <a:pPr lvl="0"/>
            <a:r>
              <a:rPr lang="en-US" dirty="0"/>
              <a:t>Text 1</a:t>
            </a:r>
          </a:p>
        </p:txBody>
      </p:sp>
      <p:sp>
        <p:nvSpPr>
          <p:cNvPr id="21" name="Text Placeholder 2"/>
          <p:cNvSpPr>
            <a:spLocks noGrp="1"/>
          </p:cNvSpPr>
          <p:nvPr userDrawn="1">
            <p:ph type="body" sz="quarter" idx="17" hasCustomPrompt="1"/>
          </p:nvPr>
        </p:nvSpPr>
        <p:spPr>
          <a:xfrm>
            <a:off x="8398139" y="4419571"/>
            <a:ext cx="2757540" cy="416755"/>
          </a:xfrm>
        </p:spPr>
        <p:txBody>
          <a:bodyPr anchor="t">
            <a:normAutofit/>
          </a:bodyPr>
          <a:lstStyle>
            <a:lvl1pPr marL="0" indent="0">
              <a:buNone/>
              <a:defRPr sz="1600">
                <a:solidFill>
                  <a:schemeClr val="bg1"/>
                </a:solidFill>
              </a:defRPr>
            </a:lvl1pPr>
          </a:lstStyle>
          <a:p>
            <a:pPr lvl="0"/>
            <a:r>
              <a:rPr lang="en-US" dirty="0"/>
              <a:t>Text 1</a:t>
            </a:r>
          </a:p>
        </p:txBody>
      </p:sp>
      <p:sp>
        <p:nvSpPr>
          <p:cNvPr id="37" name="Footer Placeholder 6"/>
          <p:cNvSpPr txBox="1">
            <a:spLocks noGrp="1"/>
          </p:cNvSpPr>
          <p:nvPr userDrawn="1"/>
        </p:nvSpPr>
        <p:spPr bwMode="auto">
          <a:xfrm>
            <a:off x="9639238" y="6182195"/>
            <a:ext cx="246221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38" name="Picture 8"/>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810096" y="6085819"/>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58622" y="4750737"/>
            <a:ext cx="4722540" cy="1797044"/>
          </a:xfrm>
          <a:prstGeom prst="rect">
            <a:avLst/>
          </a:prstGeom>
        </p:spPr>
      </p:pic>
    </p:spTree>
    <p:extLst>
      <p:ext uri="{BB962C8B-B14F-4D97-AF65-F5344CB8AC3E}">
        <p14:creationId xmlns:p14="http://schemas.microsoft.com/office/powerpoint/2010/main" val="899557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Laptop slide 1">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00190" y="1447737"/>
            <a:ext cx="7941283" cy="4839954"/>
          </a:xfrm>
          <a:prstGeom prst="rect">
            <a:avLst/>
          </a:prstGeom>
        </p:spPr>
      </p:pic>
      <p:sp>
        <p:nvSpPr>
          <p:cNvPr id="25" name="Text Placeholder 23"/>
          <p:cNvSpPr>
            <a:spLocks noGrp="1"/>
          </p:cNvSpPr>
          <p:nvPr>
            <p:ph type="body" sz="quarter" idx="13" hasCustomPrompt="1"/>
          </p:nvPr>
        </p:nvSpPr>
        <p:spPr>
          <a:xfrm>
            <a:off x="0" y="213464"/>
            <a:ext cx="12192000" cy="704485"/>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26" name="Text Placeholder 25"/>
          <p:cNvSpPr>
            <a:spLocks noGrp="1"/>
          </p:cNvSpPr>
          <p:nvPr>
            <p:ph type="body" sz="quarter" idx="14" hasCustomPrompt="1"/>
          </p:nvPr>
        </p:nvSpPr>
        <p:spPr>
          <a:xfrm>
            <a:off x="0" y="1045042"/>
            <a:ext cx="12192000" cy="590599"/>
          </a:xfrm>
        </p:spPr>
        <p:txBody>
          <a:bodyPr>
            <a:noAutofit/>
          </a:bodyPr>
          <a:lstStyle>
            <a:lvl1pPr marL="0" indent="0" algn="ctr">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cxnSp>
        <p:nvCxnSpPr>
          <p:cNvPr id="27" name="Straight Connector 26"/>
          <p:cNvCxnSpPr/>
          <p:nvPr userDrawn="1"/>
        </p:nvCxnSpPr>
        <p:spPr>
          <a:xfrm flipH="1">
            <a:off x="280404" y="945173"/>
            <a:ext cx="11623126" cy="0"/>
          </a:xfrm>
          <a:prstGeom prst="line">
            <a:avLst/>
          </a:prstGeom>
          <a:ln>
            <a:solidFill>
              <a:srgbClr val="174F72"/>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11"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433089" flipH="1">
            <a:off x="5757836" y="6390769"/>
            <a:ext cx="740284" cy="569976"/>
          </a:xfrm>
          <a:prstGeom prst="rect">
            <a:avLst/>
          </a:prstGeom>
        </p:spPr>
      </p:pic>
    </p:spTree>
    <p:extLst>
      <p:ext uri="{BB962C8B-B14F-4D97-AF65-F5344CB8AC3E}">
        <p14:creationId xmlns:p14="http://schemas.microsoft.com/office/powerpoint/2010/main" val="2064496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hoto Top - Text Bottom (NAVY)">
    <p:spTree>
      <p:nvGrpSpPr>
        <p:cNvPr id="1" name=""/>
        <p:cNvGrpSpPr/>
        <p:nvPr/>
      </p:nvGrpSpPr>
      <p:grpSpPr>
        <a:xfrm>
          <a:off x="0" y="0"/>
          <a:ext cx="0" cy="0"/>
          <a:chOff x="0" y="0"/>
          <a:chExt cx="0" cy="0"/>
        </a:xfrm>
      </p:grpSpPr>
      <p:sp>
        <p:nvSpPr>
          <p:cNvPr id="22" name="Picture Placeholder 6"/>
          <p:cNvSpPr>
            <a:spLocks noGrp="1"/>
          </p:cNvSpPr>
          <p:nvPr>
            <p:ph type="pic" sz="quarter" idx="10" hasCustomPrompt="1"/>
          </p:nvPr>
        </p:nvSpPr>
        <p:spPr>
          <a:xfrm>
            <a:off x="11628" y="7397"/>
            <a:ext cx="12167420" cy="4409769"/>
          </a:xfrm>
          <a:custGeom>
            <a:avLst/>
            <a:gdLst>
              <a:gd name="connsiteX0" fmla="*/ 0 w 12177713"/>
              <a:gd name="connsiteY0" fmla="*/ 0 h 4835525"/>
              <a:gd name="connsiteX1" fmla="*/ 6088857 w 12177713"/>
              <a:gd name="connsiteY1" fmla="*/ 0 h 4835525"/>
              <a:gd name="connsiteX2" fmla="*/ 12177714 w 12177713"/>
              <a:gd name="connsiteY2" fmla="*/ 2417763 h 4835525"/>
              <a:gd name="connsiteX3" fmla="*/ 6088857 w 12177713"/>
              <a:gd name="connsiteY3" fmla="*/ 4835526 h 4835525"/>
              <a:gd name="connsiteX4" fmla="*/ 0 w 12177713"/>
              <a:gd name="connsiteY4" fmla="*/ 4835525 h 4835525"/>
              <a:gd name="connsiteX5" fmla="*/ 0 w 12177713"/>
              <a:gd name="connsiteY5" fmla="*/ 0 h 4835525"/>
              <a:gd name="connsiteX0" fmla="*/ 0 w 13770334"/>
              <a:gd name="connsiteY0" fmla="*/ 0 h 4835526"/>
              <a:gd name="connsiteX1" fmla="*/ 11958715 w 13770334"/>
              <a:gd name="connsiteY1" fmla="*/ 368709 h 4835526"/>
              <a:gd name="connsiteX2" fmla="*/ 12177714 w 13770334"/>
              <a:gd name="connsiteY2" fmla="*/ 2417763 h 4835526"/>
              <a:gd name="connsiteX3" fmla="*/ 6088857 w 13770334"/>
              <a:gd name="connsiteY3" fmla="*/ 4835526 h 4835526"/>
              <a:gd name="connsiteX4" fmla="*/ 0 w 13770334"/>
              <a:gd name="connsiteY4" fmla="*/ 4835525 h 4835526"/>
              <a:gd name="connsiteX5" fmla="*/ 0 w 1377033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0 w 13957524"/>
              <a:gd name="connsiteY4" fmla="*/ 4835525 h 4835526"/>
              <a:gd name="connsiteX5" fmla="*/ 0 w 1395752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309717 w 13957524"/>
              <a:gd name="connsiteY4" fmla="*/ 1649873 h 4835526"/>
              <a:gd name="connsiteX5" fmla="*/ 0 w 13957524"/>
              <a:gd name="connsiteY5" fmla="*/ 0 h 4835526"/>
              <a:gd name="connsiteX0" fmla="*/ 46472 w 14308830"/>
              <a:gd name="connsiteY0" fmla="*/ 0 h 4245590"/>
              <a:gd name="connsiteX1" fmla="*/ 12270658 w 14308830"/>
              <a:gd name="connsiteY1" fmla="*/ 147484 h 4245590"/>
              <a:gd name="connsiteX2" fmla="*/ 12224186 w 14308830"/>
              <a:gd name="connsiteY2" fmla="*/ 2417763 h 4245590"/>
              <a:gd name="connsiteX3" fmla="*/ 0 w 14308830"/>
              <a:gd name="connsiteY3" fmla="*/ 4245590 h 4245590"/>
              <a:gd name="connsiteX4" fmla="*/ 356189 w 14308830"/>
              <a:gd name="connsiteY4" fmla="*/ 1649873 h 4245590"/>
              <a:gd name="connsiteX5" fmla="*/ 46472 w 14308830"/>
              <a:gd name="connsiteY5" fmla="*/ 0 h 4245590"/>
              <a:gd name="connsiteX0" fmla="*/ 46472 w 14267459"/>
              <a:gd name="connsiteY0" fmla="*/ 0 h 4538991"/>
              <a:gd name="connsiteX1" fmla="*/ 12270658 w 14267459"/>
              <a:gd name="connsiteY1" fmla="*/ 147484 h 4538991"/>
              <a:gd name="connsiteX2" fmla="*/ 12120947 w 14267459"/>
              <a:gd name="connsiteY2" fmla="*/ 4231815 h 4538991"/>
              <a:gd name="connsiteX3" fmla="*/ 0 w 14267459"/>
              <a:gd name="connsiteY3" fmla="*/ 4245590 h 4538991"/>
              <a:gd name="connsiteX4" fmla="*/ 356189 w 14267459"/>
              <a:gd name="connsiteY4" fmla="*/ 1649873 h 4538991"/>
              <a:gd name="connsiteX5" fmla="*/ 46472 w 14267459"/>
              <a:gd name="connsiteY5" fmla="*/ 0 h 4538991"/>
              <a:gd name="connsiteX0" fmla="*/ 46472 w 16153072"/>
              <a:gd name="connsiteY0" fmla="*/ 0 h 4984337"/>
              <a:gd name="connsiteX1" fmla="*/ 12270658 w 16153072"/>
              <a:gd name="connsiteY1" fmla="*/ 147484 h 4984337"/>
              <a:gd name="connsiteX2" fmla="*/ 12120947 w 16153072"/>
              <a:gd name="connsiteY2" fmla="*/ 4231815 h 4984337"/>
              <a:gd name="connsiteX3" fmla="*/ 0 w 16153072"/>
              <a:gd name="connsiteY3" fmla="*/ 4245590 h 4984337"/>
              <a:gd name="connsiteX4" fmla="*/ 356189 w 16153072"/>
              <a:gd name="connsiteY4" fmla="*/ 1649873 h 4984337"/>
              <a:gd name="connsiteX5" fmla="*/ 46472 w 16153072"/>
              <a:gd name="connsiteY5" fmla="*/ 0 h 4984337"/>
              <a:gd name="connsiteX0" fmla="*/ 46472 w 16615985"/>
              <a:gd name="connsiteY0" fmla="*/ 0 h 5112976"/>
              <a:gd name="connsiteX1" fmla="*/ 12270658 w 16615985"/>
              <a:gd name="connsiteY1" fmla="*/ 147484 h 5112976"/>
              <a:gd name="connsiteX2" fmla="*/ 12120947 w 16615985"/>
              <a:gd name="connsiteY2" fmla="*/ 4231815 h 5112976"/>
              <a:gd name="connsiteX3" fmla="*/ 0 w 16615985"/>
              <a:gd name="connsiteY3" fmla="*/ 4245590 h 5112976"/>
              <a:gd name="connsiteX4" fmla="*/ 356189 w 16615985"/>
              <a:gd name="connsiteY4" fmla="*/ 1649873 h 5112976"/>
              <a:gd name="connsiteX5" fmla="*/ 46472 w 16615985"/>
              <a:gd name="connsiteY5" fmla="*/ 0 h 5112976"/>
              <a:gd name="connsiteX0" fmla="*/ 50189 w 16619702"/>
              <a:gd name="connsiteY0" fmla="*/ 0 h 5112976"/>
              <a:gd name="connsiteX1" fmla="*/ 12274375 w 16619702"/>
              <a:gd name="connsiteY1" fmla="*/ 147484 h 5112976"/>
              <a:gd name="connsiteX2" fmla="*/ 12124664 w 16619702"/>
              <a:gd name="connsiteY2" fmla="*/ 4231815 h 5112976"/>
              <a:gd name="connsiteX3" fmla="*/ 3717 w 16619702"/>
              <a:gd name="connsiteY3" fmla="*/ 4245590 h 5112976"/>
              <a:gd name="connsiteX4" fmla="*/ 359906 w 16619702"/>
              <a:gd name="connsiteY4" fmla="*/ 1649873 h 5112976"/>
              <a:gd name="connsiteX5" fmla="*/ 50189 w 16619702"/>
              <a:gd name="connsiteY5" fmla="*/ 0 h 5112976"/>
              <a:gd name="connsiteX0" fmla="*/ 50141 w 16656845"/>
              <a:gd name="connsiteY0" fmla="*/ 0 h 5072723"/>
              <a:gd name="connsiteX1" fmla="*/ 12274327 w 16656845"/>
              <a:gd name="connsiteY1" fmla="*/ 147484 h 5072723"/>
              <a:gd name="connsiteX2" fmla="*/ 12183610 w 16656845"/>
              <a:gd name="connsiteY2" fmla="*/ 4187570 h 5072723"/>
              <a:gd name="connsiteX3" fmla="*/ 3669 w 16656845"/>
              <a:gd name="connsiteY3" fmla="*/ 4245590 h 5072723"/>
              <a:gd name="connsiteX4" fmla="*/ 359858 w 16656845"/>
              <a:gd name="connsiteY4" fmla="*/ 1649873 h 5072723"/>
              <a:gd name="connsiteX5" fmla="*/ 50141 w 16656845"/>
              <a:gd name="connsiteY5" fmla="*/ 0 h 5072723"/>
              <a:gd name="connsiteX0" fmla="*/ 48410 w 15004891"/>
              <a:gd name="connsiteY0" fmla="*/ 0 h 4598531"/>
              <a:gd name="connsiteX1" fmla="*/ 12272596 w 15004891"/>
              <a:gd name="connsiteY1" fmla="*/ 147484 h 4598531"/>
              <a:gd name="connsiteX2" fmla="*/ 12181879 w 15004891"/>
              <a:gd name="connsiteY2" fmla="*/ 4187570 h 4598531"/>
              <a:gd name="connsiteX3" fmla="*/ 1938 w 15004891"/>
              <a:gd name="connsiteY3" fmla="*/ 4245590 h 4598531"/>
              <a:gd name="connsiteX4" fmla="*/ 358127 w 15004891"/>
              <a:gd name="connsiteY4" fmla="*/ 1649873 h 4598531"/>
              <a:gd name="connsiteX5" fmla="*/ 48410 w 15004891"/>
              <a:gd name="connsiteY5" fmla="*/ 0 h 4598531"/>
              <a:gd name="connsiteX0" fmla="*/ 49782 w 16448836"/>
              <a:gd name="connsiteY0" fmla="*/ 0 h 5056405"/>
              <a:gd name="connsiteX1" fmla="*/ 12273968 w 16448836"/>
              <a:gd name="connsiteY1" fmla="*/ 147484 h 5056405"/>
              <a:gd name="connsiteX2" fmla="*/ 12183251 w 16448836"/>
              <a:gd name="connsiteY2" fmla="*/ 4187570 h 5056405"/>
              <a:gd name="connsiteX3" fmla="*/ 3310 w 16448836"/>
              <a:gd name="connsiteY3" fmla="*/ 4245590 h 5056405"/>
              <a:gd name="connsiteX4" fmla="*/ 359499 w 16448836"/>
              <a:gd name="connsiteY4" fmla="*/ 1649873 h 5056405"/>
              <a:gd name="connsiteX5" fmla="*/ 49782 w 16448836"/>
              <a:gd name="connsiteY5" fmla="*/ 0 h 5056405"/>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359126 w 16179660"/>
              <a:gd name="connsiteY4" fmla="*/ 1649873 h 4997032"/>
              <a:gd name="connsiteX5" fmla="*/ 49409 w 16179660"/>
              <a:gd name="connsiteY5" fmla="*/ 0 h 4997032"/>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19913 w 16179660"/>
              <a:gd name="connsiteY4" fmla="*/ 646982 h 4997032"/>
              <a:gd name="connsiteX5" fmla="*/ 49409 w 16179660"/>
              <a:gd name="connsiteY5" fmla="*/ 0 h 4997032"/>
              <a:gd name="connsiteX0" fmla="*/ 1656983 w 16179660"/>
              <a:gd name="connsiteY0" fmla="*/ 29496 h 4849548"/>
              <a:gd name="connsiteX1" fmla="*/ 12273595 w 16179660"/>
              <a:gd name="connsiteY1" fmla="*/ 0 h 4849548"/>
              <a:gd name="connsiteX2" fmla="*/ 12182878 w 16179660"/>
              <a:gd name="connsiteY2" fmla="*/ 4040086 h 4849548"/>
              <a:gd name="connsiteX3" fmla="*/ 2937 w 16179660"/>
              <a:gd name="connsiteY3" fmla="*/ 4098106 h 4849548"/>
              <a:gd name="connsiteX4" fmla="*/ 19913 w 16179660"/>
              <a:gd name="connsiteY4" fmla="*/ 499498 h 4849548"/>
              <a:gd name="connsiteX5" fmla="*/ 1656983 w 16179660"/>
              <a:gd name="connsiteY5" fmla="*/ 29496 h 4849548"/>
              <a:gd name="connsiteX0" fmla="*/ 1656983 w 16179660"/>
              <a:gd name="connsiteY0" fmla="*/ 252669 h 5072721"/>
              <a:gd name="connsiteX1" fmla="*/ 12273595 w 16179660"/>
              <a:gd name="connsiteY1" fmla="*/ 223173 h 5072721"/>
              <a:gd name="connsiteX2" fmla="*/ 12182878 w 16179660"/>
              <a:gd name="connsiteY2" fmla="*/ 4263259 h 5072721"/>
              <a:gd name="connsiteX3" fmla="*/ 2937 w 16179660"/>
              <a:gd name="connsiteY3" fmla="*/ 4321279 h 5072721"/>
              <a:gd name="connsiteX4" fmla="*/ 34662 w 16179660"/>
              <a:gd name="connsiteY4" fmla="*/ 0 h 5072721"/>
              <a:gd name="connsiteX5" fmla="*/ 1656983 w 16179660"/>
              <a:gd name="connsiteY5" fmla="*/ 252669 h 5072721"/>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98 w 14253996"/>
              <a:gd name="connsiteY0" fmla="*/ 252669 h 4712915"/>
              <a:gd name="connsiteX1" fmla="*/ 12239210 w 14253996"/>
              <a:gd name="connsiteY1" fmla="*/ 223173 h 4712915"/>
              <a:gd name="connsiteX2" fmla="*/ 12148493 w 14253996"/>
              <a:gd name="connsiteY2" fmla="*/ 4263259 h 4712915"/>
              <a:gd name="connsiteX3" fmla="*/ 71790 w 14253996"/>
              <a:gd name="connsiteY3" fmla="*/ 4336027 h 4712915"/>
              <a:gd name="connsiteX4" fmla="*/ 277 w 14253996"/>
              <a:gd name="connsiteY4" fmla="*/ 0 h 4712915"/>
              <a:gd name="connsiteX5" fmla="*/ 1622598 w 14253996"/>
              <a:gd name="connsiteY5" fmla="*/ 252669 h 4712915"/>
              <a:gd name="connsiteX0" fmla="*/ 1578644 w 14210042"/>
              <a:gd name="connsiteY0" fmla="*/ 223172 h 4683418"/>
              <a:gd name="connsiteX1" fmla="*/ 12195256 w 14210042"/>
              <a:gd name="connsiteY1" fmla="*/ 193676 h 4683418"/>
              <a:gd name="connsiteX2" fmla="*/ 12104539 w 14210042"/>
              <a:gd name="connsiteY2" fmla="*/ 4233762 h 4683418"/>
              <a:gd name="connsiteX3" fmla="*/ 27836 w 14210042"/>
              <a:gd name="connsiteY3" fmla="*/ 4306530 h 4683418"/>
              <a:gd name="connsiteX4" fmla="*/ 569 w 14210042"/>
              <a:gd name="connsiteY4" fmla="*/ 0 h 4683418"/>
              <a:gd name="connsiteX5" fmla="*/ 1578644 w 14210042"/>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8701546 w 14209473"/>
              <a:gd name="connsiteY0" fmla="*/ 16694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8701546 w 14209473"/>
              <a:gd name="connsiteY5" fmla="*/ 16694 h 4683418"/>
              <a:gd name="connsiteX0" fmla="*/ 8701546 w 14209473"/>
              <a:gd name="connsiteY0" fmla="*/ 1945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8701546 w 14209473"/>
              <a:gd name="connsiteY5" fmla="*/ 1945 h 4668669"/>
              <a:gd name="connsiteX0" fmla="*/ 12182166 w 14209473"/>
              <a:gd name="connsiteY0" fmla="*/ 16694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12182166 w 14209473"/>
              <a:gd name="connsiteY5" fmla="*/ 16694 h 4668669"/>
              <a:gd name="connsiteX0" fmla="*/ 12182166 w 14180684"/>
              <a:gd name="connsiteY0" fmla="*/ 16694 h 4467237"/>
              <a:gd name="connsiteX1" fmla="*/ 12150442 w 14180684"/>
              <a:gd name="connsiteY1" fmla="*/ 4013508 h 4467237"/>
              <a:gd name="connsiteX2" fmla="*/ 12103970 w 14180684"/>
              <a:gd name="connsiteY2" fmla="*/ 4219013 h 4467237"/>
              <a:gd name="connsiteX3" fmla="*/ 27267 w 14180684"/>
              <a:gd name="connsiteY3" fmla="*/ 4291781 h 4467237"/>
              <a:gd name="connsiteX4" fmla="*/ 0 w 14180684"/>
              <a:gd name="connsiteY4" fmla="*/ 0 h 4467237"/>
              <a:gd name="connsiteX5" fmla="*/ 12182166 w 14180684"/>
              <a:gd name="connsiteY5" fmla="*/ 16694 h 4467237"/>
              <a:gd name="connsiteX0" fmla="*/ 12182166 w 12671202"/>
              <a:gd name="connsiteY0" fmla="*/ 16694 h 4467237"/>
              <a:gd name="connsiteX1" fmla="*/ 12150442 w 12671202"/>
              <a:gd name="connsiteY1" fmla="*/ 4013508 h 4467237"/>
              <a:gd name="connsiteX2" fmla="*/ 12103970 w 12671202"/>
              <a:gd name="connsiteY2" fmla="*/ 4219013 h 4467237"/>
              <a:gd name="connsiteX3" fmla="*/ 27267 w 12671202"/>
              <a:gd name="connsiteY3" fmla="*/ 4291781 h 4467237"/>
              <a:gd name="connsiteX4" fmla="*/ 0 w 12671202"/>
              <a:gd name="connsiteY4" fmla="*/ 0 h 4467237"/>
              <a:gd name="connsiteX5" fmla="*/ 12182166 w 12671202"/>
              <a:gd name="connsiteY5" fmla="*/ 16694 h 4467237"/>
              <a:gd name="connsiteX0" fmla="*/ 12182166 w 12972148"/>
              <a:gd name="connsiteY0" fmla="*/ 16694 h 4467237"/>
              <a:gd name="connsiteX1" fmla="*/ 12150442 w 12972148"/>
              <a:gd name="connsiteY1" fmla="*/ 4013508 h 4467237"/>
              <a:gd name="connsiteX2" fmla="*/ 12103970 w 12972148"/>
              <a:gd name="connsiteY2" fmla="*/ 4219013 h 4467237"/>
              <a:gd name="connsiteX3" fmla="*/ 27267 w 12972148"/>
              <a:gd name="connsiteY3" fmla="*/ 4291781 h 4467237"/>
              <a:gd name="connsiteX4" fmla="*/ 0 w 12972148"/>
              <a:gd name="connsiteY4" fmla="*/ 0 h 4467237"/>
              <a:gd name="connsiteX5" fmla="*/ 12182166 w 12972148"/>
              <a:gd name="connsiteY5" fmla="*/ 16694 h 4467237"/>
              <a:gd name="connsiteX0" fmla="*/ 12182166 w 12618536"/>
              <a:gd name="connsiteY0" fmla="*/ 16694 h 4467237"/>
              <a:gd name="connsiteX1" fmla="*/ 12150442 w 12618536"/>
              <a:gd name="connsiteY1" fmla="*/ 4013508 h 4467237"/>
              <a:gd name="connsiteX2" fmla="*/ 12103970 w 12618536"/>
              <a:gd name="connsiteY2" fmla="*/ 4219013 h 4467237"/>
              <a:gd name="connsiteX3" fmla="*/ 27267 w 12618536"/>
              <a:gd name="connsiteY3" fmla="*/ 4291781 h 4467237"/>
              <a:gd name="connsiteX4" fmla="*/ 0 w 12618536"/>
              <a:gd name="connsiteY4" fmla="*/ 0 h 4467237"/>
              <a:gd name="connsiteX5" fmla="*/ 12182166 w 12618536"/>
              <a:gd name="connsiteY5" fmla="*/ 16694 h 4467237"/>
              <a:gd name="connsiteX0" fmla="*/ 12182166 w 12182166"/>
              <a:gd name="connsiteY0" fmla="*/ 16694 h 4351700"/>
              <a:gd name="connsiteX1" fmla="*/ 12150442 w 12182166"/>
              <a:gd name="connsiteY1" fmla="*/ 4013508 h 4351700"/>
              <a:gd name="connsiteX2" fmla="*/ 6352099 w 12182166"/>
              <a:gd name="connsiteY2" fmla="*/ 2803168 h 4351700"/>
              <a:gd name="connsiteX3" fmla="*/ 27267 w 12182166"/>
              <a:gd name="connsiteY3" fmla="*/ 4291781 h 4351700"/>
              <a:gd name="connsiteX4" fmla="*/ 0 w 12182166"/>
              <a:gd name="connsiteY4" fmla="*/ 0 h 4351700"/>
              <a:gd name="connsiteX5" fmla="*/ 12182166 w 12182166"/>
              <a:gd name="connsiteY5" fmla="*/ 16694 h 4351700"/>
              <a:gd name="connsiteX0" fmla="*/ 12182166 w 12194687"/>
              <a:gd name="connsiteY0" fmla="*/ 16694 h 4350591"/>
              <a:gd name="connsiteX1" fmla="*/ 12194687 w 12194687"/>
              <a:gd name="connsiteY1" fmla="*/ 4264231 h 4350591"/>
              <a:gd name="connsiteX2" fmla="*/ 6352099 w 12194687"/>
              <a:gd name="connsiteY2" fmla="*/ 2803168 h 4350591"/>
              <a:gd name="connsiteX3" fmla="*/ 27267 w 12194687"/>
              <a:gd name="connsiteY3" fmla="*/ 4291781 h 4350591"/>
              <a:gd name="connsiteX4" fmla="*/ 0 w 12194687"/>
              <a:gd name="connsiteY4" fmla="*/ 0 h 4350591"/>
              <a:gd name="connsiteX5" fmla="*/ 12182166 w 12194687"/>
              <a:gd name="connsiteY5" fmla="*/ 16694 h 4350591"/>
              <a:gd name="connsiteX0" fmla="*/ 12158475 w 12170996"/>
              <a:gd name="connsiteY0" fmla="*/ 1946 h 4335843"/>
              <a:gd name="connsiteX1" fmla="*/ 12170996 w 12170996"/>
              <a:gd name="connsiteY1" fmla="*/ 4249483 h 4335843"/>
              <a:gd name="connsiteX2" fmla="*/ 6328408 w 12170996"/>
              <a:gd name="connsiteY2" fmla="*/ 2788420 h 4335843"/>
              <a:gd name="connsiteX3" fmla="*/ 3576 w 12170996"/>
              <a:gd name="connsiteY3" fmla="*/ 4277033 h 4335843"/>
              <a:gd name="connsiteX4" fmla="*/ 5805 w 12170996"/>
              <a:gd name="connsiteY4" fmla="*/ 0 h 4335843"/>
              <a:gd name="connsiteX5" fmla="*/ 12158475 w 12170996"/>
              <a:gd name="connsiteY5" fmla="*/ 1946 h 4335843"/>
              <a:gd name="connsiteX0" fmla="*/ 12158475 w 12170996"/>
              <a:gd name="connsiteY0" fmla="*/ 0 h 4333897"/>
              <a:gd name="connsiteX1" fmla="*/ 12170996 w 12170996"/>
              <a:gd name="connsiteY1" fmla="*/ 4247537 h 4333897"/>
              <a:gd name="connsiteX2" fmla="*/ 6328408 w 12170996"/>
              <a:gd name="connsiteY2" fmla="*/ 2786474 h 4333897"/>
              <a:gd name="connsiteX3" fmla="*/ 3576 w 12170996"/>
              <a:gd name="connsiteY3" fmla="*/ 4275087 h 4333897"/>
              <a:gd name="connsiteX4" fmla="*/ 5805 w 12170996"/>
              <a:gd name="connsiteY4" fmla="*/ 27550 h 4333897"/>
              <a:gd name="connsiteX5" fmla="*/ 12158475 w 12170996"/>
              <a:gd name="connsiteY5" fmla="*/ 0 h 4333897"/>
              <a:gd name="connsiteX0" fmla="*/ 12158475 w 12170996"/>
              <a:gd name="connsiteY0" fmla="*/ 0 h 4377156"/>
              <a:gd name="connsiteX1" fmla="*/ 12170996 w 12170996"/>
              <a:gd name="connsiteY1" fmla="*/ 4247537 h 4377156"/>
              <a:gd name="connsiteX2" fmla="*/ 6328408 w 12170996"/>
              <a:gd name="connsiteY2" fmla="*/ 2786474 h 4377156"/>
              <a:gd name="connsiteX3" fmla="*/ 3576 w 12170996"/>
              <a:gd name="connsiteY3" fmla="*/ 4319332 h 4377156"/>
              <a:gd name="connsiteX4" fmla="*/ 5805 w 12170996"/>
              <a:gd name="connsiteY4" fmla="*/ 27550 h 4377156"/>
              <a:gd name="connsiteX5" fmla="*/ 12158475 w 12170996"/>
              <a:gd name="connsiteY5" fmla="*/ 0 h 4377156"/>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059361 w 12167420"/>
              <a:gd name="connsiteY2" fmla="*/ 2889712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407822"/>
              <a:gd name="connsiteX1" fmla="*/ 12167420 w 12167420"/>
              <a:gd name="connsiteY1" fmla="*/ 4247537 h 4407822"/>
              <a:gd name="connsiteX2" fmla="*/ 6059361 w 12167420"/>
              <a:gd name="connsiteY2" fmla="*/ 2889712 h 4407822"/>
              <a:gd name="connsiteX3" fmla="*/ 0 w 12167420"/>
              <a:gd name="connsiteY3" fmla="*/ 4407822 h 4407822"/>
              <a:gd name="connsiteX4" fmla="*/ 2229 w 12167420"/>
              <a:gd name="connsiteY4" fmla="*/ 27550 h 4407822"/>
              <a:gd name="connsiteX5" fmla="*/ 12154899 w 12167420"/>
              <a:gd name="connsiteY5" fmla="*/ 0 h 4407822"/>
              <a:gd name="connsiteX0" fmla="*/ 12154899 w 12167420"/>
              <a:gd name="connsiteY0" fmla="*/ 1947 h 4409769"/>
              <a:gd name="connsiteX1" fmla="*/ 12167420 w 12167420"/>
              <a:gd name="connsiteY1" fmla="*/ 4249484 h 4409769"/>
              <a:gd name="connsiteX2" fmla="*/ 6059361 w 12167420"/>
              <a:gd name="connsiteY2" fmla="*/ 2891659 h 4409769"/>
              <a:gd name="connsiteX3" fmla="*/ 0 w 12167420"/>
              <a:gd name="connsiteY3" fmla="*/ 4409769 h 4409769"/>
              <a:gd name="connsiteX4" fmla="*/ 2229 w 12167420"/>
              <a:gd name="connsiteY4" fmla="*/ 0 h 4409769"/>
              <a:gd name="connsiteX5" fmla="*/ 12154899 w 12167420"/>
              <a:gd name="connsiteY5" fmla="*/ 1947 h 440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7420" h="4409769">
                <a:moveTo>
                  <a:pt x="12154899" y="1947"/>
                </a:moveTo>
                <a:cubicBezTo>
                  <a:pt x="12159073" y="1417793"/>
                  <a:pt x="12163246" y="2833638"/>
                  <a:pt x="12167420" y="4249484"/>
                </a:cubicBezTo>
                <a:cubicBezTo>
                  <a:pt x="10383016" y="3320336"/>
                  <a:pt x="8087264" y="2864945"/>
                  <a:pt x="6059361" y="2891659"/>
                </a:cubicBezTo>
                <a:cubicBezTo>
                  <a:pt x="4031458" y="2918373"/>
                  <a:pt x="1268512" y="3392131"/>
                  <a:pt x="0" y="4409769"/>
                </a:cubicBezTo>
                <a:cubicBezTo>
                  <a:pt x="5659" y="2089355"/>
                  <a:pt x="11318" y="1229033"/>
                  <a:pt x="2229" y="0"/>
                </a:cubicBezTo>
                <a:lnTo>
                  <a:pt x="12154899" y="1947"/>
                </a:lnTo>
                <a:close/>
              </a:path>
            </a:pathLst>
          </a:custGeom>
        </p:spPr>
        <p:txBody>
          <a:bodyPr anchor="ctr"/>
          <a:lstStyle>
            <a:lvl1pPr algn="ctr">
              <a:defRPr baseline="0">
                <a:solidFill>
                  <a:srgbClr val="6D6E6C"/>
                </a:solidFill>
              </a:defRPr>
            </a:lvl1pPr>
          </a:lstStyle>
          <a:p>
            <a:r>
              <a:rPr lang="en-US" dirty="0"/>
              <a:t>Click to add photo </a:t>
            </a:r>
          </a:p>
        </p:txBody>
      </p:sp>
      <p:sp>
        <p:nvSpPr>
          <p:cNvPr id="12" name="Oval 11"/>
          <p:cNvSpPr/>
          <p:nvPr userDrawn="1"/>
        </p:nvSpPr>
        <p:spPr>
          <a:xfrm flipH="1">
            <a:off x="10837179" y="5366257"/>
            <a:ext cx="1103834" cy="1103834"/>
          </a:xfrm>
          <a:prstGeom prst="ellipse">
            <a:avLst/>
          </a:prstGeom>
          <a:solidFill>
            <a:srgbClr val="16A8D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userDrawn="1"/>
        </p:nvSpPr>
        <p:spPr>
          <a:xfrm flipH="1">
            <a:off x="3787" y="2843368"/>
            <a:ext cx="12173465" cy="4043593"/>
          </a:xfrm>
          <a:custGeom>
            <a:avLst/>
            <a:gdLst>
              <a:gd name="connsiteX0" fmla="*/ 6058389 w 12173465"/>
              <a:gd name="connsiteY0" fmla="*/ 0 h 4043593"/>
              <a:gd name="connsiteX1" fmla="*/ 150546 w 12173465"/>
              <a:gd name="connsiteY1" fmla="*/ 1318071 h 4043593"/>
              <a:gd name="connsiteX2" fmla="*/ 0 w 12173465"/>
              <a:gd name="connsiteY2" fmla="*/ 1413314 h 4043593"/>
              <a:gd name="connsiteX3" fmla="*/ 0 w 12173465"/>
              <a:gd name="connsiteY3" fmla="*/ 4043593 h 4043593"/>
              <a:gd name="connsiteX4" fmla="*/ 12173465 w 12173465"/>
              <a:gd name="connsiteY4" fmla="*/ 4043593 h 4043593"/>
              <a:gd name="connsiteX5" fmla="*/ 12173465 w 12173465"/>
              <a:gd name="connsiteY5" fmla="*/ 1449177 h 4043593"/>
              <a:gd name="connsiteX6" fmla="*/ 11966232 w 12173465"/>
              <a:gd name="connsiteY6" fmla="*/ 1318071 h 4043593"/>
              <a:gd name="connsiteX7" fmla="*/ 6058389 w 12173465"/>
              <a:gd name="connsiteY7" fmla="*/ 0 h 404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3465" h="4043593">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Arc 19"/>
          <p:cNvSpPr/>
          <p:nvPr userDrawn="1"/>
        </p:nvSpPr>
        <p:spPr>
          <a:xfrm>
            <a:off x="-274058" y="3098207"/>
            <a:ext cx="13412102" cy="4572000"/>
          </a:xfrm>
          <a:prstGeom prst="arc">
            <a:avLst>
              <a:gd name="adj1" fmla="val 11191005"/>
              <a:gd name="adj2" fmla="val 20906242"/>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Connector 23"/>
          <p:cNvCxnSpPr/>
          <p:nvPr userDrawn="1"/>
        </p:nvCxnSpPr>
        <p:spPr>
          <a:xfrm flipH="1">
            <a:off x="332508" y="4442958"/>
            <a:ext cx="11628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7"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17"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chemeClr val="bg1"/>
                </a:solidFill>
                <a:latin typeface="Calibri" charset="0"/>
              </a:rPr>
              <a:t>EMERGE </a:t>
            </a:r>
            <a:r>
              <a:rPr lang="en-US" altLang="ja-JP" sz="1100" b="0" baseline="0" dirty="0">
                <a:solidFill>
                  <a:schemeClr val="bg1"/>
                </a:solidFill>
                <a:latin typeface="Calibri" charset="0"/>
              </a:rPr>
              <a:t>empowering female entrepreneurs in engineering</a:t>
            </a:r>
            <a:endParaRPr kumimoji="1" lang="ja-JP" altLang="en-US" sz="1100" b="0" dirty="0">
              <a:solidFill>
                <a:schemeClr val="bg1"/>
              </a:solidFill>
              <a:latin typeface="Calibri" charset="0"/>
            </a:endParaRP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pic>
        <p:nvPicPr>
          <p:cNvPr id="28" name="Picture 27"/>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flipH="1">
            <a:off x="11026587" y="3382252"/>
            <a:ext cx="1086833" cy="1076599"/>
          </a:xfrm>
          <a:prstGeom prst="rect">
            <a:avLst/>
          </a:prstGeom>
        </p:spPr>
      </p:pic>
      <p:pic>
        <p:nvPicPr>
          <p:cNvPr id="29" name="Picture 28"/>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rot="21300420" flipH="1">
            <a:off x="53262" y="3174707"/>
            <a:ext cx="1313993" cy="1281225"/>
          </a:xfrm>
          <a:prstGeom prst="rect">
            <a:avLst/>
          </a:prstGeom>
        </p:spPr>
      </p:pic>
    </p:spTree>
    <p:extLst>
      <p:ext uri="{BB962C8B-B14F-4D97-AF65-F5344CB8AC3E}">
        <p14:creationId xmlns:p14="http://schemas.microsoft.com/office/powerpoint/2010/main" val="20875954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xt only with 2 colums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4161984" y="1007773"/>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24" name="Text Placeholder 25"/>
          <p:cNvSpPr>
            <a:spLocks noGrp="1"/>
          </p:cNvSpPr>
          <p:nvPr>
            <p:ph type="body" sz="quarter" idx="15" hasCustomPrompt="1"/>
          </p:nvPr>
        </p:nvSpPr>
        <p:spPr>
          <a:xfrm>
            <a:off x="4161986" y="2127058"/>
            <a:ext cx="360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p:cNvSpPr>
            <a:spLocks noGrp="1"/>
          </p:cNvSpPr>
          <p:nvPr>
            <p:ph type="body" sz="quarter" idx="16" hasCustomPrompt="1"/>
          </p:nvPr>
        </p:nvSpPr>
        <p:spPr>
          <a:xfrm>
            <a:off x="7969071" y="2107839"/>
            <a:ext cx="3600000"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7576526">
            <a:off x="84296" y="-28200"/>
            <a:ext cx="3596762" cy="2769300"/>
          </a:xfrm>
          <a:prstGeom prst="rect">
            <a:avLst/>
          </a:prstGeom>
        </p:spPr>
      </p:pic>
      <p:sp>
        <p:nvSpPr>
          <p:cNvPr id="14"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cxnSp>
        <p:nvCxnSpPr>
          <p:cNvPr id="17" name="Straight Connector 16"/>
          <p:cNvCxnSpPr/>
          <p:nvPr userDrawn="1"/>
        </p:nvCxnSpPr>
        <p:spPr>
          <a:xfrm flipH="1">
            <a:off x="3764072" y="1901746"/>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768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 ICON CIRCLE (PINK) - with photo &amp; text">
    <p:spTree>
      <p:nvGrpSpPr>
        <p:cNvPr id="1" name=""/>
        <p:cNvGrpSpPr/>
        <p:nvPr/>
      </p:nvGrpSpPr>
      <p:grpSpPr>
        <a:xfrm>
          <a:off x="0" y="0"/>
          <a:ext cx="0" cy="0"/>
          <a:chOff x="0" y="0"/>
          <a:chExt cx="0" cy="0"/>
        </a:xfrm>
      </p:grpSpPr>
      <p:sp>
        <p:nvSpPr>
          <p:cNvPr id="18" name="Text Placeholder 25"/>
          <p:cNvSpPr>
            <a:spLocks noGrp="1"/>
          </p:cNvSpPr>
          <p:nvPr>
            <p:ph type="body" sz="quarter" idx="20" hasCustomPrompt="1"/>
          </p:nvPr>
        </p:nvSpPr>
        <p:spPr>
          <a:xfrm>
            <a:off x="6150077" y="2157413"/>
            <a:ext cx="5551386" cy="3631644"/>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0" name="Straight Connector 19"/>
          <p:cNvCxnSpPr/>
          <p:nvPr userDrawn="1"/>
        </p:nvCxnSpPr>
        <p:spPr>
          <a:xfrm flipH="1">
            <a:off x="-3076" y="1779018"/>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26" name="Picture Placeholder 2"/>
          <p:cNvSpPr>
            <a:spLocks noGrp="1"/>
          </p:cNvSpPr>
          <p:nvPr>
            <p:ph type="pic" sz="quarter" idx="21" hasCustomPrompt="1"/>
          </p:nvPr>
        </p:nvSpPr>
        <p:spPr>
          <a:xfrm>
            <a:off x="608086" y="1404496"/>
            <a:ext cx="4849824" cy="4879740"/>
          </a:xfrm>
          <a:custGeom>
            <a:avLst/>
            <a:gdLst>
              <a:gd name="connsiteX0" fmla="*/ 0 w 4904103"/>
              <a:gd name="connsiteY0" fmla="*/ 2452052 h 4904103"/>
              <a:gd name="connsiteX1" fmla="*/ 2452052 w 4904103"/>
              <a:gd name="connsiteY1" fmla="*/ 0 h 4904103"/>
              <a:gd name="connsiteX2" fmla="*/ 4904104 w 4904103"/>
              <a:gd name="connsiteY2" fmla="*/ 2452052 h 4904103"/>
              <a:gd name="connsiteX3" fmla="*/ 2452052 w 4904103"/>
              <a:gd name="connsiteY3" fmla="*/ 4904104 h 4904103"/>
              <a:gd name="connsiteX4" fmla="*/ 0 w 4904103"/>
              <a:gd name="connsiteY4" fmla="*/ 2452052 h 4904103"/>
              <a:gd name="connsiteX0" fmla="*/ 7934 w 4912038"/>
              <a:gd name="connsiteY0" fmla="*/ 2452052 h 4904104"/>
              <a:gd name="connsiteX1" fmla="*/ 2459986 w 4912038"/>
              <a:gd name="connsiteY1" fmla="*/ 0 h 4904104"/>
              <a:gd name="connsiteX2" fmla="*/ 4912038 w 4912038"/>
              <a:gd name="connsiteY2" fmla="*/ 2452052 h 4904104"/>
              <a:gd name="connsiteX3" fmla="*/ 2459986 w 4912038"/>
              <a:gd name="connsiteY3" fmla="*/ 4904104 h 4904104"/>
              <a:gd name="connsiteX4" fmla="*/ 7934 w 4912038"/>
              <a:gd name="connsiteY4" fmla="*/ 2452052 h 4904104"/>
              <a:gd name="connsiteX0" fmla="*/ 46476 w 4950580"/>
              <a:gd name="connsiteY0" fmla="*/ 2544376 h 4996428"/>
              <a:gd name="connsiteX1" fmla="*/ 1011755 w 4950580"/>
              <a:gd name="connsiteY1" fmla="*/ 711790 h 4996428"/>
              <a:gd name="connsiteX2" fmla="*/ 2498528 w 4950580"/>
              <a:gd name="connsiteY2" fmla="*/ 92324 h 4996428"/>
              <a:gd name="connsiteX3" fmla="*/ 4950580 w 4950580"/>
              <a:gd name="connsiteY3" fmla="*/ 2544376 h 4996428"/>
              <a:gd name="connsiteX4" fmla="*/ 2498528 w 4950580"/>
              <a:gd name="connsiteY4" fmla="*/ 4996428 h 4996428"/>
              <a:gd name="connsiteX5" fmla="*/ 46476 w 4950580"/>
              <a:gd name="connsiteY5" fmla="*/ 2544376 h 4996428"/>
              <a:gd name="connsiteX0" fmla="*/ 45841 w 4949945"/>
              <a:gd name="connsiteY0" fmla="*/ 2544376 h 4996428"/>
              <a:gd name="connsiteX1" fmla="*/ 1011120 w 4949945"/>
              <a:gd name="connsiteY1" fmla="*/ 711790 h 4996428"/>
              <a:gd name="connsiteX2" fmla="*/ 2497893 w 4949945"/>
              <a:gd name="connsiteY2" fmla="*/ 92324 h 4996428"/>
              <a:gd name="connsiteX3" fmla="*/ 4949945 w 4949945"/>
              <a:gd name="connsiteY3" fmla="*/ 2544376 h 4996428"/>
              <a:gd name="connsiteX4" fmla="*/ 2497893 w 4949945"/>
              <a:gd name="connsiteY4" fmla="*/ 4996428 h 4996428"/>
              <a:gd name="connsiteX5" fmla="*/ 45841 w 4949945"/>
              <a:gd name="connsiteY5" fmla="*/ 2544376 h 4996428"/>
              <a:gd name="connsiteX0" fmla="*/ 26997 w 4931101"/>
              <a:gd name="connsiteY0" fmla="*/ 2513559 h 4965611"/>
              <a:gd name="connsiteX1" fmla="*/ 1242999 w 4931101"/>
              <a:gd name="connsiteY1" fmla="*/ 887451 h 4965611"/>
              <a:gd name="connsiteX2" fmla="*/ 2479049 w 4931101"/>
              <a:gd name="connsiteY2" fmla="*/ 61507 h 4965611"/>
              <a:gd name="connsiteX3" fmla="*/ 4931101 w 4931101"/>
              <a:gd name="connsiteY3" fmla="*/ 2513559 h 4965611"/>
              <a:gd name="connsiteX4" fmla="*/ 2479049 w 4931101"/>
              <a:gd name="connsiteY4" fmla="*/ 4965611 h 4965611"/>
              <a:gd name="connsiteX5" fmla="*/ 26997 w 4931101"/>
              <a:gd name="connsiteY5" fmla="*/ 2513559 h 4965611"/>
              <a:gd name="connsiteX0" fmla="*/ 46172 w 4950276"/>
              <a:gd name="connsiteY0" fmla="*/ 2513559 h 4965611"/>
              <a:gd name="connsiteX1" fmla="*/ 1262174 w 4950276"/>
              <a:gd name="connsiteY1" fmla="*/ 887451 h 4965611"/>
              <a:gd name="connsiteX2" fmla="*/ 2498224 w 4950276"/>
              <a:gd name="connsiteY2" fmla="*/ 61507 h 4965611"/>
              <a:gd name="connsiteX3" fmla="*/ 4950276 w 4950276"/>
              <a:gd name="connsiteY3" fmla="*/ 2513559 h 4965611"/>
              <a:gd name="connsiteX4" fmla="*/ 2498224 w 4950276"/>
              <a:gd name="connsiteY4" fmla="*/ 4965611 h 4965611"/>
              <a:gd name="connsiteX5" fmla="*/ 46172 w 4950276"/>
              <a:gd name="connsiteY5" fmla="*/ 2513559 h 4965611"/>
              <a:gd name="connsiteX0" fmla="*/ 48053 w 4922660"/>
              <a:gd name="connsiteY0" fmla="*/ 2720036 h 4966157"/>
              <a:gd name="connsiteX1" fmla="*/ 1234558 w 4922660"/>
              <a:gd name="connsiteY1" fmla="*/ 887451 h 4966157"/>
              <a:gd name="connsiteX2" fmla="*/ 2470608 w 4922660"/>
              <a:gd name="connsiteY2" fmla="*/ 61507 h 4966157"/>
              <a:gd name="connsiteX3" fmla="*/ 4922660 w 4922660"/>
              <a:gd name="connsiteY3" fmla="*/ 2513559 h 4966157"/>
              <a:gd name="connsiteX4" fmla="*/ 2470608 w 4922660"/>
              <a:gd name="connsiteY4" fmla="*/ 4965611 h 4966157"/>
              <a:gd name="connsiteX5" fmla="*/ 48053 w 4922660"/>
              <a:gd name="connsiteY5" fmla="*/ 2720036 h 4966157"/>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61473 h 5008581"/>
              <a:gd name="connsiteX1" fmla="*/ 1215769 w 4903871"/>
              <a:gd name="connsiteY1" fmla="*/ 928888 h 5008581"/>
              <a:gd name="connsiteX2" fmla="*/ 2599303 w 4903871"/>
              <a:gd name="connsiteY2" fmla="*/ 58698 h 5008581"/>
              <a:gd name="connsiteX3" fmla="*/ 4903871 w 4903871"/>
              <a:gd name="connsiteY3" fmla="*/ 2554996 h 5008581"/>
              <a:gd name="connsiteX4" fmla="*/ 2451819 w 4903871"/>
              <a:gd name="connsiteY4" fmla="*/ 5007048 h 5008581"/>
              <a:gd name="connsiteX5" fmla="*/ 29264 w 4903871"/>
              <a:gd name="connsiteY5" fmla="*/ 2761473 h 5008581"/>
              <a:gd name="connsiteX0" fmla="*/ 29264 w 4903871"/>
              <a:gd name="connsiteY0" fmla="*/ 2775833 h 5022941"/>
              <a:gd name="connsiteX1" fmla="*/ 1215769 w 4903871"/>
              <a:gd name="connsiteY1" fmla="*/ 943248 h 5022941"/>
              <a:gd name="connsiteX2" fmla="*/ 2599303 w 4903871"/>
              <a:gd name="connsiteY2" fmla="*/ 73058 h 5022941"/>
              <a:gd name="connsiteX3" fmla="*/ 4903871 w 4903871"/>
              <a:gd name="connsiteY3" fmla="*/ 2569356 h 5022941"/>
              <a:gd name="connsiteX4" fmla="*/ 2451819 w 4903871"/>
              <a:gd name="connsiteY4" fmla="*/ 5021408 h 5022941"/>
              <a:gd name="connsiteX5" fmla="*/ 29264 w 4903871"/>
              <a:gd name="connsiteY5" fmla="*/ 2775833 h 5022941"/>
              <a:gd name="connsiteX0" fmla="*/ 15925 w 4890532"/>
              <a:gd name="connsiteY0" fmla="*/ 2765410 h 5011527"/>
              <a:gd name="connsiteX1" fmla="*/ 1600637 w 4890532"/>
              <a:gd name="connsiteY1" fmla="*/ 1006567 h 5011527"/>
              <a:gd name="connsiteX2" fmla="*/ 2585964 w 4890532"/>
              <a:gd name="connsiteY2" fmla="*/ 62635 h 5011527"/>
              <a:gd name="connsiteX3" fmla="*/ 4890532 w 4890532"/>
              <a:gd name="connsiteY3" fmla="*/ 2558933 h 5011527"/>
              <a:gd name="connsiteX4" fmla="*/ 2438480 w 4890532"/>
              <a:gd name="connsiteY4" fmla="*/ 5010985 h 5011527"/>
              <a:gd name="connsiteX5" fmla="*/ 15925 w 4890532"/>
              <a:gd name="connsiteY5" fmla="*/ 2765410 h 5011527"/>
              <a:gd name="connsiteX0" fmla="*/ 194654 w 5069261"/>
              <a:gd name="connsiteY0" fmla="*/ 2763498 h 5009614"/>
              <a:gd name="connsiteX1" fmla="*/ 776475 w 5069261"/>
              <a:gd name="connsiteY1" fmla="*/ 1019403 h 5009614"/>
              <a:gd name="connsiteX2" fmla="*/ 2764693 w 5069261"/>
              <a:gd name="connsiteY2" fmla="*/ 60723 h 5009614"/>
              <a:gd name="connsiteX3" fmla="*/ 5069261 w 5069261"/>
              <a:gd name="connsiteY3" fmla="*/ 2557021 h 5009614"/>
              <a:gd name="connsiteX4" fmla="*/ 2617209 w 5069261"/>
              <a:gd name="connsiteY4" fmla="*/ 5009073 h 5009614"/>
              <a:gd name="connsiteX5" fmla="*/ 194654 w 5069261"/>
              <a:gd name="connsiteY5" fmla="*/ 2763498 h 5009614"/>
              <a:gd name="connsiteX0" fmla="*/ 194654 w 5069261"/>
              <a:gd name="connsiteY0" fmla="*/ 2793721 h 5039837"/>
              <a:gd name="connsiteX1" fmla="*/ 776475 w 5069261"/>
              <a:gd name="connsiteY1" fmla="*/ 1049626 h 5039837"/>
              <a:gd name="connsiteX2" fmla="*/ 1218926 w 5069261"/>
              <a:gd name="connsiteY2" fmla="*/ 592426 h 5039837"/>
              <a:gd name="connsiteX3" fmla="*/ 2764693 w 5069261"/>
              <a:gd name="connsiteY3" fmla="*/ 90946 h 5039837"/>
              <a:gd name="connsiteX4" fmla="*/ 5069261 w 5069261"/>
              <a:gd name="connsiteY4" fmla="*/ 2587244 h 5039837"/>
              <a:gd name="connsiteX5" fmla="*/ 2617209 w 5069261"/>
              <a:gd name="connsiteY5" fmla="*/ 5039296 h 5039837"/>
              <a:gd name="connsiteX6" fmla="*/ 194654 w 5069261"/>
              <a:gd name="connsiteY6" fmla="*/ 2793721 h 5039837"/>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704662 h 4950778"/>
              <a:gd name="connsiteX1" fmla="*/ 776475 w 5069261"/>
              <a:gd name="connsiteY1" fmla="*/ 960567 h 4950778"/>
              <a:gd name="connsiteX2" fmla="*/ 1513894 w 5069261"/>
              <a:gd name="connsiteY2" fmla="*/ 326386 h 4950778"/>
              <a:gd name="connsiteX3" fmla="*/ 2764693 w 5069261"/>
              <a:gd name="connsiteY3" fmla="*/ 1887 h 4950778"/>
              <a:gd name="connsiteX4" fmla="*/ 5069261 w 5069261"/>
              <a:gd name="connsiteY4" fmla="*/ 2498185 h 4950778"/>
              <a:gd name="connsiteX5" fmla="*/ 2617209 w 5069261"/>
              <a:gd name="connsiteY5" fmla="*/ 4950237 h 4950778"/>
              <a:gd name="connsiteX6" fmla="*/ 194654 w 5069261"/>
              <a:gd name="connsiteY6" fmla="*/ 2704662 h 4950778"/>
              <a:gd name="connsiteX0" fmla="*/ 194654 w 5069261"/>
              <a:gd name="connsiteY0" fmla="*/ 2617527 h 4863643"/>
              <a:gd name="connsiteX1" fmla="*/ 776475 w 5069261"/>
              <a:gd name="connsiteY1" fmla="*/ 873432 h 4863643"/>
              <a:gd name="connsiteX2" fmla="*/ 1513894 w 5069261"/>
              <a:gd name="connsiteY2" fmla="*/ 239251 h 4863643"/>
              <a:gd name="connsiteX3" fmla="*/ 2823686 w 5069261"/>
              <a:gd name="connsiteY3" fmla="*/ 3242 h 4863643"/>
              <a:gd name="connsiteX4" fmla="*/ 5069261 w 5069261"/>
              <a:gd name="connsiteY4" fmla="*/ 2411050 h 4863643"/>
              <a:gd name="connsiteX5" fmla="*/ 2617209 w 5069261"/>
              <a:gd name="connsiteY5" fmla="*/ 4863102 h 4863643"/>
              <a:gd name="connsiteX6" fmla="*/ 194654 w 5069261"/>
              <a:gd name="connsiteY6" fmla="*/ 2617527 h 4863643"/>
              <a:gd name="connsiteX0" fmla="*/ 194654 w 5069261"/>
              <a:gd name="connsiteY0" fmla="*/ 2631933 h 4878049"/>
              <a:gd name="connsiteX1" fmla="*/ 776475 w 5069261"/>
              <a:gd name="connsiteY1" fmla="*/ 887838 h 4878049"/>
              <a:gd name="connsiteX2" fmla="*/ 1513894 w 5069261"/>
              <a:gd name="connsiteY2" fmla="*/ 253657 h 4878049"/>
              <a:gd name="connsiteX3" fmla="*/ 2823686 w 5069261"/>
              <a:gd name="connsiteY3" fmla="*/ 2899 h 4878049"/>
              <a:gd name="connsiteX4" fmla="*/ 5069261 w 5069261"/>
              <a:gd name="connsiteY4" fmla="*/ 2425456 h 4878049"/>
              <a:gd name="connsiteX5" fmla="*/ 2617209 w 5069261"/>
              <a:gd name="connsiteY5" fmla="*/ 4877508 h 4878049"/>
              <a:gd name="connsiteX6" fmla="*/ 194654 w 5069261"/>
              <a:gd name="connsiteY6" fmla="*/ 2631933 h 4878049"/>
              <a:gd name="connsiteX0" fmla="*/ 16653 w 4891260"/>
              <a:gd name="connsiteY0" fmla="*/ 2631933 h 4878213"/>
              <a:gd name="connsiteX1" fmla="*/ 598474 w 4891260"/>
              <a:gd name="connsiteY1" fmla="*/ 887838 h 4878213"/>
              <a:gd name="connsiteX2" fmla="*/ 1335893 w 4891260"/>
              <a:gd name="connsiteY2" fmla="*/ 253657 h 4878213"/>
              <a:gd name="connsiteX3" fmla="*/ 2645685 w 4891260"/>
              <a:gd name="connsiteY3" fmla="*/ 2899 h 4878213"/>
              <a:gd name="connsiteX4" fmla="*/ 4891260 w 4891260"/>
              <a:gd name="connsiteY4" fmla="*/ 2425456 h 4878213"/>
              <a:gd name="connsiteX5" fmla="*/ 2439208 w 4891260"/>
              <a:gd name="connsiteY5" fmla="*/ 4877508 h 4878213"/>
              <a:gd name="connsiteX6" fmla="*/ 16653 w 4891260"/>
              <a:gd name="connsiteY6" fmla="*/ 2631933 h 4878213"/>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859 w 4845221"/>
              <a:gd name="connsiteY0" fmla="*/ 2572939 h 4877951"/>
              <a:gd name="connsiteX1" fmla="*/ 552435 w 4845221"/>
              <a:gd name="connsiteY1" fmla="*/ 887838 h 4877951"/>
              <a:gd name="connsiteX2" fmla="*/ 1289854 w 4845221"/>
              <a:gd name="connsiteY2" fmla="*/ 253657 h 4877951"/>
              <a:gd name="connsiteX3" fmla="*/ 2599646 w 4845221"/>
              <a:gd name="connsiteY3" fmla="*/ 2899 h 4877951"/>
              <a:gd name="connsiteX4" fmla="*/ 4845221 w 4845221"/>
              <a:gd name="connsiteY4" fmla="*/ 2425456 h 4877951"/>
              <a:gd name="connsiteX5" fmla="*/ 2393169 w 4845221"/>
              <a:gd name="connsiteY5" fmla="*/ 4877508 h 4877951"/>
              <a:gd name="connsiteX6" fmla="*/ 14859 w 4845221"/>
              <a:gd name="connsiteY6" fmla="*/ 2572939 h 4877951"/>
              <a:gd name="connsiteX0" fmla="*/ 2508 w 4832870"/>
              <a:gd name="connsiteY0" fmla="*/ 2572939 h 4877927"/>
              <a:gd name="connsiteX1" fmla="*/ 540084 w 4832870"/>
              <a:gd name="connsiteY1" fmla="*/ 887838 h 4877927"/>
              <a:gd name="connsiteX2" fmla="*/ 1277503 w 4832870"/>
              <a:gd name="connsiteY2" fmla="*/ 253657 h 4877927"/>
              <a:gd name="connsiteX3" fmla="*/ 2587295 w 4832870"/>
              <a:gd name="connsiteY3" fmla="*/ 2899 h 4877927"/>
              <a:gd name="connsiteX4" fmla="*/ 4832870 w 4832870"/>
              <a:gd name="connsiteY4" fmla="*/ 2425456 h 4877927"/>
              <a:gd name="connsiteX5" fmla="*/ 2380818 w 4832870"/>
              <a:gd name="connsiteY5" fmla="*/ 4877508 h 4877927"/>
              <a:gd name="connsiteX6" fmla="*/ 2508 w 4832870"/>
              <a:gd name="connsiteY6" fmla="*/ 2572939 h 4877927"/>
              <a:gd name="connsiteX0" fmla="*/ 2349 w 4847459"/>
              <a:gd name="connsiteY0" fmla="*/ 2587687 h 4878020"/>
              <a:gd name="connsiteX1" fmla="*/ 554673 w 4847459"/>
              <a:gd name="connsiteY1" fmla="*/ 887838 h 4878020"/>
              <a:gd name="connsiteX2" fmla="*/ 1292092 w 4847459"/>
              <a:gd name="connsiteY2" fmla="*/ 253657 h 4878020"/>
              <a:gd name="connsiteX3" fmla="*/ 2601884 w 4847459"/>
              <a:gd name="connsiteY3" fmla="*/ 2899 h 4878020"/>
              <a:gd name="connsiteX4" fmla="*/ 4847459 w 4847459"/>
              <a:gd name="connsiteY4" fmla="*/ 2425456 h 4878020"/>
              <a:gd name="connsiteX5" fmla="*/ 2395407 w 4847459"/>
              <a:gd name="connsiteY5" fmla="*/ 4877508 h 4878020"/>
              <a:gd name="connsiteX6" fmla="*/ 2349 w 4847459"/>
              <a:gd name="connsiteY6" fmla="*/ 2587687 h 4878020"/>
              <a:gd name="connsiteX0" fmla="*/ 2349 w 4847459"/>
              <a:gd name="connsiteY0" fmla="*/ 2587687 h 4879638"/>
              <a:gd name="connsiteX1" fmla="*/ 554673 w 4847459"/>
              <a:gd name="connsiteY1" fmla="*/ 887838 h 4879638"/>
              <a:gd name="connsiteX2" fmla="*/ 1292092 w 4847459"/>
              <a:gd name="connsiteY2" fmla="*/ 253657 h 4879638"/>
              <a:gd name="connsiteX3" fmla="*/ 2601884 w 4847459"/>
              <a:gd name="connsiteY3" fmla="*/ 2899 h 4879638"/>
              <a:gd name="connsiteX4" fmla="*/ 4847459 w 4847459"/>
              <a:gd name="connsiteY4" fmla="*/ 2425456 h 4879638"/>
              <a:gd name="connsiteX5" fmla="*/ 2395407 w 4847459"/>
              <a:gd name="connsiteY5" fmla="*/ 4877508 h 4879638"/>
              <a:gd name="connsiteX6" fmla="*/ 2349 w 4847459"/>
              <a:gd name="connsiteY6" fmla="*/ 2587687 h 4879638"/>
              <a:gd name="connsiteX0" fmla="*/ 2349 w 4847459"/>
              <a:gd name="connsiteY0" fmla="*/ 2587687 h 4880814"/>
              <a:gd name="connsiteX1" fmla="*/ 554673 w 4847459"/>
              <a:gd name="connsiteY1" fmla="*/ 887838 h 4880814"/>
              <a:gd name="connsiteX2" fmla="*/ 1292092 w 4847459"/>
              <a:gd name="connsiteY2" fmla="*/ 253657 h 4880814"/>
              <a:gd name="connsiteX3" fmla="*/ 2601884 w 4847459"/>
              <a:gd name="connsiteY3" fmla="*/ 2899 h 4880814"/>
              <a:gd name="connsiteX4" fmla="*/ 4847459 w 4847459"/>
              <a:gd name="connsiteY4" fmla="*/ 2425456 h 4880814"/>
              <a:gd name="connsiteX5" fmla="*/ 2395407 w 4847459"/>
              <a:gd name="connsiteY5" fmla="*/ 4877508 h 4880814"/>
              <a:gd name="connsiteX6" fmla="*/ 2349 w 4847459"/>
              <a:gd name="connsiteY6" fmla="*/ 2587687 h 4880814"/>
              <a:gd name="connsiteX0" fmla="*/ 2349 w 4847459"/>
              <a:gd name="connsiteY0" fmla="*/ 2587687 h 4882213"/>
              <a:gd name="connsiteX1" fmla="*/ 554673 w 4847459"/>
              <a:gd name="connsiteY1" fmla="*/ 887838 h 4882213"/>
              <a:gd name="connsiteX2" fmla="*/ 1292092 w 4847459"/>
              <a:gd name="connsiteY2" fmla="*/ 253657 h 4882213"/>
              <a:gd name="connsiteX3" fmla="*/ 2601884 w 4847459"/>
              <a:gd name="connsiteY3" fmla="*/ 2899 h 4882213"/>
              <a:gd name="connsiteX4" fmla="*/ 4847459 w 4847459"/>
              <a:gd name="connsiteY4" fmla="*/ 2425456 h 4882213"/>
              <a:gd name="connsiteX5" fmla="*/ 2395407 w 4847459"/>
              <a:gd name="connsiteY5" fmla="*/ 4877508 h 4882213"/>
              <a:gd name="connsiteX6" fmla="*/ 2349 w 4847459"/>
              <a:gd name="connsiteY6" fmla="*/ 2587687 h 4882213"/>
              <a:gd name="connsiteX0" fmla="*/ 2349 w 4788465"/>
              <a:gd name="connsiteY0" fmla="*/ 2725837 h 5015868"/>
              <a:gd name="connsiteX1" fmla="*/ 554673 w 4788465"/>
              <a:gd name="connsiteY1" fmla="*/ 1025988 h 5015868"/>
              <a:gd name="connsiteX2" fmla="*/ 1292092 w 4788465"/>
              <a:gd name="connsiteY2" fmla="*/ 391807 h 5015868"/>
              <a:gd name="connsiteX3" fmla="*/ 2601884 w 4788465"/>
              <a:gd name="connsiteY3" fmla="*/ 141049 h 5015868"/>
              <a:gd name="connsiteX4" fmla="*/ 4788465 w 4788465"/>
              <a:gd name="connsiteY4" fmla="*/ 2622599 h 5015868"/>
              <a:gd name="connsiteX5" fmla="*/ 2395407 w 4788465"/>
              <a:gd name="connsiteY5" fmla="*/ 5015658 h 5015868"/>
              <a:gd name="connsiteX6" fmla="*/ 2349 w 4788465"/>
              <a:gd name="connsiteY6" fmla="*/ 2725837 h 5015868"/>
              <a:gd name="connsiteX0" fmla="*/ 2349 w 4817962"/>
              <a:gd name="connsiteY0" fmla="*/ 2726902 h 5016878"/>
              <a:gd name="connsiteX1" fmla="*/ 554673 w 4817962"/>
              <a:gd name="connsiteY1" fmla="*/ 1027053 h 5016878"/>
              <a:gd name="connsiteX2" fmla="*/ 1292092 w 4817962"/>
              <a:gd name="connsiteY2" fmla="*/ 392872 h 5016878"/>
              <a:gd name="connsiteX3" fmla="*/ 2601884 w 4817962"/>
              <a:gd name="connsiteY3" fmla="*/ 142114 h 5016878"/>
              <a:gd name="connsiteX4" fmla="*/ 4817962 w 4817962"/>
              <a:gd name="connsiteY4" fmla="*/ 2638412 h 5016878"/>
              <a:gd name="connsiteX5" fmla="*/ 2395407 w 4817962"/>
              <a:gd name="connsiteY5" fmla="*/ 5016723 h 5016878"/>
              <a:gd name="connsiteX6" fmla="*/ 2349 w 4817962"/>
              <a:gd name="connsiteY6" fmla="*/ 2726902 h 5016878"/>
              <a:gd name="connsiteX0" fmla="*/ 2349 w 4817962"/>
              <a:gd name="connsiteY0" fmla="*/ 2599752 h 4889728"/>
              <a:gd name="connsiteX1" fmla="*/ 554673 w 4817962"/>
              <a:gd name="connsiteY1" fmla="*/ 899903 h 4889728"/>
              <a:gd name="connsiteX2" fmla="*/ 1292092 w 4817962"/>
              <a:gd name="connsiteY2" fmla="*/ 265722 h 4889728"/>
              <a:gd name="connsiteX3" fmla="*/ 2601884 w 4817962"/>
              <a:gd name="connsiteY3" fmla="*/ 14964 h 4889728"/>
              <a:gd name="connsiteX4" fmla="*/ 4817962 w 4817962"/>
              <a:gd name="connsiteY4" fmla="*/ 2511262 h 4889728"/>
              <a:gd name="connsiteX5" fmla="*/ 2395407 w 4817962"/>
              <a:gd name="connsiteY5" fmla="*/ 4889573 h 4889728"/>
              <a:gd name="connsiteX6" fmla="*/ 2349 w 4817962"/>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1979 w 4817592"/>
              <a:gd name="connsiteY0" fmla="*/ 2599752 h 4889728"/>
              <a:gd name="connsiteX1" fmla="*/ 554303 w 4817592"/>
              <a:gd name="connsiteY1" fmla="*/ 899903 h 4889728"/>
              <a:gd name="connsiteX2" fmla="*/ 1291722 w 4817592"/>
              <a:gd name="connsiteY2" fmla="*/ 265722 h 4889728"/>
              <a:gd name="connsiteX3" fmla="*/ 2601514 w 4817592"/>
              <a:gd name="connsiteY3" fmla="*/ 14964 h 4889728"/>
              <a:gd name="connsiteX4" fmla="*/ 4817592 w 4817592"/>
              <a:gd name="connsiteY4" fmla="*/ 2511262 h 4889728"/>
              <a:gd name="connsiteX5" fmla="*/ 2395037 w 4817592"/>
              <a:gd name="connsiteY5" fmla="*/ 4889573 h 4889728"/>
              <a:gd name="connsiteX6" fmla="*/ 1979 w 4817592"/>
              <a:gd name="connsiteY6" fmla="*/ 2599752 h 4889728"/>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31422 h 4877357"/>
              <a:gd name="connsiteX1" fmla="*/ 583259 w 4846548"/>
              <a:gd name="connsiteY1" fmla="*/ 887327 h 4877357"/>
              <a:gd name="connsiteX2" fmla="*/ 1320678 w 4846548"/>
              <a:gd name="connsiteY2" fmla="*/ 253146 h 4877357"/>
              <a:gd name="connsiteX3" fmla="*/ 2630470 w 4846548"/>
              <a:gd name="connsiteY3" fmla="*/ 2388 h 4877357"/>
              <a:gd name="connsiteX4" fmla="*/ 4846548 w 4846548"/>
              <a:gd name="connsiteY4" fmla="*/ 2498686 h 4877357"/>
              <a:gd name="connsiteX5" fmla="*/ 2423993 w 4846548"/>
              <a:gd name="connsiteY5" fmla="*/ 4876997 h 4877357"/>
              <a:gd name="connsiteX6" fmla="*/ 1438 w 4846548"/>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774250 h 5020185"/>
              <a:gd name="connsiteX1" fmla="*/ 583524 w 4846813"/>
              <a:gd name="connsiteY1" fmla="*/ 1030155 h 5020185"/>
              <a:gd name="connsiteX2" fmla="*/ 1362778 w 4846813"/>
              <a:gd name="connsiteY2" fmla="*/ 384021 h 5020185"/>
              <a:gd name="connsiteX3" fmla="*/ 2630735 w 4846813"/>
              <a:gd name="connsiteY3" fmla="*/ 145216 h 5020185"/>
              <a:gd name="connsiteX4" fmla="*/ 4846813 w 4846813"/>
              <a:gd name="connsiteY4" fmla="*/ 2641514 h 5020185"/>
              <a:gd name="connsiteX5" fmla="*/ 2424258 w 4846813"/>
              <a:gd name="connsiteY5" fmla="*/ 5019825 h 5020185"/>
              <a:gd name="connsiteX6" fmla="*/ 1703 w 4846813"/>
              <a:gd name="connsiteY6" fmla="*/ 2774250 h 5020185"/>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9824" h="4879740">
                <a:moveTo>
                  <a:pt x="4714" y="2633904"/>
                </a:moveTo>
                <a:cubicBezTo>
                  <a:pt x="-41102" y="1753807"/>
                  <a:pt x="254397" y="1247878"/>
                  <a:pt x="574582" y="853951"/>
                </a:cubicBezTo>
                <a:cubicBezTo>
                  <a:pt x="743953" y="976126"/>
                  <a:pt x="1488382" y="955180"/>
                  <a:pt x="1365789" y="243675"/>
                </a:cubicBezTo>
                <a:cubicBezTo>
                  <a:pt x="1697159" y="83895"/>
                  <a:pt x="2172603" y="-24744"/>
                  <a:pt x="2633746" y="4870"/>
                </a:cubicBezTo>
                <a:cubicBezTo>
                  <a:pt x="3094889" y="34484"/>
                  <a:pt x="4770877" y="249696"/>
                  <a:pt x="4849824" y="2501168"/>
                </a:cubicBezTo>
                <a:cubicBezTo>
                  <a:pt x="4823509" y="3714086"/>
                  <a:pt x="4013078" y="4857356"/>
                  <a:pt x="2427269" y="4879479"/>
                </a:cubicBezTo>
                <a:cubicBezTo>
                  <a:pt x="841460" y="4901602"/>
                  <a:pt x="50530" y="3514001"/>
                  <a:pt x="4714" y="2633904"/>
                </a:cubicBezTo>
                <a:close/>
              </a:path>
            </a:pathLst>
          </a:custGeom>
          <a:ln>
            <a:noFill/>
          </a:ln>
        </p:spPr>
        <p:txBody>
          <a:bodyPr anchor="ctr">
            <a:normAutofit/>
          </a:bodyPr>
          <a:lstStyle>
            <a:lvl1pPr algn="ctr">
              <a:defRPr sz="3200" baseline="0">
                <a:solidFill>
                  <a:srgbClr val="6D6E6C"/>
                </a:solidFill>
              </a:defRPr>
            </a:lvl1pPr>
          </a:lstStyle>
          <a:p>
            <a:r>
              <a:rPr lang="en-US" dirty="0"/>
              <a:t>Click here to add photo</a:t>
            </a:r>
          </a:p>
        </p:txBody>
      </p:sp>
      <p:sp>
        <p:nvSpPr>
          <p:cNvPr id="27" name="Text Placeholder 23"/>
          <p:cNvSpPr>
            <a:spLocks noGrp="1"/>
          </p:cNvSpPr>
          <p:nvPr>
            <p:ph type="body" sz="quarter" idx="22" hasCustomPrompt="1"/>
          </p:nvPr>
        </p:nvSpPr>
        <p:spPr>
          <a:xfrm>
            <a:off x="6121565" y="767883"/>
            <a:ext cx="5579898" cy="857158"/>
          </a:xfrm>
          <a:noFill/>
        </p:spPr>
        <p:txBody>
          <a:bodyPr anchor="t">
            <a:normAutofit/>
          </a:bodyPr>
          <a:lstStyle>
            <a:lvl1pPr marL="0" indent="0" algn="l">
              <a:buNone/>
              <a:defRPr sz="3600" i="0">
                <a:solidFill>
                  <a:srgbClr val="E63275"/>
                </a:solidFill>
                <a:latin typeface="+mn-lt"/>
              </a:defRPr>
            </a:lvl1pPr>
          </a:lstStyle>
          <a:p>
            <a:pPr lvl="0"/>
            <a:r>
              <a:rPr lang="en-US" dirty="0"/>
              <a:t>TITLE</a:t>
            </a:r>
          </a:p>
        </p:txBody>
      </p:sp>
      <p:sp>
        <p:nvSpPr>
          <p:cNvPr id="9"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
        <p:nvSpPr>
          <p:cNvPr id="14" name="Oval 13"/>
          <p:cNvSpPr/>
          <p:nvPr userDrawn="1"/>
        </p:nvSpPr>
        <p:spPr>
          <a:xfrm>
            <a:off x="928811" y="1274475"/>
            <a:ext cx="1061075" cy="1067983"/>
          </a:xfrm>
          <a:prstGeom prst="ellipse">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7463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96CDC-EACA-4653-9AAD-4CA8050802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37FFC431-5BA2-462D-9152-D14953BA26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54E152-52D3-4DCC-B2BA-2C71BC6C881A}"/>
              </a:ext>
            </a:extLst>
          </p:cNvPr>
          <p:cNvSpPr>
            <a:spLocks noGrp="1"/>
          </p:cNvSpPr>
          <p:nvPr>
            <p:ph type="dt" sz="half" idx="10"/>
          </p:nvPr>
        </p:nvSpPr>
        <p:spPr/>
        <p:txBody>
          <a:bodyPr/>
          <a:lstStyle/>
          <a:p>
            <a:fld id="{D9146AF6-26A4-4640-AC62-8F4657763D88}" type="datetimeFigureOut">
              <a:rPr lang="en-IE" smtClean="0"/>
              <a:t>18/05/2020</a:t>
            </a:fld>
            <a:endParaRPr lang="en-IE"/>
          </a:p>
        </p:txBody>
      </p:sp>
      <p:sp>
        <p:nvSpPr>
          <p:cNvPr id="5" name="Footer Placeholder 4">
            <a:extLst>
              <a:ext uri="{FF2B5EF4-FFF2-40B4-BE49-F238E27FC236}">
                <a16:creationId xmlns:a16="http://schemas.microsoft.com/office/drawing/2014/main" id="{37F48FEF-64FD-49D8-8DF0-CEA5D636BDE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C4D7117-F5FC-42AD-B153-4441B073C724}"/>
              </a:ext>
            </a:extLst>
          </p:cNvPr>
          <p:cNvSpPr>
            <a:spLocks noGrp="1"/>
          </p:cNvSpPr>
          <p:nvPr>
            <p:ph type="sldNum" sz="quarter" idx="12"/>
          </p:nvPr>
        </p:nvSpPr>
        <p:spPr/>
        <p:txBody>
          <a:bodyPr/>
          <a:lstStyle/>
          <a:p>
            <a:fld id="{77C1E854-1A40-42D0-B9BD-6CF2B2A488FD}" type="slidenum">
              <a:rPr lang="en-IE" smtClean="0"/>
              <a:t>‹#›</a:t>
            </a:fld>
            <a:endParaRPr lang="en-IE"/>
          </a:p>
        </p:txBody>
      </p:sp>
    </p:spTree>
    <p:extLst>
      <p:ext uri="{BB962C8B-B14F-4D97-AF65-F5344CB8AC3E}">
        <p14:creationId xmlns:p14="http://schemas.microsoft.com/office/powerpoint/2010/main" val="2413904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C692E-515F-47F9-937E-064D04F70A66}"/>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BD7AB60-EB13-4104-938B-52E5C87E07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1646E81-CC0D-4915-B510-BE0E1D814C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B22E2A84-F1DE-4B81-8A85-4991D3375583}"/>
              </a:ext>
            </a:extLst>
          </p:cNvPr>
          <p:cNvSpPr>
            <a:spLocks noGrp="1"/>
          </p:cNvSpPr>
          <p:nvPr>
            <p:ph type="dt" sz="half" idx="10"/>
          </p:nvPr>
        </p:nvSpPr>
        <p:spPr/>
        <p:txBody>
          <a:bodyPr/>
          <a:lstStyle/>
          <a:p>
            <a:fld id="{D9146AF6-26A4-4640-AC62-8F4657763D88}" type="datetimeFigureOut">
              <a:rPr lang="en-IE" smtClean="0"/>
              <a:t>18/05/2020</a:t>
            </a:fld>
            <a:endParaRPr lang="en-IE"/>
          </a:p>
        </p:txBody>
      </p:sp>
      <p:sp>
        <p:nvSpPr>
          <p:cNvPr id="6" name="Footer Placeholder 5">
            <a:extLst>
              <a:ext uri="{FF2B5EF4-FFF2-40B4-BE49-F238E27FC236}">
                <a16:creationId xmlns:a16="http://schemas.microsoft.com/office/drawing/2014/main" id="{347FE6E7-3ED8-4BDF-82FE-04DF38B2488D}"/>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0D910AF-F5BE-4384-8197-491A7B63E608}"/>
              </a:ext>
            </a:extLst>
          </p:cNvPr>
          <p:cNvSpPr>
            <a:spLocks noGrp="1"/>
          </p:cNvSpPr>
          <p:nvPr>
            <p:ph type="sldNum" sz="quarter" idx="12"/>
          </p:nvPr>
        </p:nvSpPr>
        <p:spPr/>
        <p:txBody>
          <a:bodyPr/>
          <a:lstStyle/>
          <a:p>
            <a:fld id="{77C1E854-1A40-42D0-B9BD-6CF2B2A488FD}" type="slidenum">
              <a:rPr lang="en-IE" smtClean="0"/>
              <a:t>‹#›</a:t>
            </a:fld>
            <a:endParaRPr lang="en-IE"/>
          </a:p>
        </p:txBody>
      </p:sp>
    </p:spTree>
    <p:extLst>
      <p:ext uri="{BB962C8B-B14F-4D97-AF65-F5344CB8AC3E}">
        <p14:creationId xmlns:p14="http://schemas.microsoft.com/office/powerpoint/2010/main" val="3740624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89865-950F-4005-9E06-9AAA3132E6B0}"/>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1FCC6FC-836D-4832-A935-0A6EE7BBB6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FA801C-9DE5-45BB-BD33-C2621F2B87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93517FC3-98CF-4318-A60E-DBD0E92707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D2DE5F-EB02-469A-BAB0-45CDA7794F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6EC02B24-0692-4B02-8B8A-D7C62010E37D}"/>
              </a:ext>
            </a:extLst>
          </p:cNvPr>
          <p:cNvSpPr>
            <a:spLocks noGrp="1"/>
          </p:cNvSpPr>
          <p:nvPr>
            <p:ph type="dt" sz="half" idx="10"/>
          </p:nvPr>
        </p:nvSpPr>
        <p:spPr/>
        <p:txBody>
          <a:bodyPr/>
          <a:lstStyle/>
          <a:p>
            <a:fld id="{D9146AF6-26A4-4640-AC62-8F4657763D88}" type="datetimeFigureOut">
              <a:rPr lang="en-IE" smtClean="0"/>
              <a:t>18/05/2020</a:t>
            </a:fld>
            <a:endParaRPr lang="en-IE"/>
          </a:p>
        </p:txBody>
      </p:sp>
      <p:sp>
        <p:nvSpPr>
          <p:cNvPr id="8" name="Footer Placeholder 7">
            <a:extLst>
              <a:ext uri="{FF2B5EF4-FFF2-40B4-BE49-F238E27FC236}">
                <a16:creationId xmlns:a16="http://schemas.microsoft.com/office/drawing/2014/main" id="{C5C5712D-5AFD-41F8-B880-7C9B72D185C9}"/>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C1A3278D-B758-481C-AA18-C5BB15661D88}"/>
              </a:ext>
            </a:extLst>
          </p:cNvPr>
          <p:cNvSpPr>
            <a:spLocks noGrp="1"/>
          </p:cNvSpPr>
          <p:nvPr>
            <p:ph type="sldNum" sz="quarter" idx="12"/>
          </p:nvPr>
        </p:nvSpPr>
        <p:spPr/>
        <p:txBody>
          <a:bodyPr/>
          <a:lstStyle/>
          <a:p>
            <a:fld id="{77C1E854-1A40-42D0-B9BD-6CF2B2A488FD}" type="slidenum">
              <a:rPr lang="en-IE" smtClean="0"/>
              <a:t>‹#›</a:t>
            </a:fld>
            <a:endParaRPr lang="en-IE"/>
          </a:p>
        </p:txBody>
      </p:sp>
    </p:spTree>
    <p:extLst>
      <p:ext uri="{BB962C8B-B14F-4D97-AF65-F5344CB8AC3E}">
        <p14:creationId xmlns:p14="http://schemas.microsoft.com/office/powerpoint/2010/main" val="1251180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4CA5C-E0F3-4580-8891-4EB89AAD3DA5}"/>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8F27B3EC-82A2-42CB-9C18-ABD24A51651A}"/>
              </a:ext>
            </a:extLst>
          </p:cNvPr>
          <p:cNvSpPr>
            <a:spLocks noGrp="1"/>
          </p:cNvSpPr>
          <p:nvPr>
            <p:ph type="dt" sz="half" idx="10"/>
          </p:nvPr>
        </p:nvSpPr>
        <p:spPr/>
        <p:txBody>
          <a:bodyPr/>
          <a:lstStyle/>
          <a:p>
            <a:fld id="{D9146AF6-26A4-4640-AC62-8F4657763D88}" type="datetimeFigureOut">
              <a:rPr lang="en-IE" smtClean="0"/>
              <a:t>18/05/2020</a:t>
            </a:fld>
            <a:endParaRPr lang="en-IE"/>
          </a:p>
        </p:txBody>
      </p:sp>
      <p:sp>
        <p:nvSpPr>
          <p:cNvPr id="4" name="Footer Placeholder 3">
            <a:extLst>
              <a:ext uri="{FF2B5EF4-FFF2-40B4-BE49-F238E27FC236}">
                <a16:creationId xmlns:a16="http://schemas.microsoft.com/office/drawing/2014/main" id="{FA33EBC9-65ED-4F3A-A453-7E7D73E23499}"/>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A3AB6B94-B31D-4D84-95D1-C17E480FA950}"/>
              </a:ext>
            </a:extLst>
          </p:cNvPr>
          <p:cNvSpPr>
            <a:spLocks noGrp="1"/>
          </p:cNvSpPr>
          <p:nvPr>
            <p:ph type="sldNum" sz="quarter" idx="12"/>
          </p:nvPr>
        </p:nvSpPr>
        <p:spPr/>
        <p:txBody>
          <a:bodyPr/>
          <a:lstStyle/>
          <a:p>
            <a:fld id="{77C1E854-1A40-42D0-B9BD-6CF2B2A488FD}" type="slidenum">
              <a:rPr lang="en-IE" smtClean="0"/>
              <a:t>‹#›</a:t>
            </a:fld>
            <a:endParaRPr lang="en-IE"/>
          </a:p>
        </p:txBody>
      </p:sp>
    </p:spTree>
    <p:extLst>
      <p:ext uri="{BB962C8B-B14F-4D97-AF65-F5344CB8AC3E}">
        <p14:creationId xmlns:p14="http://schemas.microsoft.com/office/powerpoint/2010/main" val="3185380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2DEA10-61B0-43CE-9CBE-4C2BEAC13C67}"/>
              </a:ext>
            </a:extLst>
          </p:cNvPr>
          <p:cNvSpPr>
            <a:spLocks noGrp="1"/>
          </p:cNvSpPr>
          <p:nvPr>
            <p:ph type="dt" sz="half" idx="10"/>
          </p:nvPr>
        </p:nvSpPr>
        <p:spPr/>
        <p:txBody>
          <a:bodyPr/>
          <a:lstStyle/>
          <a:p>
            <a:fld id="{D9146AF6-26A4-4640-AC62-8F4657763D88}" type="datetimeFigureOut">
              <a:rPr lang="en-IE" smtClean="0"/>
              <a:t>18/05/2020</a:t>
            </a:fld>
            <a:endParaRPr lang="en-IE"/>
          </a:p>
        </p:txBody>
      </p:sp>
      <p:sp>
        <p:nvSpPr>
          <p:cNvPr id="3" name="Footer Placeholder 2">
            <a:extLst>
              <a:ext uri="{FF2B5EF4-FFF2-40B4-BE49-F238E27FC236}">
                <a16:creationId xmlns:a16="http://schemas.microsoft.com/office/drawing/2014/main" id="{C7DF627F-4F46-4589-9FF1-95B4487C2F90}"/>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43287169-09EC-4BF8-A6E9-1F7F78F8A61A}"/>
              </a:ext>
            </a:extLst>
          </p:cNvPr>
          <p:cNvSpPr>
            <a:spLocks noGrp="1"/>
          </p:cNvSpPr>
          <p:nvPr>
            <p:ph type="sldNum" sz="quarter" idx="12"/>
          </p:nvPr>
        </p:nvSpPr>
        <p:spPr/>
        <p:txBody>
          <a:bodyPr/>
          <a:lstStyle/>
          <a:p>
            <a:fld id="{77C1E854-1A40-42D0-B9BD-6CF2B2A488FD}" type="slidenum">
              <a:rPr lang="en-IE" smtClean="0"/>
              <a:t>‹#›</a:t>
            </a:fld>
            <a:endParaRPr lang="en-IE"/>
          </a:p>
        </p:txBody>
      </p:sp>
    </p:spTree>
    <p:extLst>
      <p:ext uri="{BB962C8B-B14F-4D97-AF65-F5344CB8AC3E}">
        <p14:creationId xmlns:p14="http://schemas.microsoft.com/office/powerpoint/2010/main" val="2925628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938CC-7B53-46D8-9276-442747A591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C5C1643B-17B8-4576-8329-CB7D46C20D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C6EF620D-0326-48FB-B1BC-4E0A138003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074BAD-DB95-416C-99FF-16355B96F6BD}"/>
              </a:ext>
            </a:extLst>
          </p:cNvPr>
          <p:cNvSpPr>
            <a:spLocks noGrp="1"/>
          </p:cNvSpPr>
          <p:nvPr>
            <p:ph type="dt" sz="half" idx="10"/>
          </p:nvPr>
        </p:nvSpPr>
        <p:spPr/>
        <p:txBody>
          <a:bodyPr/>
          <a:lstStyle/>
          <a:p>
            <a:fld id="{D9146AF6-26A4-4640-AC62-8F4657763D88}" type="datetimeFigureOut">
              <a:rPr lang="en-IE" smtClean="0"/>
              <a:t>18/05/2020</a:t>
            </a:fld>
            <a:endParaRPr lang="en-IE"/>
          </a:p>
        </p:txBody>
      </p:sp>
      <p:sp>
        <p:nvSpPr>
          <p:cNvPr id="6" name="Footer Placeholder 5">
            <a:extLst>
              <a:ext uri="{FF2B5EF4-FFF2-40B4-BE49-F238E27FC236}">
                <a16:creationId xmlns:a16="http://schemas.microsoft.com/office/drawing/2014/main" id="{635F8CA3-3E5E-4E11-87D8-9578DA9D12A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5D1E240-A4EB-4960-A310-200B69EA96CA}"/>
              </a:ext>
            </a:extLst>
          </p:cNvPr>
          <p:cNvSpPr>
            <a:spLocks noGrp="1"/>
          </p:cNvSpPr>
          <p:nvPr>
            <p:ph type="sldNum" sz="quarter" idx="12"/>
          </p:nvPr>
        </p:nvSpPr>
        <p:spPr/>
        <p:txBody>
          <a:bodyPr/>
          <a:lstStyle/>
          <a:p>
            <a:fld id="{77C1E854-1A40-42D0-B9BD-6CF2B2A488FD}" type="slidenum">
              <a:rPr lang="en-IE" smtClean="0"/>
              <a:t>‹#›</a:t>
            </a:fld>
            <a:endParaRPr lang="en-IE"/>
          </a:p>
        </p:txBody>
      </p:sp>
    </p:spTree>
    <p:extLst>
      <p:ext uri="{BB962C8B-B14F-4D97-AF65-F5344CB8AC3E}">
        <p14:creationId xmlns:p14="http://schemas.microsoft.com/office/powerpoint/2010/main" val="44243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281DE-3457-4285-904B-CA3AFF47FC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FFA5A006-A8B3-4D15-9149-E44D165D2B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5EAC7513-7096-40DF-A007-5932DEB825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26A226-9CD9-4CF5-93D9-E6703779B14C}"/>
              </a:ext>
            </a:extLst>
          </p:cNvPr>
          <p:cNvSpPr>
            <a:spLocks noGrp="1"/>
          </p:cNvSpPr>
          <p:nvPr>
            <p:ph type="dt" sz="half" idx="10"/>
          </p:nvPr>
        </p:nvSpPr>
        <p:spPr/>
        <p:txBody>
          <a:bodyPr/>
          <a:lstStyle/>
          <a:p>
            <a:fld id="{D9146AF6-26A4-4640-AC62-8F4657763D88}" type="datetimeFigureOut">
              <a:rPr lang="en-IE" smtClean="0"/>
              <a:t>18/05/2020</a:t>
            </a:fld>
            <a:endParaRPr lang="en-IE"/>
          </a:p>
        </p:txBody>
      </p:sp>
      <p:sp>
        <p:nvSpPr>
          <p:cNvPr id="6" name="Footer Placeholder 5">
            <a:extLst>
              <a:ext uri="{FF2B5EF4-FFF2-40B4-BE49-F238E27FC236}">
                <a16:creationId xmlns:a16="http://schemas.microsoft.com/office/drawing/2014/main" id="{0C39F6B6-73E6-4E43-97C9-30225D0AEE1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CE3CBBB-9C67-43F9-A59F-2920469E4861}"/>
              </a:ext>
            </a:extLst>
          </p:cNvPr>
          <p:cNvSpPr>
            <a:spLocks noGrp="1"/>
          </p:cNvSpPr>
          <p:nvPr>
            <p:ph type="sldNum" sz="quarter" idx="12"/>
          </p:nvPr>
        </p:nvSpPr>
        <p:spPr/>
        <p:txBody>
          <a:bodyPr/>
          <a:lstStyle/>
          <a:p>
            <a:fld id="{77C1E854-1A40-42D0-B9BD-6CF2B2A488FD}" type="slidenum">
              <a:rPr lang="en-IE" smtClean="0"/>
              <a:t>‹#›</a:t>
            </a:fld>
            <a:endParaRPr lang="en-IE"/>
          </a:p>
        </p:txBody>
      </p:sp>
    </p:spTree>
    <p:extLst>
      <p:ext uri="{BB962C8B-B14F-4D97-AF65-F5344CB8AC3E}">
        <p14:creationId xmlns:p14="http://schemas.microsoft.com/office/powerpoint/2010/main" val="1293433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B44152-089B-4447-A1C3-75C8D6B20B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A9A0FA67-D713-430A-8FAA-85C2047AEF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CE83866-E1F4-4A40-990B-A7A6330EDA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46AF6-26A4-4640-AC62-8F4657763D88}" type="datetimeFigureOut">
              <a:rPr lang="en-IE" smtClean="0"/>
              <a:t>18/05/2020</a:t>
            </a:fld>
            <a:endParaRPr lang="en-IE"/>
          </a:p>
        </p:txBody>
      </p:sp>
      <p:sp>
        <p:nvSpPr>
          <p:cNvPr id="5" name="Footer Placeholder 4">
            <a:extLst>
              <a:ext uri="{FF2B5EF4-FFF2-40B4-BE49-F238E27FC236}">
                <a16:creationId xmlns:a16="http://schemas.microsoft.com/office/drawing/2014/main" id="{EAC9855B-491A-4CEC-9874-E7354F7F94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DABD4212-59B3-43AC-B948-8D41A079FC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1E854-1A40-42D0-B9BD-6CF2B2A488FD}" type="slidenum">
              <a:rPr lang="en-IE" smtClean="0"/>
              <a:t>‹#›</a:t>
            </a:fld>
            <a:endParaRPr lang="en-IE"/>
          </a:p>
        </p:txBody>
      </p:sp>
    </p:spTree>
    <p:extLst>
      <p:ext uri="{BB962C8B-B14F-4D97-AF65-F5344CB8AC3E}">
        <p14:creationId xmlns:p14="http://schemas.microsoft.com/office/powerpoint/2010/main" val="1725061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76" r:id="rId14"/>
    <p:sldLayoutId id="2147483679" r:id="rId15"/>
    <p:sldLayoutId id="2147483692" r:id="rId16"/>
    <p:sldLayoutId id="2147483694" r:id="rId17"/>
    <p:sldLayoutId id="2147483705" r:id="rId18"/>
    <p:sldLayoutId id="2147483710" r:id="rId19"/>
    <p:sldLayoutId id="2147483713" r:id="rId20"/>
    <p:sldLayoutId id="2147483714" r:id="rId21"/>
    <p:sldLayoutId id="2147483715" r:id="rId22"/>
    <p:sldLayoutId id="2147483716" r:id="rId23"/>
    <p:sldLayoutId id="2147483717"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aaree.com/how-to-find-mentor-succeed/" TargetMode="External"/><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medium.com/@pardeepg/building-startup-role-of-mentors-and-external-support-9293f22941f2" TargetMode="External"/><Relationship Id="rId1" Type="http://schemas.openxmlformats.org/officeDocument/2006/relationships/slideLayout" Target="../slideLayouts/slideLayout12.xml"/><Relationship Id="rId4" Type="http://schemas.openxmlformats.org/officeDocument/2006/relationships/hyperlink" Target="http://hr.wikipedia.org/wiki/yod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www.forbes.com/sites/katieelizabeth1/2017/11/02/the-best-advice-for-entrepreneurs-especially-women-in-startups-and-stem-get-great-advice/#6d7e7111cd45" TargetMode="External"/><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k12motivation.blogspot.com/2016/03/reflecting-on-reflective-practice.html" TargetMode="External"/><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pixabay.com/en/clerk-business-businesswoman-busy-18915/" TargetMode="External"/><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en/animal-butterflies-butterfly-insect-1295860/" TargetMode="External"/><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n/network-peer-to-peer-peer-sharing-24993/" TargetMode="External"/><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hyperlink" Target="https://www.entrepreneur.com/article/292172"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s://commons.wikimedia.org/wiki/File:Corporate_Woman_Researching_Looking_Through_a_Magnifying_Glass.svg" TargetMode="External"/><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hyperlink" Target="https://pixabay.com/en/presentation-people-meeting-office-36721/" TargetMode="External"/><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enterprise-ireland.com/en/Management/Access-Strategic-Advice-and-Expertise/" TargetMode="Externa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hyperlink" Target="https://en.wikipedia.org/wiki/File:Flag_of_Ireland.sv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enterprise-ireland.com/en/Management/Access-Strategic-Advice-and-Expertise/" TargetMode="External"/><Relationship Id="rId1" Type="http://schemas.openxmlformats.org/officeDocument/2006/relationships/slideLayout" Target="../slideLayouts/slideLayout12.xml"/><Relationship Id="rId5" Type="http://schemas.openxmlformats.org/officeDocument/2006/relationships/image" Target="../media/image39.jpeg"/><Relationship Id="rId4" Type="http://schemas.openxmlformats.org/officeDocument/2006/relationships/hyperlink" Target="https://en.wikipedia.org/wiki/File:Flag_of_Ireland.svg"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www.enterprise-ireland.com/en/Management/Access-Strategic-Advice-and-Expertise/Specialist-Advisers.html#Information" TargetMode="External"/><Relationship Id="rId3" Type="http://schemas.openxmlformats.org/officeDocument/2006/relationships/hyperlink" Target="https://www.enterprise-ireland.com/en/Management/Access-Strategic-Advice-and-Expertise/Specialist-Advisers.html#Market" TargetMode="External"/><Relationship Id="rId7" Type="http://schemas.openxmlformats.org/officeDocument/2006/relationships/hyperlink" Target="https://www.enterprise-ireland.com/en/Management/Access-Strategic-Advice-and-Expertise/Specialist-Advisers.html#Licensing" TargetMode="External"/><Relationship Id="rId12" Type="http://schemas.openxmlformats.org/officeDocument/2006/relationships/image" Target="../media/image40.jpeg"/><Relationship Id="rId2" Type="http://schemas.openxmlformats.org/officeDocument/2006/relationships/hyperlink" Target="https://www.enterprise-ireland.com/EI_Corporate/en/About-Us/Our-People/DA%20Finder/" TargetMode="External"/><Relationship Id="rId1" Type="http://schemas.openxmlformats.org/officeDocument/2006/relationships/slideLayout" Target="../slideLayouts/slideLayout12.xml"/><Relationship Id="rId6" Type="http://schemas.openxmlformats.org/officeDocument/2006/relationships/hyperlink" Target="https://www.enterprise-ireland.com/en/Management/Access-Strategic-Advice-and-Expertise/Specialist-Advisers.html#Investment" TargetMode="External"/><Relationship Id="rId11" Type="http://schemas.openxmlformats.org/officeDocument/2006/relationships/hyperlink" Target="https://en.wikipedia.org/wiki/File:Flag_of_Ireland.svg" TargetMode="External"/><Relationship Id="rId5" Type="http://schemas.openxmlformats.org/officeDocument/2006/relationships/hyperlink" Target="https://www.enterprise-ireland.com/en/Management/Access-Strategic-Advice-and-Expertise/Specialist-Advisers.html#Human" TargetMode="External"/><Relationship Id="rId10" Type="http://schemas.openxmlformats.org/officeDocument/2006/relationships/image" Target="../media/image37.png"/><Relationship Id="rId4" Type="http://schemas.openxmlformats.org/officeDocument/2006/relationships/hyperlink" Target="https://www.enterprise-ireland.com/en/Management/Access-Strategic-Advice-and-Expertise/Specialist-Advisers.html#Technology" TargetMode="External"/><Relationship Id="rId9" Type="http://schemas.openxmlformats.org/officeDocument/2006/relationships/hyperlink" Target="https://www.enterprise-ireland.com/en/Management/Access-Strategic-Advice-and-Expertise/Specialist-Advisers.html"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en.wikipedia.org/wiki/File:Flag_of_Ireland.svg" TargetMode="External"/><Relationship Id="rId2" Type="http://schemas.openxmlformats.org/officeDocument/2006/relationships/image" Target="../media/image37.png"/><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enterprise-ireland.com/en/Management/Access-Strategic-Advice-and-Expertise/Innovation-Voucher.shortcut.html" TargetMode="Externa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hyperlink" Target="https://en.wikipedia.org/wiki/File:Flag_of_Ireland.svg"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en.wikipedia.org/wiki/File:Flag_of_Ireland.svg" TargetMode="External"/><Relationship Id="rId2" Type="http://schemas.openxmlformats.org/officeDocument/2006/relationships/image" Target="../media/image37.png"/><Relationship Id="rId1" Type="http://schemas.openxmlformats.org/officeDocument/2006/relationships/slideLayout" Target="../slideLayouts/slideLayout12.xml"/><Relationship Id="rId4" Type="http://schemas.openxmlformats.org/officeDocument/2006/relationships/image" Target="../media/image41.jpe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ieee.org/membership/mentoring.html" TargetMode="Externa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mktlovers.wordpress.com/2013/07/30/social-media-sitios-redes-sociales/" TargetMode="External"/><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en.wikipedia.org/wiki/File:Flag_of_Ireland.svg" TargetMode="External"/><Relationship Id="rId2" Type="http://schemas.openxmlformats.org/officeDocument/2006/relationships/image" Target="../media/image37.png"/><Relationship Id="rId1" Type="http://schemas.openxmlformats.org/officeDocument/2006/relationships/slideLayout" Target="../slideLayouts/slideLayout12.xml"/><Relationship Id="rId5" Type="http://schemas.openxmlformats.org/officeDocument/2006/relationships/hyperlink" Target="https://www.engineersireland.ie/" TargetMode="External"/><Relationship Id="rId4" Type="http://schemas.openxmlformats.org/officeDocument/2006/relationships/image" Target="../media/image44.jpeg"/></Relationships>
</file>

<file path=ppt/slides/_rels/slide45.xml.rels><?xml version="1.0" encoding="UTF-8" standalone="yes"?>
<Relationships xmlns="http://schemas.openxmlformats.org/package/2006/relationships"><Relationship Id="rId3" Type="http://schemas.openxmlformats.org/officeDocument/2006/relationships/hyperlink" Target="https://en.wikipedia.org/wiki/File:Flag_of_Ireland.svg" TargetMode="External"/><Relationship Id="rId2" Type="http://schemas.openxmlformats.org/officeDocument/2006/relationships/image" Target="../media/image37.png"/><Relationship Id="rId1" Type="http://schemas.openxmlformats.org/officeDocument/2006/relationships/slideLayout" Target="../slideLayouts/slideLayout12.xml"/><Relationship Id="rId5" Type="http://schemas.openxmlformats.org/officeDocument/2006/relationships/image" Target="../media/image45.png"/><Relationship Id="rId4" Type="http://schemas.openxmlformats.org/officeDocument/2006/relationships/hyperlink" Target="http://www.networkireland.ie/"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enterprise-ireland.com/en/funding-supports/Company/Esetablish-SME-Funding/Internationalisation-Grant-.html" TargetMode="External"/><Relationship Id="rId2" Type="http://schemas.openxmlformats.org/officeDocument/2006/relationships/image" Target="../media/image46.jpeg"/><Relationship Id="rId1" Type="http://schemas.openxmlformats.org/officeDocument/2006/relationships/slideLayout" Target="../slideLayouts/slideLayout12.xml"/><Relationship Id="rId5" Type="http://schemas.openxmlformats.org/officeDocument/2006/relationships/hyperlink" Target="https://en.wikipedia.org/wiki/File:Flag_of_Ireland.svg" TargetMode="External"/><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2" Type="http://schemas.openxmlformats.org/officeDocument/2006/relationships/hyperlink" Target="https://www.siliconrepublic.com/start-ups/arclabs-ndrc-accelerator-waterford" TargetMode="Externa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hyperlink" Target="https://www.krakendata.com/" TargetMode="External"/><Relationship Id="rId2" Type="http://schemas.openxmlformats.org/officeDocument/2006/relationships/hyperlink" Target="http://herdsy.co.uk/" TargetMode="External"/><Relationship Id="rId1" Type="http://schemas.openxmlformats.org/officeDocument/2006/relationships/slideLayout" Target="../slideLayouts/slideLayout12.xml"/><Relationship Id="rId5" Type="http://schemas.openxmlformats.org/officeDocument/2006/relationships/hyperlink" Target="https://turnedsee.com/" TargetMode="External"/><Relationship Id="rId4" Type="http://schemas.openxmlformats.org/officeDocument/2006/relationships/hyperlink" Target="http://blucoup.com/" TargetMode="External"/></Relationships>
</file>

<file path=ppt/slides/_rels/slide4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www.localenterprise.ie/Discover-Business-Supports/" TargetMode="External"/><Relationship Id="rId7" Type="http://schemas.openxmlformats.org/officeDocument/2006/relationships/hyperlink" Target="https://en.wikipedia.org/wiki/File:Flag_of_Ireland.svg" TargetMode="External"/><Relationship Id="rId2" Type="http://schemas.openxmlformats.org/officeDocument/2006/relationships/hyperlink" Target="https://www.localenterprise.ie/" TargetMode="Externa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hyperlink" Target="http://www.businessregulation.ie/Supports-for-business/" TargetMode="External"/><Relationship Id="rId4" Type="http://schemas.openxmlformats.org/officeDocument/2006/relationships/hyperlink" Target="https://www.localenterprise.ie/Find-Your-Local-Enterprise-Offic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hyperlink" Target="https://www.enterprise-ireland.com/en/funding-supports/company/hpsu-funding/competitive-start-fund-csf-.html" TargetMode="External"/><Relationship Id="rId7" Type="http://schemas.openxmlformats.org/officeDocument/2006/relationships/hyperlink" Target="https://en.wikipedia.org/wiki/File:Flag_of_Ireland.svg"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hyperlink" Target="http://www.goingforgrowth.com/" TargetMode="External"/><Relationship Id="rId4" Type="http://schemas.openxmlformats.org/officeDocument/2006/relationships/hyperlink" Target="http://www.rubiconcentre.ie/female-entrepreneurship/" TargetMode="External"/><Relationship Id="rId9" Type="http://schemas.openxmlformats.org/officeDocument/2006/relationships/hyperlink" Target="https://www.flickr.com/photos/flat61/3883611573" TargetMode="External"/></Relationships>
</file>

<file path=ppt/slides/_rels/slide51.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hyperlink" Target="http://www.ryanacademy.ie/what-we-do/female-high-fliers-accelerator/" TargetMode="External"/><Relationship Id="rId7" Type="http://schemas.openxmlformats.org/officeDocument/2006/relationships/hyperlink" Target="https://en.wikipedia.org/wiki/File:Flag_of_Ireland.svg"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hyperlink" Target="http://www.enterprise-ireland.com/en/Start-a-Business-in-Ireland/Startups%20led%20by%20Ambitious%20Women" TargetMode="External"/><Relationship Id="rId4" Type="http://schemas.openxmlformats.org/officeDocument/2006/relationships/hyperlink" Target="http://www.ndrc.ie/female-founders/" TargetMode="External"/><Relationship Id="rId9" Type="http://schemas.openxmlformats.org/officeDocument/2006/relationships/hyperlink" Target="https://www.piqsels.com/en/public-domain-photo-zkkfl"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enterprise-ireland.com/en/Management/Learn-skills-to-start-and-develop-your-business/" TargetMode="External"/><Relationship Id="rId7" Type="http://schemas.openxmlformats.org/officeDocument/2006/relationships/hyperlink" Target="https://pixabay.com/en/business-cartoon-comic-2025816/" TargetMode="External"/><Relationship Id="rId2" Type="http://schemas.openxmlformats.org/officeDocument/2006/relationships/hyperlink" Target="https://www.enterprise-ireland.com/en/Management/Access-Strategic-Advice-and-Expertise/" TargetMode="External"/><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hyperlink" Target="https://www.enterprise-ireland.com/en/Management/Leadership-and-Management-Development/" TargetMode="External"/><Relationship Id="rId4" Type="http://schemas.openxmlformats.org/officeDocument/2006/relationships/hyperlink" Target="https://www.enterprise-ireland.com/en/Management/develop-export-selling-capability/"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nisblf.com/" TargetMode="External"/><Relationship Id="rId2" Type="http://schemas.openxmlformats.org/officeDocument/2006/relationships/hyperlink" Target="http://www.eniloans.com/" TargetMode="External"/><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54.xml.rels><?xml version="1.0" encoding="UTF-8" standalone="yes"?>
<Relationships xmlns="http://schemas.openxmlformats.org/package/2006/relationships"><Relationship Id="rId3" Type="http://schemas.openxmlformats.org/officeDocument/2006/relationships/hyperlink" Target="https://www.investni.com/support-for-business/innovation-vouchers.html" TargetMode="External"/><Relationship Id="rId2" Type="http://schemas.openxmlformats.org/officeDocument/2006/relationships/hyperlink" Target="https://www.womeninbusinessni.com/getattachment/4bd75ec5-472e-4b0b-80d8-693a9291b2fe/Pitching-Compettiton-Guidelines-2019.pdf.aspx?lang=en-GB" TargetMode="Externa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55.xml.rels><?xml version="1.0" encoding="UTF-8" standalone="yes"?>
<Relationships xmlns="http://schemas.openxmlformats.org/package/2006/relationships"><Relationship Id="rId3" Type="http://schemas.openxmlformats.org/officeDocument/2006/relationships/hyperlink" Target="https://www.enterpriseni.com/exploring-enterprise-eep"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1.png"/><Relationship Id="rId4" Type="http://schemas.openxmlformats.org/officeDocument/2006/relationships/hyperlink" Target="https://www.womeninbusinessni.com/Programmes/Grit-Grace.aspx"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womeninbusinessni.com/Programmes/Your-Voice.aspx" TargetMode="Externa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womeninbusinessni.com/Programmes/The-Mentoring-Programme.aspx" TargetMode="Externa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hyperlink" Target="https://www.youtube.com/watch?v=DYYyNrXBf3M" TargetMode="External"/><Relationship Id="rId2" Type="http://schemas.openxmlformats.org/officeDocument/2006/relationships/hyperlink" Target="https://www.youtube.com/watch?v=2tWG46q9twU&amp;t=490s" TargetMode="External"/><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www.youtube.com/watch?v=M2XEvmAvgdg" TargetMode="Externa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hyperlink" Target="http://www.cc.szczecin.pl/o-nas" TargetMode="External"/><Relationship Id="rId2" Type="http://schemas.openxmlformats.org/officeDocument/2006/relationships/hyperlink" Target="http://www.wszechnica.uj.pl/pl/coach/szkola_coachow_the_art_and_scien/?gclid=Cj0KCQiAvJXxBRCeARIsAMSkApr37vFOEIabrkdcIo-bkcPxK5ae7PUgG9qCPBL4sFH25M44qv3qtwQaAqn8EALw_wcB" TargetMode="External"/><Relationship Id="rId1" Type="http://schemas.openxmlformats.org/officeDocument/2006/relationships/slideLayout" Target="../slideLayouts/slideLayout12.xml"/><Relationship Id="rId5" Type="http://schemas.openxmlformats.org/officeDocument/2006/relationships/image" Target="../media/image52.png"/><Relationship Id="rId4" Type="http://schemas.openxmlformats.org/officeDocument/2006/relationships/hyperlink" Target="https://www.ecocoach.pl/?gclid=Cj0KCQiAvJXxBRCeARIsAMSkAprCZe3derzJ29Ay15eXqNGUWzxeavGoI0ddHpZmElATpbmaAA6vTIgaAqYgEALw_wcB"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tubitak.gov.tr/tr/destekler/sanayi/ulusal-destek-programlari/icerik-1512-teknogirisim-sermayesi-destegi-programi-bigg" TargetMode="External"/><Relationship Id="rId2" Type="http://schemas.openxmlformats.org/officeDocument/2006/relationships/image" Target="../media/image53.png"/><Relationship Id="rId1" Type="http://schemas.openxmlformats.org/officeDocument/2006/relationships/slideLayout" Target="../slideLayouts/slideLayout21.xml"/><Relationship Id="rId4" Type="http://schemas.openxmlformats.org/officeDocument/2006/relationships/image" Target="../media/image54.jpeg"/></Relationships>
</file>

<file path=ppt/slides/_rels/slide63.xml.rels><?xml version="1.0" encoding="UTF-8" standalone="yes"?>
<Relationships xmlns="http://schemas.openxmlformats.org/package/2006/relationships"><Relationship Id="rId3" Type="http://schemas.openxmlformats.org/officeDocument/2006/relationships/hyperlink" Target="https://www.kosgeb.gov.tr/site/tr/genel/destekler/6312/girisimcilik-destekleri" TargetMode="External"/><Relationship Id="rId2" Type="http://schemas.openxmlformats.org/officeDocument/2006/relationships/image" Target="../media/image53.png"/><Relationship Id="rId1" Type="http://schemas.openxmlformats.org/officeDocument/2006/relationships/slideLayout" Target="../slideLayouts/slideLayout21.xml"/><Relationship Id="rId4" Type="http://schemas.openxmlformats.org/officeDocument/2006/relationships/image" Target="../media/image55.png"/></Relationships>
</file>

<file path=ppt/slides/_rels/slide64.xml.rels><?xml version="1.0" encoding="UTF-8" standalone="yes"?>
<Relationships xmlns="http://schemas.openxmlformats.org/package/2006/relationships"><Relationship Id="rId3" Type="http://schemas.openxmlformats.org/officeDocument/2006/relationships/hyperlink" Target="https://www.kosgeb.gov.tr/site/tr/genel/destekler/3/destekler" TargetMode="External"/><Relationship Id="rId2" Type="http://schemas.openxmlformats.org/officeDocument/2006/relationships/image" Target="../media/image53.png"/><Relationship Id="rId1" Type="http://schemas.openxmlformats.org/officeDocument/2006/relationships/slideLayout" Target="../slideLayouts/slideLayout21.xml"/><Relationship Id="rId4" Type="http://schemas.openxmlformats.org/officeDocument/2006/relationships/image" Target="../media/image56.png"/></Relationships>
</file>

<file path=ppt/slides/_rels/slide65.xml.rels><?xml version="1.0" encoding="UTF-8" standalone="yes"?>
<Relationships xmlns="http://schemas.openxmlformats.org/package/2006/relationships"><Relationship Id="rId3" Type="http://schemas.openxmlformats.org/officeDocument/2006/relationships/hyperlink" Target="https://www.youtube.com/watch?v=MS3GdFyZ9NE" TargetMode="External"/><Relationship Id="rId2" Type="http://schemas.openxmlformats.org/officeDocument/2006/relationships/image" Target="../media/image53.png"/><Relationship Id="rId1" Type="http://schemas.openxmlformats.org/officeDocument/2006/relationships/slideLayout" Target="../slideLayouts/slideLayout21.xml"/><Relationship Id="rId4" Type="http://schemas.openxmlformats.org/officeDocument/2006/relationships/image" Target="../media/image57.jpeg"/></Relationships>
</file>

<file path=ppt/slides/_rels/slide66.xml.rels><?xml version="1.0" encoding="UTF-8" standalone="yes"?>
<Relationships xmlns="http://schemas.openxmlformats.org/package/2006/relationships"><Relationship Id="rId3" Type="http://schemas.openxmlformats.org/officeDocument/2006/relationships/hyperlink" Target="http://askatechteacher.com/category/education-reform" TargetMode="External"/><Relationship Id="rId2" Type="http://schemas.openxmlformats.org/officeDocument/2006/relationships/image" Target="../media/image58.jpeg"/><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fbstart.com/" TargetMode="Externa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developers.google.com/startups/" TargetMode="External"/><Relationship Id="rId1" Type="http://schemas.openxmlformats.org/officeDocument/2006/relationships/slideLayout" Target="../slideLayouts/slideLayout1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hyperlink" Target="https://hackernoon.com/10-best-startup-tools-for-2020-j21pa32z6" TargetMode="External"/><Relationship Id="rId2" Type="http://schemas.openxmlformats.org/officeDocument/2006/relationships/hyperlink" Target="https://www.whitesourcesoftware.com/" TargetMode="External"/><Relationship Id="rId1" Type="http://schemas.openxmlformats.org/officeDocument/2006/relationships/slideLayout" Target="../slideLayouts/slideLayout12.xml"/><Relationship Id="rId4" Type="http://schemas.openxmlformats.org/officeDocument/2006/relationships/image" Target="../media/image62.png"/></Relationships>
</file>

<file path=ppt/slides/_rels/slide7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s://eqvista.com/" TargetMode="Externa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s://www.contractzen.com/en/" TargetMode="Externa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s://www.contractzen.com/en/" TargetMode="Externa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clickmeeting.com/?serv=gas&amp;channel=sem&amp;camp=Europe_Ireland_ENG_Search_Brand&amp;kw=clickmeeting&amp;gclid=CjwKCAiAyeTxBRBvEiwAuM8dndTru1bpUQ_C_138NV55N1Kq64PqPZtcsjK0PLT59VvjOXjfPjvVuBoCsAkQAvD_BwE" TargetMode="Externa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calendly.com/" TargetMode="Externa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s://sentione.com/" TargetMode="Externa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s://www.walkme.com/" TargetMode="Externa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https://www.freshworks.com/hrms/" TargetMode="Externa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s://trello.com/en"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countytipperarychamber.com/engineering.html" TargetMode="External"/><Relationship Id="rId2" Type="http://schemas.openxmlformats.org/officeDocument/2006/relationships/hyperlink" Target="https://www.sdchamber.ie/services/business-sustainability/" TargetMode="Externa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8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s://www.falcon.io/" TargetMode="Externa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hyperlink" Target="http://www.emergeengineers.eu/project-partners/" TargetMode="External"/><Relationship Id="rId2" Type="http://schemas.openxmlformats.org/officeDocument/2006/relationships/hyperlink" Target="https://www.facebook.com/EMERGEPROJECTEU/?ref=br_rs" TargetMode="External"/><Relationship Id="rId1" Type="http://schemas.openxmlformats.org/officeDocument/2006/relationships/slideLayout" Target="../slideLayouts/slideLayout20.xml"/><Relationship Id="rId4" Type="http://schemas.openxmlformats.org/officeDocument/2006/relationships/hyperlink" Target="http://www.emergeengineers.eu/"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577959" y="2701255"/>
            <a:ext cx="4088056" cy="3420135"/>
          </a:xfrm>
        </p:spPr>
        <p:txBody>
          <a:bodyPr>
            <a:normAutofit/>
          </a:bodyPr>
          <a:lstStyle/>
          <a:p>
            <a:r>
              <a:rPr lang="en-US" b="1" dirty="0">
                <a:solidFill>
                  <a:srgbClr val="E63275"/>
                </a:solidFill>
              </a:rPr>
              <a:t>MODULE 7</a:t>
            </a:r>
          </a:p>
          <a:p>
            <a:r>
              <a:rPr lang="en-US" b="1" dirty="0"/>
              <a:t>Get External Support</a:t>
            </a:r>
            <a:endParaRPr lang="en-US" dirty="0"/>
          </a:p>
        </p:txBody>
      </p:sp>
      <p:pic>
        <p:nvPicPr>
          <p:cNvPr id="16" name="Picture Placeholder 15" descr="A person looking at a computer&#10;&#10;Description automatically generated">
            <a:extLst>
              <a:ext uri="{FF2B5EF4-FFF2-40B4-BE49-F238E27FC236}">
                <a16:creationId xmlns:a16="http://schemas.microsoft.com/office/drawing/2014/main" id="{5B01AAA6-6D45-4CB9-8822-1C99ED409F1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a:xfrm>
            <a:off x="6031708" y="0"/>
            <a:ext cx="5852564" cy="5852564"/>
          </a:xfrm>
        </p:spPr>
      </p:pic>
    </p:spTree>
    <p:extLst>
      <p:ext uri="{BB962C8B-B14F-4D97-AF65-F5344CB8AC3E}">
        <p14:creationId xmlns:p14="http://schemas.microsoft.com/office/powerpoint/2010/main" val="127624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girl sitting at a table eating food&#10;&#10;Description automatically generated">
            <a:extLst>
              <a:ext uri="{FF2B5EF4-FFF2-40B4-BE49-F238E27FC236}">
                <a16:creationId xmlns:a16="http://schemas.microsoft.com/office/drawing/2014/main" id="{F1CB4BED-0A8B-441F-A107-18B6ABD1D01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B3F1D865-0105-4B0B-8396-16CCB286A86D}"/>
              </a:ext>
            </a:extLst>
          </p:cNvPr>
          <p:cNvSpPr>
            <a:spLocks noGrp="1"/>
          </p:cNvSpPr>
          <p:nvPr>
            <p:ph type="body" sz="quarter" idx="25"/>
          </p:nvPr>
        </p:nvSpPr>
        <p:spPr>
          <a:xfrm>
            <a:off x="332508" y="4974934"/>
            <a:ext cx="11545518" cy="1444916"/>
          </a:xfrm>
        </p:spPr>
        <p:txBody>
          <a:bodyPr>
            <a:normAutofit fontScale="85000" lnSpcReduction="10000"/>
          </a:bodyPr>
          <a:lstStyle/>
          <a:p>
            <a:r>
              <a:rPr lang="en-GB" dirty="0"/>
              <a:t>Mentoring is designed to match up the knowledge, skills, insights and entrepreneurial capability of experienced business practitioners with small business owner/ managers who need practical and strategic advice and guidance. The mentor contributes independent, informed observation and advice to aid decision making</a:t>
            </a:r>
            <a:endParaRPr lang="en-IE" b="1" dirty="0"/>
          </a:p>
          <a:p>
            <a:endParaRPr lang="en-IE" b="1" dirty="0">
              <a:latin typeface="+mn-lt"/>
            </a:endParaRPr>
          </a:p>
        </p:txBody>
      </p:sp>
      <p:sp>
        <p:nvSpPr>
          <p:cNvPr id="5" name="Text Placeholder 4">
            <a:extLst>
              <a:ext uri="{FF2B5EF4-FFF2-40B4-BE49-F238E27FC236}">
                <a16:creationId xmlns:a16="http://schemas.microsoft.com/office/drawing/2014/main" id="{3FD9C52C-0B8C-41FC-8353-B6F73C578AEE}"/>
              </a:ext>
            </a:extLst>
          </p:cNvPr>
          <p:cNvSpPr>
            <a:spLocks noGrp="1"/>
          </p:cNvSpPr>
          <p:nvPr>
            <p:ph type="body" sz="quarter" idx="20"/>
          </p:nvPr>
        </p:nvSpPr>
        <p:spPr>
          <a:xfrm>
            <a:off x="332508" y="3242899"/>
            <a:ext cx="11545518" cy="629984"/>
          </a:xfrm>
        </p:spPr>
        <p:txBody>
          <a:bodyPr/>
          <a:lstStyle/>
          <a:p>
            <a:pPr>
              <a:lnSpc>
                <a:spcPct val="110000"/>
              </a:lnSpc>
              <a:spcBef>
                <a:spcPts val="0"/>
              </a:spcBef>
            </a:pPr>
            <a:r>
              <a:rPr lang="en-IE" b="1" dirty="0">
                <a:solidFill>
                  <a:srgbClr val="E63275"/>
                </a:solidFill>
              </a:rPr>
              <a:t>External Start Up Supports: </a:t>
            </a:r>
          </a:p>
          <a:p>
            <a:pPr>
              <a:lnSpc>
                <a:spcPct val="110000"/>
              </a:lnSpc>
              <a:spcBef>
                <a:spcPts val="0"/>
              </a:spcBef>
            </a:pPr>
            <a:r>
              <a:rPr lang="en-IE" sz="3000" b="1" i="1" dirty="0"/>
              <a:t>SPOTLIGHT ON MENTORING</a:t>
            </a:r>
          </a:p>
          <a:p>
            <a:endParaRPr lang="en-IE" b="1" dirty="0">
              <a:latin typeface="+mn-lt"/>
            </a:endParaRPr>
          </a:p>
        </p:txBody>
      </p:sp>
    </p:spTree>
    <p:extLst>
      <p:ext uri="{BB962C8B-B14F-4D97-AF65-F5344CB8AC3E}">
        <p14:creationId xmlns:p14="http://schemas.microsoft.com/office/powerpoint/2010/main" val="3384811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24AD78-2FA5-415D-B639-AFCDD3A44FC4}"/>
              </a:ext>
            </a:extLst>
          </p:cNvPr>
          <p:cNvSpPr>
            <a:spLocks noGrp="1"/>
          </p:cNvSpPr>
          <p:nvPr>
            <p:ph type="body" sz="quarter" idx="13"/>
          </p:nvPr>
        </p:nvSpPr>
        <p:spPr>
          <a:xfrm>
            <a:off x="3752194" y="765451"/>
            <a:ext cx="7816878" cy="939675"/>
          </a:xfrm>
        </p:spPr>
        <p:txBody>
          <a:bodyPr>
            <a:normAutofit fontScale="92500" lnSpcReduction="20000"/>
          </a:bodyPr>
          <a:lstStyle/>
          <a:p>
            <a:pPr>
              <a:lnSpc>
                <a:spcPct val="110000"/>
              </a:lnSpc>
              <a:spcBef>
                <a:spcPts val="0"/>
              </a:spcBef>
            </a:pPr>
            <a:r>
              <a:rPr lang="en-IE" b="1" dirty="0">
                <a:solidFill>
                  <a:srgbClr val="E63275"/>
                </a:solidFill>
              </a:rPr>
              <a:t>External Start Up Supports: </a:t>
            </a:r>
          </a:p>
          <a:p>
            <a:pPr>
              <a:lnSpc>
                <a:spcPct val="110000"/>
              </a:lnSpc>
              <a:spcBef>
                <a:spcPts val="0"/>
              </a:spcBef>
            </a:pPr>
            <a:r>
              <a:rPr lang="en-IE" sz="3000" b="1" i="1" dirty="0">
                <a:solidFill>
                  <a:srgbClr val="10B1A2"/>
                </a:solidFill>
              </a:rPr>
              <a:t>SPOTLIGHT ON MENTORING</a:t>
            </a:r>
          </a:p>
        </p:txBody>
      </p:sp>
      <p:sp>
        <p:nvSpPr>
          <p:cNvPr id="3" name="Text Placeholder 2">
            <a:extLst>
              <a:ext uri="{FF2B5EF4-FFF2-40B4-BE49-F238E27FC236}">
                <a16:creationId xmlns:a16="http://schemas.microsoft.com/office/drawing/2014/main" id="{42AB6584-01CF-46A2-9A2F-3D2BBB16DE0B}"/>
              </a:ext>
            </a:extLst>
          </p:cNvPr>
          <p:cNvSpPr>
            <a:spLocks noGrp="1"/>
          </p:cNvSpPr>
          <p:nvPr>
            <p:ph type="body" sz="quarter" idx="14"/>
          </p:nvPr>
        </p:nvSpPr>
        <p:spPr>
          <a:xfrm>
            <a:off x="3752195" y="2117448"/>
            <a:ext cx="7816878" cy="3975101"/>
          </a:xfrm>
        </p:spPr>
        <p:txBody>
          <a:bodyPr/>
          <a:lstStyle/>
          <a:p>
            <a:r>
              <a:rPr lang="en-IE" dirty="0">
                <a:solidFill>
                  <a:srgbClr val="7A7C7E"/>
                </a:solidFill>
              </a:rPr>
              <a:t>The right business mentor can have a profound and fundamental impact on your enterprise, particularly for those at the early stages of an enterprise and aiming to have high rates of growth. </a:t>
            </a:r>
          </a:p>
          <a:p>
            <a:r>
              <a:rPr lang="en-IE" dirty="0"/>
              <a:t>You should find mentor(s) as early as possible, preferably who have prior experience of engineering entrepreneurship. Once you have found the right mentor, there are 5 ways to make the most of business mentoring.</a:t>
            </a:r>
          </a:p>
          <a:p>
            <a:endParaRPr lang="en-IE" dirty="0"/>
          </a:p>
          <a:p>
            <a:endParaRPr lang="en-IE" sz="1000" dirty="0"/>
          </a:p>
          <a:p>
            <a:r>
              <a:rPr lang="en-IE" sz="1000" dirty="0">
                <a:hlinkClick r:id="rId2"/>
              </a:rPr>
              <a:t>https://medium.com/@pardeepg/building-startup-role-of-mentors-and-external-support-9293f22941f2</a:t>
            </a:r>
            <a:endParaRPr lang="en-IE" sz="1000" dirty="0"/>
          </a:p>
        </p:txBody>
      </p:sp>
      <p:pic>
        <p:nvPicPr>
          <p:cNvPr id="6" name="Picture 5" descr="A person standing posing for the camera&#10;&#10;Description automatically generated">
            <a:extLst>
              <a:ext uri="{FF2B5EF4-FFF2-40B4-BE49-F238E27FC236}">
                <a16:creationId xmlns:a16="http://schemas.microsoft.com/office/drawing/2014/main" id="{58C70AFF-F77B-4FD2-9537-E57144F2C8DB}"/>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0" y="2905081"/>
            <a:ext cx="2635279" cy="3952919"/>
          </a:xfrm>
          <a:prstGeom prst="rect">
            <a:avLst/>
          </a:prstGeom>
        </p:spPr>
      </p:pic>
    </p:spTree>
    <p:extLst>
      <p:ext uri="{BB962C8B-B14F-4D97-AF65-F5344CB8AC3E}">
        <p14:creationId xmlns:p14="http://schemas.microsoft.com/office/powerpoint/2010/main" val="2931419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3FE40E-51E8-40D8-B989-270172ADE355}"/>
              </a:ext>
            </a:extLst>
          </p:cNvPr>
          <p:cNvSpPr>
            <a:spLocks noGrp="1"/>
          </p:cNvSpPr>
          <p:nvPr>
            <p:ph type="body" sz="quarter" idx="13"/>
          </p:nvPr>
        </p:nvSpPr>
        <p:spPr>
          <a:xfrm>
            <a:off x="3781425" y="751893"/>
            <a:ext cx="8172450" cy="1305076"/>
          </a:xfrm>
        </p:spPr>
        <p:txBody>
          <a:bodyPr>
            <a:normAutofit fontScale="77500" lnSpcReduction="20000"/>
          </a:bodyPr>
          <a:lstStyle/>
          <a:p>
            <a:pPr>
              <a:lnSpc>
                <a:spcPct val="100000"/>
              </a:lnSpc>
              <a:spcBef>
                <a:spcPts val="200"/>
              </a:spcBef>
            </a:pPr>
            <a:r>
              <a:rPr lang="en-IE" b="1" dirty="0">
                <a:solidFill>
                  <a:srgbClr val="10B1A2"/>
                </a:solidFill>
              </a:rPr>
              <a:t>Mentorship can Help you get through the Chaos!</a:t>
            </a:r>
          </a:p>
          <a:p>
            <a:pPr>
              <a:lnSpc>
                <a:spcPct val="100000"/>
              </a:lnSpc>
              <a:spcBef>
                <a:spcPts val="200"/>
              </a:spcBef>
            </a:pPr>
            <a:r>
              <a:rPr kumimoji="1" lang="en-IE" altLang="ja-JP" sz="4000" b="1" i="1" dirty="0">
                <a:solidFill>
                  <a:srgbClr val="E63275"/>
                </a:solidFill>
                <a:latin typeface="Calibri" charset="0"/>
                <a:ea typeface="MS PGothic" charset="-128"/>
              </a:rPr>
              <a:t>Quicks Reminder: </a:t>
            </a:r>
            <a:r>
              <a:rPr kumimoji="1" lang="en-IE" altLang="ja-JP" sz="4000" b="1" i="1" dirty="0">
                <a:latin typeface="Calibri" charset="0"/>
                <a:ea typeface="MS PGothic" charset="-128"/>
              </a:rPr>
              <a:t>The Role &amp; Involvement of a Mentor</a:t>
            </a:r>
            <a:endParaRPr lang="en-US" b="1" i="1" dirty="0"/>
          </a:p>
          <a:p>
            <a:endParaRPr lang="en-IE" b="1" dirty="0"/>
          </a:p>
        </p:txBody>
      </p:sp>
      <p:sp>
        <p:nvSpPr>
          <p:cNvPr id="5" name="Text Placeholder 4">
            <a:extLst>
              <a:ext uri="{FF2B5EF4-FFF2-40B4-BE49-F238E27FC236}">
                <a16:creationId xmlns:a16="http://schemas.microsoft.com/office/drawing/2014/main" id="{840E50B3-E604-4BA8-A3FF-670EA1E83234}"/>
              </a:ext>
            </a:extLst>
          </p:cNvPr>
          <p:cNvSpPr>
            <a:spLocks noGrp="1"/>
          </p:cNvSpPr>
          <p:nvPr>
            <p:ph type="body" sz="quarter" idx="15"/>
          </p:nvPr>
        </p:nvSpPr>
        <p:spPr>
          <a:xfrm>
            <a:off x="3016961" y="2056969"/>
            <a:ext cx="5390260" cy="3960000"/>
          </a:xfrm>
        </p:spPr>
        <p:txBody>
          <a:bodyPr/>
          <a:lstStyle/>
          <a:p>
            <a:pPr>
              <a:spcBef>
                <a:spcPts val="200"/>
              </a:spcBef>
            </a:pPr>
            <a:r>
              <a:rPr lang="en-IE" b="1" dirty="0">
                <a:solidFill>
                  <a:srgbClr val="E95273"/>
                </a:solidFill>
              </a:rPr>
              <a:t>The Role of Mentor</a:t>
            </a:r>
          </a:p>
          <a:p>
            <a:pPr>
              <a:spcBef>
                <a:spcPts val="200"/>
              </a:spcBef>
            </a:pPr>
            <a:endParaRPr lang="en-IE" sz="800" dirty="0">
              <a:solidFill>
                <a:srgbClr val="E95273"/>
              </a:solidFill>
            </a:endParaRPr>
          </a:p>
          <a:p>
            <a:pPr marL="342900" indent="-342900">
              <a:spcBef>
                <a:spcPts val="200"/>
              </a:spcBef>
              <a:buClr>
                <a:srgbClr val="E95273"/>
              </a:buClr>
              <a:buFont typeface="Arial" charset="0"/>
              <a:buChar char="•"/>
            </a:pPr>
            <a:r>
              <a:rPr lang="en-IE" dirty="0"/>
              <a:t>Listen and understand your business</a:t>
            </a:r>
          </a:p>
          <a:p>
            <a:pPr marL="342900" indent="-342900">
              <a:spcBef>
                <a:spcPts val="200"/>
              </a:spcBef>
              <a:buClr>
                <a:srgbClr val="E95273"/>
              </a:buClr>
              <a:buFont typeface="Arial" charset="0"/>
              <a:buChar char="•"/>
            </a:pPr>
            <a:r>
              <a:rPr lang="en-IE" dirty="0"/>
              <a:t>Advise and provide direction</a:t>
            </a:r>
          </a:p>
          <a:p>
            <a:pPr marL="342900" indent="-342900">
              <a:spcBef>
                <a:spcPts val="200"/>
              </a:spcBef>
              <a:buClr>
                <a:srgbClr val="E95273"/>
              </a:buClr>
              <a:buFont typeface="Arial" charset="0"/>
              <a:buChar char="•"/>
            </a:pPr>
            <a:r>
              <a:rPr lang="en-IE" dirty="0"/>
              <a:t>Help the promoter identify problems and suggest areas for improvement</a:t>
            </a:r>
          </a:p>
          <a:p>
            <a:pPr marL="342900" indent="-342900">
              <a:spcBef>
                <a:spcPts val="200"/>
              </a:spcBef>
              <a:buClr>
                <a:srgbClr val="E95273"/>
              </a:buClr>
              <a:buFont typeface="Arial" charset="0"/>
              <a:buChar char="•"/>
            </a:pPr>
            <a:r>
              <a:rPr lang="en-IE" dirty="0"/>
              <a:t>Discuss solutions and innovative ways of improving business activity</a:t>
            </a:r>
          </a:p>
          <a:p>
            <a:pPr marL="342900" indent="-342900">
              <a:spcBef>
                <a:spcPts val="200"/>
              </a:spcBef>
              <a:buClr>
                <a:srgbClr val="E95273"/>
              </a:buClr>
              <a:buFont typeface="Arial" charset="0"/>
              <a:buChar char="•"/>
            </a:pPr>
            <a:r>
              <a:rPr lang="en-IE" dirty="0"/>
              <a:t>Help with the decision making process</a:t>
            </a:r>
          </a:p>
          <a:p>
            <a:pPr marL="342900" indent="-342900">
              <a:spcBef>
                <a:spcPts val="200"/>
              </a:spcBef>
              <a:buClr>
                <a:srgbClr val="E95273"/>
              </a:buClr>
              <a:buFont typeface="Arial" charset="0"/>
              <a:buChar char="•"/>
            </a:pPr>
            <a:r>
              <a:rPr lang="en-IE" dirty="0"/>
              <a:t>Share experience and knowledge</a:t>
            </a:r>
          </a:p>
          <a:p>
            <a:pPr marL="342900" indent="-342900">
              <a:spcBef>
                <a:spcPts val="200"/>
              </a:spcBef>
              <a:buClr>
                <a:srgbClr val="E95273"/>
              </a:buClr>
              <a:buFont typeface="Arial" charset="0"/>
              <a:buChar char="•"/>
            </a:pPr>
            <a:r>
              <a:rPr lang="en-IE" dirty="0"/>
              <a:t>Provide structure and context for discussion</a:t>
            </a:r>
          </a:p>
          <a:p>
            <a:pPr marL="342900" indent="-342900">
              <a:spcBef>
                <a:spcPts val="200"/>
              </a:spcBef>
              <a:buClr>
                <a:srgbClr val="E95273"/>
              </a:buClr>
              <a:buFont typeface="Arial" charset="0"/>
              <a:buChar char="•"/>
            </a:pPr>
            <a:r>
              <a:rPr lang="en-IE" dirty="0"/>
              <a:t>Offer assistance in compiling a business plan</a:t>
            </a:r>
          </a:p>
          <a:p>
            <a:endParaRPr lang="en-IE" dirty="0"/>
          </a:p>
        </p:txBody>
      </p:sp>
      <p:sp>
        <p:nvSpPr>
          <p:cNvPr id="6" name="Text Placeholder 5">
            <a:extLst>
              <a:ext uri="{FF2B5EF4-FFF2-40B4-BE49-F238E27FC236}">
                <a16:creationId xmlns:a16="http://schemas.microsoft.com/office/drawing/2014/main" id="{CB266A24-EB65-41E6-ACE3-CC65BD00ED5A}"/>
              </a:ext>
            </a:extLst>
          </p:cNvPr>
          <p:cNvSpPr>
            <a:spLocks noGrp="1"/>
          </p:cNvSpPr>
          <p:nvPr>
            <p:ph type="body" sz="quarter" idx="16"/>
          </p:nvPr>
        </p:nvSpPr>
        <p:spPr>
          <a:xfrm>
            <a:off x="8407221" y="2092316"/>
            <a:ext cx="3784779" cy="3975101"/>
          </a:xfrm>
        </p:spPr>
        <p:txBody>
          <a:bodyPr/>
          <a:lstStyle/>
          <a:p>
            <a:r>
              <a:rPr lang="en-IE" b="1" dirty="0">
                <a:solidFill>
                  <a:srgbClr val="E95273"/>
                </a:solidFill>
              </a:rPr>
              <a:t>The Areas of Involvement</a:t>
            </a:r>
          </a:p>
          <a:p>
            <a:endParaRPr lang="en-IE" sz="200" dirty="0">
              <a:solidFill>
                <a:srgbClr val="E95273"/>
              </a:solidFill>
            </a:endParaRPr>
          </a:p>
          <a:p>
            <a:pPr marL="342900" indent="-342900">
              <a:spcBef>
                <a:spcPts val="200"/>
              </a:spcBef>
              <a:buClr>
                <a:srgbClr val="E95273"/>
              </a:buClr>
              <a:buFont typeface="Arial" charset="0"/>
              <a:buChar char="•"/>
            </a:pPr>
            <a:r>
              <a:rPr lang="en-IE" dirty="0"/>
              <a:t>Business Strategy</a:t>
            </a:r>
          </a:p>
          <a:p>
            <a:pPr marL="342900" indent="-342900">
              <a:spcBef>
                <a:spcPts val="200"/>
              </a:spcBef>
              <a:buClr>
                <a:srgbClr val="E95273"/>
              </a:buClr>
              <a:buFont typeface="Arial" charset="0"/>
              <a:buChar char="•"/>
            </a:pPr>
            <a:r>
              <a:rPr lang="en-IE" dirty="0"/>
              <a:t>Financial Planning</a:t>
            </a:r>
          </a:p>
          <a:p>
            <a:pPr marL="342900" indent="-342900">
              <a:spcBef>
                <a:spcPts val="200"/>
              </a:spcBef>
              <a:buClr>
                <a:srgbClr val="E95273"/>
              </a:buClr>
              <a:buFont typeface="Arial" charset="0"/>
              <a:buChar char="•"/>
            </a:pPr>
            <a:r>
              <a:rPr lang="en-IE" dirty="0"/>
              <a:t>Market Research</a:t>
            </a:r>
          </a:p>
          <a:p>
            <a:pPr marL="342900" indent="-342900">
              <a:spcBef>
                <a:spcPts val="200"/>
              </a:spcBef>
              <a:buClr>
                <a:srgbClr val="E95273"/>
              </a:buClr>
              <a:buFont typeface="Arial" charset="0"/>
              <a:buChar char="•"/>
            </a:pPr>
            <a:r>
              <a:rPr lang="en-IE" dirty="0"/>
              <a:t>Marketing &amp; Promotion</a:t>
            </a:r>
          </a:p>
          <a:p>
            <a:pPr marL="342900" indent="-342900">
              <a:spcBef>
                <a:spcPts val="200"/>
              </a:spcBef>
              <a:buClr>
                <a:srgbClr val="E95273"/>
              </a:buClr>
              <a:buFont typeface="Arial" charset="0"/>
              <a:buChar char="•"/>
            </a:pPr>
            <a:r>
              <a:rPr lang="en-IE" dirty="0"/>
              <a:t>Production Planning</a:t>
            </a:r>
          </a:p>
          <a:p>
            <a:pPr marL="342900" indent="-342900">
              <a:spcBef>
                <a:spcPts val="200"/>
              </a:spcBef>
              <a:buClr>
                <a:srgbClr val="E95273"/>
              </a:buClr>
              <a:buFont typeface="Arial" charset="0"/>
              <a:buChar char="•"/>
            </a:pPr>
            <a:r>
              <a:rPr lang="en-IE" dirty="0"/>
              <a:t>Distribution</a:t>
            </a:r>
          </a:p>
          <a:p>
            <a:pPr marL="342900" indent="-342900">
              <a:spcBef>
                <a:spcPts val="200"/>
              </a:spcBef>
              <a:buClr>
                <a:srgbClr val="E95273"/>
              </a:buClr>
              <a:buFont typeface="Arial" charset="0"/>
              <a:buChar char="•"/>
            </a:pPr>
            <a:r>
              <a:rPr lang="en-IE" dirty="0"/>
              <a:t>Corporate Organisation</a:t>
            </a:r>
          </a:p>
          <a:p>
            <a:pPr marL="342900" indent="-342900">
              <a:spcBef>
                <a:spcPts val="200"/>
              </a:spcBef>
              <a:buClr>
                <a:srgbClr val="E95273"/>
              </a:buClr>
              <a:buFont typeface="Arial" charset="0"/>
              <a:buChar char="•"/>
            </a:pPr>
            <a:r>
              <a:rPr lang="en-IE" dirty="0"/>
              <a:t>Website Planning &amp; Design</a:t>
            </a:r>
          </a:p>
          <a:p>
            <a:endParaRPr lang="en-IE" dirty="0"/>
          </a:p>
        </p:txBody>
      </p:sp>
    </p:spTree>
    <p:extLst>
      <p:ext uri="{BB962C8B-B14F-4D97-AF65-F5344CB8AC3E}">
        <p14:creationId xmlns:p14="http://schemas.microsoft.com/office/powerpoint/2010/main" val="2986063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kumimoji="1" lang="en-US" altLang="ja-JP" b="1" dirty="0">
                <a:solidFill>
                  <a:srgbClr val="10B1A2"/>
                </a:solidFill>
                <a:latin typeface="Calibri" charset="0"/>
                <a:ea typeface="MS PGothic" charset="-128"/>
              </a:rPr>
              <a:t>Still in a Maze of Decisions?</a:t>
            </a:r>
            <a:endParaRPr lang="en-US" b="1" dirty="0">
              <a:solidFill>
                <a:srgbClr val="10B1A2"/>
              </a:solidFill>
            </a:endParaRPr>
          </a:p>
        </p:txBody>
      </p:sp>
      <p:sp>
        <p:nvSpPr>
          <p:cNvPr id="5" name="Text Placeholder 4"/>
          <p:cNvSpPr>
            <a:spLocks noGrp="1"/>
          </p:cNvSpPr>
          <p:nvPr>
            <p:ph type="body" sz="quarter" idx="14"/>
          </p:nvPr>
        </p:nvSpPr>
        <p:spPr>
          <a:xfrm>
            <a:off x="3794235" y="2127958"/>
            <a:ext cx="7774838" cy="3975101"/>
          </a:xfrm>
        </p:spPr>
        <p:txBody>
          <a:bodyPr/>
          <a:lstStyle/>
          <a:p>
            <a:r>
              <a:rPr lang="en-IE" dirty="0"/>
              <a:t>Mentorship means something different to nearly everyone you ask. At its core, however, it is a unique type of bond based on growth, shared knowledge, compassion, and -often- raw and real honesty.</a:t>
            </a:r>
          </a:p>
          <a:p>
            <a:endParaRPr lang="en-IE" dirty="0"/>
          </a:p>
          <a:p>
            <a:r>
              <a:rPr lang="en-IE" dirty="0"/>
              <a:t>When somebody takes an initiative of startup, then they have already prepared for HR activities, financial aid, marketing strategy and all such essential factors. But one of the major factor that nobody includes in their execution process is “consulting”. Consulting with the right startup can be the most fruitful thing for making a startup successful.</a:t>
            </a:r>
          </a:p>
          <a:p>
            <a:endParaRPr lang="en-IE" dirty="0"/>
          </a:p>
          <a:p>
            <a:endParaRPr lang="en-US" dirty="0"/>
          </a:p>
        </p:txBody>
      </p:sp>
      <p:pic>
        <p:nvPicPr>
          <p:cNvPr id="9" name="Picture Placeholder 8"/>
          <p:cNvPicPr>
            <a:picLocks noGrp="1" noChangeAspect="1"/>
          </p:cNvPicPr>
          <p:nvPr>
            <p:ph type="pic" sz="quarter" idx="4294967295"/>
          </p:nvPr>
        </p:nvPicPr>
        <p:blipFill>
          <a:blip r:embed="rId2" cstate="screen">
            <a:extLst>
              <a:ext uri="{28A0092B-C50C-407E-A947-70E740481C1C}">
                <a14:useLocalDpi xmlns:a14="http://schemas.microsoft.com/office/drawing/2010/main"/>
              </a:ext>
            </a:extLst>
          </a:blip>
          <a:srcRect/>
          <a:stretch>
            <a:fillRect/>
          </a:stretch>
        </p:blipFill>
        <p:spPr>
          <a:xfrm>
            <a:off x="1" y="3123874"/>
            <a:ext cx="2628900" cy="3734125"/>
          </a:xfrm>
        </p:spPr>
      </p:pic>
    </p:spTree>
    <p:extLst>
      <p:ext uri="{BB962C8B-B14F-4D97-AF65-F5344CB8AC3E}">
        <p14:creationId xmlns:p14="http://schemas.microsoft.com/office/powerpoint/2010/main" val="531877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Placeholder 4"/>
          <p:cNvSpPr>
            <a:spLocks noGrp="1"/>
          </p:cNvSpPr>
          <p:nvPr>
            <p:ph type="body" sz="quarter" idx="20"/>
          </p:nvPr>
        </p:nvSpPr>
        <p:spPr>
          <a:xfrm>
            <a:off x="5549462" y="2095767"/>
            <a:ext cx="6376281" cy="3631644"/>
          </a:xfrm>
        </p:spPr>
        <p:txBody>
          <a:bodyPr/>
          <a:lstStyle/>
          <a:p>
            <a:r>
              <a:rPr lang="en-IE" i="1" dirty="0"/>
              <a:t>I think mentorship is everything. It is the fundamental foundation of everything. My mentor told me -bluntly- that my desire to control everything was holding the project down, and that if I continued down that path it was 100% certain that I would fail. I made radical changes to my mindset, approach, and behaviour. I started to let people in, sharing aspects of </a:t>
            </a:r>
            <a:r>
              <a:rPr lang="en-IE" i="1" dirty="0" err="1"/>
              <a:t>GoHero</a:t>
            </a:r>
            <a:r>
              <a:rPr lang="en-IE" i="1" dirty="0"/>
              <a:t> that were better handled by those with the right skills. The effect was evident almost immediately. Pieces started falling into place, and the new energy brought in the right people at the right time. </a:t>
            </a:r>
          </a:p>
          <a:p>
            <a:endParaRPr lang="en-IE" i="1" dirty="0"/>
          </a:p>
        </p:txBody>
      </p:sp>
      <p:pic>
        <p:nvPicPr>
          <p:cNvPr id="3" name="Picture Placeholder 2"/>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p:pic>
      <p:sp>
        <p:nvSpPr>
          <p:cNvPr id="34818" name="Text Placeholder 5"/>
          <p:cNvSpPr>
            <a:spLocks noGrp="1"/>
          </p:cNvSpPr>
          <p:nvPr>
            <p:ph type="body" sz="quarter" idx="22"/>
          </p:nvPr>
        </p:nvSpPr>
        <p:spPr>
          <a:xfrm>
            <a:off x="11451624" y="5727411"/>
            <a:ext cx="5579898" cy="857158"/>
          </a:xfrm>
        </p:spPr>
        <p:txBody>
          <a:bodyPr>
            <a:normAutofit/>
          </a:bodyPr>
          <a:lstStyle/>
          <a:p>
            <a:r>
              <a:rPr lang="en-US" altLang="x-none" dirty="0"/>
              <a:t>”</a:t>
            </a:r>
          </a:p>
        </p:txBody>
      </p:sp>
      <p:sp>
        <p:nvSpPr>
          <p:cNvPr id="34819" name="Text Placeholder 6"/>
          <p:cNvSpPr>
            <a:spLocks noGrp="1"/>
          </p:cNvSpPr>
          <p:nvPr>
            <p:ph type="body" sz="quarter" idx="4294967295"/>
          </p:nvPr>
        </p:nvSpPr>
        <p:spPr>
          <a:xfrm>
            <a:off x="5230019" y="1950889"/>
            <a:ext cx="2613025" cy="1222375"/>
          </a:xfrm>
        </p:spPr>
        <p:txBody>
          <a:bodyPr>
            <a:normAutofit/>
          </a:bodyPr>
          <a:lstStyle/>
          <a:p>
            <a:pPr marL="0" indent="0">
              <a:buNone/>
            </a:pPr>
            <a:r>
              <a:rPr lang="en-US" altLang="x-none" dirty="0">
                <a:solidFill>
                  <a:srgbClr val="E63275"/>
                </a:solidFill>
              </a:rPr>
              <a:t>“</a:t>
            </a:r>
          </a:p>
        </p:txBody>
      </p:sp>
      <p:sp>
        <p:nvSpPr>
          <p:cNvPr id="34821" name="Rectangle 11"/>
          <p:cNvSpPr>
            <a:spLocks noChangeArrowheads="1"/>
          </p:cNvSpPr>
          <p:nvPr/>
        </p:nvSpPr>
        <p:spPr bwMode="auto">
          <a:xfrm>
            <a:off x="1414542" y="5768087"/>
            <a:ext cx="3236912" cy="646331"/>
          </a:xfrm>
          <a:prstGeom prst="rect">
            <a:avLst/>
          </a:prstGeom>
          <a:solidFill>
            <a:srgbClr val="E63275"/>
          </a:solidFill>
          <a:ln>
            <a:noFill/>
          </a:ln>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IE" dirty="0">
                <a:solidFill>
                  <a:schemeClr val="bg1"/>
                </a:solidFill>
              </a:rPr>
              <a:t>DR. ERIKA EBBEL ANGLE                </a:t>
            </a:r>
            <a:r>
              <a:rPr lang="en-IE" i="1" dirty="0">
                <a:solidFill>
                  <a:schemeClr val="bg1"/>
                </a:solidFill>
              </a:rPr>
              <a:t>CEO at Ixcela, Inc</a:t>
            </a:r>
          </a:p>
        </p:txBody>
      </p:sp>
      <p:sp>
        <p:nvSpPr>
          <p:cNvPr id="2" name="Rectangle 1">
            <a:extLst>
              <a:ext uri="{FF2B5EF4-FFF2-40B4-BE49-F238E27FC236}">
                <a16:creationId xmlns:a16="http://schemas.microsoft.com/office/drawing/2014/main" id="{0E046876-87D5-4CDE-B600-AFCC38BE7967}"/>
              </a:ext>
            </a:extLst>
          </p:cNvPr>
          <p:cNvSpPr/>
          <p:nvPr/>
        </p:nvSpPr>
        <p:spPr>
          <a:xfrm>
            <a:off x="123006" y="6562688"/>
            <a:ext cx="3324949" cy="246221"/>
          </a:xfrm>
          <a:prstGeom prst="rect">
            <a:avLst/>
          </a:prstGeom>
        </p:spPr>
        <p:txBody>
          <a:bodyPr wrap="none">
            <a:spAutoFit/>
          </a:bodyPr>
          <a:lstStyle/>
          <a:p>
            <a:r>
              <a:rPr lang="en-IE" sz="1000" b="1" dirty="0"/>
              <a:t>Full article </a:t>
            </a:r>
            <a:r>
              <a:rPr lang="en-IE" sz="1000" i="1" dirty="0">
                <a:hlinkClick r:id="rId3"/>
              </a:rPr>
              <a:t>The Best Advice for Women in </a:t>
            </a:r>
            <a:r>
              <a:rPr lang="en-IE" sz="1000" i="1" dirty="0" err="1">
                <a:hlinkClick r:id="rId3"/>
              </a:rPr>
              <a:t>Startups</a:t>
            </a:r>
            <a:r>
              <a:rPr lang="en-IE" sz="1000" i="1" dirty="0">
                <a:hlinkClick r:id="rId3"/>
              </a:rPr>
              <a:t> and STEM</a:t>
            </a:r>
            <a:endParaRPr lang="en-IE" sz="1000" i="1" dirty="0"/>
          </a:p>
        </p:txBody>
      </p:sp>
      <p:sp>
        <p:nvSpPr>
          <p:cNvPr id="5" name="Rectangle 4">
            <a:extLst>
              <a:ext uri="{FF2B5EF4-FFF2-40B4-BE49-F238E27FC236}">
                <a16:creationId xmlns:a16="http://schemas.microsoft.com/office/drawing/2014/main" id="{65F67723-E6BA-4C94-BD5E-1DB7802CFAB3}"/>
              </a:ext>
            </a:extLst>
          </p:cNvPr>
          <p:cNvSpPr/>
          <p:nvPr/>
        </p:nvSpPr>
        <p:spPr>
          <a:xfrm>
            <a:off x="5230019" y="472108"/>
            <a:ext cx="6096000" cy="1200329"/>
          </a:xfrm>
          <a:prstGeom prst="rect">
            <a:avLst/>
          </a:prstGeom>
        </p:spPr>
        <p:txBody>
          <a:bodyPr>
            <a:spAutoFit/>
          </a:bodyPr>
          <a:lstStyle/>
          <a:p>
            <a:pPr lvl="0" algn="ctr">
              <a:spcBef>
                <a:spcPts val="200"/>
              </a:spcBef>
            </a:pPr>
            <a:r>
              <a:rPr lang="en-IE" sz="3600" b="1" dirty="0">
                <a:solidFill>
                  <a:srgbClr val="10B1A2"/>
                </a:solidFill>
              </a:rPr>
              <a:t>Mentorship at the right time could make your business…</a:t>
            </a:r>
          </a:p>
        </p:txBody>
      </p:sp>
    </p:spTree>
    <p:extLst>
      <p:ext uri="{BB962C8B-B14F-4D97-AF65-F5344CB8AC3E}">
        <p14:creationId xmlns:p14="http://schemas.microsoft.com/office/powerpoint/2010/main" val="4070804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Placeholder 4"/>
          <p:cNvSpPr>
            <a:spLocks noGrp="1"/>
          </p:cNvSpPr>
          <p:nvPr>
            <p:ph type="body" sz="quarter" idx="13"/>
          </p:nvPr>
        </p:nvSpPr>
        <p:spPr>
          <a:xfrm>
            <a:off x="322169" y="321071"/>
            <a:ext cx="8515350" cy="1447715"/>
          </a:xfrm>
        </p:spPr>
        <p:txBody>
          <a:bodyPr>
            <a:noAutofit/>
          </a:bodyPr>
          <a:lstStyle/>
          <a:p>
            <a:pPr algn="ctr">
              <a:lnSpc>
                <a:spcPct val="100000"/>
              </a:lnSpc>
              <a:spcBef>
                <a:spcPts val="200"/>
              </a:spcBef>
            </a:pPr>
            <a:r>
              <a:rPr lang="en-IE" sz="3300" b="1" dirty="0">
                <a:solidFill>
                  <a:srgbClr val="10B1A2"/>
                </a:solidFill>
              </a:rPr>
              <a:t>Mentorship can Help you get through the Chaos!</a:t>
            </a:r>
          </a:p>
          <a:p>
            <a:pPr algn="ctr">
              <a:lnSpc>
                <a:spcPct val="100000"/>
              </a:lnSpc>
              <a:spcBef>
                <a:spcPts val="200"/>
              </a:spcBef>
            </a:pPr>
            <a:r>
              <a:rPr lang="en-IE" sz="3000" b="1" i="1" dirty="0"/>
              <a:t>Interview with Dr Erika Ebbel Angle</a:t>
            </a:r>
          </a:p>
          <a:p>
            <a:endParaRPr lang="en-IE" b="1" dirty="0"/>
          </a:p>
        </p:txBody>
      </p:sp>
      <p:sp>
        <p:nvSpPr>
          <p:cNvPr id="2" name="Text Placeholder 1">
            <a:extLst>
              <a:ext uri="{FF2B5EF4-FFF2-40B4-BE49-F238E27FC236}">
                <a16:creationId xmlns:a16="http://schemas.microsoft.com/office/drawing/2014/main" id="{4CB340B0-4256-4DA2-B73D-B873D83C9F20}"/>
              </a:ext>
            </a:extLst>
          </p:cNvPr>
          <p:cNvSpPr>
            <a:spLocks noGrp="1"/>
          </p:cNvSpPr>
          <p:nvPr>
            <p:ph type="body" sz="quarter" idx="14"/>
          </p:nvPr>
        </p:nvSpPr>
        <p:spPr>
          <a:xfrm>
            <a:off x="504497" y="2117212"/>
            <a:ext cx="7778891" cy="3975101"/>
          </a:xfrm>
        </p:spPr>
        <p:txBody>
          <a:bodyPr/>
          <a:lstStyle/>
          <a:p>
            <a:r>
              <a:rPr lang="en-IE" dirty="0"/>
              <a:t>She advises women to go out and find people who are more talented than you are to help in areas that you don’t have a strong skill set. In her experience, and I agree, as long you are motivated and willing to work hard, skills can be taught. </a:t>
            </a:r>
          </a:p>
          <a:p>
            <a:endParaRPr lang="en-IE" dirty="0"/>
          </a:p>
          <a:p>
            <a:r>
              <a:rPr lang="en-IE" dirty="0"/>
              <a:t>All throughout her life, Dr. Angle has surrounded herself with people who have been willing to mentor her. Their advice, guidance, and openly candid feedback was vital as she worked to build her companies.</a:t>
            </a:r>
          </a:p>
          <a:p>
            <a:endParaRPr lang="en-IE" dirty="0"/>
          </a:p>
        </p:txBody>
      </p:sp>
      <p:pic>
        <p:nvPicPr>
          <p:cNvPr id="6" name="Picture 5" descr="A person wearing a suit and tie smiling at the camera&#10;&#10;Description automatically generated">
            <a:extLst>
              <a:ext uri="{FF2B5EF4-FFF2-40B4-BE49-F238E27FC236}">
                <a16:creationId xmlns:a16="http://schemas.microsoft.com/office/drawing/2014/main" id="{89383536-A3A9-4616-9EE1-2A6F7BEFD05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20100" y="3225288"/>
            <a:ext cx="3446784" cy="28670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70204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24AD78-2FA5-415D-B639-AFCDD3A44FC4}"/>
              </a:ext>
            </a:extLst>
          </p:cNvPr>
          <p:cNvSpPr>
            <a:spLocks noGrp="1"/>
          </p:cNvSpPr>
          <p:nvPr>
            <p:ph type="body" sz="quarter" idx="13"/>
          </p:nvPr>
        </p:nvSpPr>
        <p:spPr>
          <a:xfrm>
            <a:off x="4161984" y="671119"/>
            <a:ext cx="7407087" cy="1034007"/>
          </a:xfrm>
        </p:spPr>
        <p:txBody>
          <a:bodyPr>
            <a:normAutofit fontScale="92500" lnSpcReduction="20000"/>
          </a:bodyPr>
          <a:lstStyle/>
          <a:p>
            <a:pPr>
              <a:lnSpc>
                <a:spcPct val="110000"/>
              </a:lnSpc>
              <a:spcBef>
                <a:spcPts val="0"/>
              </a:spcBef>
            </a:pPr>
            <a:r>
              <a:rPr lang="en-IE" b="1" dirty="0">
                <a:solidFill>
                  <a:srgbClr val="E63275"/>
                </a:solidFill>
              </a:rPr>
              <a:t>Key Benefits of External Support &amp; Mentoring</a:t>
            </a:r>
          </a:p>
        </p:txBody>
      </p:sp>
      <p:sp>
        <p:nvSpPr>
          <p:cNvPr id="3" name="Text Placeholder 2">
            <a:extLst>
              <a:ext uri="{FF2B5EF4-FFF2-40B4-BE49-F238E27FC236}">
                <a16:creationId xmlns:a16="http://schemas.microsoft.com/office/drawing/2014/main" id="{42AB6584-01CF-46A2-9A2F-3D2BBB16DE0B}"/>
              </a:ext>
            </a:extLst>
          </p:cNvPr>
          <p:cNvSpPr>
            <a:spLocks noGrp="1"/>
          </p:cNvSpPr>
          <p:nvPr>
            <p:ph type="body" sz="quarter" idx="14"/>
          </p:nvPr>
        </p:nvSpPr>
        <p:spPr>
          <a:xfrm>
            <a:off x="3565321" y="2117448"/>
            <a:ext cx="8003751" cy="3975101"/>
          </a:xfrm>
        </p:spPr>
        <p:txBody>
          <a:bodyPr/>
          <a:lstStyle/>
          <a:p>
            <a:pPr marL="342900" indent="-342900">
              <a:buClr>
                <a:srgbClr val="E63275"/>
              </a:buClr>
              <a:buFont typeface="Wingdings" panose="05000000000000000000" pitchFamily="2" charset="2"/>
              <a:buChar char="ü"/>
            </a:pPr>
            <a:r>
              <a:rPr lang="en-IE" dirty="0"/>
              <a:t>Help you </a:t>
            </a:r>
            <a:r>
              <a:rPr lang="en-IE" b="1" dirty="0">
                <a:solidFill>
                  <a:srgbClr val="10B1A2"/>
                </a:solidFill>
              </a:rPr>
              <a:t>connect</a:t>
            </a:r>
            <a:r>
              <a:rPr lang="en-IE" dirty="0"/>
              <a:t> your start up business to suppliers, distributors and specialist services such as legal and accounting</a:t>
            </a:r>
          </a:p>
          <a:p>
            <a:pPr marL="342900" indent="-342900">
              <a:buClr>
                <a:srgbClr val="E63275"/>
              </a:buClr>
              <a:buFont typeface="Wingdings" panose="05000000000000000000" pitchFamily="2" charset="2"/>
              <a:buChar char="ü"/>
            </a:pPr>
            <a:r>
              <a:rPr lang="en-IE" dirty="0"/>
              <a:t>Can </a:t>
            </a:r>
            <a:r>
              <a:rPr lang="en-IE" b="1" dirty="0">
                <a:solidFill>
                  <a:srgbClr val="10B1A2"/>
                </a:solidFill>
              </a:rPr>
              <a:t>cover all sections of business </a:t>
            </a:r>
            <a:r>
              <a:rPr lang="en-IE" dirty="0"/>
              <a:t>including: sales opportunities, networking and business advice and assistance</a:t>
            </a:r>
          </a:p>
          <a:p>
            <a:r>
              <a:rPr lang="en-IE" b="1" dirty="0">
                <a:solidFill>
                  <a:srgbClr val="E63275"/>
                </a:solidFill>
              </a:rPr>
              <a:t>TIP: </a:t>
            </a:r>
            <a:r>
              <a:rPr lang="en-IE" dirty="0"/>
              <a:t>Join a business community TODAY!</a:t>
            </a:r>
          </a:p>
          <a:p>
            <a:pPr marL="342900" indent="-342900">
              <a:buFont typeface="Wingdings" panose="05000000000000000000" pitchFamily="2" charset="2"/>
              <a:buChar char="ü"/>
            </a:pPr>
            <a:r>
              <a:rPr lang="en-IE" b="1" dirty="0">
                <a:solidFill>
                  <a:srgbClr val="10B1A2"/>
                </a:solidFill>
              </a:rPr>
              <a:t>Connect with other Start Up businesses </a:t>
            </a:r>
            <a:r>
              <a:rPr lang="en-IE" dirty="0"/>
              <a:t>and the specialist support agencies that are there to support your business</a:t>
            </a:r>
          </a:p>
          <a:p>
            <a:pPr marL="342900" indent="-342900">
              <a:buFont typeface="Wingdings" panose="05000000000000000000" pitchFamily="2" charset="2"/>
              <a:buChar char="ü"/>
            </a:pPr>
            <a:r>
              <a:rPr lang="en-IE" b="1" dirty="0">
                <a:solidFill>
                  <a:srgbClr val="10B1A2"/>
                </a:solidFill>
              </a:rPr>
              <a:t>Feedback</a:t>
            </a:r>
            <a:r>
              <a:rPr lang="en-IE" dirty="0"/>
              <a:t> on product, marketing, growth strategies, anything related to entrepreneurial journey</a:t>
            </a:r>
          </a:p>
          <a:p>
            <a:pPr marL="342900" indent="-342900">
              <a:buFont typeface="Wingdings" panose="05000000000000000000" pitchFamily="2" charset="2"/>
              <a:buChar char="ü"/>
            </a:pPr>
            <a:endParaRPr lang="en-IE" dirty="0"/>
          </a:p>
        </p:txBody>
      </p:sp>
      <p:pic>
        <p:nvPicPr>
          <p:cNvPr id="5" name="Picture 4" descr="A close up of text on a black background&#10;&#10;Description automatically generated">
            <a:extLst>
              <a:ext uri="{FF2B5EF4-FFF2-40B4-BE49-F238E27FC236}">
                <a16:creationId xmlns:a16="http://schemas.microsoft.com/office/drawing/2014/main" id="{F5DC5945-4C3F-4FDA-A3F2-7E13DD88A5D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4350" y="3143250"/>
            <a:ext cx="2876550" cy="2876550"/>
          </a:xfrm>
          <a:prstGeom prst="rect">
            <a:avLst/>
          </a:prstGeom>
        </p:spPr>
      </p:pic>
    </p:spTree>
    <p:extLst>
      <p:ext uri="{BB962C8B-B14F-4D97-AF65-F5344CB8AC3E}">
        <p14:creationId xmlns:p14="http://schemas.microsoft.com/office/powerpoint/2010/main" val="3622693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24AD78-2FA5-415D-B639-AFCDD3A44FC4}"/>
              </a:ext>
            </a:extLst>
          </p:cNvPr>
          <p:cNvSpPr>
            <a:spLocks noGrp="1"/>
          </p:cNvSpPr>
          <p:nvPr>
            <p:ph type="body" sz="quarter" idx="13"/>
          </p:nvPr>
        </p:nvSpPr>
        <p:spPr>
          <a:xfrm>
            <a:off x="3788151" y="671119"/>
            <a:ext cx="7407087" cy="1034007"/>
          </a:xfrm>
        </p:spPr>
        <p:txBody>
          <a:bodyPr>
            <a:normAutofit fontScale="92500" lnSpcReduction="20000"/>
          </a:bodyPr>
          <a:lstStyle/>
          <a:p>
            <a:pPr>
              <a:lnSpc>
                <a:spcPct val="110000"/>
              </a:lnSpc>
              <a:spcBef>
                <a:spcPts val="0"/>
              </a:spcBef>
            </a:pPr>
            <a:r>
              <a:rPr lang="en-IE" b="1" dirty="0">
                <a:solidFill>
                  <a:srgbClr val="E63275"/>
                </a:solidFill>
              </a:rPr>
              <a:t>Key Benefits of External Support &amp; Mentoring</a:t>
            </a:r>
          </a:p>
        </p:txBody>
      </p:sp>
      <p:sp>
        <p:nvSpPr>
          <p:cNvPr id="3" name="Text Placeholder 2">
            <a:extLst>
              <a:ext uri="{FF2B5EF4-FFF2-40B4-BE49-F238E27FC236}">
                <a16:creationId xmlns:a16="http://schemas.microsoft.com/office/drawing/2014/main" id="{42AB6584-01CF-46A2-9A2F-3D2BBB16DE0B}"/>
              </a:ext>
            </a:extLst>
          </p:cNvPr>
          <p:cNvSpPr>
            <a:spLocks noGrp="1"/>
          </p:cNvSpPr>
          <p:nvPr>
            <p:ph type="body" sz="quarter" idx="14"/>
          </p:nvPr>
        </p:nvSpPr>
        <p:spPr>
          <a:xfrm>
            <a:off x="3414319" y="2117448"/>
            <a:ext cx="8154753" cy="3975101"/>
          </a:xfrm>
        </p:spPr>
        <p:txBody>
          <a:bodyPr/>
          <a:lstStyle/>
          <a:p>
            <a:pPr marL="342900" indent="-342900">
              <a:buClr>
                <a:srgbClr val="E63275"/>
              </a:buClr>
              <a:buFont typeface="Wingdings" panose="05000000000000000000" pitchFamily="2" charset="2"/>
              <a:buChar char="ü"/>
            </a:pPr>
            <a:r>
              <a:rPr lang="en-IE" b="1" dirty="0">
                <a:solidFill>
                  <a:srgbClr val="10B1A2"/>
                </a:solidFill>
              </a:rPr>
              <a:t>Experience &amp; Connections: </a:t>
            </a:r>
            <a:r>
              <a:rPr lang="en-IE" dirty="0"/>
              <a:t>Mentor(s) bring with them their experience, their insights, their connections. Its not just about the mentors but about a network of like-minded founders which adds even further value. This brings with itself access to a wide plethora of people like angel investors, VCs, influential people in industry.</a:t>
            </a:r>
          </a:p>
          <a:p>
            <a:pPr marL="342900" indent="-342900">
              <a:buClr>
                <a:srgbClr val="E63275"/>
              </a:buClr>
              <a:buFont typeface="Wingdings" panose="05000000000000000000" pitchFamily="2" charset="2"/>
              <a:buChar char="ü"/>
            </a:pPr>
            <a:r>
              <a:rPr lang="en-IE" b="1" dirty="0">
                <a:solidFill>
                  <a:srgbClr val="10B1A2"/>
                </a:solidFill>
              </a:rPr>
              <a:t>Unique perspective; </a:t>
            </a:r>
            <a:r>
              <a:rPr lang="en-IE" dirty="0"/>
              <a:t>Many were </a:t>
            </a:r>
            <a:r>
              <a:rPr lang="en-IE" dirty="0" err="1"/>
              <a:t>startups</a:t>
            </a:r>
            <a:r>
              <a:rPr lang="en-IE" dirty="0"/>
              <a:t> who succeeded and struggled gives them a unique perspective and their advice is fundamentally different.</a:t>
            </a:r>
          </a:p>
          <a:p>
            <a:pPr marL="342900" indent="-342900">
              <a:buClr>
                <a:srgbClr val="E63275"/>
              </a:buClr>
              <a:buFont typeface="Wingdings" panose="05000000000000000000" pitchFamily="2" charset="2"/>
              <a:buChar char="ü"/>
            </a:pPr>
            <a:r>
              <a:rPr lang="en-IE" dirty="0"/>
              <a:t>The </a:t>
            </a:r>
            <a:r>
              <a:rPr lang="en-IE" b="1" dirty="0">
                <a:solidFill>
                  <a:srgbClr val="10B1A2"/>
                </a:solidFill>
              </a:rPr>
              <a:t>emotional support </a:t>
            </a:r>
            <a:r>
              <a:rPr lang="en-IE" dirty="0"/>
              <a:t>that one gets from Mentors massively outweighs all other perks</a:t>
            </a:r>
          </a:p>
          <a:p>
            <a:endParaRPr lang="en-IE" dirty="0"/>
          </a:p>
        </p:txBody>
      </p:sp>
      <p:pic>
        <p:nvPicPr>
          <p:cNvPr id="7" name="Picture 6" descr="A picture containing outdoor, boat, woman, standing&#10;&#10;Description automatically generated">
            <a:extLst>
              <a:ext uri="{FF2B5EF4-FFF2-40B4-BE49-F238E27FC236}">
                <a16:creationId xmlns:a16="http://schemas.microsoft.com/office/drawing/2014/main" id="{B20602E5-E7E9-4CA1-B866-FD0656B45F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2425" y="2920724"/>
            <a:ext cx="2884170" cy="3171825"/>
          </a:xfrm>
          <a:prstGeom prst="rect">
            <a:avLst/>
          </a:prstGeom>
        </p:spPr>
      </p:pic>
    </p:spTree>
    <p:extLst>
      <p:ext uri="{BB962C8B-B14F-4D97-AF65-F5344CB8AC3E}">
        <p14:creationId xmlns:p14="http://schemas.microsoft.com/office/powerpoint/2010/main" val="3230526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24AD78-2FA5-415D-B639-AFCDD3A44FC4}"/>
              </a:ext>
            </a:extLst>
          </p:cNvPr>
          <p:cNvSpPr>
            <a:spLocks noGrp="1"/>
          </p:cNvSpPr>
          <p:nvPr>
            <p:ph type="body" sz="quarter" idx="13"/>
          </p:nvPr>
        </p:nvSpPr>
        <p:spPr>
          <a:xfrm>
            <a:off x="3649212" y="932440"/>
            <a:ext cx="8271546" cy="1386344"/>
          </a:xfrm>
        </p:spPr>
        <p:txBody>
          <a:bodyPr>
            <a:normAutofit fontScale="70000" lnSpcReduction="20000"/>
          </a:bodyPr>
          <a:lstStyle/>
          <a:p>
            <a:pPr>
              <a:lnSpc>
                <a:spcPct val="110000"/>
              </a:lnSpc>
              <a:spcBef>
                <a:spcPts val="0"/>
              </a:spcBef>
            </a:pPr>
            <a:r>
              <a:rPr lang="en-IE" sz="4600" b="1" dirty="0">
                <a:solidFill>
                  <a:srgbClr val="E63275"/>
                </a:solidFill>
              </a:rPr>
              <a:t>Why Engage in External Support and a Mentor?</a:t>
            </a:r>
          </a:p>
          <a:p>
            <a:pPr>
              <a:lnSpc>
                <a:spcPct val="110000"/>
              </a:lnSpc>
              <a:spcBef>
                <a:spcPts val="0"/>
              </a:spcBef>
            </a:pPr>
            <a:r>
              <a:rPr lang="en-IE" b="1" i="1" dirty="0" err="1">
                <a:solidFill>
                  <a:srgbClr val="10B1A2"/>
                </a:solidFill>
              </a:rPr>
              <a:t>Startups</a:t>
            </a:r>
            <a:r>
              <a:rPr lang="en-IE" b="1" i="1" dirty="0">
                <a:solidFill>
                  <a:srgbClr val="10B1A2"/>
                </a:solidFill>
              </a:rPr>
              <a:t> Paint the Picture Without Mentorship</a:t>
            </a:r>
          </a:p>
        </p:txBody>
      </p:sp>
      <p:sp>
        <p:nvSpPr>
          <p:cNvPr id="3" name="Text Placeholder 2">
            <a:extLst>
              <a:ext uri="{FF2B5EF4-FFF2-40B4-BE49-F238E27FC236}">
                <a16:creationId xmlns:a16="http://schemas.microsoft.com/office/drawing/2014/main" id="{42AB6584-01CF-46A2-9A2F-3D2BBB16DE0B}"/>
              </a:ext>
            </a:extLst>
          </p:cNvPr>
          <p:cNvSpPr>
            <a:spLocks noGrp="1"/>
          </p:cNvSpPr>
          <p:nvPr>
            <p:ph type="body" sz="quarter" idx="14"/>
          </p:nvPr>
        </p:nvSpPr>
        <p:spPr>
          <a:xfrm>
            <a:off x="273269" y="2612398"/>
            <a:ext cx="11571889" cy="3975101"/>
          </a:xfrm>
          <a:solidFill>
            <a:schemeClr val="bg1"/>
          </a:solidFill>
        </p:spPr>
        <p:txBody>
          <a:bodyPr/>
          <a:lstStyle/>
          <a:p>
            <a:r>
              <a:rPr lang="en-IE" i="1" dirty="0"/>
              <a:t>‘There were </a:t>
            </a:r>
            <a:r>
              <a:rPr lang="en-IE" b="1" i="1" dirty="0">
                <a:solidFill>
                  <a:srgbClr val="10B1A2"/>
                </a:solidFill>
              </a:rPr>
              <a:t>times when the going was tough and I didn’t really know what to do</a:t>
            </a:r>
            <a:r>
              <a:rPr lang="en-IE" i="1" dirty="0">
                <a:solidFill>
                  <a:srgbClr val="10B1A2"/>
                </a:solidFill>
              </a:rPr>
              <a:t>.</a:t>
            </a:r>
            <a:r>
              <a:rPr lang="en-IE" i="1" dirty="0"/>
              <a:t> At those moments, there was this yearning to be able to talk to someone who would understand’.</a:t>
            </a:r>
          </a:p>
          <a:p>
            <a:endParaRPr lang="en-IE" i="1" dirty="0"/>
          </a:p>
          <a:p>
            <a:r>
              <a:rPr lang="en-IE" i="1" dirty="0"/>
              <a:t>‘There were </a:t>
            </a:r>
            <a:r>
              <a:rPr lang="en-IE" b="1" i="1" dirty="0"/>
              <a:t>decisions and situations that were inexplicably hard to fathom</a:t>
            </a:r>
            <a:r>
              <a:rPr lang="en-IE" i="1" dirty="0"/>
              <a:t>. I could only wish that someone could guide me about the choices I had’.</a:t>
            </a:r>
          </a:p>
          <a:p>
            <a:endParaRPr lang="en-IE" i="1" dirty="0"/>
          </a:p>
          <a:p>
            <a:r>
              <a:rPr lang="en-IE" i="1" dirty="0"/>
              <a:t>‘There were </a:t>
            </a:r>
            <a:r>
              <a:rPr lang="en-IE" b="1" i="1" dirty="0">
                <a:solidFill>
                  <a:srgbClr val="E63275"/>
                </a:solidFill>
              </a:rPr>
              <a:t>instances where I had gone long periods without speaking to anyone about the struggles</a:t>
            </a:r>
            <a:r>
              <a:rPr lang="en-IE" i="1" dirty="0"/>
              <a:t>, the successes, the pains and the gains. These often left me quite emotionally empty and added to the efforts of entrepreneurship’.</a:t>
            </a:r>
          </a:p>
        </p:txBody>
      </p:sp>
    </p:spTree>
    <p:extLst>
      <p:ext uri="{BB962C8B-B14F-4D97-AF65-F5344CB8AC3E}">
        <p14:creationId xmlns:p14="http://schemas.microsoft.com/office/powerpoint/2010/main" val="4158759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24AD78-2FA5-415D-B639-AFCDD3A44FC4}"/>
              </a:ext>
            </a:extLst>
          </p:cNvPr>
          <p:cNvSpPr>
            <a:spLocks noGrp="1"/>
          </p:cNvSpPr>
          <p:nvPr>
            <p:ph type="body" sz="quarter" idx="13"/>
          </p:nvPr>
        </p:nvSpPr>
        <p:spPr>
          <a:xfrm>
            <a:off x="3752194" y="765451"/>
            <a:ext cx="7816878" cy="939675"/>
          </a:xfrm>
        </p:spPr>
        <p:txBody>
          <a:bodyPr>
            <a:normAutofit fontScale="92500" lnSpcReduction="20000"/>
          </a:bodyPr>
          <a:lstStyle/>
          <a:p>
            <a:pPr>
              <a:lnSpc>
                <a:spcPct val="110000"/>
              </a:lnSpc>
              <a:spcBef>
                <a:spcPts val="0"/>
              </a:spcBef>
            </a:pPr>
            <a:r>
              <a:rPr lang="en-IE" b="1" dirty="0">
                <a:solidFill>
                  <a:srgbClr val="E63275"/>
                </a:solidFill>
              </a:rPr>
              <a:t>External Start Up Supports: </a:t>
            </a:r>
          </a:p>
          <a:p>
            <a:pPr>
              <a:lnSpc>
                <a:spcPct val="110000"/>
              </a:lnSpc>
              <a:spcBef>
                <a:spcPts val="0"/>
              </a:spcBef>
            </a:pPr>
            <a:r>
              <a:rPr lang="en-IE" sz="3000" b="1" i="1" dirty="0">
                <a:solidFill>
                  <a:srgbClr val="10B1A2"/>
                </a:solidFill>
              </a:rPr>
              <a:t>Making the most of business mentoring</a:t>
            </a:r>
          </a:p>
        </p:txBody>
      </p:sp>
      <p:sp>
        <p:nvSpPr>
          <p:cNvPr id="3" name="Text Placeholder 2">
            <a:extLst>
              <a:ext uri="{FF2B5EF4-FFF2-40B4-BE49-F238E27FC236}">
                <a16:creationId xmlns:a16="http://schemas.microsoft.com/office/drawing/2014/main" id="{42AB6584-01CF-46A2-9A2F-3D2BBB16DE0B}"/>
              </a:ext>
            </a:extLst>
          </p:cNvPr>
          <p:cNvSpPr>
            <a:spLocks noGrp="1"/>
          </p:cNvSpPr>
          <p:nvPr>
            <p:ph type="body" sz="quarter" idx="14"/>
          </p:nvPr>
        </p:nvSpPr>
        <p:spPr>
          <a:xfrm>
            <a:off x="3752195" y="2117448"/>
            <a:ext cx="7816878" cy="3975101"/>
          </a:xfrm>
        </p:spPr>
        <p:txBody>
          <a:bodyPr/>
          <a:lstStyle/>
          <a:p>
            <a:pPr marL="457200" indent="-457200">
              <a:buClr>
                <a:srgbClr val="10B1A2"/>
              </a:buClr>
              <a:buFont typeface="+mj-lt"/>
              <a:buAutoNum type="arabicPeriod"/>
            </a:pPr>
            <a:r>
              <a:rPr lang="en-IE" b="1" dirty="0">
                <a:solidFill>
                  <a:srgbClr val="7A7C7E"/>
                </a:solidFill>
              </a:rPr>
              <a:t>Understand why you need or want this mentor. </a:t>
            </a:r>
            <a:r>
              <a:rPr lang="en-IE" dirty="0">
                <a:solidFill>
                  <a:srgbClr val="7A7C7E"/>
                </a:solidFill>
              </a:rPr>
              <a:t>Usually, the mentor is someone whose knowledge and/or experience exceeds your own to such an extent that their input can have a substantive positive impact on your business´ performance and your ability to run it.</a:t>
            </a:r>
            <a:endParaRPr lang="en-IE" b="1" dirty="0">
              <a:solidFill>
                <a:srgbClr val="7A7C7E"/>
              </a:solidFill>
            </a:endParaRPr>
          </a:p>
          <a:p>
            <a:pPr marL="457200" indent="-457200">
              <a:buClr>
                <a:srgbClr val="10B1A2"/>
              </a:buClr>
              <a:buFont typeface="+mj-lt"/>
              <a:buAutoNum type="arabicPeriod"/>
            </a:pPr>
            <a:r>
              <a:rPr lang="en-IE" b="1" dirty="0">
                <a:solidFill>
                  <a:srgbClr val="7A7C7E"/>
                </a:solidFill>
              </a:rPr>
              <a:t>Know where the issues lie. </a:t>
            </a:r>
            <a:r>
              <a:rPr lang="en-IE" dirty="0">
                <a:solidFill>
                  <a:srgbClr val="7A7C7E"/>
                </a:solidFill>
              </a:rPr>
              <a:t>Although the mentor should be able to indicate some of the areas that you might want to focus on, you are in the best position to understand your business and the goals that you want to achieve. The mentor is there to help guide you toward these goals</a:t>
            </a:r>
            <a:endParaRPr lang="en-IE" b="1" dirty="0">
              <a:solidFill>
                <a:srgbClr val="7A7C7E"/>
              </a:solidFill>
              <a:latin typeface="Drugs"/>
            </a:endParaRPr>
          </a:p>
          <a:p>
            <a:pPr>
              <a:buClr>
                <a:srgbClr val="10B1A2"/>
              </a:buClr>
            </a:pPr>
            <a:endParaRPr lang="en-IE" dirty="0"/>
          </a:p>
        </p:txBody>
      </p:sp>
      <p:pic>
        <p:nvPicPr>
          <p:cNvPr id="5" name="Picture 4">
            <a:extLst>
              <a:ext uri="{FF2B5EF4-FFF2-40B4-BE49-F238E27FC236}">
                <a16:creationId xmlns:a16="http://schemas.microsoft.com/office/drawing/2014/main" id="{3F091ED3-4CC9-467B-800B-9752B62202A4}"/>
              </a:ext>
            </a:extLst>
          </p:cNvPr>
          <p:cNvPicPr>
            <a:picLocks noChangeAspect="1"/>
          </p:cNvPicPr>
          <p:nvPr/>
        </p:nvPicPr>
        <p:blipFill>
          <a:blip r:embed="rId2"/>
          <a:stretch>
            <a:fillRect/>
          </a:stretch>
        </p:blipFill>
        <p:spPr>
          <a:xfrm>
            <a:off x="242247" y="3100552"/>
            <a:ext cx="2988371" cy="3757448"/>
          </a:xfrm>
          <a:prstGeom prst="rect">
            <a:avLst/>
          </a:prstGeom>
        </p:spPr>
      </p:pic>
    </p:spTree>
    <p:extLst>
      <p:ext uri="{BB962C8B-B14F-4D97-AF65-F5344CB8AC3E}">
        <p14:creationId xmlns:p14="http://schemas.microsoft.com/office/powerpoint/2010/main" val="640606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b="1" dirty="0">
                <a:solidFill>
                  <a:srgbClr val="E63275"/>
                </a:solidFill>
              </a:rPr>
              <a:t>Module 7</a:t>
            </a:r>
          </a:p>
        </p:txBody>
      </p:sp>
      <p:sp>
        <p:nvSpPr>
          <p:cNvPr id="7" name="Text Placeholder 6"/>
          <p:cNvSpPr>
            <a:spLocks noGrp="1"/>
          </p:cNvSpPr>
          <p:nvPr>
            <p:ph type="body" sz="quarter" idx="14"/>
          </p:nvPr>
        </p:nvSpPr>
        <p:spPr>
          <a:xfrm>
            <a:off x="380301" y="2038632"/>
            <a:ext cx="4499184" cy="3642009"/>
          </a:xfrm>
        </p:spPr>
        <p:txBody>
          <a:bodyPr/>
          <a:lstStyle/>
          <a:p>
            <a:pPr>
              <a:defRPr/>
            </a:pPr>
            <a:r>
              <a:rPr lang="en-US" sz="2400" dirty="0"/>
              <a:t>This module will guide you on the different external supports that exist from services, mentors, advisors, panels, funding, digital tools. You will learn why and when you should engage in external supports.</a:t>
            </a:r>
          </a:p>
          <a:p>
            <a:pPr>
              <a:defRPr/>
            </a:pPr>
            <a:r>
              <a:rPr lang="en-US" sz="2400" dirty="0"/>
              <a:t>You will know what is out there for women startup entrepreneurs in the engineering sector (and STEM.)</a:t>
            </a:r>
          </a:p>
        </p:txBody>
      </p:sp>
      <p:sp>
        <p:nvSpPr>
          <p:cNvPr id="8" name="Text Placeholder 7"/>
          <p:cNvSpPr>
            <a:spLocks noGrp="1"/>
          </p:cNvSpPr>
          <p:nvPr>
            <p:ph type="body" sz="quarter" idx="15"/>
          </p:nvPr>
        </p:nvSpPr>
        <p:spPr/>
        <p:txBody>
          <a:bodyPr/>
          <a:lstStyle/>
          <a:p>
            <a:endParaRPr lang="en-US" dirty="0"/>
          </a:p>
        </p:txBody>
      </p:sp>
      <p:sp>
        <p:nvSpPr>
          <p:cNvPr id="5" name="Text Placeholder 4"/>
          <p:cNvSpPr>
            <a:spLocks noGrp="1"/>
          </p:cNvSpPr>
          <p:nvPr>
            <p:ph type="body" sz="quarter" idx="12"/>
          </p:nvPr>
        </p:nvSpPr>
        <p:spPr>
          <a:xfrm>
            <a:off x="6271050" y="1175184"/>
            <a:ext cx="5920949" cy="1494856"/>
          </a:xfrm>
        </p:spPr>
        <p:txBody>
          <a:bodyPr anchor="t">
            <a:normAutofit/>
          </a:bodyPr>
          <a:lstStyle/>
          <a:p>
            <a:r>
              <a:rPr lang="en-US" b="1" dirty="0"/>
              <a:t>You Need External Support</a:t>
            </a:r>
          </a:p>
          <a:p>
            <a:pPr>
              <a:lnSpc>
                <a:spcPct val="100000"/>
              </a:lnSpc>
              <a:spcBef>
                <a:spcPts val="0"/>
              </a:spcBef>
            </a:pPr>
            <a:r>
              <a:rPr lang="en-US" sz="1800" dirty="0"/>
              <a:t>External supports can guide you in areas you/your team may be weak. In this section, we look at the benefits of mentoring, incubators/accelerators to you and your business.</a:t>
            </a:r>
          </a:p>
        </p:txBody>
      </p:sp>
      <p:sp>
        <p:nvSpPr>
          <p:cNvPr id="9" name="Text Placeholder 8"/>
          <p:cNvSpPr>
            <a:spLocks noGrp="1"/>
          </p:cNvSpPr>
          <p:nvPr>
            <p:ph type="body" sz="quarter" idx="16"/>
          </p:nvPr>
        </p:nvSpPr>
        <p:spPr/>
        <p:txBody>
          <a:bodyPr/>
          <a:lstStyle/>
          <a:p>
            <a:endParaRPr lang="en-US" dirty="0"/>
          </a:p>
        </p:txBody>
      </p:sp>
      <p:sp>
        <p:nvSpPr>
          <p:cNvPr id="10" name="Text Placeholder 9"/>
          <p:cNvSpPr>
            <a:spLocks noGrp="1"/>
          </p:cNvSpPr>
          <p:nvPr>
            <p:ph type="body" sz="quarter" idx="17"/>
          </p:nvPr>
        </p:nvSpPr>
        <p:spPr>
          <a:xfrm>
            <a:off x="6226367" y="3036646"/>
            <a:ext cx="6102267" cy="1494856"/>
          </a:xfrm>
        </p:spPr>
        <p:txBody>
          <a:bodyPr>
            <a:normAutofit lnSpcReduction="10000"/>
          </a:bodyPr>
          <a:lstStyle/>
          <a:p>
            <a:pPr>
              <a:defRPr/>
            </a:pPr>
            <a:r>
              <a:rPr lang="en-US" b="1" dirty="0"/>
              <a:t>Finding the Right External Support for Your Startup</a:t>
            </a:r>
            <a:br>
              <a:rPr lang="en-US" sz="2800" b="1" dirty="0"/>
            </a:br>
            <a:r>
              <a:rPr lang="en-IE" altLang="x-none" sz="1900" dirty="0"/>
              <a:t>Information and links to some key Entrepreneurship and Engineering external supports in Ireland, UK, Poland and Turkey</a:t>
            </a:r>
          </a:p>
          <a:p>
            <a:pPr>
              <a:defRPr/>
            </a:pPr>
            <a:endParaRPr lang="en-US" altLang="x-none" sz="1900" dirty="0"/>
          </a:p>
          <a:p>
            <a:pPr>
              <a:lnSpc>
                <a:spcPct val="110000"/>
              </a:lnSpc>
              <a:spcBef>
                <a:spcPts val="0"/>
              </a:spcBef>
            </a:pPr>
            <a:endParaRPr lang="en-US" dirty="0"/>
          </a:p>
        </p:txBody>
      </p:sp>
      <p:sp>
        <p:nvSpPr>
          <p:cNvPr id="11" name="Text Placeholder 10"/>
          <p:cNvSpPr>
            <a:spLocks noGrp="1"/>
          </p:cNvSpPr>
          <p:nvPr>
            <p:ph type="body" sz="quarter" idx="18"/>
          </p:nvPr>
        </p:nvSpPr>
        <p:spPr>
          <a:solidFill>
            <a:srgbClr val="174F72"/>
          </a:solidFill>
        </p:spPr>
        <p:txBody>
          <a:bodyPr/>
          <a:lstStyle/>
          <a:p>
            <a:endParaRPr lang="en-US" dirty="0"/>
          </a:p>
        </p:txBody>
      </p:sp>
      <p:sp>
        <p:nvSpPr>
          <p:cNvPr id="12" name="Text Placeholder 11"/>
          <p:cNvSpPr>
            <a:spLocks noGrp="1"/>
          </p:cNvSpPr>
          <p:nvPr>
            <p:ph type="body" sz="quarter" idx="19"/>
          </p:nvPr>
        </p:nvSpPr>
        <p:spPr>
          <a:xfrm>
            <a:off x="6264921" y="4387646"/>
            <a:ext cx="5927079" cy="1292995"/>
          </a:xfrm>
          <a:solidFill>
            <a:srgbClr val="174F72"/>
          </a:solidFill>
        </p:spPr>
        <p:txBody>
          <a:bodyPr>
            <a:normAutofit fontScale="92500" lnSpcReduction="20000"/>
          </a:bodyPr>
          <a:lstStyle/>
          <a:p>
            <a:br>
              <a:rPr lang="en-US" sz="2200" b="1" dirty="0"/>
            </a:br>
            <a:r>
              <a:rPr lang="en-US" sz="2200" b="1" dirty="0"/>
              <a:t>Digital Tools for your Start Up </a:t>
            </a:r>
          </a:p>
          <a:p>
            <a:r>
              <a:rPr lang="en-IE" sz="2200" dirty="0"/>
              <a:t>12 Digital tools that can help automate and simplify some of your new business tasks and even improve operations</a:t>
            </a:r>
            <a:r>
              <a:rPr lang="en-IE" sz="2200" b="1" dirty="0"/>
              <a:t>. </a:t>
            </a:r>
          </a:p>
          <a:p>
            <a:endParaRPr lang="en-US" sz="2200" dirty="0"/>
          </a:p>
        </p:txBody>
      </p:sp>
    </p:spTree>
    <p:extLst>
      <p:ext uri="{BB962C8B-B14F-4D97-AF65-F5344CB8AC3E}">
        <p14:creationId xmlns:p14="http://schemas.microsoft.com/office/powerpoint/2010/main" val="1711883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24AD78-2FA5-415D-B639-AFCDD3A44FC4}"/>
              </a:ext>
            </a:extLst>
          </p:cNvPr>
          <p:cNvSpPr>
            <a:spLocks noGrp="1"/>
          </p:cNvSpPr>
          <p:nvPr>
            <p:ph type="body" sz="quarter" idx="13"/>
          </p:nvPr>
        </p:nvSpPr>
        <p:spPr>
          <a:xfrm>
            <a:off x="3752194" y="765451"/>
            <a:ext cx="7816878" cy="939675"/>
          </a:xfrm>
        </p:spPr>
        <p:txBody>
          <a:bodyPr>
            <a:normAutofit fontScale="92500" lnSpcReduction="20000"/>
          </a:bodyPr>
          <a:lstStyle/>
          <a:p>
            <a:pPr>
              <a:lnSpc>
                <a:spcPct val="110000"/>
              </a:lnSpc>
              <a:spcBef>
                <a:spcPts val="0"/>
              </a:spcBef>
            </a:pPr>
            <a:r>
              <a:rPr lang="en-IE" b="1" dirty="0">
                <a:solidFill>
                  <a:srgbClr val="E63275"/>
                </a:solidFill>
              </a:rPr>
              <a:t>External Start Up Supports: </a:t>
            </a:r>
          </a:p>
          <a:p>
            <a:pPr>
              <a:lnSpc>
                <a:spcPct val="110000"/>
              </a:lnSpc>
              <a:spcBef>
                <a:spcPts val="0"/>
              </a:spcBef>
            </a:pPr>
            <a:r>
              <a:rPr lang="en-IE" sz="3000" b="1" i="1" dirty="0">
                <a:solidFill>
                  <a:srgbClr val="10B1A2"/>
                </a:solidFill>
              </a:rPr>
              <a:t>Making the most of business mentoring</a:t>
            </a:r>
          </a:p>
        </p:txBody>
      </p:sp>
      <p:sp>
        <p:nvSpPr>
          <p:cNvPr id="3" name="Text Placeholder 2">
            <a:extLst>
              <a:ext uri="{FF2B5EF4-FFF2-40B4-BE49-F238E27FC236}">
                <a16:creationId xmlns:a16="http://schemas.microsoft.com/office/drawing/2014/main" id="{42AB6584-01CF-46A2-9A2F-3D2BBB16DE0B}"/>
              </a:ext>
            </a:extLst>
          </p:cNvPr>
          <p:cNvSpPr>
            <a:spLocks noGrp="1"/>
          </p:cNvSpPr>
          <p:nvPr>
            <p:ph type="body" sz="quarter" idx="14"/>
          </p:nvPr>
        </p:nvSpPr>
        <p:spPr>
          <a:xfrm>
            <a:off x="3752195" y="2117448"/>
            <a:ext cx="7816878" cy="3975101"/>
          </a:xfrm>
        </p:spPr>
        <p:txBody>
          <a:bodyPr/>
          <a:lstStyle/>
          <a:p>
            <a:pPr marL="355600" indent="-355600">
              <a:buClr>
                <a:srgbClr val="10B1A2"/>
              </a:buClr>
              <a:buFont typeface="+mj-lt"/>
              <a:buAutoNum type="arabicPeriod" startAt="3"/>
            </a:pPr>
            <a:r>
              <a:rPr lang="en-IE" b="1" dirty="0">
                <a:solidFill>
                  <a:srgbClr val="7A7C7E"/>
                </a:solidFill>
              </a:rPr>
              <a:t>Have the right attitude. </a:t>
            </a:r>
            <a:r>
              <a:rPr lang="en-IE" dirty="0">
                <a:solidFill>
                  <a:srgbClr val="7A7C7E"/>
                </a:solidFill>
              </a:rPr>
              <a:t>You need to enter this relationship with the right mindset and attitude. See your mentor as someone who is trying to help you carry your business forward, and has valuable advice to give you.</a:t>
            </a:r>
          </a:p>
          <a:p>
            <a:pPr marL="355600" indent="-355600">
              <a:buClr>
                <a:srgbClr val="10B1A2"/>
              </a:buClr>
              <a:buFont typeface="+mj-lt"/>
              <a:buAutoNum type="arabicPeriod" startAt="3"/>
            </a:pPr>
            <a:endParaRPr lang="en-IE" dirty="0">
              <a:solidFill>
                <a:srgbClr val="7A7C7E"/>
              </a:solidFill>
            </a:endParaRPr>
          </a:p>
          <a:p>
            <a:pPr marL="355600" indent="-355600">
              <a:buClr>
                <a:srgbClr val="10B1A2"/>
              </a:buClr>
              <a:buFont typeface="+mj-lt"/>
              <a:buAutoNum type="arabicPeriod" startAt="3"/>
            </a:pPr>
            <a:r>
              <a:rPr lang="en-IE" b="1" dirty="0">
                <a:solidFill>
                  <a:srgbClr val="7A7C7E"/>
                </a:solidFill>
              </a:rPr>
              <a:t>Know how your mentor can add value</a:t>
            </a:r>
            <a:r>
              <a:rPr lang="en-IE" dirty="0">
                <a:solidFill>
                  <a:srgbClr val="7A7C7E"/>
                </a:solidFill>
              </a:rPr>
              <a:t>.                           A mentor cannot be “ all things to all people” and to make the most of their input, you need to understand where their expertise lie and find ways that these are applicable to growing your business.</a:t>
            </a:r>
            <a:endParaRPr lang="en-IE" b="1" dirty="0">
              <a:solidFill>
                <a:srgbClr val="7A7C7E"/>
              </a:solidFill>
              <a:latin typeface="Drugs"/>
            </a:endParaRPr>
          </a:p>
          <a:p>
            <a:pPr marL="457200" indent="-457200">
              <a:buClr>
                <a:srgbClr val="10B1A2"/>
              </a:buClr>
              <a:buFont typeface="+mj-lt"/>
              <a:buAutoNum type="arabicPeriod"/>
            </a:pPr>
            <a:endParaRPr lang="en-IE" dirty="0"/>
          </a:p>
        </p:txBody>
      </p:sp>
      <p:pic>
        <p:nvPicPr>
          <p:cNvPr id="6" name="Picture 5">
            <a:extLst>
              <a:ext uri="{FF2B5EF4-FFF2-40B4-BE49-F238E27FC236}">
                <a16:creationId xmlns:a16="http://schemas.microsoft.com/office/drawing/2014/main" id="{98CB2DED-CC98-4A02-84D6-B9A1C7221B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1737" y="2553180"/>
            <a:ext cx="2873265" cy="4304820"/>
          </a:xfrm>
          <a:prstGeom prst="rect">
            <a:avLst/>
          </a:prstGeom>
        </p:spPr>
      </p:pic>
    </p:spTree>
    <p:extLst>
      <p:ext uri="{BB962C8B-B14F-4D97-AF65-F5344CB8AC3E}">
        <p14:creationId xmlns:p14="http://schemas.microsoft.com/office/powerpoint/2010/main" val="3700416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24AD78-2FA5-415D-B639-AFCDD3A44FC4}"/>
              </a:ext>
            </a:extLst>
          </p:cNvPr>
          <p:cNvSpPr>
            <a:spLocks noGrp="1"/>
          </p:cNvSpPr>
          <p:nvPr>
            <p:ph type="body" sz="quarter" idx="13"/>
          </p:nvPr>
        </p:nvSpPr>
        <p:spPr>
          <a:xfrm>
            <a:off x="3752194" y="765451"/>
            <a:ext cx="7816878" cy="939675"/>
          </a:xfrm>
        </p:spPr>
        <p:txBody>
          <a:bodyPr>
            <a:normAutofit fontScale="92500" lnSpcReduction="20000"/>
          </a:bodyPr>
          <a:lstStyle/>
          <a:p>
            <a:pPr>
              <a:lnSpc>
                <a:spcPct val="110000"/>
              </a:lnSpc>
              <a:spcBef>
                <a:spcPts val="0"/>
              </a:spcBef>
            </a:pPr>
            <a:r>
              <a:rPr lang="en-IE" b="1" dirty="0">
                <a:solidFill>
                  <a:srgbClr val="E63275"/>
                </a:solidFill>
              </a:rPr>
              <a:t>External Start Up Supports: </a:t>
            </a:r>
          </a:p>
          <a:p>
            <a:pPr>
              <a:lnSpc>
                <a:spcPct val="110000"/>
              </a:lnSpc>
              <a:spcBef>
                <a:spcPts val="0"/>
              </a:spcBef>
            </a:pPr>
            <a:r>
              <a:rPr lang="en-IE" sz="3000" b="1" i="1" dirty="0">
                <a:solidFill>
                  <a:srgbClr val="10B1A2"/>
                </a:solidFill>
              </a:rPr>
              <a:t>Making the most of business mentoring</a:t>
            </a:r>
          </a:p>
        </p:txBody>
      </p:sp>
      <p:sp>
        <p:nvSpPr>
          <p:cNvPr id="3" name="Text Placeholder 2">
            <a:extLst>
              <a:ext uri="{FF2B5EF4-FFF2-40B4-BE49-F238E27FC236}">
                <a16:creationId xmlns:a16="http://schemas.microsoft.com/office/drawing/2014/main" id="{42AB6584-01CF-46A2-9A2F-3D2BBB16DE0B}"/>
              </a:ext>
            </a:extLst>
          </p:cNvPr>
          <p:cNvSpPr>
            <a:spLocks noGrp="1"/>
          </p:cNvSpPr>
          <p:nvPr>
            <p:ph type="body" sz="quarter" idx="14"/>
          </p:nvPr>
        </p:nvSpPr>
        <p:spPr>
          <a:xfrm>
            <a:off x="3752195" y="2117448"/>
            <a:ext cx="7816878" cy="3975101"/>
          </a:xfrm>
        </p:spPr>
        <p:txBody>
          <a:bodyPr/>
          <a:lstStyle/>
          <a:p>
            <a:pPr marL="457200" indent="-457200">
              <a:buClr>
                <a:srgbClr val="10B1A2"/>
              </a:buClr>
              <a:buFont typeface="+mj-lt"/>
              <a:buAutoNum type="arabicPeriod" startAt="5"/>
            </a:pPr>
            <a:r>
              <a:rPr lang="en-IE" b="1" dirty="0">
                <a:solidFill>
                  <a:srgbClr val="7A7C7E"/>
                </a:solidFill>
              </a:rPr>
              <a:t>Find the time.  </a:t>
            </a:r>
            <a:r>
              <a:rPr lang="en-IE" dirty="0">
                <a:solidFill>
                  <a:srgbClr val="7A7C7E"/>
                </a:solidFill>
              </a:rPr>
              <a:t>It’s easy to get caught up in the day to day challenges of running your own business and putting bigger challenges on the back burner. The mentor is there to help you to develop and achieve your longer term goals. You should put everything out there and explore creatively with your mentor.</a:t>
            </a:r>
          </a:p>
          <a:p>
            <a:pPr marL="457200" indent="-457200">
              <a:buClr>
                <a:srgbClr val="10B1A2"/>
              </a:buClr>
              <a:buFont typeface="+mj-lt"/>
              <a:buAutoNum type="arabicPeriod" startAt="5"/>
            </a:pPr>
            <a:endParaRPr lang="en-IE" dirty="0"/>
          </a:p>
        </p:txBody>
      </p:sp>
      <p:pic>
        <p:nvPicPr>
          <p:cNvPr id="5" name="Picture 4">
            <a:extLst>
              <a:ext uri="{FF2B5EF4-FFF2-40B4-BE49-F238E27FC236}">
                <a16:creationId xmlns:a16="http://schemas.microsoft.com/office/drawing/2014/main" id="{FB10318E-A318-4535-8A6C-84F3430F0DB1}"/>
              </a:ext>
            </a:extLst>
          </p:cNvPr>
          <p:cNvPicPr>
            <a:picLocks noChangeAspect="1"/>
          </p:cNvPicPr>
          <p:nvPr/>
        </p:nvPicPr>
        <p:blipFill>
          <a:blip r:embed="rId2"/>
          <a:stretch>
            <a:fillRect/>
          </a:stretch>
        </p:blipFill>
        <p:spPr>
          <a:xfrm>
            <a:off x="304800" y="2735510"/>
            <a:ext cx="3061836" cy="3357039"/>
          </a:xfrm>
          <a:prstGeom prst="rect">
            <a:avLst/>
          </a:prstGeom>
        </p:spPr>
      </p:pic>
    </p:spTree>
    <p:extLst>
      <p:ext uri="{BB962C8B-B14F-4D97-AF65-F5344CB8AC3E}">
        <p14:creationId xmlns:p14="http://schemas.microsoft.com/office/powerpoint/2010/main" val="172525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24AD78-2FA5-415D-B639-AFCDD3A44FC4}"/>
              </a:ext>
            </a:extLst>
          </p:cNvPr>
          <p:cNvSpPr>
            <a:spLocks noGrp="1"/>
          </p:cNvSpPr>
          <p:nvPr>
            <p:ph type="body" sz="quarter" idx="13"/>
          </p:nvPr>
        </p:nvSpPr>
        <p:spPr>
          <a:xfrm>
            <a:off x="3762704" y="671119"/>
            <a:ext cx="7806368" cy="1034007"/>
          </a:xfrm>
        </p:spPr>
        <p:txBody>
          <a:bodyPr>
            <a:normAutofit fontScale="92500" lnSpcReduction="20000"/>
          </a:bodyPr>
          <a:lstStyle/>
          <a:p>
            <a:pPr>
              <a:lnSpc>
                <a:spcPct val="110000"/>
              </a:lnSpc>
              <a:spcBef>
                <a:spcPts val="0"/>
              </a:spcBef>
            </a:pPr>
            <a:r>
              <a:rPr lang="en-IE" b="1" dirty="0">
                <a:solidFill>
                  <a:srgbClr val="E63275"/>
                </a:solidFill>
              </a:rPr>
              <a:t>Let’s take a look at some mentoring feedback…</a:t>
            </a:r>
          </a:p>
        </p:txBody>
      </p:sp>
      <p:sp>
        <p:nvSpPr>
          <p:cNvPr id="3" name="Text Placeholder 2">
            <a:extLst>
              <a:ext uri="{FF2B5EF4-FFF2-40B4-BE49-F238E27FC236}">
                <a16:creationId xmlns:a16="http://schemas.microsoft.com/office/drawing/2014/main" id="{42AB6584-01CF-46A2-9A2F-3D2BBB16DE0B}"/>
              </a:ext>
            </a:extLst>
          </p:cNvPr>
          <p:cNvSpPr>
            <a:spLocks noGrp="1"/>
          </p:cNvSpPr>
          <p:nvPr>
            <p:ph type="body" sz="quarter" idx="14"/>
          </p:nvPr>
        </p:nvSpPr>
        <p:spPr>
          <a:xfrm>
            <a:off x="4288221" y="2117448"/>
            <a:ext cx="7588469" cy="3975101"/>
          </a:xfrm>
        </p:spPr>
        <p:txBody>
          <a:bodyPr/>
          <a:lstStyle/>
          <a:p>
            <a:r>
              <a:rPr lang="en-IE" b="1" dirty="0">
                <a:solidFill>
                  <a:srgbClr val="E63275"/>
                </a:solidFill>
              </a:rPr>
              <a:t>Entrepreneur STATEMENT:</a:t>
            </a:r>
            <a:r>
              <a:rPr lang="en-IE" dirty="0">
                <a:solidFill>
                  <a:srgbClr val="E63275"/>
                </a:solidFill>
              </a:rPr>
              <a:t> </a:t>
            </a:r>
            <a:r>
              <a:rPr lang="en-IE" i="1" dirty="0">
                <a:solidFill>
                  <a:srgbClr val="E63275"/>
                </a:solidFill>
              </a:rPr>
              <a:t> “We need to get some things organized first.”  </a:t>
            </a:r>
            <a:endParaRPr lang="en-IE" dirty="0">
              <a:solidFill>
                <a:srgbClr val="E63275"/>
              </a:solidFill>
            </a:endParaRPr>
          </a:p>
          <a:p>
            <a:r>
              <a:rPr lang="en-IE" b="1" dirty="0">
                <a:solidFill>
                  <a:srgbClr val="10B1A2"/>
                </a:solidFill>
              </a:rPr>
              <a:t>FEEDBACK:</a:t>
            </a:r>
            <a:r>
              <a:rPr lang="en-IE" dirty="0">
                <a:solidFill>
                  <a:srgbClr val="10B1A2"/>
                </a:solidFill>
              </a:rPr>
              <a:t> </a:t>
            </a:r>
            <a:r>
              <a:rPr lang="en-IE" dirty="0"/>
              <a:t>Although it may be accurate that the business requires more organization, one of the most popular forms of procrastination is organizing or cleaning.  </a:t>
            </a:r>
          </a:p>
          <a:p>
            <a:r>
              <a:rPr lang="en-IE" dirty="0"/>
              <a:t>It is a popular form of distraction from the task at hand because the procrastinator still has the benefit of feeling productive while they avoid the larger task at hand.  </a:t>
            </a:r>
          </a:p>
          <a:p>
            <a:r>
              <a:rPr lang="en-IE" dirty="0"/>
              <a:t>Procrastination and distraction from your objectives still keeps you from achieving the business goals.</a:t>
            </a:r>
          </a:p>
        </p:txBody>
      </p:sp>
      <p:pic>
        <p:nvPicPr>
          <p:cNvPr id="6" name="Picture 5" descr="A picture containing drawing&#10;&#10;Description automatically generated">
            <a:extLst>
              <a:ext uri="{FF2B5EF4-FFF2-40B4-BE49-F238E27FC236}">
                <a16:creationId xmlns:a16="http://schemas.microsoft.com/office/drawing/2014/main" id="{68CB0281-281B-4AC8-8C33-1503B046008A}"/>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0943" y="2698769"/>
            <a:ext cx="4141041" cy="2812457"/>
          </a:xfrm>
          <a:prstGeom prst="rect">
            <a:avLst/>
          </a:prstGeom>
        </p:spPr>
      </p:pic>
    </p:spTree>
    <p:extLst>
      <p:ext uri="{BB962C8B-B14F-4D97-AF65-F5344CB8AC3E}">
        <p14:creationId xmlns:p14="http://schemas.microsoft.com/office/powerpoint/2010/main" val="943530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AB6584-01CF-46A2-9A2F-3D2BBB16DE0B}"/>
              </a:ext>
            </a:extLst>
          </p:cNvPr>
          <p:cNvSpPr>
            <a:spLocks noGrp="1"/>
          </p:cNvSpPr>
          <p:nvPr>
            <p:ph type="body" sz="quarter" idx="14"/>
          </p:nvPr>
        </p:nvSpPr>
        <p:spPr>
          <a:xfrm>
            <a:off x="3867807" y="2117448"/>
            <a:ext cx="7701265" cy="3975101"/>
          </a:xfrm>
        </p:spPr>
        <p:txBody>
          <a:bodyPr/>
          <a:lstStyle/>
          <a:p>
            <a:r>
              <a:rPr lang="en-IE" b="1" dirty="0">
                <a:solidFill>
                  <a:srgbClr val="E63275"/>
                </a:solidFill>
              </a:rPr>
              <a:t>Entrepreneur STATEMENT:  </a:t>
            </a:r>
            <a:r>
              <a:rPr lang="en-IE" i="1" dirty="0">
                <a:solidFill>
                  <a:srgbClr val="E63275"/>
                </a:solidFill>
              </a:rPr>
              <a:t>“It’s a really busy time for us right now; we should wait until things are quieter.”</a:t>
            </a:r>
            <a:endParaRPr lang="en-IE" dirty="0">
              <a:solidFill>
                <a:srgbClr val="E63275"/>
              </a:solidFill>
            </a:endParaRPr>
          </a:p>
          <a:p>
            <a:r>
              <a:rPr lang="en-IE" b="1" dirty="0">
                <a:solidFill>
                  <a:srgbClr val="10B1A2"/>
                </a:solidFill>
              </a:rPr>
              <a:t>FEEDBACK: </a:t>
            </a:r>
            <a:r>
              <a:rPr lang="en-IE" dirty="0"/>
              <a:t>It is likely that the ongoing busyness you are experiencing is more about your team being over-capacity due to either a) inefficient systems; b) growth; c) inconsistent revenue cycles or d) limited training and tools for team members.  </a:t>
            </a:r>
          </a:p>
          <a:p>
            <a:r>
              <a:rPr lang="en-IE" dirty="0"/>
              <a:t>The resolution to this kind of busy time is not to wait it out because the risk of waiting is actually a decline in business and a marred reputation due to lessening service quality.</a:t>
            </a:r>
          </a:p>
        </p:txBody>
      </p:sp>
      <p:sp>
        <p:nvSpPr>
          <p:cNvPr id="7" name="Text Placeholder 1">
            <a:extLst>
              <a:ext uri="{FF2B5EF4-FFF2-40B4-BE49-F238E27FC236}">
                <a16:creationId xmlns:a16="http://schemas.microsoft.com/office/drawing/2014/main" id="{D7C35327-CE0F-4C19-A73E-E837356B1807}"/>
              </a:ext>
            </a:extLst>
          </p:cNvPr>
          <p:cNvSpPr txBox="1">
            <a:spLocks/>
          </p:cNvSpPr>
          <p:nvPr/>
        </p:nvSpPr>
        <p:spPr>
          <a:xfrm>
            <a:off x="3762704" y="671119"/>
            <a:ext cx="7806368" cy="1034007"/>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6D6E6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IE" b="1" dirty="0">
                <a:solidFill>
                  <a:srgbClr val="E63275"/>
                </a:solidFill>
              </a:rPr>
              <a:t>Let’s take a look at some mentoring feedback…</a:t>
            </a:r>
          </a:p>
        </p:txBody>
      </p:sp>
      <p:pic>
        <p:nvPicPr>
          <p:cNvPr id="9" name="Picture 8" descr="A person wearing a purple shirt&#10;&#10;Description automatically generated">
            <a:extLst>
              <a:ext uri="{FF2B5EF4-FFF2-40B4-BE49-F238E27FC236}">
                <a16:creationId xmlns:a16="http://schemas.microsoft.com/office/drawing/2014/main" id="{A533B37B-D2F2-4CEB-84C3-D7889FD44D03}"/>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83779" y="2582270"/>
            <a:ext cx="2843478" cy="4265217"/>
          </a:xfrm>
          <a:prstGeom prst="rect">
            <a:avLst/>
          </a:prstGeom>
        </p:spPr>
      </p:pic>
    </p:spTree>
    <p:extLst>
      <p:ext uri="{BB962C8B-B14F-4D97-AF65-F5344CB8AC3E}">
        <p14:creationId xmlns:p14="http://schemas.microsoft.com/office/powerpoint/2010/main" val="1257386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AB6584-01CF-46A2-9A2F-3D2BBB16DE0B}"/>
              </a:ext>
            </a:extLst>
          </p:cNvPr>
          <p:cNvSpPr>
            <a:spLocks noGrp="1"/>
          </p:cNvSpPr>
          <p:nvPr>
            <p:ph type="body" sz="quarter" idx="14"/>
          </p:nvPr>
        </p:nvSpPr>
        <p:spPr>
          <a:xfrm>
            <a:off x="3836277" y="2117448"/>
            <a:ext cx="7732796" cy="3975101"/>
          </a:xfrm>
        </p:spPr>
        <p:txBody>
          <a:bodyPr/>
          <a:lstStyle/>
          <a:p>
            <a:r>
              <a:rPr lang="en-IE" b="1" dirty="0">
                <a:solidFill>
                  <a:srgbClr val="E63275"/>
                </a:solidFill>
              </a:rPr>
              <a:t>Entrepreneur STATEMENT: </a:t>
            </a:r>
            <a:r>
              <a:rPr lang="en-IE" dirty="0"/>
              <a:t> </a:t>
            </a:r>
            <a:r>
              <a:rPr lang="en-IE" i="1" dirty="0">
                <a:solidFill>
                  <a:srgbClr val="E63275"/>
                </a:solidFill>
              </a:rPr>
              <a:t>“We want to get through this transition before we get started.”</a:t>
            </a:r>
            <a:endParaRPr lang="en-IE" dirty="0">
              <a:solidFill>
                <a:srgbClr val="E63275"/>
              </a:solidFill>
            </a:endParaRPr>
          </a:p>
          <a:p>
            <a:r>
              <a:rPr lang="en-IE" b="1" dirty="0">
                <a:solidFill>
                  <a:srgbClr val="10B1A2"/>
                </a:solidFill>
              </a:rPr>
              <a:t>FEEDBACK: </a:t>
            </a:r>
            <a:r>
              <a:rPr lang="en-IE" dirty="0"/>
              <a:t>A healthy business is always in some sort of transition.  The questions business leaders should be gaining support in answering are a) is this the right transition? b) are we optimizing this transition? c) what comes next and how can we proactively start to prepare?  </a:t>
            </a:r>
          </a:p>
          <a:p>
            <a:r>
              <a:rPr lang="en-IE" dirty="0"/>
              <a:t>In the midst of all these questions being answered, wouldn’t it be great to be supported in making this transition happen smoothly?!</a:t>
            </a:r>
          </a:p>
        </p:txBody>
      </p:sp>
      <p:sp>
        <p:nvSpPr>
          <p:cNvPr id="7" name="Text Placeholder 1">
            <a:extLst>
              <a:ext uri="{FF2B5EF4-FFF2-40B4-BE49-F238E27FC236}">
                <a16:creationId xmlns:a16="http://schemas.microsoft.com/office/drawing/2014/main" id="{51C9596D-3E7E-4268-A1A3-7627CF0B0431}"/>
              </a:ext>
            </a:extLst>
          </p:cNvPr>
          <p:cNvSpPr txBox="1">
            <a:spLocks/>
          </p:cNvSpPr>
          <p:nvPr/>
        </p:nvSpPr>
        <p:spPr>
          <a:xfrm>
            <a:off x="3762704" y="671119"/>
            <a:ext cx="7806368" cy="1034007"/>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6D6E6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IE" b="1" dirty="0">
                <a:solidFill>
                  <a:srgbClr val="E63275"/>
                </a:solidFill>
              </a:rPr>
              <a:t>Let’s take a look at some mentoring feedback…</a:t>
            </a:r>
          </a:p>
        </p:txBody>
      </p:sp>
      <p:pic>
        <p:nvPicPr>
          <p:cNvPr id="9" name="Picture 8" descr="A picture containing insect, flower&#10;&#10;Description automatically generated">
            <a:extLst>
              <a:ext uri="{FF2B5EF4-FFF2-40B4-BE49-F238E27FC236}">
                <a16:creationId xmlns:a16="http://schemas.microsoft.com/office/drawing/2014/main" id="{E8DE7A16-ADC8-49C5-A7D7-9B5C9EDE8CFE}"/>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168165" y="2991294"/>
            <a:ext cx="3594539" cy="3397963"/>
          </a:xfrm>
          <a:prstGeom prst="rect">
            <a:avLst/>
          </a:prstGeom>
        </p:spPr>
      </p:pic>
    </p:spTree>
    <p:extLst>
      <p:ext uri="{BB962C8B-B14F-4D97-AF65-F5344CB8AC3E}">
        <p14:creationId xmlns:p14="http://schemas.microsoft.com/office/powerpoint/2010/main" val="2594721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a:xfrm>
            <a:off x="539969" y="625181"/>
            <a:ext cx="7407087" cy="1288090"/>
          </a:xfrm>
        </p:spPr>
        <p:txBody>
          <a:bodyPr>
            <a:normAutofit fontScale="92500"/>
          </a:bodyPr>
          <a:lstStyle/>
          <a:p>
            <a:r>
              <a:rPr lang="en-IE" b="1" dirty="0">
                <a:solidFill>
                  <a:srgbClr val="E95273"/>
                </a:solidFill>
              </a:rPr>
              <a:t>External Start Up Supports: </a:t>
            </a:r>
          </a:p>
          <a:p>
            <a:r>
              <a:rPr lang="en-IE" b="1" dirty="0">
                <a:solidFill>
                  <a:srgbClr val="10B1A2"/>
                </a:solidFill>
              </a:rPr>
              <a:t>Spotlight on Incubators and Accelerators</a:t>
            </a:r>
          </a:p>
          <a:p>
            <a:endParaRPr lang="en-IE" dirty="0">
              <a:solidFill>
                <a:srgbClr val="E95273"/>
              </a:solidFill>
            </a:endParaRP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4" name="Rectangle 3">
            <a:extLst>
              <a:ext uri="{FF2B5EF4-FFF2-40B4-BE49-F238E27FC236}">
                <a16:creationId xmlns:a16="http://schemas.microsoft.com/office/drawing/2014/main" id="{1CE7E70B-1DEE-44C5-9F36-AF18977A58F2}"/>
              </a:ext>
            </a:extLst>
          </p:cNvPr>
          <p:cNvSpPr/>
          <p:nvPr/>
        </p:nvSpPr>
        <p:spPr>
          <a:xfrm>
            <a:off x="539970" y="1916885"/>
            <a:ext cx="9096810" cy="4524315"/>
          </a:xfrm>
          <a:prstGeom prst="rect">
            <a:avLst/>
          </a:prstGeom>
        </p:spPr>
        <p:txBody>
          <a:bodyPr wrap="square">
            <a:spAutoFit/>
          </a:bodyPr>
          <a:lstStyle/>
          <a:p>
            <a:r>
              <a:rPr lang="en-IE" sz="2400" dirty="0">
                <a:solidFill>
                  <a:srgbClr val="7F7F7F"/>
                </a:solidFill>
              </a:rPr>
              <a:t>An</a:t>
            </a:r>
            <a:r>
              <a:rPr lang="en-IE" sz="2400" b="1" dirty="0">
                <a:solidFill>
                  <a:srgbClr val="7F7F7F"/>
                </a:solidFill>
              </a:rPr>
              <a:t> </a:t>
            </a:r>
            <a:r>
              <a:rPr lang="en-IE" sz="2400" b="1" dirty="0">
                <a:solidFill>
                  <a:srgbClr val="E95273"/>
                </a:solidFill>
              </a:rPr>
              <a:t>Incubator </a:t>
            </a:r>
            <a:r>
              <a:rPr lang="en-IE" sz="2400" dirty="0">
                <a:solidFill>
                  <a:srgbClr val="7F7F7F"/>
                </a:solidFill>
              </a:rPr>
              <a:t>typically offers shared office spaces, networking and mentoring opportunities.  Co-working is often a part of the incubator experience, though some offer private office spaces. Incubators  cater to new companies specifically, nurturing the growth of a new business as the name suggests</a:t>
            </a:r>
          </a:p>
          <a:p>
            <a:endParaRPr lang="en-IE" sz="2400" dirty="0">
              <a:solidFill>
                <a:srgbClr val="7F7F7F"/>
              </a:solidFill>
            </a:endParaRPr>
          </a:p>
          <a:p>
            <a:r>
              <a:rPr lang="en-IE" sz="2400" dirty="0">
                <a:solidFill>
                  <a:srgbClr val="7F7F7F"/>
                </a:solidFill>
              </a:rPr>
              <a:t>Meanwhile </a:t>
            </a:r>
            <a:r>
              <a:rPr lang="en-IE" sz="2400" b="1" dirty="0">
                <a:solidFill>
                  <a:srgbClr val="E95273"/>
                </a:solidFill>
              </a:rPr>
              <a:t>Accelerator Programmes </a:t>
            </a:r>
            <a:r>
              <a:rPr lang="en-IE" sz="2400" dirty="0">
                <a:solidFill>
                  <a:srgbClr val="7F7F7F"/>
                </a:solidFill>
              </a:rPr>
              <a:t>are geared towards existing businesses that have the potential to grow. Different from incubators, accelerators offer mentorship and typically also provide seed capital in exchange for a share of the business.  </a:t>
            </a:r>
          </a:p>
          <a:p>
            <a:endParaRPr lang="en-IE" sz="2400" dirty="0">
              <a:solidFill>
                <a:srgbClr val="7F7F7F"/>
              </a:solidFill>
            </a:endParaRPr>
          </a:p>
          <a:p>
            <a:r>
              <a:rPr lang="en-IE" sz="2400" dirty="0">
                <a:solidFill>
                  <a:srgbClr val="7F7F7F"/>
                </a:solidFill>
              </a:rPr>
              <a:t>Let’s look at the advantages of a typical accelerator …..</a:t>
            </a:r>
          </a:p>
        </p:txBody>
      </p:sp>
    </p:spTree>
    <p:extLst>
      <p:ext uri="{BB962C8B-B14F-4D97-AF65-F5344CB8AC3E}">
        <p14:creationId xmlns:p14="http://schemas.microsoft.com/office/powerpoint/2010/main" val="3574381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a:xfrm>
            <a:off x="633019" y="658860"/>
            <a:ext cx="7407087" cy="697353"/>
          </a:xfrm>
        </p:spPr>
        <p:txBody>
          <a:bodyPr>
            <a:noAutofit/>
          </a:bodyPr>
          <a:lstStyle/>
          <a:p>
            <a:r>
              <a:rPr lang="en-US" altLang="ja-JP" b="1" dirty="0">
                <a:solidFill>
                  <a:srgbClr val="E95273"/>
                </a:solidFill>
                <a:latin typeface="Calibri" charset="0"/>
                <a:ea typeface="MS PGothic" charset="-128"/>
              </a:rPr>
              <a:t>Join an Accelerator to Advance &amp; Innovate your Start-up</a:t>
            </a:r>
            <a:endParaRPr lang="en-IE" b="1" dirty="0">
              <a:solidFill>
                <a:srgbClr val="E95273"/>
              </a:solidFill>
            </a:endParaRPr>
          </a:p>
          <a:p>
            <a:endParaRPr lang="en-IE" b="1" dirty="0">
              <a:solidFill>
                <a:srgbClr val="E95273"/>
              </a:solidFill>
            </a:endParaRP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5" name="Rectangle 4">
            <a:extLst>
              <a:ext uri="{FF2B5EF4-FFF2-40B4-BE49-F238E27FC236}">
                <a16:creationId xmlns:a16="http://schemas.microsoft.com/office/drawing/2014/main" id="{D6DFD43F-F349-4607-95B4-6D30EDD51856}"/>
              </a:ext>
            </a:extLst>
          </p:cNvPr>
          <p:cNvSpPr/>
          <p:nvPr/>
        </p:nvSpPr>
        <p:spPr>
          <a:xfrm>
            <a:off x="539691" y="1963161"/>
            <a:ext cx="8540481" cy="4524315"/>
          </a:xfrm>
          <a:prstGeom prst="rect">
            <a:avLst/>
          </a:prstGeom>
        </p:spPr>
        <p:txBody>
          <a:bodyPr wrap="square">
            <a:spAutoFit/>
          </a:bodyPr>
          <a:lstStyle/>
          <a:p>
            <a:pPr marL="457200" indent="-457200">
              <a:buFont typeface="+mj-lt"/>
              <a:buAutoNum type="arabicPeriod"/>
            </a:pPr>
            <a:r>
              <a:rPr lang="en-IE" sz="2400" b="1" dirty="0">
                <a:solidFill>
                  <a:srgbClr val="E95273"/>
                </a:solidFill>
              </a:rPr>
              <a:t>Comprehensive Support: </a:t>
            </a:r>
            <a:r>
              <a:rPr lang="en-IE" sz="2400" dirty="0">
                <a:solidFill>
                  <a:srgbClr val="7F7F7F"/>
                </a:solidFill>
              </a:rPr>
              <a:t>Operating a start-up can be lonely and challenging. That’s where an accelerator can help. You get support from mentors and those sponsoring you. </a:t>
            </a:r>
            <a:r>
              <a:rPr lang="en-IE" sz="2400" b="1" dirty="0">
                <a:solidFill>
                  <a:srgbClr val="7F7F7F"/>
                </a:solidFill>
              </a:rPr>
              <a:t>Besides emotional support, they provide direction, experience and knowledge</a:t>
            </a:r>
            <a:r>
              <a:rPr lang="en-IE" sz="2400" dirty="0">
                <a:solidFill>
                  <a:srgbClr val="7F7F7F"/>
                </a:solidFill>
              </a:rPr>
              <a:t>. Plus, you have the support of other founders in the accelerator program with you.</a:t>
            </a:r>
          </a:p>
          <a:p>
            <a:pPr marL="457200" indent="-457200">
              <a:buFont typeface="+mj-lt"/>
              <a:buAutoNum type="arabicPeriod"/>
            </a:pPr>
            <a:endParaRPr lang="en-IE" sz="2400" dirty="0">
              <a:solidFill>
                <a:srgbClr val="525252"/>
              </a:solidFill>
            </a:endParaRPr>
          </a:p>
          <a:p>
            <a:pPr marL="457200" indent="-457200">
              <a:buFont typeface="+mj-lt"/>
              <a:buAutoNum type="arabicPeriod"/>
            </a:pPr>
            <a:r>
              <a:rPr lang="en-IE" sz="2400" b="1" dirty="0">
                <a:solidFill>
                  <a:srgbClr val="E95273"/>
                </a:solidFill>
              </a:rPr>
              <a:t>A Full Roster of Activities: </a:t>
            </a:r>
            <a:r>
              <a:rPr lang="en-IE" sz="2400" dirty="0">
                <a:solidFill>
                  <a:srgbClr val="6D6E6C"/>
                </a:solidFill>
                <a:cs typeface="Arial" pitchFamily="34" charset="0"/>
              </a:rPr>
              <a:t>The few months of an accelerator program are jam-packed with activities that benefit your start-up: meetings with mentors, feedback sessions, “demo day” presentations, and networking. There is a lot of information and even more to apply directly to your start-up.</a:t>
            </a:r>
          </a:p>
        </p:txBody>
      </p:sp>
    </p:spTree>
    <p:extLst>
      <p:ext uri="{BB962C8B-B14F-4D97-AF65-F5344CB8AC3E}">
        <p14:creationId xmlns:p14="http://schemas.microsoft.com/office/powerpoint/2010/main" val="1491481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a:xfrm>
            <a:off x="876300" y="789485"/>
            <a:ext cx="7407087" cy="697353"/>
          </a:xfrm>
        </p:spPr>
        <p:txBody>
          <a:bodyPr>
            <a:noAutofit/>
          </a:bodyPr>
          <a:lstStyle/>
          <a:p>
            <a:r>
              <a:rPr lang="en-US" altLang="ja-JP" b="1" dirty="0">
                <a:solidFill>
                  <a:srgbClr val="E95273"/>
                </a:solidFill>
                <a:latin typeface="Calibri" charset="0"/>
                <a:ea typeface="MS PGothic" charset="-128"/>
              </a:rPr>
              <a:t>Join an Accelerator to Advance &amp; Innovate your Start-up</a:t>
            </a:r>
            <a:endParaRPr lang="en-IE" b="1" dirty="0">
              <a:solidFill>
                <a:srgbClr val="E95273"/>
              </a:solidFill>
            </a:endParaRPr>
          </a:p>
          <a:p>
            <a:endParaRPr lang="en-IE" b="1" dirty="0">
              <a:solidFill>
                <a:srgbClr val="E95273"/>
              </a:solidFill>
            </a:endParaRP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5" name="Rectangle 4">
            <a:extLst>
              <a:ext uri="{FF2B5EF4-FFF2-40B4-BE49-F238E27FC236}">
                <a16:creationId xmlns:a16="http://schemas.microsoft.com/office/drawing/2014/main" id="{D6DFD43F-F349-4607-95B4-6D30EDD51856}"/>
              </a:ext>
            </a:extLst>
          </p:cNvPr>
          <p:cNvSpPr/>
          <p:nvPr/>
        </p:nvSpPr>
        <p:spPr>
          <a:xfrm>
            <a:off x="766194" y="2396602"/>
            <a:ext cx="8540481" cy="3416320"/>
          </a:xfrm>
          <a:prstGeom prst="rect">
            <a:avLst/>
          </a:prstGeom>
        </p:spPr>
        <p:txBody>
          <a:bodyPr wrap="square">
            <a:spAutoFit/>
          </a:bodyPr>
          <a:lstStyle/>
          <a:p>
            <a:pPr marL="457200" indent="-457200">
              <a:buFont typeface="+mj-lt"/>
              <a:buAutoNum type="arabicPeriod" startAt="3"/>
            </a:pPr>
            <a:r>
              <a:rPr lang="en-IE" sz="2400" b="1" dirty="0">
                <a:solidFill>
                  <a:srgbClr val="E95273"/>
                </a:solidFill>
              </a:rPr>
              <a:t>Investor Access: </a:t>
            </a:r>
            <a:r>
              <a:rPr lang="en-IE" sz="2400" dirty="0">
                <a:solidFill>
                  <a:srgbClr val="7F7F7F"/>
                </a:solidFill>
              </a:rPr>
              <a:t>Accelerators</a:t>
            </a:r>
            <a:r>
              <a:rPr lang="en-IE" sz="2400" b="1" dirty="0">
                <a:solidFill>
                  <a:srgbClr val="7F7F7F"/>
                </a:solidFill>
              </a:rPr>
              <a:t> </a:t>
            </a:r>
            <a:r>
              <a:rPr lang="en-IE" sz="2400" dirty="0">
                <a:solidFill>
                  <a:srgbClr val="7F7F7F"/>
                </a:solidFill>
              </a:rPr>
              <a:t>don’t tend to give much in funding, what they do is connect you directly to interested investors who are drawn to accelerators in the hopes of discovering the next big thing. On “demo days,” many investors are invited to watch the presentations, then you get to meet and mingle with them. They can offer additional funding offers, especially when they see that the accelerator program has helped you further develop your start-up and shows the potential for return.</a:t>
            </a:r>
          </a:p>
        </p:txBody>
      </p:sp>
    </p:spTree>
    <p:extLst>
      <p:ext uri="{BB962C8B-B14F-4D97-AF65-F5344CB8AC3E}">
        <p14:creationId xmlns:p14="http://schemas.microsoft.com/office/powerpoint/2010/main" val="216867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a:xfrm>
            <a:off x="876300" y="587229"/>
            <a:ext cx="7407087" cy="1117661"/>
          </a:xfrm>
        </p:spPr>
        <p:txBody>
          <a:bodyPr>
            <a:normAutofit/>
          </a:bodyPr>
          <a:lstStyle/>
          <a:p>
            <a:r>
              <a:rPr lang="en-US" altLang="ja-JP" b="1" dirty="0">
                <a:solidFill>
                  <a:srgbClr val="E95273"/>
                </a:solidFill>
                <a:latin typeface="Calibri" charset="0"/>
                <a:ea typeface="MS PGothic" charset="-128"/>
              </a:rPr>
              <a:t>Join an Accelerator to Advance &amp; Innovate your Start-up</a:t>
            </a:r>
            <a:endParaRPr lang="en-IE" b="1" dirty="0">
              <a:solidFill>
                <a:srgbClr val="E95273"/>
              </a:solidFill>
            </a:endParaRPr>
          </a:p>
          <a:p>
            <a:endParaRPr lang="en-IE" dirty="0">
              <a:solidFill>
                <a:srgbClr val="E95273"/>
              </a:solidFill>
            </a:endParaRP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5" name="Rectangle 4">
            <a:extLst>
              <a:ext uri="{FF2B5EF4-FFF2-40B4-BE49-F238E27FC236}">
                <a16:creationId xmlns:a16="http://schemas.microsoft.com/office/drawing/2014/main" id="{D6DFD43F-F349-4607-95B4-6D30EDD51856}"/>
              </a:ext>
            </a:extLst>
          </p:cNvPr>
          <p:cNvSpPr/>
          <p:nvPr/>
        </p:nvSpPr>
        <p:spPr>
          <a:xfrm>
            <a:off x="782972" y="2315498"/>
            <a:ext cx="8540481" cy="3046988"/>
          </a:xfrm>
          <a:prstGeom prst="rect">
            <a:avLst/>
          </a:prstGeom>
        </p:spPr>
        <p:txBody>
          <a:bodyPr wrap="square">
            <a:spAutoFit/>
          </a:bodyPr>
          <a:lstStyle/>
          <a:p>
            <a:pPr marL="457200" indent="-457200">
              <a:buFont typeface="+mj-lt"/>
              <a:buAutoNum type="arabicPeriod" startAt="4"/>
            </a:pPr>
            <a:r>
              <a:rPr lang="en-IE" sz="2400" b="1" dirty="0">
                <a:solidFill>
                  <a:srgbClr val="E95273"/>
                </a:solidFill>
              </a:rPr>
              <a:t>Accelerated Knowledge: </a:t>
            </a:r>
            <a:r>
              <a:rPr lang="en-IE" sz="2400" dirty="0">
                <a:solidFill>
                  <a:srgbClr val="7F7F7F"/>
                </a:solidFill>
              </a:rPr>
              <a:t>An accelerator program packs in so much information from the years of experience and skills that each mentor or accelerator manager has amassed. This concentrated information allows you to speed up what you are doing with your start-up. Instead of reinventing the wheel, you are leveraging their years of accumulated wisdom to launch your start-up in a more calculated, strategic way. Clearly, this can improve your chances of success.</a:t>
            </a:r>
          </a:p>
        </p:txBody>
      </p:sp>
    </p:spTree>
    <p:extLst>
      <p:ext uri="{BB962C8B-B14F-4D97-AF65-F5344CB8AC3E}">
        <p14:creationId xmlns:p14="http://schemas.microsoft.com/office/powerpoint/2010/main" val="1730270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a:xfrm>
            <a:off x="809188" y="387944"/>
            <a:ext cx="7407087" cy="697353"/>
          </a:xfrm>
        </p:spPr>
        <p:txBody>
          <a:bodyPr>
            <a:noAutofit/>
          </a:bodyPr>
          <a:lstStyle/>
          <a:p>
            <a:r>
              <a:rPr lang="en-US" altLang="ja-JP" b="1" dirty="0">
                <a:solidFill>
                  <a:srgbClr val="E95273"/>
                </a:solidFill>
                <a:latin typeface="Calibri" charset="0"/>
                <a:ea typeface="MS PGothic" charset="-128"/>
              </a:rPr>
              <a:t>Join an Accelerator to Advance &amp; Innovate your Start-up</a:t>
            </a:r>
            <a:endParaRPr lang="en-IE" b="1" dirty="0">
              <a:solidFill>
                <a:srgbClr val="E95273"/>
              </a:solidFill>
            </a:endParaRPr>
          </a:p>
          <a:p>
            <a:endParaRPr lang="en-IE" b="1" dirty="0">
              <a:solidFill>
                <a:srgbClr val="E95273"/>
              </a:solidFill>
            </a:endParaRP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5" name="Rectangle 4">
            <a:extLst>
              <a:ext uri="{FF2B5EF4-FFF2-40B4-BE49-F238E27FC236}">
                <a16:creationId xmlns:a16="http://schemas.microsoft.com/office/drawing/2014/main" id="{D6DFD43F-F349-4607-95B4-6D30EDD51856}"/>
              </a:ext>
            </a:extLst>
          </p:cNvPr>
          <p:cNvSpPr/>
          <p:nvPr/>
        </p:nvSpPr>
        <p:spPr>
          <a:xfrm>
            <a:off x="522913" y="2306661"/>
            <a:ext cx="10399553" cy="3785652"/>
          </a:xfrm>
          <a:prstGeom prst="rect">
            <a:avLst/>
          </a:prstGeom>
          <a:solidFill>
            <a:schemeClr val="bg1"/>
          </a:solidFill>
        </p:spPr>
        <p:txBody>
          <a:bodyPr wrap="square">
            <a:spAutoFit/>
          </a:bodyPr>
          <a:lstStyle/>
          <a:p>
            <a:pPr marL="457200" indent="-457200">
              <a:buFont typeface="+mj-lt"/>
              <a:buAutoNum type="arabicPeriod" startAt="5"/>
            </a:pPr>
            <a:r>
              <a:rPr lang="en-IE" sz="2400" b="1" dirty="0">
                <a:solidFill>
                  <a:srgbClr val="E95273"/>
                </a:solidFill>
              </a:rPr>
              <a:t>Gateway to Future Customers: </a:t>
            </a:r>
            <a:r>
              <a:rPr lang="en-IE" sz="2400" dirty="0">
                <a:solidFill>
                  <a:srgbClr val="7F7F7F"/>
                </a:solidFill>
              </a:rPr>
              <a:t>Accelerators include target audiences at demo days so they can hear what you are doing. This can create an early buzz and provide advanced publicity can also help you notify them of your launch. The prospects you interact with can form the start of an important database of leads, as well as give you a head start on brand development and recognition.</a:t>
            </a:r>
          </a:p>
          <a:p>
            <a:pPr marL="457200" indent="-457200">
              <a:buFont typeface="+mj-lt"/>
              <a:buAutoNum type="arabicPeriod" startAt="5"/>
            </a:pPr>
            <a:r>
              <a:rPr lang="en-IE" sz="2400" b="1" dirty="0">
                <a:solidFill>
                  <a:srgbClr val="E95273"/>
                </a:solidFill>
              </a:rPr>
              <a:t>Skills Development: </a:t>
            </a:r>
            <a:r>
              <a:rPr lang="en-IE" sz="2400" dirty="0">
                <a:solidFill>
                  <a:srgbClr val="7F7F7F"/>
                </a:solidFill>
              </a:rPr>
              <a:t>Accelerators focus on teaching you the skills that are essential for running a business, including sales and marketing, communications, finance and even some technical skills. You can work with other founders who are in the same program cohort, providing a great testing ground for disseminating your skills later on to your own team</a:t>
            </a:r>
          </a:p>
        </p:txBody>
      </p:sp>
    </p:spTree>
    <p:extLst>
      <p:ext uri="{BB962C8B-B14F-4D97-AF65-F5344CB8AC3E}">
        <p14:creationId xmlns:p14="http://schemas.microsoft.com/office/powerpoint/2010/main" val="881500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534338" y="2381967"/>
            <a:ext cx="5423273" cy="2497338"/>
          </a:xfrm>
        </p:spPr>
        <p:txBody>
          <a:bodyPr rtlCol="0">
            <a:noAutofit/>
          </a:bodyPr>
          <a:lstStyle/>
          <a:p>
            <a:pPr algn="l">
              <a:defRPr/>
            </a:pPr>
            <a:r>
              <a:rPr lang="en-US" sz="4800" b="1" i="0" dirty="0"/>
              <a:t>SECTION 1:</a:t>
            </a:r>
          </a:p>
          <a:p>
            <a:pPr algn="l">
              <a:defRPr/>
            </a:pPr>
            <a:endParaRPr lang="en-US" sz="1200" i="0" dirty="0"/>
          </a:p>
          <a:p>
            <a:pPr algn="l">
              <a:defRPr/>
            </a:pPr>
            <a:r>
              <a:rPr lang="en-US" sz="4800" b="1" i="0" dirty="0"/>
              <a:t>You Need External Support</a:t>
            </a:r>
          </a:p>
          <a:p>
            <a:pPr algn="l">
              <a:defRPr/>
            </a:pPr>
            <a:endParaRPr lang="en-US" sz="2800" dirty="0"/>
          </a:p>
          <a:p>
            <a:pPr algn="l">
              <a:lnSpc>
                <a:spcPct val="100000"/>
              </a:lnSpc>
              <a:spcBef>
                <a:spcPts val="0"/>
              </a:spcBef>
            </a:pPr>
            <a:r>
              <a:rPr lang="en-US" sz="2400" i="0" dirty="0" err="1"/>
              <a:t>Succesfully</a:t>
            </a:r>
            <a:r>
              <a:rPr lang="en-US" sz="2400" i="0" dirty="0"/>
              <a:t> starting a business requires a wide knowledge base across a multitude of areas – finance, product development, marketing, HR, PR and much more. External supports can guide you in areas you/your team may be weak.</a:t>
            </a:r>
            <a:endParaRPr lang="en-US" sz="4800" i="0" dirty="0"/>
          </a:p>
        </p:txBody>
      </p:sp>
      <p:pic>
        <p:nvPicPr>
          <p:cNvPr id="4" name="Picture 3" descr="A picture containing drawing, sunglasses&#10;&#10;Description automatically generated">
            <a:extLst>
              <a:ext uri="{FF2B5EF4-FFF2-40B4-BE49-F238E27FC236}">
                <a16:creationId xmlns:a16="http://schemas.microsoft.com/office/drawing/2014/main" id="{694F8B27-C73F-4B6F-8046-5CFA5215A733}"/>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8662923" y="2536600"/>
            <a:ext cx="3192681" cy="3102200"/>
          </a:xfrm>
          <a:prstGeom prst="rect">
            <a:avLst/>
          </a:prstGeom>
        </p:spPr>
      </p:pic>
    </p:spTree>
    <p:extLst>
      <p:ext uri="{BB962C8B-B14F-4D97-AF65-F5344CB8AC3E}">
        <p14:creationId xmlns:p14="http://schemas.microsoft.com/office/powerpoint/2010/main" val="2529542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a:xfrm>
            <a:off x="876300" y="553673"/>
            <a:ext cx="7407087" cy="1151218"/>
          </a:xfrm>
        </p:spPr>
        <p:txBody>
          <a:bodyPr>
            <a:normAutofit/>
          </a:bodyPr>
          <a:lstStyle/>
          <a:p>
            <a:r>
              <a:rPr lang="en-US" altLang="ja-JP" b="1" dirty="0">
                <a:solidFill>
                  <a:srgbClr val="E95273"/>
                </a:solidFill>
                <a:latin typeface="Calibri" charset="0"/>
                <a:ea typeface="MS PGothic" charset="-128"/>
              </a:rPr>
              <a:t>Join an Accelerator to Advance &amp; Innovate your Start-up</a:t>
            </a:r>
            <a:endParaRPr lang="en-IE" b="1" dirty="0">
              <a:solidFill>
                <a:srgbClr val="E95273"/>
              </a:solidFill>
            </a:endParaRPr>
          </a:p>
          <a:p>
            <a:endParaRPr lang="en-IE" b="1" dirty="0">
              <a:solidFill>
                <a:srgbClr val="E95273"/>
              </a:solidFill>
            </a:endParaRP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5" name="Rectangle 4">
            <a:extLst>
              <a:ext uri="{FF2B5EF4-FFF2-40B4-BE49-F238E27FC236}">
                <a16:creationId xmlns:a16="http://schemas.microsoft.com/office/drawing/2014/main" id="{D6DFD43F-F349-4607-95B4-6D30EDD51856}"/>
              </a:ext>
            </a:extLst>
          </p:cNvPr>
          <p:cNvSpPr/>
          <p:nvPr/>
        </p:nvSpPr>
        <p:spPr>
          <a:xfrm>
            <a:off x="876300" y="2416166"/>
            <a:ext cx="8540481" cy="3046988"/>
          </a:xfrm>
          <a:prstGeom prst="rect">
            <a:avLst/>
          </a:prstGeom>
        </p:spPr>
        <p:txBody>
          <a:bodyPr wrap="square">
            <a:spAutoFit/>
          </a:bodyPr>
          <a:lstStyle/>
          <a:p>
            <a:pPr marL="457200" indent="-457200">
              <a:buFont typeface="+mj-lt"/>
              <a:buAutoNum type="arabicPeriod" startAt="7"/>
            </a:pPr>
            <a:r>
              <a:rPr lang="en-IE" sz="2400" b="1" dirty="0">
                <a:solidFill>
                  <a:srgbClr val="E95273"/>
                </a:solidFill>
              </a:rPr>
              <a:t>Risk Management: </a:t>
            </a:r>
            <a:r>
              <a:rPr lang="en-IE" sz="2400" dirty="0">
                <a:solidFill>
                  <a:srgbClr val="7F7F7F"/>
                </a:solidFill>
              </a:rPr>
              <a:t>The risk of failure is on the mind of every start-up founder. It can feel as though the cards are stacked against you. This includes the market you are entering, the product you are offering and the concept that you are selling. An accelerator can identify the risks within your concept and help you work on minimizing them. It can provide you with direction in proactively taking on risk and managing it effectively.</a:t>
            </a:r>
          </a:p>
        </p:txBody>
      </p:sp>
    </p:spTree>
    <p:extLst>
      <p:ext uri="{BB962C8B-B14F-4D97-AF65-F5344CB8AC3E}">
        <p14:creationId xmlns:p14="http://schemas.microsoft.com/office/powerpoint/2010/main" val="3412954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a:xfrm>
            <a:off x="876300" y="536895"/>
            <a:ext cx="7407087" cy="1167995"/>
          </a:xfrm>
        </p:spPr>
        <p:txBody>
          <a:bodyPr>
            <a:normAutofit/>
          </a:bodyPr>
          <a:lstStyle/>
          <a:p>
            <a:r>
              <a:rPr lang="en-US" altLang="ja-JP" b="1" dirty="0">
                <a:solidFill>
                  <a:srgbClr val="E95273"/>
                </a:solidFill>
                <a:latin typeface="Calibri" charset="0"/>
                <a:ea typeface="MS PGothic" charset="-128"/>
              </a:rPr>
              <a:t>Join an Accelerator to Advance &amp; Innovate your Start-up</a:t>
            </a:r>
            <a:endParaRPr lang="en-IE" b="1" dirty="0">
              <a:solidFill>
                <a:srgbClr val="E95273"/>
              </a:solidFill>
            </a:endParaRPr>
          </a:p>
          <a:p>
            <a:endParaRPr lang="en-IE" b="1" dirty="0">
              <a:solidFill>
                <a:srgbClr val="E95273"/>
              </a:solidFill>
            </a:endParaRP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5" name="Rectangle 4">
            <a:extLst>
              <a:ext uri="{FF2B5EF4-FFF2-40B4-BE49-F238E27FC236}">
                <a16:creationId xmlns:a16="http://schemas.microsoft.com/office/drawing/2014/main" id="{D6DFD43F-F349-4607-95B4-6D30EDD51856}"/>
              </a:ext>
            </a:extLst>
          </p:cNvPr>
          <p:cNvSpPr/>
          <p:nvPr/>
        </p:nvSpPr>
        <p:spPr>
          <a:xfrm>
            <a:off x="876301" y="2323887"/>
            <a:ext cx="8540481" cy="3046988"/>
          </a:xfrm>
          <a:prstGeom prst="rect">
            <a:avLst/>
          </a:prstGeom>
        </p:spPr>
        <p:txBody>
          <a:bodyPr wrap="square">
            <a:spAutoFit/>
          </a:bodyPr>
          <a:lstStyle/>
          <a:p>
            <a:r>
              <a:rPr lang="en-IE" sz="2400" b="1" dirty="0">
                <a:solidFill>
                  <a:srgbClr val="E95273"/>
                </a:solidFill>
              </a:rPr>
              <a:t>8.  A Bigger Picture, Long-term View: </a:t>
            </a:r>
            <a:r>
              <a:rPr lang="en-IE" sz="2400" dirty="0">
                <a:solidFill>
                  <a:srgbClr val="7F7F7F"/>
                </a:solidFill>
              </a:rPr>
              <a:t>As a founder, especially a first-timer, it can seem impossible to look beyond the first six months to a year. It is vital to work toward a much longer view and outcome.</a:t>
            </a:r>
            <a:r>
              <a:rPr lang="en-IE" sz="2400" b="1" dirty="0">
                <a:solidFill>
                  <a:srgbClr val="7F7F7F"/>
                </a:solidFill>
              </a:rPr>
              <a:t> </a:t>
            </a:r>
            <a:r>
              <a:rPr lang="en-IE" sz="2400" dirty="0">
                <a:solidFill>
                  <a:srgbClr val="7F7F7F"/>
                </a:solidFill>
              </a:rPr>
              <a:t>Mentors in accelerator programs can help you see the complexity that will develop in time and steer you in the right direction to deal with it. They can ask the questions that get you thinking of the bigger picture and what it should look like, then can suggest the tools and tactics to get you there.</a:t>
            </a:r>
          </a:p>
        </p:txBody>
      </p:sp>
    </p:spTree>
    <p:extLst>
      <p:ext uri="{BB962C8B-B14F-4D97-AF65-F5344CB8AC3E}">
        <p14:creationId xmlns:p14="http://schemas.microsoft.com/office/powerpoint/2010/main" val="2345426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a:xfrm>
            <a:off x="876300" y="419451"/>
            <a:ext cx="7407087" cy="1285440"/>
          </a:xfrm>
        </p:spPr>
        <p:txBody>
          <a:bodyPr>
            <a:normAutofit/>
          </a:bodyPr>
          <a:lstStyle/>
          <a:p>
            <a:r>
              <a:rPr lang="en-US" altLang="ja-JP" b="1" dirty="0">
                <a:solidFill>
                  <a:srgbClr val="E95273"/>
                </a:solidFill>
                <a:latin typeface="Calibri" charset="0"/>
                <a:ea typeface="MS PGothic" charset="-128"/>
              </a:rPr>
              <a:t>Join an Accelerator to Advance &amp; Innovate your Start-up</a:t>
            </a:r>
            <a:endParaRPr lang="en-IE" b="1" dirty="0">
              <a:solidFill>
                <a:srgbClr val="E95273"/>
              </a:solidFill>
            </a:endParaRPr>
          </a:p>
          <a:p>
            <a:endParaRPr lang="en-IE" b="1" dirty="0">
              <a:solidFill>
                <a:srgbClr val="E95273"/>
              </a:solidFill>
            </a:endParaRP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5" name="Rectangle 4">
            <a:extLst>
              <a:ext uri="{FF2B5EF4-FFF2-40B4-BE49-F238E27FC236}">
                <a16:creationId xmlns:a16="http://schemas.microsoft.com/office/drawing/2014/main" id="{D6DFD43F-F349-4607-95B4-6D30EDD51856}"/>
              </a:ext>
            </a:extLst>
          </p:cNvPr>
          <p:cNvSpPr/>
          <p:nvPr/>
        </p:nvSpPr>
        <p:spPr>
          <a:xfrm>
            <a:off x="474777" y="1858161"/>
            <a:ext cx="10688523" cy="4893647"/>
          </a:xfrm>
          <a:prstGeom prst="rect">
            <a:avLst/>
          </a:prstGeom>
          <a:solidFill>
            <a:schemeClr val="bg1"/>
          </a:solidFill>
        </p:spPr>
        <p:txBody>
          <a:bodyPr wrap="square">
            <a:spAutoFit/>
          </a:bodyPr>
          <a:lstStyle/>
          <a:p>
            <a:pPr marL="457200" indent="-457200">
              <a:buFont typeface="+mj-lt"/>
              <a:buAutoNum type="arabicPeriod" startAt="9"/>
            </a:pPr>
            <a:r>
              <a:rPr lang="en-IE" sz="2400" b="1" dirty="0">
                <a:solidFill>
                  <a:srgbClr val="E95273"/>
                </a:solidFill>
              </a:rPr>
              <a:t>Springboard: </a:t>
            </a:r>
            <a:r>
              <a:rPr lang="en-IE" sz="2400" dirty="0">
                <a:solidFill>
                  <a:srgbClr val="7F7F7F"/>
                </a:solidFill>
              </a:rPr>
              <a:t>An accelerator can work for start-ups in all phases of their growth. Even those that are much closer to becoming an actual business should consider one. You may have encountered a problem or reached a growth plateau. An accelerator can be that propeller to the next level that you couldn’t figure out how to get to on your own. This might include using the accelerator and the expertise within it to launch a more diversified offering or expand into a new market.</a:t>
            </a:r>
          </a:p>
          <a:p>
            <a:pPr marL="457200" indent="-457200">
              <a:buFont typeface="+mj-lt"/>
              <a:buAutoNum type="arabicPeriod" startAt="9"/>
            </a:pPr>
            <a:r>
              <a:rPr lang="en-IE" sz="2400" b="1" dirty="0">
                <a:solidFill>
                  <a:srgbClr val="E95273"/>
                </a:solidFill>
              </a:rPr>
              <a:t>An Accelerator for Everyone: </a:t>
            </a:r>
            <a:r>
              <a:rPr lang="en-IE" sz="2400" dirty="0">
                <a:solidFill>
                  <a:srgbClr val="7F7F7F"/>
                </a:solidFill>
              </a:rPr>
              <a:t>The </a:t>
            </a:r>
            <a:r>
              <a:rPr lang="en-IE" sz="2400" dirty="0">
                <a:solidFill>
                  <a:srgbClr val="7F7F7F"/>
                </a:solidFill>
                <a:hlinkClick r:id="rId2">
                  <a:extLst>
                    <a:ext uri="{A12FA001-AC4F-418D-AE19-62706E023703}">
                      <ahyp:hlinkClr xmlns:ahyp="http://schemas.microsoft.com/office/drawing/2018/hyperlinkcolor" val="tx"/>
                    </a:ext>
                  </a:extLst>
                </a:hlinkClick>
              </a:rPr>
              <a:t>growth in accelerator programmes</a:t>
            </a:r>
            <a:r>
              <a:rPr lang="en-IE" sz="2400" dirty="0">
                <a:solidFill>
                  <a:srgbClr val="7F7F7F"/>
                </a:solidFill>
              </a:rPr>
              <a:t> means that there is one that most likely addresses your growth stage, location, industry or niche, desired level of oversight and involvement, planned outcome or any other factors that are critical to what you want to accomplish. The result is an encouraging environment that will help you thrive.</a:t>
            </a:r>
          </a:p>
          <a:p>
            <a:endParaRPr lang="en-IE" sz="2400" dirty="0">
              <a:solidFill>
                <a:srgbClr val="7F7F7F"/>
              </a:solidFill>
            </a:endParaRPr>
          </a:p>
        </p:txBody>
      </p:sp>
    </p:spTree>
    <p:extLst>
      <p:ext uri="{BB962C8B-B14F-4D97-AF65-F5344CB8AC3E}">
        <p14:creationId xmlns:p14="http://schemas.microsoft.com/office/powerpoint/2010/main" val="437041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a:xfrm>
            <a:off x="876300" y="570451"/>
            <a:ext cx="7407087" cy="1134439"/>
          </a:xfrm>
        </p:spPr>
        <p:txBody>
          <a:bodyPr>
            <a:normAutofit/>
          </a:bodyPr>
          <a:lstStyle/>
          <a:p>
            <a:r>
              <a:rPr lang="en-US" altLang="ja-JP" b="1" dirty="0">
                <a:solidFill>
                  <a:srgbClr val="E95273"/>
                </a:solidFill>
                <a:latin typeface="Calibri" charset="0"/>
                <a:ea typeface="MS PGothic" charset="-128"/>
              </a:rPr>
              <a:t>Join an Accelerator to Advance &amp; Innovate your Start-up</a:t>
            </a:r>
            <a:endParaRPr lang="en-IE" b="1" dirty="0">
              <a:solidFill>
                <a:srgbClr val="E95273"/>
              </a:solidFill>
            </a:endParaRPr>
          </a:p>
          <a:p>
            <a:endParaRPr lang="en-IE" b="1" dirty="0">
              <a:solidFill>
                <a:srgbClr val="E95273"/>
              </a:solidFill>
            </a:endParaRP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5" name="Rectangle 4">
            <a:extLst>
              <a:ext uri="{FF2B5EF4-FFF2-40B4-BE49-F238E27FC236}">
                <a16:creationId xmlns:a16="http://schemas.microsoft.com/office/drawing/2014/main" id="{D6DFD43F-F349-4607-95B4-6D30EDD51856}"/>
              </a:ext>
            </a:extLst>
          </p:cNvPr>
          <p:cNvSpPr/>
          <p:nvPr/>
        </p:nvSpPr>
        <p:spPr>
          <a:xfrm>
            <a:off x="585230" y="2021746"/>
            <a:ext cx="10840576" cy="4524315"/>
          </a:xfrm>
          <a:prstGeom prst="rect">
            <a:avLst/>
          </a:prstGeom>
          <a:solidFill>
            <a:schemeClr val="bg1"/>
          </a:solidFill>
        </p:spPr>
        <p:txBody>
          <a:bodyPr wrap="square">
            <a:spAutoFit/>
          </a:bodyPr>
          <a:lstStyle/>
          <a:p>
            <a:pPr marL="457200" indent="-457200">
              <a:buFont typeface="+mj-lt"/>
              <a:buAutoNum type="arabicPeriod" startAt="11"/>
            </a:pPr>
            <a:r>
              <a:rPr lang="en-IE" sz="2400" b="1" dirty="0">
                <a:solidFill>
                  <a:srgbClr val="E95273"/>
                </a:solidFill>
              </a:rPr>
              <a:t>Motivation and Morale: </a:t>
            </a:r>
            <a:r>
              <a:rPr lang="en-IE" sz="2400" dirty="0">
                <a:solidFill>
                  <a:srgbClr val="7F7F7F"/>
                </a:solidFill>
              </a:rPr>
              <a:t>The collective and collaborative environment found in accelerators is sure to keep you going and moving forward. Interaction with other founders is a powerful motivating force. When you hear about their own self-doubts and challenges, it resonates with you. Plus, it reminds all of you that it is possible to overcome those doubts and work together to clear your respective hurdles.</a:t>
            </a:r>
          </a:p>
          <a:p>
            <a:pPr marL="457200" indent="-457200">
              <a:buFont typeface="+mj-lt"/>
              <a:buAutoNum type="arabicPeriod" startAt="11"/>
            </a:pPr>
            <a:r>
              <a:rPr lang="en-IE" sz="2400" b="1" dirty="0">
                <a:solidFill>
                  <a:srgbClr val="E95273"/>
                </a:solidFill>
              </a:rPr>
              <a:t>Continued support long after the program ends: </a:t>
            </a:r>
            <a:r>
              <a:rPr lang="en-IE" sz="2400" dirty="0">
                <a:solidFill>
                  <a:srgbClr val="7F7F7F"/>
                </a:solidFill>
              </a:rPr>
              <a:t>Just because the accelerator program ends in a few months doesn’t mean the support does. Long-time relationships develop at accelerators. Plus, the alumni network is always there to tap into, inquire about talent, seek investors, or get feedback as you continue with your start-up or take on any other projects in the future.</a:t>
            </a:r>
          </a:p>
          <a:p>
            <a:endParaRPr lang="en-IE" sz="2400" dirty="0">
              <a:solidFill>
                <a:srgbClr val="7F7F7F"/>
              </a:solidFill>
            </a:endParaRPr>
          </a:p>
        </p:txBody>
      </p:sp>
    </p:spTree>
    <p:extLst>
      <p:ext uri="{BB962C8B-B14F-4D97-AF65-F5344CB8AC3E}">
        <p14:creationId xmlns:p14="http://schemas.microsoft.com/office/powerpoint/2010/main" val="2393008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1"/>
          </p:nvPr>
        </p:nvSpPr>
        <p:spPr>
          <a:xfrm>
            <a:off x="600460" y="2101849"/>
            <a:ext cx="6491432" cy="2654302"/>
          </a:xfrm>
        </p:spPr>
        <p:txBody>
          <a:bodyPr rtlCol="0">
            <a:noAutofit/>
          </a:bodyPr>
          <a:lstStyle/>
          <a:p>
            <a:pPr algn="l">
              <a:defRPr/>
            </a:pPr>
            <a:r>
              <a:rPr lang="en-US" sz="4800" b="1" i="0" dirty="0">
                <a:latin typeface="+mn-lt"/>
              </a:rPr>
              <a:t>SECTION 2:</a:t>
            </a:r>
          </a:p>
          <a:p>
            <a:pPr algn="l">
              <a:defRPr/>
            </a:pPr>
            <a:endParaRPr lang="en-US" sz="1200" i="0" dirty="0">
              <a:latin typeface="+mn-lt"/>
            </a:endParaRPr>
          </a:p>
          <a:p>
            <a:pPr algn="l">
              <a:defRPr/>
            </a:pPr>
            <a:r>
              <a:rPr lang="en-US" dirty="0">
                <a:latin typeface="+mn-lt"/>
              </a:rPr>
              <a:t>Finding the Right External Support for your Startup</a:t>
            </a:r>
            <a:endParaRPr lang="en-US" sz="4800" i="0" dirty="0">
              <a:latin typeface="+mn-lt"/>
            </a:endParaRPr>
          </a:p>
          <a:p>
            <a:pPr algn="l">
              <a:defRPr/>
            </a:pPr>
            <a:endParaRPr lang="en-US" sz="1200" i="0" dirty="0">
              <a:latin typeface="+mn-lt"/>
            </a:endParaRPr>
          </a:p>
          <a:p>
            <a:pPr>
              <a:defRPr/>
            </a:pPr>
            <a:r>
              <a:rPr lang="en-IE" sz="2800" b="1" dirty="0"/>
              <a:t>Spotlight on Entrepreneurship and Engineering external supports in Ireland, UK, Poland and Turkey</a:t>
            </a:r>
            <a:endParaRPr lang="en-US" sz="4800" i="0" dirty="0">
              <a:latin typeface="+mn-lt"/>
            </a:endParaRPr>
          </a:p>
        </p:txBody>
      </p:sp>
      <p:pic>
        <p:nvPicPr>
          <p:cNvPr id="3" name="Picture 2" descr="A close up of a womans face&#10;&#10;Description automatically generated">
            <a:extLst>
              <a:ext uri="{FF2B5EF4-FFF2-40B4-BE49-F238E27FC236}">
                <a16:creationId xmlns:a16="http://schemas.microsoft.com/office/drawing/2014/main" id="{93A98656-808E-4285-9B46-61C757FFE527}"/>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8797157" y="0"/>
            <a:ext cx="3237187" cy="6429375"/>
          </a:xfrm>
          <a:prstGeom prst="rect">
            <a:avLst/>
          </a:prstGeom>
        </p:spPr>
      </p:pic>
    </p:spTree>
    <p:extLst>
      <p:ext uri="{BB962C8B-B14F-4D97-AF65-F5344CB8AC3E}">
        <p14:creationId xmlns:p14="http://schemas.microsoft.com/office/powerpoint/2010/main" val="3078519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79A806D-5FBE-46C6-A185-FAD058479462}"/>
              </a:ext>
            </a:extLst>
          </p:cNvPr>
          <p:cNvSpPr>
            <a:spLocks noGrp="1"/>
          </p:cNvSpPr>
          <p:nvPr>
            <p:ph type="body" sz="quarter" idx="13"/>
          </p:nvPr>
        </p:nvSpPr>
        <p:spPr>
          <a:xfrm>
            <a:off x="3762704" y="637563"/>
            <a:ext cx="7806368" cy="1067563"/>
          </a:xfrm>
        </p:spPr>
        <p:txBody>
          <a:bodyPr>
            <a:normAutofit fontScale="92500" lnSpcReduction="20000"/>
          </a:bodyPr>
          <a:lstStyle/>
          <a:p>
            <a:pPr>
              <a:lnSpc>
                <a:spcPct val="110000"/>
              </a:lnSpc>
              <a:spcBef>
                <a:spcPts val="0"/>
              </a:spcBef>
            </a:pPr>
            <a:r>
              <a:rPr lang="en-IE" b="1" dirty="0">
                <a:solidFill>
                  <a:srgbClr val="E63275"/>
                </a:solidFill>
              </a:rPr>
              <a:t>First You Need To Figure Out What Support You Need?</a:t>
            </a:r>
          </a:p>
        </p:txBody>
      </p:sp>
      <p:sp>
        <p:nvSpPr>
          <p:cNvPr id="6" name="Text Placeholder 5">
            <a:extLst>
              <a:ext uri="{FF2B5EF4-FFF2-40B4-BE49-F238E27FC236}">
                <a16:creationId xmlns:a16="http://schemas.microsoft.com/office/drawing/2014/main" id="{964C717C-A801-4947-B9DC-258507F92B77}"/>
              </a:ext>
            </a:extLst>
          </p:cNvPr>
          <p:cNvSpPr>
            <a:spLocks noGrp="1"/>
          </p:cNvSpPr>
          <p:nvPr>
            <p:ph type="body" sz="quarter" idx="14"/>
          </p:nvPr>
        </p:nvSpPr>
        <p:spPr>
          <a:xfrm>
            <a:off x="3626068" y="2083892"/>
            <a:ext cx="8386967" cy="4694413"/>
          </a:xfrm>
          <a:solidFill>
            <a:schemeClr val="bg1"/>
          </a:solidFill>
        </p:spPr>
        <p:txBody>
          <a:bodyPr/>
          <a:lstStyle/>
          <a:p>
            <a:r>
              <a:rPr lang="en-IE" b="1" dirty="0">
                <a:solidFill>
                  <a:srgbClr val="E63275"/>
                </a:solidFill>
              </a:rPr>
              <a:t>You may have a lot of the support you need already internally, especially if you have matched your business needs to the skills when interviewing or hiring your team.</a:t>
            </a:r>
          </a:p>
          <a:p>
            <a:r>
              <a:rPr lang="en-IE" dirty="0"/>
              <a:t>The external support you need depends heavily on the skills and experience of you (the entrepreneur) and/or your team. The </a:t>
            </a:r>
            <a:r>
              <a:rPr lang="en-IE" b="1" dirty="0">
                <a:solidFill>
                  <a:srgbClr val="10B1A2"/>
                </a:solidFill>
              </a:rPr>
              <a:t>collective strengths and weaknesses of the team and the evolution of the </a:t>
            </a:r>
            <a:r>
              <a:rPr lang="en-IE" b="1" dirty="0" err="1">
                <a:solidFill>
                  <a:srgbClr val="10B1A2"/>
                </a:solidFill>
              </a:rPr>
              <a:t>startup</a:t>
            </a:r>
            <a:r>
              <a:rPr lang="en-IE" b="1" dirty="0">
                <a:solidFill>
                  <a:srgbClr val="10B1A2"/>
                </a:solidFill>
              </a:rPr>
              <a:t> will determine what that "I wish we had access to someone with expertise in X" is.</a:t>
            </a:r>
            <a:br>
              <a:rPr lang="en-IE" b="1" dirty="0">
                <a:solidFill>
                  <a:srgbClr val="10B1A2"/>
                </a:solidFill>
              </a:rPr>
            </a:br>
            <a:br>
              <a:rPr lang="en-IE" b="1" dirty="0">
                <a:solidFill>
                  <a:srgbClr val="10B1A2"/>
                </a:solidFill>
              </a:rPr>
            </a:br>
            <a:r>
              <a:rPr lang="en-IE" dirty="0"/>
              <a:t>In the early days it's likely to be someone with technical or market research or product development experience. It might then migrate to someone with sales experience. Then possibly to people management and then operations and then training etc...</a:t>
            </a:r>
            <a:br>
              <a:rPr lang="en-IE" dirty="0"/>
            </a:br>
            <a:endParaRPr lang="en-IE" dirty="0"/>
          </a:p>
        </p:txBody>
      </p:sp>
      <p:pic>
        <p:nvPicPr>
          <p:cNvPr id="3" name="Picture 2" descr="A picture containing text&#10;&#10;Description automatically generated">
            <a:extLst>
              <a:ext uri="{FF2B5EF4-FFF2-40B4-BE49-F238E27FC236}">
                <a16:creationId xmlns:a16="http://schemas.microsoft.com/office/drawing/2014/main" id="{8BC1F5D9-BCA8-4E04-AB29-FF19EF48E50B}"/>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231227" y="3762789"/>
            <a:ext cx="3394841" cy="2080963"/>
          </a:xfrm>
          <a:prstGeom prst="rect">
            <a:avLst/>
          </a:prstGeom>
        </p:spPr>
      </p:pic>
    </p:spTree>
    <p:extLst>
      <p:ext uri="{BB962C8B-B14F-4D97-AF65-F5344CB8AC3E}">
        <p14:creationId xmlns:p14="http://schemas.microsoft.com/office/powerpoint/2010/main" val="42303647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129771" y="509532"/>
            <a:ext cx="7757429" cy="697353"/>
          </a:xfrm>
        </p:spPr>
        <p:txBody>
          <a:bodyPr>
            <a:noAutofit/>
          </a:bodyPr>
          <a:lstStyle/>
          <a:p>
            <a:pPr>
              <a:lnSpc>
                <a:spcPts val="3200"/>
              </a:lnSpc>
              <a:spcBef>
                <a:spcPts val="100"/>
              </a:spcBef>
            </a:pPr>
            <a:r>
              <a:rPr kumimoji="1" lang="en-IE" altLang="ja-JP" b="1" dirty="0">
                <a:solidFill>
                  <a:srgbClr val="10B1A2"/>
                </a:solidFill>
                <a:ea typeface="MS PGothic" charset="-128"/>
              </a:rPr>
              <a:t>Existing Supports for Female Entrepreneurs</a:t>
            </a:r>
          </a:p>
          <a:p>
            <a:pPr>
              <a:lnSpc>
                <a:spcPts val="3200"/>
              </a:lnSpc>
              <a:spcBef>
                <a:spcPts val="100"/>
              </a:spcBef>
            </a:pPr>
            <a:r>
              <a:rPr lang="en-IE" b="1" dirty="0"/>
              <a:t>Ireland</a:t>
            </a:r>
          </a:p>
          <a:p>
            <a:endParaRPr kumimoji="1" lang="en-IE" altLang="ja-JP" b="1" dirty="0">
              <a:latin typeface="Calibri" charset="0"/>
              <a:ea typeface="MS PGothic" charset="-128"/>
            </a:endParaRPr>
          </a:p>
          <a:p>
            <a:endParaRPr lang="en-US" b="1" dirty="0"/>
          </a:p>
        </p:txBody>
      </p:sp>
      <p:sp>
        <p:nvSpPr>
          <p:cNvPr id="5" name="Text Placeholder 4"/>
          <p:cNvSpPr>
            <a:spLocks noGrp="1"/>
          </p:cNvSpPr>
          <p:nvPr>
            <p:ph type="body" sz="quarter" idx="14"/>
          </p:nvPr>
        </p:nvSpPr>
        <p:spPr>
          <a:xfrm>
            <a:off x="303158" y="2456735"/>
            <a:ext cx="6959491" cy="3975101"/>
          </a:xfrm>
        </p:spPr>
        <p:txBody>
          <a:bodyPr/>
          <a:lstStyle/>
          <a:p>
            <a:pPr marL="457200" lvl="0" indent="-457200">
              <a:lnSpc>
                <a:spcPct val="107000"/>
              </a:lnSpc>
              <a:spcAft>
                <a:spcPts val="0"/>
              </a:spcAft>
              <a:buFont typeface="+mj-lt"/>
              <a:buAutoNum type="arabicPeriod"/>
            </a:pPr>
            <a:r>
              <a:rPr lang="en-GB" b="1" dirty="0">
                <a:solidFill>
                  <a:srgbClr val="E95273"/>
                </a:solidFill>
                <a:latin typeface="Calibri" panose="020F0502020204030204" pitchFamily="34" charset="0"/>
                <a:ea typeface="Calibri" panose="020F0502020204030204" pitchFamily="34" charset="0"/>
                <a:cs typeface="Times New Roman" panose="02020603050405020304" pitchFamily="18" charset="0"/>
              </a:rPr>
              <a:t>Enterprise Ireland</a:t>
            </a:r>
          </a:p>
          <a:p>
            <a:r>
              <a:rPr lang="en-IE" dirty="0"/>
              <a:t>They may be able to provide you with the advice, specialist expertise and connections you need to drive your company’s growth. They do this by providing access to:</a:t>
            </a:r>
          </a:p>
          <a:p>
            <a:pPr marL="342900" indent="-342900">
              <a:buFont typeface="Wingdings" panose="05000000000000000000" pitchFamily="2" charset="2"/>
              <a:buChar char="ü"/>
            </a:pPr>
            <a:r>
              <a:rPr lang="en-IE" b="1" dirty="0"/>
              <a:t>internal development advisers</a:t>
            </a:r>
          </a:p>
          <a:p>
            <a:pPr marL="342900" indent="-342900">
              <a:buFont typeface="Wingdings" panose="05000000000000000000" pitchFamily="2" charset="2"/>
              <a:buChar char="ü"/>
            </a:pPr>
            <a:r>
              <a:rPr lang="en-IE" b="1" dirty="0"/>
              <a:t>external mentors, from the private sector in your country and overseas.</a:t>
            </a:r>
          </a:p>
          <a:p>
            <a:endParaRPr lang="en-IE" dirty="0"/>
          </a:p>
          <a:p>
            <a:r>
              <a:rPr lang="en-IE" sz="1400" dirty="0">
                <a:hlinkClick r:id="rId2"/>
              </a:rPr>
              <a:t>https://www.enterprise-ireland.com/en/Management/Access-Strategic-Advice-and-Expertise/</a:t>
            </a:r>
            <a:endParaRPr lang="en-IE" sz="1400" dirty="0"/>
          </a:p>
          <a:p>
            <a:pPr marL="401638" lvl="0">
              <a:lnSpc>
                <a:spcPct val="107000"/>
              </a:lnSpc>
              <a:spcAft>
                <a:spcPts val="0"/>
              </a:spcAft>
            </a:pPr>
            <a:endParaRPr lang="en-US" dirty="0"/>
          </a:p>
        </p:txBody>
      </p:sp>
      <p:pic>
        <p:nvPicPr>
          <p:cNvPr id="6" name="Picture 5" descr="A close up of a logo&#10;&#10;Description automatically generated">
            <a:extLst>
              <a:ext uri="{FF2B5EF4-FFF2-40B4-BE49-F238E27FC236}">
                <a16:creationId xmlns:a16="http://schemas.microsoft.com/office/drawing/2014/main" id="{81F013EB-4595-4FB8-9122-15BB9392070F}"/>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9890234" y="509532"/>
            <a:ext cx="1996966" cy="998483"/>
          </a:xfrm>
          <a:prstGeom prst="rect">
            <a:avLst/>
          </a:prstGeom>
        </p:spPr>
      </p:pic>
      <p:pic>
        <p:nvPicPr>
          <p:cNvPr id="2" name="Picture 1">
            <a:extLst>
              <a:ext uri="{FF2B5EF4-FFF2-40B4-BE49-F238E27FC236}">
                <a16:creationId xmlns:a16="http://schemas.microsoft.com/office/drawing/2014/main" id="{0169339A-C8DF-49FC-8D50-E65B608CF73A}"/>
              </a:ext>
            </a:extLst>
          </p:cNvPr>
          <p:cNvPicPr>
            <a:picLocks noChangeAspect="1"/>
          </p:cNvPicPr>
          <p:nvPr/>
        </p:nvPicPr>
        <p:blipFill>
          <a:blip r:embed="rId5"/>
          <a:stretch>
            <a:fillRect/>
          </a:stretch>
        </p:blipFill>
        <p:spPr>
          <a:xfrm>
            <a:off x="7391400" y="2999603"/>
            <a:ext cx="4800600" cy="2076450"/>
          </a:xfrm>
          <a:prstGeom prst="rect">
            <a:avLst/>
          </a:prstGeom>
        </p:spPr>
      </p:pic>
    </p:spTree>
    <p:extLst>
      <p:ext uri="{BB962C8B-B14F-4D97-AF65-F5344CB8AC3E}">
        <p14:creationId xmlns:p14="http://schemas.microsoft.com/office/powerpoint/2010/main" val="3971438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129771" y="509532"/>
            <a:ext cx="7757429" cy="697353"/>
          </a:xfrm>
        </p:spPr>
        <p:txBody>
          <a:bodyPr>
            <a:noAutofit/>
          </a:bodyPr>
          <a:lstStyle/>
          <a:p>
            <a:pPr>
              <a:lnSpc>
                <a:spcPts val="3200"/>
              </a:lnSpc>
              <a:spcBef>
                <a:spcPts val="100"/>
              </a:spcBef>
            </a:pPr>
            <a:r>
              <a:rPr kumimoji="1" lang="en-IE" altLang="ja-JP" b="1" dirty="0">
                <a:solidFill>
                  <a:srgbClr val="10B1A2"/>
                </a:solidFill>
                <a:ea typeface="MS PGothic" charset="-128"/>
              </a:rPr>
              <a:t>Existing Supports for Female Entrepreneurs</a:t>
            </a:r>
          </a:p>
          <a:p>
            <a:pPr>
              <a:lnSpc>
                <a:spcPts val="3200"/>
              </a:lnSpc>
              <a:spcBef>
                <a:spcPts val="100"/>
              </a:spcBef>
            </a:pPr>
            <a:r>
              <a:rPr lang="en-IE" b="1" dirty="0"/>
              <a:t>Ireland</a:t>
            </a:r>
          </a:p>
          <a:p>
            <a:endParaRPr kumimoji="1" lang="en-IE" altLang="ja-JP" b="1" dirty="0">
              <a:latin typeface="Calibri" charset="0"/>
              <a:ea typeface="MS PGothic" charset="-128"/>
            </a:endParaRPr>
          </a:p>
          <a:p>
            <a:endParaRPr lang="en-US" b="1" dirty="0"/>
          </a:p>
        </p:txBody>
      </p:sp>
      <p:sp>
        <p:nvSpPr>
          <p:cNvPr id="5" name="Text Placeholder 4"/>
          <p:cNvSpPr>
            <a:spLocks noGrp="1"/>
          </p:cNvSpPr>
          <p:nvPr>
            <p:ph type="body" sz="quarter" idx="14"/>
          </p:nvPr>
        </p:nvSpPr>
        <p:spPr>
          <a:xfrm>
            <a:off x="303158" y="2456735"/>
            <a:ext cx="6959491" cy="3975101"/>
          </a:xfrm>
        </p:spPr>
        <p:txBody>
          <a:bodyPr/>
          <a:lstStyle/>
          <a:p>
            <a:pPr lvl="0">
              <a:lnSpc>
                <a:spcPct val="107000"/>
              </a:lnSpc>
              <a:spcAft>
                <a:spcPts val="0"/>
              </a:spcAft>
            </a:pPr>
            <a:r>
              <a:rPr lang="en-GB" b="1" dirty="0">
                <a:solidFill>
                  <a:srgbClr val="E95273"/>
                </a:solidFill>
                <a:latin typeface="Calibri" panose="020F0502020204030204" pitchFamily="34" charset="0"/>
                <a:ea typeface="Calibri" panose="020F0502020204030204" pitchFamily="34" charset="0"/>
                <a:cs typeface="Times New Roman" panose="02020603050405020304" pitchFamily="18" charset="0"/>
              </a:rPr>
              <a:t>Enterprise Ireland – Internal Development Advisers</a:t>
            </a:r>
          </a:p>
          <a:p>
            <a:r>
              <a:rPr lang="en-IE" dirty="0"/>
              <a:t>They provide you can access expertise in areas as diverse as export sales, technology development, market research, raising private investment and human resources.</a:t>
            </a:r>
            <a:endParaRPr lang="en-IE" b="1" dirty="0">
              <a:solidFill>
                <a:srgbClr val="10B1A2"/>
              </a:solidFill>
            </a:endParaRPr>
          </a:p>
          <a:p>
            <a:r>
              <a:rPr lang="en-IE" b="1" dirty="0">
                <a:solidFill>
                  <a:srgbClr val="10B1A2"/>
                </a:solidFill>
              </a:rPr>
              <a:t>Primary function is: </a:t>
            </a:r>
            <a:r>
              <a:rPr lang="en-IE" dirty="0"/>
              <a:t>carry out an assessment of your business development needs and to ensure that you are aware of all supports and services for which you might qualify, and from which your business might benefit.</a:t>
            </a:r>
          </a:p>
          <a:p>
            <a:r>
              <a:rPr lang="en-IE" sz="1400" dirty="0">
                <a:hlinkClick r:id="rId2"/>
              </a:rPr>
              <a:t>https://www.enterprise-ireland.com/en/Management/Access-Strategic-Advice-and-Expertise/</a:t>
            </a:r>
            <a:endParaRPr lang="en-IE" sz="1400" dirty="0"/>
          </a:p>
          <a:p>
            <a:pPr marL="401638" lvl="0">
              <a:lnSpc>
                <a:spcPct val="107000"/>
              </a:lnSpc>
              <a:spcAft>
                <a:spcPts val="0"/>
              </a:spcAft>
            </a:pPr>
            <a:endParaRPr lang="en-US" dirty="0"/>
          </a:p>
        </p:txBody>
      </p:sp>
      <p:pic>
        <p:nvPicPr>
          <p:cNvPr id="6" name="Picture 5" descr="A close up of a logo&#10;&#10;Description automatically generated">
            <a:extLst>
              <a:ext uri="{FF2B5EF4-FFF2-40B4-BE49-F238E27FC236}">
                <a16:creationId xmlns:a16="http://schemas.microsoft.com/office/drawing/2014/main" id="{81F013EB-4595-4FB8-9122-15BB9392070F}"/>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9890234" y="509532"/>
            <a:ext cx="1996966" cy="998483"/>
          </a:xfrm>
          <a:prstGeom prst="rect">
            <a:avLst/>
          </a:prstGeom>
        </p:spPr>
      </p:pic>
      <p:pic>
        <p:nvPicPr>
          <p:cNvPr id="7" name="Picture 6" descr="A person sitting at a table&#10;&#10;Description automatically generated">
            <a:extLst>
              <a:ext uri="{FF2B5EF4-FFF2-40B4-BE49-F238E27FC236}">
                <a16:creationId xmlns:a16="http://schemas.microsoft.com/office/drawing/2014/main" id="{3EAA0ECE-1FF2-4AFC-A296-6DB23F8B8EC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83935" y="2814802"/>
            <a:ext cx="3971925" cy="2647950"/>
          </a:xfrm>
          <a:prstGeom prst="rect">
            <a:avLst/>
          </a:prstGeom>
        </p:spPr>
      </p:pic>
    </p:spTree>
    <p:extLst>
      <p:ext uri="{BB962C8B-B14F-4D97-AF65-F5344CB8AC3E}">
        <p14:creationId xmlns:p14="http://schemas.microsoft.com/office/powerpoint/2010/main" val="14646863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129771" y="509532"/>
            <a:ext cx="7757429" cy="697353"/>
          </a:xfrm>
        </p:spPr>
        <p:txBody>
          <a:bodyPr>
            <a:noAutofit/>
          </a:bodyPr>
          <a:lstStyle/>
          <a:p>
            <a:pPr>
              <a:lnSpc>
                <a:spcPts val="3200"/>
              </a:lnSpc>
              <a:spcBef>
                <a:spcPts val="100"/>
              </a:spcBef>
            </a:pPr>
            <a:r>
              <a:rPr kumimoji="1" lang="en-IE" altLang="ja-JP" b="1" dirty="0">
                <a:solidFill>
                  <a:srgbClr val="10B1A2"/>
                </a:solidFill>
                <a:ea typeface="MS PGothic" charset="-128"/>
              </a:rPr>
              <a:t>Existing Supports for Female Entrepreneurs</a:t>
            </a:r>
          </a:p>
          <a:p>
            <a:pPr>
              <a:lnSpc>
                <a:spcPts val="3200"/>
              </a:lnSpc>
              <a:spcBef>
                <a:spcPts val="100"/>
              </a:spcBef>
            </a:pPr>
            <a:r>
              <a:rPr lang="en-IE" b="1" dirty="0"/>
              <a:t>Ireland</a:t>
            </a:r>
          </a:p>
          <a:p>
            <a:endParaRPr kumimoji="1" lang="en-IE" altLang="ja-JP" b="1" dirty="0">
              <a:latin typeface="Calibri" charset="0"/>
              <a:ea typeface="MS PGothic" charset="-128"/>
            </a:endParaRPr>
          </a:p>
          <a:p>
            <a:endParaRPr lang="en-US" b="1" dirty="0"/>
          </a:p>
        </p:txBody>
      </p:sp>
      <p:sp>
        <p:nvSpPr>
          <p:cNvPr id="5" name="Text Placeholder 4"/>
          <p:cNvSpPr>
            <a:spLocks noGrp="1"/>
          </p:cNvSpPr>
          <p:nvPr>
            <p:ph type="body" sz="quarter" idx="14"/>
          </p:nvPr>
        </p:nvSpPr>
        <p:spPr>
          <a:xfrm>
            <a:off x="204130" y="2236018"/>
            <a:ext cx="11783739" cy="3975101"/>
          </a:xfrm>
        </p:spPr>
        <p:txBody>
          <a:bodyPr/>
          <a:lstStyle/>
          <a:p>
            <a:pPr lvl="0">
              <a:lnSpc>
                <a:spcPct val="107000"/>
              </a:lnSpc>
              <a:spcAft>
                <a:spcPts val="0"/>
              </a:spcAft>
            </a:pPr>
            <a:r>
              <a:rPr lang="en-GB" b="1" dirty="0">
                <a:solidFill>
                  <a:srgbClr val="E95273"/>
                </a:solidFill>
                <a:latin typeface="Calibri" panose="020F0502020204030204" pitchFamily="34" charset="0"/>
                <a:ea typeface="Calibri" panose="020F0502020204030204" pitchFamily="34" charset="0"/>
                <a:cs typeface="Times New Roman" panose="02020603050405020304" pitchFamily="18" charset="0"/>
              </a:rPr>
              <a:t>Enterprise Ireland – Internal Development Advisers</a:t>
            </a:r>
          </a:p>
          <a:p>
            <a:r>
              <a:rPr lang="en-IE" dirty="0"/>
              <a:t>Your </a:t>
            </a:r>
            <a:r>
              <a:rPr lang="en-IE" dirty="0">
                <a:hlinkClick r:id="rId2"/>
              </a:rPr>
              <a:t>Enterprise Ireland Adviser</a:t>
            </a:r>
            <a:r>
              <a:rPr lang="en-IE" dirty="0"/>
              <a:t> can co-ordinate access for you to teams of Enterprise Ireland staff members who have specialist expertise in a range of key strategic business development functions.  Such as:</a:t>
            </a:r>
          </a:p>
          <a:p>
            <a:r>
              <a:rPr lang="en-IE" b="1" dirty="0">
                <a:hlinkClick r:id="rId3"/>
              </a:rPr>
              <a:t>Market Advisers</a:t>
            </a:r>
            <a:endParaRPr lang="en-IE" dirty="0"/>
          </a:p>
          <a:p>
            <a:r>
              <a:rPr lang="en-IE" b="1" dirty="0">
                <a:hlinkClick r:id="rId4"/>
              </a:rPr>
              <a:t>Technology Development Advisers</a:t>
            </a:r>
            <a:endParaRPr lang="en-IE" dirty="0"/>
          </a:p>
          <a:p>
            <a:r>
              <a:rPr lang="en-IE" b="1" dirty="0">
                <a:hlinkClick r:id="rId5"/>
              </a:rPr>
              <a:t>Human Resource Development Advisers</a:t>
            </a:r>
            <a:endParaRPr lang="en-IE" dirty="0"/>
          </a:p>
          <a:p>
            <a:r>
              <a:rPr lang="en-IE" b="1" dirty="0">
                <a:hlinkClick r:id="rId6"/>
              </a:rPr>
              <a:t>Investment Advisers</a:t>
            </a:r>
            <a:endParaRPr lang="en-IE" dirty="0"/>
          </a:p>
          <a:p>
            <a:r>
              <a:rPr lang="en-IE" b="1" dirty="0">
                <a:hlinkClick r:id="rId7"/>
              </a:rPr>
              <a:t>Technology Licensing Specialists</a:t>
            </a:r>
            <a:endParaRPr lang="en-IE" dirty="0"/>
          </a:p>
          <a:p>
            <a:r>
              <a:rPr lang="en-IE" b="1" dirty="0">
                <a:hlinkClick r:id="rId8"/>
              </a:rPr>
              <a:t>Information/Market Research Specialists</a:t>
            </a:r>
            <a:endParaRPr lang="en-IE" b="1" dirty="0"/>
          </a:p>
          <a:p>
            <a:r>
              <a:rPr lang="en-IE" sz="1200" dirty="0">
                <a:hlinkClick r:id="rId9"/>
              </a:rPr>
              <a:t>https://www.enterprise-ireland.com/en/Management/Access-Strategic-Advice-and-Expertise/Specialist-Advisers.html</a:t>
            </a:r>
            <a:endParaRPr lang="en-IE" sz="1200" dirty="0"/>
          </a:p>
          <a:p>
            <a:endParaRPr lang="en-US" dirty="0"/>
          </a:p>
        </p:txBody>
      </p:sp>
      <p:pic>
        <p:nvPicPr>
          <p:cNvPr id="6" name="Picture 5" descr="A close up of a logo&#10;&#10;Description automatically generated">
            <a:extLst>
              <a:ext uri="{FF2B5EF4-FFF2-40B4-BE49-F238E27FC236}">
                <a16:creationId xmlns:a16="http://schemas.microsoft.com/office/drawing/2014/main" id="{81F013EB-4595-4FB8-9122-15BB9392070F}"/>
              </a:ext>
            </a:extLst>
          </p:cNvPr>
          <p:cNvPicPr>
            <a:picLocks noChangeAspect="1"/>
          </p:cNvPicPr>
          <p:nvPr/>
        </p:nvPicPr>
        <p:blipFill>
          <a:blip r:embed="rId10" cstate="screen">
            <a:extLst>
              <a:ext uri="{28A0092B-C50C-407E-A947-70E740481C1C}">
                <a14:useLocalDpi xmlns:a14="http://schemas.microsoft.com/office/drawing/2010/main"/>
              </a:ext>
              <a:ext uri="{837473B0-CC2E-450A-ABE3-18F120FF3D39}">
                <a1611:picAttrSrcUrl xmlns:a1611="http://schemas.microsoft.com/office/drawing/2016/11/main" r:id="rId11"/>
              </a:ext>
            </a:extLst>
          </a:blip>
          <a:stretch>
            <a:fillRect/>
          </a:stretch>
        </p:blipFill>
        <p:spPr>
          <a:xfrm>
            <a:off x="9890234" y="509532"/>
            <a:ext cx="1996966" cy="998483"/>
          </a:xfrm>
          <a:prstGeom prst="rect">
            <a:avLst/>
          </a:prstGeom>
        </p:spPr>
      </p:pic>
      <p:pic>
        <p:nvPicPr>
          <p:cNvPr id="8" name="Picture 7" descr="A picture containing person, table, cutting, indoor&#10;&#10;Description automatically generated">
            <a:extLst>
              <a:ext uri="{FF2B5EF4-FFF2-40B4-BE49-F238E27FC236}">
                <a16:creationId xmlns:a16="http://schemas.microsoft.com/office/drawing/2014/main" id="{01E0E85D-EF4F-4B8F-9348-BBBAB4FEDEC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662152" y="3563006"/>
            <a:ext cx="2027781" cy="2916621"/>
          </a:xfrm>
          <a:prstGeom prst="rect">
            <a:avLst/>
          </a:prstGeom>
        </p:spPr>
      </p:pic>
    </p:spTree>
    <p:extLst>
      <p:ext uri="{BB962C8B-B14F-4D97-AF65-F5344CB8AC3E}">
        <p14:creationId xmlns:p14="http://schemas.microsoft.com/office/powerpoint/2010/main" val="36540550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129771" y="509532"/>
            <a:ext cx="7757429" cy="697353"/>
          </a:xfrm>
        </p:spPr>
        <p:txBody>
          <a:bodyPr>
            <a:noAutofit/>
          </a:bodyPr>
          <a:lstStyle/>
          <a:p>
            <a:pPr>
              <a:lnSpc>
                <a:spcPts val="3200"/>
              </a:lnSpc>
              <a:spcBef>
                <a:spcPts val="100"/>
              </a:spcBef>
            </a:pPr>
            <a:r>
              <a:rPr kumimoji="1" lang="en-IE" altLang="ja-JP" b="1" dirty="0">
                <a:solidFill>
                  <a:srgbClr val="10B1A2"/>
                </a:solidFill>
                <a:ea typeface="MS PGothic" charset="-128"/>
              </a:rPr>
              <a:t>Existing Supports for Female Entrepreneurs</a:t>
            </a:r>
          </a:p>
          <a:p>
            <a:pPr>
              <a:lnSpc>
                <a:spcPts val="3200"/>
              </a:lnSpc>
              <a:spcBef>
                <a:spcPts val="100"/>
              </a:spcBef>
            </a:pPr>
            <a:r>
              <a:rPr lang="en-IE" b="1" dirty="0"/>
              <a:t>Ireland</a:t>
            </a:r>
          </a:p>
          <a:p>
            <a:endParaRPr kumimoji="1" lang="en-IE" altLang="ja-JP" b="1" dirty="0">
              <a:latin typeface="Calibri" charset="0"/>
              <a:ea typeface="MS PGothic" charset="-128"/>
            </a:endParaRPr>
          </a:p>
          <a:p>
            <a:endParaRPr lang="en-US" b="1" dirty="0"/>
          </a:p>
        </p:txBody>
      </p:sp>
      <p:sp>
        <p:nvSpPr>
          <p:cNvPr id="5" name="Text Placeholder 4"/>
          <p:cNvSpPr>
            <a:spLocks noGrp="1"/>
          </p:cNvSpPr>
          <p:nvPr>
            <p:ph type="body" sz="quarter" idx="14"/>
          </p:nvPr>
        </p:nvSpPr>
        <p:spPr>
          <a:xfrm>
            <a:off x="303158" y="2456735"/>
            <a:ext cx="6959491" cy="3975101"/>
          </a:xfrm>
        </p:spPr>
        <p:txBody>
          <a:bodyPr/>
          <a:lstStyle/>
          <a:p>
            <a:pPr lvl="0">
              <a:lnSpc>
                <a:spcPct val="107000"/>
              </a:lnSpc>
              <a:spcAft>
                <a:spcPts val="0"/>
              </a:spcAft>
            </a:pPr>
            <a:r>
              <a:rPr lang="en-GB" b="1" dirty="0">
                <a:solidFill>
                  <a:srgbClr val="E95273"/>
                </a:solidFill>
                <a:latin typeface="Calibri" panose="020F0502020204030204" pitchFamily="34" charset="0"/>
                <a:ea typeface="Calibri" panose="020F0502020204030204" pitchFamily="34" charset="0"/>
                <a:cs typeface="Times New Roman" panose="02020603050405020304" pitchFamily="18" charset="0"/>
              </a:rPr>
              <a:t>Enterprise Ireland – External Mentors</a:t>
            </a:r>
          </a:p>
          <a:p>
            <a:r>
              <a:rPr lang="en-IE" dirty="0"/>
              <a:t>They also </a:t>
            </a:r>
            <a:r>
              <a:rPr lang="en-IE" b="1" dirty="0"/>
              <a:t>have external mentors, advisers and specialists drawn from the private sector in Ireland and overseas. </a:t>
            </a:r>
            <a:r>
              <a:rPr lang="en-IE" dirty="0"/>
              <a:t>This extensive networks of experts in Ireland and overseas enable them to connect you to sources of strategic advice and sectoral knowledge that can support you in addressing business challenges, and developing and executing growth strategies.</a:t>
            </a:r>
          </a:p>
          <a:p>
            <a:r>
              <a:rPr lang="en-IE" dirty="0"/>
              <a:t>They offer programmes and funding supports to allow client companies access much needed advice and expertise, </a:t>
            </a:r>
            <a:endParaRPr lang="en-US" dirty="0"/>
          </a:p>
        </p:txBody>
      </p:sp>
      <p:pic>
        <p:nvPicPr>
          <p:cNvPr id="6" name="Picture 5" descr="A close up of a logo&#10;&#10;Description automatically generated">
            <a:extLst>
              <a:ext uri="{FF2B5EF4-FFF2-40B4-BE49-F238E27FC236}">
                <a16:creationId xmlns:a16="http://schemas.microsoft.com/office/drawing/2014/main" id="{81F013EB-4595-4FB8-9122-15BB9392070F}"/>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9890234" y="509532"/>
            <a:ext cx="1996966" cy="998483"/>
          </a:xfrm>
          <a:prstGeom prst="rect">
            <a:avLst/>
          </a:prstGeom>
        </p:spPr>
      </p:pic>
      <p:pic>
        <p:nvPicPr>
          <p:cNvPr id="2" name="Picture 1">
            <a:extLst>
              <a:ext uri="{FF2B5EF4-FFF2-40B4-BE49-F238E27FC236}">
                <a16:creationId xmlns:a16="http://schemas.microsoft.com/office/drawing/2014/main" id="{0169339A-C8DF-49FC-8D50-E65B608CF73A}"/>
              </a:ext>
            </a:extLst>
          </p:cNvPr>
          <p:cNvPicPr>
            <a:picLocks noChangeAspect="1"/>
          </p:cNvPicPr>
          <p:nvPr/>
        </p:nvPicPr>
        <p:blipFill>
          <a:blip r:embed="rId4"/>
          <a:stretch>
            <a:fillRect/>
          </a:stretch>
        </p:blipFill>
        <p:spPr>
          <a:xfrm>
            <a:off x="7391400" y="2999603"/>
            <a:ext cx="4800600" cy="2076450"/>
          </a:xfrm>
          <a:prstGeom prst="rect">
            <a:avLst/>
          </a:prstGeom>
        </p:spPr>
      </p:pic>
    </p:spTree>
    <p:extLst>
      <p:ext uri="{BB962C8B-B14F-4D97-AF65-F5344CB8AC3E}">
        <p14:creationId xmlns:p14="http://schemas.microsoft.com/office/powerpoint/2010/main" val="1856874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24AD78-2FA5-415D-B639-AFCDD3A44FC4}"/>
              </a:ext>
            </a:extLst>
          </p:cNvPr>
          <p:cNvSpPr>
            <a:spLocks noGrp="1"/>
          </p:cNvSpPr>
          <p:nvPr>
            <p:ph type="body" sz="quarter" idx="13"/>
          </p:nvPr>
        </p:nvSpPr>
        <p:spPr>
          <a:xfrm>
            <a:off x="4161984" y="671119"/>
            <a:ext cx="7407087" cy="1034007"/>
          </a:xfrm>
        </p:spPr>
        <p:txBody>
          <a:bodyPr>
            <a:normAutofit fontScale="92500" lnSpcReduction="20000"/>
          </a:bodyPr>
          <a:lstStyle/>
          <a:p>
            <a:pPr>
              <a:lnSpc>
                <a:spcPct val="110000"/>
              </a:lnSpc>
              <a:spcBef>
                <a:spcPts val="0"/>
              </a:spcBef>
            </a:pPr>
            <a:r>
              <a:rPr lang="en-IE" b="1" dirty="0">
                <a:solidFill>
                  <a:srgbClr val="E63275"/>
                </a:solidFill>
              </a:rPr>
              <a:t>The Difference Between Internal and External Business Support</a:t>
            </a:r>
          </a:p>
        </p:txBody>
      </p:sp>
      <p:sp>
        <p:nvSpPr>
          <p:cNvPr id="3" name="Text Placeholder 2">
            <a:extLst>
              <a:ext uri="{FF2B5EF4-FFF2-40B4-BE49-F238E27FC236}">
                <a16:creationId xmlns:a16="http://schemas.microsoft.com/office/drawing/2014/main" id="{42AB6584-01CF-46A2-9A2F-3D2BBB16DE0B}"/>
              </a:ext>
            </a:extLst>
          </p:cNvPr>
          <p:cNvSpPr>
            <a:spLocks noGrp="1"/>
          </p:cNvSpPr>
          <p:nvPr>
            <p:ph type="body" sz="quarter" idx="14"/>
          </p:nvPr>
        </p:nvSpPr>
        <p:spPr/>
        <p:txBody>
          <a:bodyPr/>
          <a:lstStyle/>
          <a:p>
            <a:r>
              <a:rPr lang="en-IE" dirty="0"/>
              <a:t>A </a:t>
            </a:r>
            <a:r>
              <a:rPr lang="en-IE" dirty="0" err="1"/>
              <a:t>startup</a:t>
            </a:r>
            <a:r>
              <a:rPr lang="en-IE" dirty="0"/>
              <a:t> is a </a:t>
            </a:r>
            <a:r>
              <a:rPr lang="en-IE" b="1" dirty="0"/>
              <a:t>temporary organisation in search of a repeatable, scalable business</a:t>
            </a:r>
            <a:r>
              <a:rPr lang="en-IE" dirty="0"/>
              <a:t>. </a:t>
            </a:r>
            <a:r>
              <a:rPr lang="en-IE" dirty="0" err="1"/>
              <a:t>Startups</a:t>
            </a:r>
            <a:r>
              <a:rPr lang="en-IE" dirty="0"/>
              <a:t> are taking risks to grow fast and corporations are built to execute and minimize risks. </a:t>
            </a:r>
          </a:p>
          <a:p>
            <a:endParaRPr lang="en-IE" dirty="0"/>
          </a:p>
          <a:p>
            <a:r>
              <a:rPr lang="en-IE" dirty="0"/>
              <a:t>It is widely acknowledged that the Start Up sector of business brings its own unique challenges and many business people find this a particularly exciting yet challenging time, external support is there to help you navigate this journey. </a:t>
            </a:r>
          </a:p>
        </p:txBody>
      </p:sp>
      <p:pic>
        <p:nvPicPr>
          <p:cNvPr id="5" name="Picture 4" descr="A person sitting at a table with a computer&#10;&#10;Description automatically generated">
            <a:extLst>
              <a:ext uri="{FF2B5EF4-FFF2-40B4-BE49-F238E27FC236}">
                <a16:creationId xmlns:a16="http://schemas.microsoft.com/office/drawing/2014/main" id="{F996163F-B7A3-4CF7-80E3-2AA76EA829A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9578" y="3248025"/>
            <a:ext cx="3359510" cy="2241423"/>
          </a:xfrm>
          <a:prstGeom prst="rect">
            <a:avLst/>
          </a:prstGeom>
        </p:spPr>
      </p:pic>
    </p:spTree>
    <p:extLst>
      <p:ext uri="{BB962C8B-B14F-4D97-AF65-F5344CB8AC3E}">
        <p14:creationId xmlns:p14="http://schemas.microsoft.com/office/powerpoint/2010/main" val="21744014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129771" y="509532"/>
            <a:ext cx="7757429" cy="697353"/>
          </a:xfrm>
        </p:spPr>
        <p:txBody>
          <a:bodyPr>
            <a:noAutofit/>
          </a:bodyPr>
          <a:lstStyle/>
          <a:p>
            <a:pPr>
              <a:lnSpc>
                <a:spcPts val="3200"/>
              </a:lnSpc>
              <a:spcBef>
                <a:spcPts val="100"/>
              </a:spcBef>
            </a:pPr>
            <a:r>
              <a:rPr kumimoji="1" lang="en-IE" altLang="ja-JP" b="1" dirty="0">
                <a:solidFill>
                  <a:srgbClr val="10B1A2"/>
                </a:solidFill>
                <a:ea typeface="MS PGothic" charset="-128"/>
              </a:rPr>
              <a:t>Existing Supports for Female Entrepreneurs</a:t>
            </a:r>
          </a:p>
          <a:p>
            <a:pPr>
              <a:lnSpc>
                <a:spcPts val="3200"/>
              </a:lnSpc>
              <a:spcBef>
                <a:spcPts val="100"/>
              </a:spcBef>
            </a:pPr>
            <a:r>
              <a:rPr lang="en-IE" b="1" dirty="0"/>
              <a:t>Ireland</a:t>
            </a:r>
          </a:p>
          <a:p>
            <a:endParaRPr kumimoji="1" lang="en-IE" altLang="ja-JP" b="1" dirty="0">
              <a:latin typeface="Calibri" charset="0"/>
              <a:ea typeface="MS PGothic" charset="-128"/>
            </a:endParaRPr>
          </a:p>
          <a:p>
            <a:endParaRPr lang="en-US" b="1" dirty="0"/>
          </a:p>
        </p:txBody>
      </p:sp>
      <p:sp>
        <p:nvSpPr>
          <p:cNvPr id="5" name="Text Placeholder 4"/>
          <p:cNvSpPr>
            <a:spLocks noGrp="1"/>
          </p:cNvSpPr>
          <p:nvPr>
            <p:ph type="body" sz="quarter" idx="14"/>
          </p:nvPr>
        </p:nvSpPr>
        <p:spPr>
          <a:xfrm>
            <a:off x="303158" y="2456735"/>
            <a:ext cx="6959491" cy="3975101"/>
          </a:xfrm>
        </p:spPr>
        <p:txBody>
          <a:bodyPr/>
          <a:lstStyle/>
          <a:p>
            <a:r>
              <a:rPr lang="en-GB" b="1" dirty="0">
                <a:solidFill>
                  <a:srgbClr val="E95273"/>
                </a:solidFill>
                <a:latin typeface="Calibri" panose="020F0502020204030204" pitchFamily="34" charset="0"/>
                <a:ea typeface="Calibri" panose="020F0502020204030204" pitchFamily="34" charset="0"/>
                <a:cs typeface="Times New Roman" panose="02020603050405020304" pitchFamily="18" charset="0"/>
              </a:rPr>
              <a:t>Enterprise Ireland – </a:t>
            </a:r>
            <a:r>
              <a:rPr lang="en-IE" dirty="0"/>
              <a:t> </a:t>
            </a:r>
            <a:r>
              <a:rPr lang="en-IE" b="1" dirty="0">
                <a:solidFill>
                  <a:srgbClr val="E63275"/>
                </a:solidFill>
              </a:rPr>
              <a:t>Innovation Vouchers</a:t>
            </a:r>
          </a:p>
          <a:p>
            <a:r>
              <a:rPr lang="en-IE" dirty="0"/>
              <a:t>The </a:t>
            </a:r>
            <a:r>
              <a:rPr lang="en-IE" dirty="0">
                <a:hlinkClick r:id="rId2"/>
              </a:rPr>
              <a:t>Innovation Voucher Initiative</a:t>
            </a:r>
            <a:r>
              <a:rPr lang="en-IE" dirty="0"/>
              <a:t> was developed to build links between small businesses and Ireland's higher education institutes. </a:t>
            </a:r>
          </a:p>
          <a:p>
            <a:r>
              <a:rPr lang="en-IE" dirty="0"/>
              <a:t>Innovation Vouchers worth €5,000 are available to assist a company to explore a business opportunity or technical problem with a college or higher education institute. </a:t>
            </a:r>
          </a:p>
          <a:p>
            <a:pPr lvl="0">
              <a:lnSpc>
                <a:spcPct val="107000"/>
              </a:lnSpc>
              <a:spcAft>
                <a:spcPts val="0"/>
              </a:spcAft>
            </a:pPr>
            <a:endParaRPr lang="en-US" dirty="0"/>
          </a:p>
        </p:txBody>
      </p:sp>
      <p:pic>
        <p:nvPicPr>
          <p:cNvPr id="6" name="Picture 5" descr="A close up of a logo&#10;&#10;Description automatically generated">
            <a:extLst>
              <a:ext uri="{FF2B5EF4-FFF2-40B4-BE49-F238E27FC236}">
                <a16:creationId xmlns:a16="http://schemas.microsoft.com/office/drawing/2014/main" id="{81F013EB-4595-4FB8-9122-15BB9392070F}"/>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9890234" y="509532"/>
            <a:ext cx="1996966" cy="998483"/>
          </a:xfrm>
          <a:prstGeom prst="rect">
            <a:avLst/>
          </a:prstGeom>
        </p:spPr>
      </p:pic>
      <p:pic>
        <p:nvPicPr>
          <p:cNvPr id="2" name="Picture 1">
            <a:extLst>
              <a:ext uri="{FF2B5EF4-FFF2-40B4-BE49-F238E27FC236}">
                <a16:creationId xmlns:a16="http://schemas.microsoft.com/office/drawing/2014/main" id="{0169339A-C8DF-49FC-8D50-E65B608CF73A}"/>
              </a:ext>
            </a:extLst>
          </p:cNvPr>
          <p:cNvPicPr>
            <a:picLocks noChangeAspect="1"/>
          </p:cNvPicPr>
          <p:nvPr/>
        </p:nvPicPr>
        <p:blipFill>
          <a:blip r:embed="rId5"/>
          <a:stretch>
            <a:fillRect/>
          </a:stretch>
        </p:blipFill>
        <p:spPr>
          <a:xfrm>
            <a:off x="7391400" y="2999603"/>
            <a:ext cx="4800600" cy="2076450"/>
          </a:xfrm>
          <a:prstGeom prst="rect">
            <a:avLst/>
          </a:prstGeom>
        </p:spPr>
      </p:pic>
    </p:spTree>
    <p:extLst>
      <p:ext uri="{BB962C8B-B14F-4D97-AF65-F5344CB8AC3E}">
        <p14:creationId xmlns:p14="http://schemas.microsoft.com/office/powerpoint/2010/main" val="3257383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129771" y="509532"/>
            <a:ext cx="7757429" cy="697353"/>
          </a:xfrm>
        </p:spPr>
        <p:txBody>
          <a:bodyPr>
            <a:noAutofit/>
          </a:bodyPr>
          <a:lstStyle/>
          <a:p>
            <a:pPr>
              <a:lnSpc>
                <a:spcPts val="3200"/>
              </a:lnSpc>
              <a:spcBef>
                <a:spcPts val="100"/>
              </a:spcBef>
            </a:pPr>
            <a:r>
              <a:rPr kumimoji="1" lang="en-IE" altLang="ja-JP" b="1" dirty="0">
                <a:solidFill>
                  <a:srgbClr val="10B1A2"/>
                </a:solidFill>
                <a:ea typeface="MS PGothic" charset="-128"/>
              </a:rPr>
              <a:t>Existing Supports for Female Entrepreneurs</a:t>
            </a:r>
          </a:p>
          <a:p>
            <a:pPr>
              <a:lnSpc>
                <a:spcPts val="3200"/>
              </a:lnSpc>
              <a:spcBef>
                <a:spcPts val="100"/>
              </a:spcBef>
            </a:pPr>
            <a:r>
              <a:rPr lang="en-IE" b="1" dirty="0"/>
              <a:t>Ireland</a:t>
            </a:r>
          </a:p>
          <a:p>
            <a:endParaRPr kumimoji="1" lang="en-IE" altLang="ja-JP" b="1" dirty="0">
              <a:latin typeface="Calibri" charset="0"/>
              <a:ea typeface="MS PGothic" charset="-128"/>
            </a:endParaRPr>
          </a:p>
          <a:p>
            <a:endParaRPr lang="en-US" b="1" dirty="0"/>
          </a:p>
        </p:txBody>
      </p:sp>
      <p:sp>
        <p:nvSpPr>
          <p:cNvPr id="5" name="Text Placeholder 4"/>
          <p:cNvSpPr>
            <a:spLocks noGrp="1"/>
          </p:cNvSpPr>
          <p:nvPr>
            <p:ph type="body" sz="quarter" idx="14"/>
          </p:nvPr>
        </p:nvSpPr>
        <p:spPr>
          <a:xfrm>
            <a:off x="313668" y="2373367"/>
            <a:ext cx="10291270" cy="3975101"/>
          </a:xfrm>
        </p:spPr>
        <p:txBody>
          <a:bodyPr/>
          <a:lstStyle/>
          <a:p>
            <a:r>
              <a:rPr lang="en-GB" b="1" dirty="0">
                <a:solidFill>
                  <a:srgbClr val="E95273"/>
                </a:solidFill>
                <a:latin typeface="Calibri" panose="020F0502020204030204" pitchFamily="34" charset="0"/>
                <a:ea typeface="Calibri" panose="020F0502020204030204" pitchFamily="34" charset="0"/>
                <a:cs typeface="Times New Roman" panose="02020603050405020304" pitchFamily="18" charset="0"/>
              </a:rPr>
              <a:t>Enterprise Ireland - </a:t>
            </a:r>
            <a:r>
              <a:rPr lang="en-IE" b="1" dirty="0"/>
              <a:t>panel of Mentors can help you with a range of business activities such as</a:t>
            </a:r>
            <a:r>
              <a:rPr lang="en-IE" dirty="0"/>
              <a:t>: </a:t>
            </a:r>
          </a:p>
          <a:p>
            <a:pPr marL="342900" indent="-342900">
              <a:buFont typeface="Wingdings" panose="05000000000000000000" pitchFamily="2" charset="2"/>
              <a:buChar char="ü"/>
            </a:pPr>
            <a:r>
              <a:rPr lang="en-IE" dirty="0"/>
              <a:t>Commercialisation of new products and services</a:t>
            </a:r>
          </a:p>
          <a:p>
            <a:pPr marL="342900" indent="-342900">
              <a:buFont typeface="Wingdings" panose="05000000000000000000" pitchFamily="2" charset="2"/>
              <a:buChar char="ü"/>
            </a:pPr>
            <a:r>
              <a:rPr lang="en-IE" dirty="0"/>
              <a:t>More targeted sales and marketing</a:t>
            </a:r>
          </a:p>
          <a:p>
            <a:pPr marL="342900" indent="-342900">
              <a:buFont typeface="Wingdings" panose="05000000000000000000" pitchFamily="2" charset="2"/>
              <a:buChar char="ü"/>
            </a:pPr>
            <a:r>
              <a:rPr lang="en-IE" dirty="0"/>
              <a:t>Expansion into new markets</a:t>
            </a:r>
          </a:p>
          <a:p>
            <a:pPr marL="342900" indent="-342900">
              <a:buFont typeface="Wingdings" panose="05000000000000000000" pitchFamily="2" charset="2"/>
              <a:buChar char="ü"/>
            </a:pPr>
            <a:r>
              <a:rPr lang="en-IE" dirty="0"/>
              <a:t>Strategic business planning</a:t>
            </a:r>
          </a:p>
          <a:p>
            <a:pPr marL="342900" indent="-342900">
              <a:buFont typeface="Wingdings" panose="05000000000000000000" pitchFamily="2" charset="2"/>
              <a:buChar char="ü"/>
            </a:pPr>
            <a:r>
              <a:rPr lang="en-IE" dirty="0"/>
              <a:t>Attracting outside investment and funding options</a:t>
            </a:r>
          </a:p>
          <a:p>
            <a:pPr marL="342900" indent="-342900">
              <a:buFont typeface="Wingdings" panose="05000000000000000000" pitchFamily="2" charset="2"/>
              <a:buChar char="ü"/>
            </a:pPr>
            <a:r>
              <a:rPr lang="en-IE" dirty="0"/>
              <a:t>Improved R &amp; D, design, innovation, production and logistics</a:t>
            </a:r>
          </a:p>
          <a:p>
            <a:pPr marL="342900" indent="-342900">
              <a:buFont typeface="Wingdings" panose="05000000000000000000" pitchFamily="2" charset="2"/>
              <a:buChar char="ü"/>
            </a:pPr>
            <a:r>
              <a:rPr lang="en-IE" dirty="0"/>
              <a:t>Better HR management</a:t>
            </a:r>
          </a:p>
          <a:p>
            <a:pPr marL="342900" indent="-342900">
              <a:buFont typeface="Wingdings" panose="05000000000000000000" pitchFamily="2" charset="2"/>
              <a:buChar char="ü"/>
            </a:pPr>
            <a:r>
              <a:rPr lang="en-IE" dirty="0"/>
              <a:t>Management succession</a:t>
            </a:r>
          </a:p>
          <a:p>
            <a:pPr marL="457200" lvl="0" indent="-457200">
              <a:lnSpc>
                <a:spcPct val="107000"/>
              </a:lnSpc>
              <a:spcAft>
                <a:spcPts val="0"/>
              </a:spcAft>
              <a:buFont typeface="+mj-lt"/>
              <a:buAutoNum type="arabicPeriod"/>
            </a:pPr>
            <a:endParaRPr lang="en-GB" b="1" dirty="0">
              <a:solidFill>
                <a:srgbClr val="E95273"/>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close up of a logo&#10;&#10;Description automatically generated">
            <a:extLst>
              <a:ext uri="{FF2B5EF4-FFF2-40B4-BE49-F238E27FC236}">
                <a16:creationId xmlns:a16="http://schemas.microsoft.com/office/drawing/2014/main" id="{81F013EB-4595-4FB8-9122-15BB9392070F}"/>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9890234" y="509532"/>
            <a:ext cx="1996966" cy="998483"/>
          </a:xfrm>
          <a:prstGeom prst="rect">
            <a:avLst/>
          </a:prstGeom>
        </p:spPr>
      </p:pic>
      <p:pic>
        <p:nvPicPr>
          <p:cNvPr id="7" name="Picture 6" descr="A picture containing text, computer&#10;&#10;Description automatically generated">
            <a:extLst>
              <a:ext uri="{FF2B5EF4-FFF2-40B4-BE49-F238E27FC236}">
                <a16:creationId xmlns:a16="http://schemas.microsoft.com/office/drawing/2014/main" id="{A87D1DB2-F24A-404D-A9E3-11389F52ED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07443" y="2910379"/>
            <a:ext cx="3596015" cy="2397343"/>
          </a:xfrm>
          <a:prstGeom prst="rect">
            <a:avLst/>
          </a:prstGeom>
        </p:spPr>
      </p:pic>
    </p:spTree>
    <p:extLst>
      <p:ext uri="{BB962C8B-B14F-4D97-AF65-F5344CB8AC3E}">
        <p14:creationId xmlns:p14="http://schemas.microsoft.com/office/powerpoint/2010/main" val="2012822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273269" y="672006"/>
            <a:ext cx="8303171" cy="1190540"/>
          </a:xfrm>
          <a:solidFill>
            <a:schemeClr val="bg1"/>
          </a:solidFill>
        </p:spPr>
        <p:txBody>
          <a:bodyPr>
            <a:noAutofit/>
          </a:bodyPr>
          <a:lstStyle/>
          <a:p>
            <a:pPr marL="277813"/>
            <a:r>
              <a:rPr kumimoji="1" lang="en-IE" altLang="ja-JP" b="1" dirty="0">
                <a:solidFill>
                  <a:srgbClr val="10B1A2"/>
                </a:solidFill>
                <a:latin typeface="Calibri" charset="0"/>
                <a:ea typeface="MS PGothic" charset="-128"/>
              </a:rPr>
              <a:t>External Business Supports –  </a:t>
            </a:r>
            <a:r>
              <a:rPr kumimoji="1" lang="en-IE" altLang="ja-JP" b="1" dirty="0">
                <a:solidFill>
                  <a:srgbClr val="E63275"/>
                </a:solidFill>
                <a:latin typeface="Calibri" charset="0"/>
                <a:ea typeface="MS PGothic" charset="-128"/>
              </a:rPr>
              <a:t>IEEE GLOBAL Mentoring Programme</a:t>
            </a:r>
          </a:p>
        </p:txBody>
      </p:sp>
      <p:sp>
        <p:nvSpPr>
          <p:cNvPr id="6" name="Text Placeholder 5"/>
          <p:cNvSpPr>
            <a:spLocks noGrp="1"/>
          </p:cNvSpPr>
          <p:nvPr>
            <p:ph type="body" sz="quarter" idx="14"/>
          </p:nvPr>
        </p:nvSpPr>
        <p:spPr>
          <a:xfrm>
            <a:off x="483475" y="1991088"/>
            <a:ext cx="6737131" cy="3975101"/>
          </a:xfrm>
        </p:spPr>
        <p:txBody>
          <a:bodyPr/>
          <a:lstStyle/>
          <a:p>
            <a:r>
              <a:rPr lang="en-IE" dirty="0"/>
              <a:t>IEEE represents professionals of engineering, computing, and technology information around the globe. IEEE and its members inspire a global community to innovate for a better tomorrow through its more than 419,000 members in over 160 countries, and its highly cited publications, conferences, technology standards, and professional and educational activities. </a:t>
            </a:r>
          </a:p>
          <a:p>
            <a:r>
              <a:rPr lang="en-IE" dirty="0">
                <a:solidFill>
                  <a:srgbClr val="10B1A2"/>
                </a:solidFill>
              </a:rPr>
              <a:t>IEEE Mentoring Program is a member benefit for professional and Graduate Student members of IEEE – </a:t>
            </a:r>
            <a:r>
              <a:rPr lang="en-IE" dirty="0">
                <a:solidFill>
                  <a:srgbClr val="10B1A2"/>
                </a:solidFill>
                <a:hlinkClick r:id="rId2"/>
              </a:rPr>
              <a:t>FIND OUT MORE</a:t>
            </a:r>
            <a:endParaRPr lang="en-US" dirty="0">
              <a:solidFill>
                <a:srgbClr val="10B1A2"/>
              </a:solidFill>
            </a:endParaRPr>
          </a:p>
        </p:txBody>
      </p:sp>
      <p:pic>
        <p:nvPicPr>
          <p:cNvPr id="2" name="Picture 1">
            <a:extLst>
              <a:ext uri="{FF2B5EF4-FFF2-40B4-BE49-F238E27FC236}">
                <a16:creationId xmlns:a16="http://schemas.microsoft.com/office/drawing/2014/main" id="{E4B3E18F-A0A0-41F8-A27F-736C9A5D19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74593" y="3146907"/>
            <a:ext cx="4675024" cy="3200072"/>
          </a:xfrm>
          <a:prstGeom prst="rect">
            <a:avLst/>
          </a:prstGeom>
        </p:spPr>
      </p:pic>
    </p:spTree>
    <p:extLst>
      <p:ext uri="{BB962C8B-B14F-4D97-AF65-F5344CB8AC3E}">
        <p14:creationId xmlns:p14="http://schemas.microsoft.com/office/powerpoint/2010/main" val="16250559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15311" y="672006"/>
            <a:ext cx="8261130" cy="1190540"/>
          </a:xfrm>
          <a:solidFill>
            <a:schemeClr val="bg1"/>
          </a:solidFill>
        </p:spPr>
        <p:txBody>
          <a:bodyPr>
            <a:noAutofit/>
          </a:bodyPr>
          <a:lstStyle/>
          <a:p>
            <a:pPr marL="277813"/>
            <a:r>
              <a:rPr kumimoji="1" lang="en-IE" altLang="ja-JP" b="1" dirty="0">
                <a:solidFill>
                  <a:srgbClr val="E63275"/>
                </a:solidFill>
                <a:latin typeface="Calibri" charset="0"/>
                <a:ea typeface="MS PGothic" charset="-128"/>
              </a:rPr>
              <a:t>External Business Supports – </a:t>
            </a:r>
            <a:r>
              <a:rPr kumimoji="1" lang="en-IE" altLang="ja-JP" b="1" dirty="0">
                <a:solidFill>
                  <a:srgbClr val="10B1A2"/>
                </a:solidFill>
                <a:latin typeface="Calibri" charset="0"/>
                <a:ea typeface="MS PGothic" charset="-128"/>
              </a:rPr>
              <a:t>Professional Networks of your Peers</a:t>
            </a:r>
          </a:p>
        </p:txBody>
      </p:sp>
      <p:sp>
        <p:nvSpPr>
          <p:cNvPr id="6" name="Text Placeholder 5"/>
          <p:cNvSpPr>
            <a:spLocks noGrp="1"/>
          </p:cNvSpPr>
          <p:nvPr>
            <p:ph type="body" sz="quarter" idx="14"/>
          </p:nvPr>
        </p:nvSpPr>
        <p:spPr>
          <a:xfrm>
            <a:off x="518949" y="2117212"/>
            <a:ext cx="8383313" cy="3975101"/>
          </a:xfrm>
        </p:spPr>
        <p:txBody>
          <a:bodyPr/>
          <a:lstStyle/>
          <a:p>
            <a:pPr algn="just"/>
            <a:r>
              <a:rPr lang="en-IE" dirty="0">
                <a:solidFill>
                  <a:srgbClr val="7A7C7E"/>
                </a:solidFill>
              </a:rPr>
              <a:t>Besides offering connections to potential customers or investors, a strong peer network can become a boundless source of support, accountability, and fresh ideas to test out and build on- new projects, collaboration. A key skill is finding a balance between creative independence and qualities allowing mutually beneficial networking.</a:t>
            </a:r>
          </a:p>
          <a:p>
            <a:endParaRPr lang="en-IE" dirty="0">
              <a:solidFill>
                <a:srgbClr val="7A7C7E"/>
              </a:solidFill>
            </a:endParaRPr>
          </a:p>
          <a:p>
            <a:pPr algn="just"/>
            <a:r>
              <a:rPr lang="en-IE" dirty="0">
                <a:solidFill>
                  <a:srgbClr val="7A7C7E"/>
                </a:solidFill>
              </a:rPr>
              <a:t>There are a range of creative /business support &amp; Professional Development Networks that creative entrepreneurs can tap into through social media platforms, forums etc..  </a:t>
            </a:r>
            <a:r>
              <a:rPr lang="en-IE" b="1" dirty="0">
                <a:solidFill>
                  <a:srgbClr val="7A7C7E"/>
                </a:solidFill>
              </a:rPr>
              <a:t>Research and make a list that is relevant to you.  </a:t>
            </a:r>
          </a:p>
          <a:p>
            <a:endParaRPr lang="en-IE" dirty="0"/>
          </a:p>
          <a:p>
            <a:endParaRPr lang="en-US" dirty="0"/>
          </a:p>
        </p:txBody>
      </p:sp>
      <p:pic>
        <p:nvPicPr>
          <p:cNvPr id="7" name="Picture 6" descr="A picture containing indoor, table, toy, sitting&#10;&#10;Description automatically generated">
            <a:extLst>
              <a:ext uri="{FF2B5EF4-FFF2-40B4-BE49-F238E27FC236}">
                <a16:creationId xmlns:a16="http://schemas.microsoft.com/office/drawing/2014/main" id="{971F7597-9922-481B-B169-6B135C062437}"/>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9052692" y="3118767"/>
            <a:ext cx="3139308" cy="3739233"/>
          </a:xfrm>
          <a:prstGeom prst="rect">
            <a:avLst/>
          </a:prstGeom>
        </p:spPr>
      </p:pic>
    </p:spTree>
    <p:extLst>
      <p:ext uri="{BB962C8B-B14F-4D97-AF65-F5344CB8AC3E}">
        <p14:creationId xmlns:p14="http://schemas.microsoft.com/office/powerpoint/2010/main" val="25870683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899339" y="734324"/>
            <a:ext cx="6201102" cy="1196594"/>
          </a:xfrm>
        </p:spPr>
        <p:txBody>
          <a:bodyPr>
            <a:noAutofit/>
          </a:bodyPr>
          <a:lstStyle/>
          <a:p>
            <a:pPr>
              <a:lnSpc>
                <a:spcPts val="3200"/>
              </a:lnSpc>
              <a:spcBef>
                <a:spcPts val="100"/>
              </a:spcBef>
            </a:pPr>
            <a:r>
              <a:rPr kumimoji="1" lang="en-IE" altLang="ja-JP" b="1" dirty="0">
                <a:solidFill>
                  <a:srgbClr val="10B1A2"/>
                </a:solidFill>
                <a:latin typeface="Calibri" charset="0"/>
                <a:ea typeface="MS PGothic" charset="-128"/>
              </a:rPr>
              <a:t>Professional Networks of your Peers: </a:t>
            </a:r>
            <a:r>
              <a:rPr kumimoji="1" lang="en-IE" altLang="ja-JP" b="1" dirty="0">
                <a:solidFill>
                  <a:srgbClr val="E63275"/>
                </a:solidFill>
                <a:latin typeface="Calibri" charset="0"/>
                <a:ea typeface="MS PGothic" charset="-128"/>
              </a:rPr>
              <a:t>Engineers </a:t>
            </a:r>
            <a:r>
              <a:rPr lang="en-IE" b="1" dirty="0">
                <a:solidFill>
                  <a:srgbClr val="E63275"/>
                </a:solidFill>
              </a:rPr>
              <a:t>Ireland</a:t>
            </a:r>
          </a:p>
          <a:p>
            <a:endParaRPr kumimoji="1" lang="en-IE" altLang="ja-JP" b="1" dirty="0">
              <a:latin typeface="Calibri" charset="0"/>
              <a:ea typeface="MS PGothic" charset="-128"/>
            </a:endParaRPr>
          </a:p>
          <a:p>
            <a:endParaRPr lang="en-US" b="1" dirty="0"/>
          </a:p>
        </p:txBody>
      </p:sp>
      <p:sp>
        <p:nvSpPr>
          <p:cNvPr id="5" name="Text Placeholder 4"/>
          <p:cNvSpPr>
            <a:spLocks noGrp="1"/>
          </p:cNvSpPr>
          <p:nvPr>
            <p:ph type="body" sz="quarter" idx="14"/>
          </p:nvPr>
        </p:nvSpPr>
        <p:spPr>
          <a:xfrm>
            <a:off x="229585" y="2332710"/>
            <a:ext cx="11962415" cy="3975101"/>
          </a:xfrm>
        </p:spPr>
        <p:txBody>
          <a:bodyPr/>
          <a:lstStyle/>
          <a:p>
            <a:r>
              <a:rPr lang="en-GB" b="1" dirty="0">
                <a:solidFill>
                  <a:srgbClr val="E95273"/>
                </a:solidFill>
                <a:latin typeface="Calibri" panose="020F0502020204030204" pitchFamily="34" charset="0"/>
                <a:ea typeface="Calibri" panose="020F0502020204030204" pitchFamily="34" charset="0"/>
                <a:cs typeface="Times New Roman" panose="02020603050405020304" pitchFamily="18" charset="0"/>
              </a:rPr>
              <a:t>Engineers Ireland – </a:t>
            </a:r>
            <a:r>
              <a:rPr lang="en-IE" dirty="0"/>
              <a:t>brings together engineers and engineering professionals in one of Ireland's biggest professional bodies. </a:t>
            </a:r>
            <a:endParaRPr lang="en-GB" b="1" dirty="0">
              <a:solidFill>
                <a:srgbClr val="E95273"/>
              </a:solidFill>
              <a:latin typeface="Calibri" panose="020F0502020204030204" pitchFamily="34" charset="0"/>
              <a:ea typeface="Calibri" panose="020F0502020204030204" pitchFamily="34" charset="0"/>
              <a:cs typeface="Times New Roman" panose="02020603050405020304" pitchFamily="18" charset="0"/>
            </a:endParaRPr>
          </a:p>
          <a:p>
            <a:endParaRPr lang="en-GB" b="1" dirty="0">
              <a:solidFill>
                <a:srgbClr val="E95273"/>
              </a:solidFill>
              <a:latin typeface="Calibri" panose="020F0502020204030204" pitchFamily="34" charset="0"/>
              <a:ea typeface="Calibri" panose="020F0502020204030204" pitchFamily="34" charset="0"/>
              <a:cs typeface="Times New Roman" panose="02020603050405020304" pitchFamily="18" charset="0"/>
            </a:endParaRPr>
          </a:p>
          <a:p>
            <a:endParaRPr lang="en-GB" b="1" dirty="0">
              <a:solidFill>
                <a:srgbClr val="E95273"/>
              </a:solidFill>
              <a:latin typeface="Calibri" panose="020F0502020204030204" pitchFamily="34" charset="0"/>
              <a:ea typeface="Calibri" panose="020F0502020204030204" pitchFamily="34" charset="0"/>
              <a:cs typeface="Times New Roman" panose="02020603050405020304" pitchFamily="18" charset="0"/>
            </a:endParaRPr>
          </a:p>
          <a:p>
            <a:endParaRPr lang="en-GB" b="1" dirty="0">
              <a:solidFill>
                <a:srgbClr val="E95273"/>
              </a:solidFill>
              <a:latin typeface="Calibri" panose="020F0502020204030204" pitchFamily="34" charset="0"/>
              <a:ea typeface="Calibri" panose="020F0502020204030204" pitchFamily="34" charset="0"/>
              <a:cs typeface="Times New Roman" panose="02020603050405020304" pitchFamily="18" charset="0"/>
            </a:endParaRPr>
          </a:p>
          <a:p>
            <a:endParaRPr lang="en-GB" b="1" dirty="0">
              <a:solidFill>
                <a:srgbClr val="E95273"/>
              </a:solidFill>
              <a:latin typeface="Calibri" panose="020F0502020204030204" pitchFamily="34" charset="0"/>
              <a:ea typeface="Calibri" panose="020F0502020204030204" pitchFamily="34" charset="0"/>
              <a:cs typeface="Times New Roman" panose="02020603050405020304" pitchFamily="18" charset="0"/>
            </a:endParaRPr>
          </a:p>
          <a:p>
            <a:endParaRPr lang="en-GB" b="1" dirty="0">
              <a:solidFill>
                <a:srgbClr val="E95273"/>
              </a:solidFill>
              <a:latin typeface="Calibri" panose="020F0502020204030204" pitchFamily="34" charset="0"/>
              <a:ea typeface="Calibri" panose="020F0502020204030204" pitchFamily="34" charset="0"/>
              <a:cs typeface="Times New Roman" panose="02020603050405020304" pitchFamily="18" charset="0"/>
            </a:endParaRPr>
          </a:p>
          <a:p>
            <a:endParaRPr lang="en-GB" b="1" dirty="0">
              <a:solidFill>
                <a:srgbClr val="E95273"/>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close up of a logo&#10;&#10;Description automatically generated">
            <a:extLst>
              <a:ext uri="{FF2B5EF4-FFF2-40B4-BE49-F238E27FC236}">
                <a16:creationId xmlns:a16="http://schemas.microsoft.com/office/drawing/2014/main" id="{81F013EB-4595-4FB8-9122-15BB9392070F}"/>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10100441" y="707643"/>
            <a:ext cx="1996966" cy="998483"/>
          </a:xfrm>
          <a:prstGeom prst="rect">
            <a:avLst/>
          </a:prstGeom>
        </p:spPr>
      </p:pic>
      <p:pic>
        <p:nvPicPr>
          <p:cNvPr id="2" name="Picture 1">
            <a:extLst>
              <a:ext uri="{FF2B5EF4-FFF2-40B4-BE49-F238E27FC236}">
                <a16:creationId xmlns:a16="http://schemas.microsoft.com/office/drawing/2014/main" id="{EE8D32C9-3780-42E0-8106-F8069933BB8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26924" y="2960862"/>
            <a:ext cx="5665076" cy="2718798"/>
          </a:xfrm>
          <a:prstGeom prst="rect">
            <a:avLst/>
          </a:prstGeom>
        </p:spPr>
      </p:pic>
      <p:sp>
        <p:nvSpPr>
          <p:cNvPr id="8" name="Rectangle 7">
            <a:extLst>
              <a:ext uri="{FF2B5EF4-FFF2-40B4-BE49-F238E27FC236}">
                <a16:creationId xmlns:a16="http://schemas.microsoft.com/office/drawing/2014/main" id="{A785F0D9-8EC6-413E-819E-64C5AF32220F}"/>
              </a:ext>
            </a:extLst>
          </p:cNvPr>
          <p:cNvSpPr/>
          <p:nvPr/>
        </p:nvSpPr>
        <p:spPr>
          <a:xfrm>
            <a:off x="271625" y="3071702"/>
            <a:ext cx="6011917" cy="3544560"/>
          </a:xfrm>
          <a:prstGeom prst="rect">
            <a:avLst/>
          </a:prstGeom>
        </p:spPr>
        <p:txBody>
          <a:bodyPr wrap="square">
            <a:spAutoFit/>
          </a:bodyPr>
          <a:lstStyle/>
          <a:p>
            <a:pPr lvl="0" algn="just">
              <a:lnSpc>
                <a:spcPct val="90000"/>
              </a:lnSpc>
              <a:spcBef>
                <a:spcPts val="1000"/>
              </a:spcBef>
            </a:pPr>
            <a:r>
              <a:rPr lang="en-IE" sz="2400" dirty="0">
                <a:solidFill>
                  <a:srgbClr val="6D6E6C"/>
                </a:solidFill>
              </a:rPr>
              <a:t>Engineers Ireland offers an award-winning, expert strategic mentoring programme, designed for delivery of tangible results in your organisation.  </a:t>
            </a:r>
          </a:p>
          <a:p>
            <a:pPr lvl="0" algn="just">
              <a:lnSpc>
                <a:spcPct val="90000"/>
              </a:lnSpc>
              <a:spcBef>
                <a:spcPts val="1000"/>
              </a:spcBef>
            </a:pPr>
            <a:r>
              <a:rPr lang="en-IE" sz="2400" dirty="0">
                <a:solidFill>
                  <a:srgbClr val="6D6E6C"/>
                </a:solidFill>
              </a:rPr>
              <a:t>This community of 25,000+ engineers are committed to creating solutions for society. From developing life-saving medical devices to building Ireland's infrastructure, their members solve problems through innovation and creativity.</a:t>
            </a:r>
          </a:p>
        </p:txBody>
      </p:sp>
      <p:sp>
        <p:nvSpPr>
          <p:cNvPr id="9" name="Rectangle 8">
            <a:extLst>
              <a:ext uri="{FF2B5EF4-FFF2-40B4-BE49-F238E27FC236}">
                <a16:creationId xmlns:a16="http://schemas.microsoft.com/office/drawing/2014/main" id="{84B344A8-143B-4569-A060-834D27FF37A8}"/>
              </a:ext>
            </a:extLst>
          </p:cNvPr>
          <p:cNvSpPr/>
          <p:nvPr/>
        </p:nvSpPr>
        <p:spPr>
          <a:xfrm>
            <a:off x="6484884" y="5809069"/>
            <a:ext cx="3333733" cy="369332"/>
          </a:xfrm>
          <a:prstGeom prst="rect">
            <a:avLst/>
          </a:prstGeom>
        </p:spPr>
        <p:txBody>
          <a:bodyPr wrap="none">
            <a:spAutoFit/>
          </a:bodyPr>
          <a:lstStyle/>
          <a:p>
            <a:r>
              <a:rPr lang="en-IE" dirty="0">
                <a:hlinkClick r:id="rId5"/>
              </a:rPr>
              <a:t>https://www.engineersireland.ie/</a:t>
            </a:r>
            <a:endParaRPr lang="en-IE" dirty="0"/>
          </a:p>
        </p:txBody>
      </p:sp>
    </p:spTree>
    <p:extLst>
      <p:ext uri="{BB962C8B-B14F-4D97-AF65-F5344CB8AC3E}">
        <p14:creationId xmlns:p14="http://schemas.microsoft.com/office/powerpoint/2010/main" val="14607722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899339" y="734324"/>
            <a:ext cx="6201102" cy="1196594"/>
          </a:xfrm>
        </p:spPr>
        <p:txBody>
          <a:bodyPr>
            <a:noAutofit/>
          </a:bodyPr>
          <a:lstStyle/>
          <a:p>
            <a:pPr>
              <a:lnSpc>
                <a:spcPts val="3200"/>
              </a:lnSpc>
              <a:spcBef>
                <a:spcPts val="100"/>
              </a:spcBef>
            </a:pPr>
            <a:r>
              <a:rPr kumimoji="1" lang="en-IE" altLang="ja-JP" b="1" dirty="0">
                <a:solidFill>
                  <a:srgbClr val="10B1A2"/>
                </a:solidFill>
                <a:latin typeface="Calibri" charset="0"/>
                <a:ea typeface="MS PGothic" charset="-128"/>
              </a:rPr>
              <a:t>Professional Networks of your Peers: </a:t>
            </a:r>
            <a:r>
              <a:rPr kumimoji="1" lang="en-IE" altLang="ja-JP" b="1" dirty="0">
                <a:solidFill>
                  <a:srgbClr val="E63275"/>
                </a:solidFill>
                <a:latin typeface="Calibri" charset="0"/>
                <a:ea typeface="MS PGothic" charset="-128"/>
              </a:rPr>
              <a:t>Network </a:t>
            </a:r>
            <a:r>
              <a:rPr lang="en-IE" b="1" dirty="0">
                <a:solidFill>
                  <a:srgbClr val="E63275"/>
                </a:solidFill>
              </a:rPr>
              <a:t>Ireland</a:t>
            </a:r>
          </a:p>
          <a:p>
            <a:endParaRPr kumimoji="1" lang="en-IE" altLang="ja-JP" b="1" dirty="0">
              <a:latin typeface="Calibri" charset="0"/>
              <a:ea typeface="MS PGothic" charset="-128"/>
            </a:endParaRPr>
          </a:p>
          <a:p>
            <a:endParaRPr lang="en-US" b="1" dirty="0"/>
          </a:p>
        </p:txBody>
      </p:sp>
      <p:pic>
        <p:nvPicPr>
          <p:cNvPr id="6" name="Picture 5" descr="A close up of a logo&#10;&#10;Description automatically generated">
            <a:extLst>
              <a:ext uri="{FF2B5EF4-FFF2-40B4-BE49-F238E27FC236}">
                <a16:creationId xmlns:a16="http://schemas.microsoft.com/office/drawing/2014/main" id="{81F013EB-4595-4FB8-9122-15BB9392070F}"/>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10100441" y="707643"/>
            <a:ext cx="1996966" cy="998483"/>
          </a:xfrm>
          <a:prstGeom prst="rect">
            <a:avLst/>
          </a:prstGeom>
        </p:spPr>
      </p:pic>
      <p:sp>
        <p:nvSpPr>
          <p:cNvPr id="8" name="Rectangle 7">
            <a:extLst>
              <a:ext uri="{FF2B5EF4-FFF2-40B4-BE49-F238E27FC236}">
                <a16:creationId xmlns:a16="http://schemas.microsoft.com/office/drawing/2014/main" id="{A785F0D9-8EC6-413E-819E-64C5AF32220F}"/>
              </a:ext>
            </a:extLst>
          </p:cNvPr>
          <p:cNvSpPr/>
          <p:nvPr/>
        </p:nvSpPr>
        <p:spPr>
          <a:xfrm>
            <a:off x="198053" y="2272916"/>
            <a:ext cx="6011917" cy="4337598"/>
          </a:xfrm>
          <a:prstGeom prst="rect">
            <a:avLst/>
          </a:prstGeom>
        </p:spPr>
        <p:txBody>
          <a:bodyPr wrap="square">
            <a:spAutoFit/>
          </a:bodyPr>
          <a:lstStyle/>
          <a:p>
            <a:pPr lvl="0" algn="just">
              <a:lnSpc>
                <a:spcPct val="90000"/>
              </a:lnSpc>
              <a:spcBef>
                <a:spcPts val="1000"/>
              </a:spcBef>
            </a:pPr>
            <a:r>
              <a:rPr lang="en-IE" sz="2400" dirty="0">
                <a:solidFill>
                  <a:srgbClr val="E63275"/>
                </a:solidFill>
              </a:rPr>
              <a:t>Network Ireland </a:t>
            </a:r>
            <a:r>
              <a:rPr lang="en-IE" sz="2400" dirty="0">
                <a:solidFill>
                  <a:srgbClr val="6D6E6C"/>
                </a:solidFill>
              </a:rPr>
              <a:t>is the largest of its kind in Ireland, supporting the professional and personal development of women. </a:t>
            </a:r>
          </a:p>
          <a:p>
            <a:pPr lvl="0" algn="just">
              <a:lnSpc>
                <a:spcPct val="90000"/>
              </a:lnSpc>
              <a:spcBef>
                <a:spcPts val="1000"/>
              </a:spcBef>
            </a:pPr>
            <a:r>
              <a:rPr lang="en-IE" sz="2400" dirty="0">
                <a:solidFill>
                  <a:srgbClr val="6D6E6C"/>
                </a:solidFill>
              </a:rPr>
              <a:t>Membership is made up of a diverse group of women, from budding entrepreneurs, SME owners, professionals and leaders in indigenous and multinational organisations to non profits, charities, arts and the public sector.</a:t>
            </a:r>
          </a:p>
          <a:p>
            <a:pPr lvl="0" algn="just">
              <a:lnSpc>
                <a:spcPct val="90000"/>
              </a:lnSpc>
              <a:spcBef>
                <a:spcPts val="1000"/>
              </a:spcBef>
            </a:pPr>
            <a:r>
              <a:rPr lang="en-IE" sz="2400" dirty="0">
                <a:solidFill>
                  <a:srgbClr val="6D6E6C"/>
                </a:solidFill>
              </a:rPr>
              <a:t>Benefits of joining Network Ireland are vast and include access to their “Mentoring for Success” Programme.</a:t>
            </a:r>
          </a:p>
        </p:txBody>
      </p:sp>
      <p:sp>
        <p:nvSpPr>
          <p:cNvPr id="9" name="Rectangle 8">
            <a:extLst>
              <a:ext uri="{FF2B5EF4-FFF2-40B4-BE49-F238E27FC236}">
                <a16:creationId xmlns:a16="http://schemas.microsoft.com/office/drawing/2014/main" id="{84B344A8-143B-4569-A060-834D27FF37A8}"/>
              </a:ext>
            </a:extLst>
          </p:cNvPr>
          <p:cNvSpPr/>
          <p:nvPr/>
        </p:nvSpPr>
        <p:spPr>
          <a:xfrm>
            <a:off x="6484884" y="5809069"/>
            <a:ext cx="3019737" cy="369332"/>
          </a:xfrm>
          <a:prstGeom prst="rect">
            <a:avLst/>
          </a:prstGeom>
        </p:spPr>
        <p:txBody>
          <a:bodyPr wrap="none">
            <a:spAutoFit/>
          </a:bodyPr>
          <a:lstStyle/>
          <a:p>
            <a:r>
              <a:rPr lang="en-IE" u="sng" dirty="0">
                <a:hlinkClick r:id="rId4"/>
              </a:rPr>
              <a:t>http://www.networkireland.ie</a:t>
            </a:r>
            <a:endParaRPr lang="en-IE" dirty="0"/>
          </a:p>
        </p:txBody>
      </p:sp>
      <p:pic>
        <p:nvPicPr>
          <p:cNvPr id="10" name="Picture 9">
            <a:extLst>
              <a:ext uri="{FF2B5EF4-FFF2-40B4-BE49-F238E27FC236}">
                <a16:creationId xmlns:a16="http://schemas.microsoft.com/office/drawing/2014/main" id="{F16C7337-89A6-4810-8005-62CA980733D7}"/>
              </a:ext>
            </a:extLst>
          </p:cNvPr>
          <p:cNvPicPr>
            <a:picLocks noChangeAspect="1"/>
          </p:cNvPicPr>
          <p:nvPr/>
        </p:nvPicPr>
        <p:blipFill>
          <a:blip r:embed="rId5"/>
          <a:stretch>
            <a:fillRect/>
          </a:stretch>
        </p:blipFill>
        <p:spPr>
          <a:xfrm>
            <a:off x="6647562" y="2252005"/>
            <a:ext cx="5449846" cy="3212161"/>
          </a:xfrm>
          <a:prstGeom prst="rect">
            <a:avLst/>
          </a:prstGeom>
        </p:spPr>
      </p:pic>
    </p:spTree>
    <p:extLst>
      <p:ext uri="{BB962C8B-B14F-4D97-AF65-F5344CB8AC3E}">
        <p14:creationId xmlns:p14="http://schemas.microsoft.com/office/powerpoint/2010/main" val="41036525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24AD78-2FA5-415D-B639-AFCDD3A44FC4}"/>
              </a:ext>
            </a:extLst>
          </p:cNvPr>
          <p:cNvSpPr>
            <a:spLocks noGrp="1"/>
          </p:cNvSpPr>
          <p:nvPr>
            <p:ph type="body" sz="quarter" idx="13"/>
          </p:nvPr>
        </p:nvSpPr>
        <p:spPr>
          <a:xfrm>
            <a:off x="3720662" y="671119"/>
            <a:ext cx="7848409" cy="1034007"/>
          </a:xfrm>
        </p:spPr>
        <p:txBody>
          <a:bodyPr>
            <a:normAutofit fontScale="92500" lnSpcReduction="10000"/>
          </a:bodyPr>
          <a:lstStyle/>
          <a:p>
            <a:pPr>
              <a:lnSpc>
                <a:spcPct val="110000"/>
              </a:lnSpc>
              <a:spcBef>
                <a:spcPts val="0"/>
              </a:spcBef>
            </a:pPr>
            <a:r>
              <a:rPr lang="en-IE" b="1" dirty="0">
                <a:solidFill>
                  <a:srgbClr val="E63275"/>
                </a:solidFill>
              </a:rPr>
              <a:t>Types of External Support:</a:t>
            </a:r>
          </a:p>
          <a:p>
            <a:pPr>
              <a:lnSpc>
                <a:spcPct val="110000"/>
              </a:lnSpc>
              <a:spcBef>
                <a:spcPts val="0"/>
              </a:spcBef>
            </a:pPr>
            <a:r>
              <a:rPr lang="en-IE" sz="3000" b="1" i="1" dirty="0">
                <a:solidFill>
                  <a:srgbClr val="10B1A2"/>
                </a:solidFill>
              </a:rPr>
              <a:t>Business Incubators and Accelerators</a:t>
            </a:r>
          </a:p>
          <a:p>
            <a:pPr>
              <a:lnSpc>
                <a:spcPct val="110000"/>
              </a:lnSpc>
              <a:spcBef>
                <a:spcPts val="0"/>
              </a:spcBef>
            </a:pPr>
            <a:endParaRPr lang="en-IE" sz="3000" b="1" i="1" dirty="0">
              <a:solidFill>
                <a:srgbClr val="10B1A2"/>
              </a:solidFill>
            </a:endParaRPr>
          </a:p>
        </p:txBody>
      </p:sp>
      <p:sp>
        <p:nvSpPr>
          <p:cNvPr id="3" name="Text Placeholder 2">
            <a:extLst>
              <a:ext uri="{FF2B5EF4-FFF2-40B4-BE49-F238E27FC236}">
                <a16:creationId xmlns:a16="http://schemas.microsoft.com/office/drawing/2014/main" id="{42AB6584-01CF-46A2-9A2F-3D2BBB16DE0B}"/>
              </a:ext>
            </a:extLst>
          </p:cNvPr>
          <p:cNvSpPr>
            <a:spLocks noGrp="1"/>
          </p:cNvSpPr>
          <p:nvPr>
            <p:ph type="body" sz="quarter" idx="14"/>
          </p:nvPr>
        </p:nvSpPr>
        <p:spPr>
          <a:xfrm>
            <a:off x="3628546" y="2012344"/>
            <a:ext cx="8521413" cy="3975101"/>
          </a:xfrm>
        </p:spPr>
        <p:txBody>
          <a:bodyPr/>
          <a:lstStyle/>
          <a:p>
            <a:r>
              <a:rPr lang="en-IE" dirty="0"/>
              <a:t>A business incubator is an organisation that helps new and </a:t>
            </a:r>
            <a:r>
              <a:rPr lang="en-IE" dirty="0" err="1"/>
              <a:t>startup</a:t>
            </a:r>
            <a:r>
              <a:rPr lang="en-IE" dirty="0"/>
              <a:t> companies to develop by providing services such as management training or office space. </a:t>
            </a:r>
          </a:p>
          <a:p>
            <a:br>
              <a:rPr lang="en-IE" dirty="0"/>
            </a:br>
            <a:r>
              <a:rPr lang="en-IE" b="1" dirty="0"/>
              <a:t>Advantages:</a:t>
            </a:r>
            <a:r>
              <a:rPr lang="en-IE" dirty="0"/>
              <a:t> Access to considerable sums of money &amp; relevant mentoring expertise.</a:t>
            </a:r>
            <a:br>
              <a:rPr lang="en-IE" dirty="0"/>
            </a:br>
            <a:r>
              <a:rPr lang="en-IE" b="1" dirty="0"/>
              <a:t>Disadvantages:</a:t>
            </a:r>
            <a:r>
              <a:rPr lang="en-IE" dirty="0"/>
              <a:t> Intensive mentoring can be a burden in some cases also many incubators will demand a considerable equity stake.</a:t>
            </a:r>
          </a:p>
          <a:p>
            <a:r>
              <a:rPr lang="en-IE" dirty="0"/>
              <a:t>Business Accelerators are  mostly focused on business growth/export. They offer expertise from the front lines of industry worldwide, with the relevant sales and marketing experience to advise and guide companies on accelerating their export growth.  </a:t>
            </a:r>
          </a:p>
          <a:p>
            <a:endParaRPr lang="en-IE" dirty="0"/>
          </a:p>
          <a:p>
            <a:r>
              <a:rPr lang="en-IE" dirty="0"/>
              <a:t> </a:t>
            </a:r>
          </a:p>
          <a:p>
            <a:endParaRPr lang="en-IE" dirty="0"/>
          </a:p>
        </p:txBody>
      </p:sp>
      <p:pic>
        <p:nvPicPr>
          <p:cNvPr id="4" name="Picture 3" descr="A group of people sitting at a table looking at a computer&#10;&#10;Description automatically generated">
            <a:extLst>
              <a:ext uri="{FF2B5EF4-FFF2-40B4-BE49-F238E27FC236}">
                <a16:creationId xmlns:a16="http://schemas.microsoft.com/office/drawing/2014/main" id="{0087A21C-6ED3-4549-9AC4-9BC04E8D54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1" y="3114675"/>
            <a:ext cx="3210746" cy="2140497"/>
          </a:xfrm>
          <a:prstGeom prst="rect">
            <a:avLst/>
          </a:prstGeom>
        </p:spPr>
      </p:pic>
      <p:sp>
        <p:nvSpPr>
          <p:cNvPr id="8" name="Rectangle 7">
            <a:extLst>
              <a:ext uri="{FF2B5EF4-FFF2-40B4-BE49-F238E27FC236}">
                <a16:creationId xmlns:a16="http://schemas.microsoft.com/office/drawing/2014/main" id="{5C5E85FE-4F47-4519-A359-C50559FAB0AA}"/>
              </a:ext>
            </a:extLst>
          </p:cNvPr>
          <p:cNvSpPr/>
          <p:nvPr/>
        </p:nvSpPr>
        <p:spPr>
          <a:xfrm>
            <a:off x="98454" y="5380047"/>
            <a:ext cx="3340893" cy="1477328"/>
          </a:xfrm>
          <a:prstGeom prst="rect">
            <a:avLst/>
          </a:prstGeom>
          <a:solidFill>
            <a:srgbClr val="E63275"/>
          </a:solidFill>
        </p:spPr>
        <p:txBody>
          <a:bodyPr wrap="square">
            <a:spAutoFit/>
          </a:bodyPr>
          <a:lstStyle/>
          <a:p>
            <a:pPr lvl="0">
              <a:lnSpc>
                <a:spcPct val="90000"/>
              </a:lnSpc>
              <a:spcBef>
                <a:spcPts val="1000"/>
              </a:spcBef>
            </a:pPr>
            <a:r>
              <a:rPr lang="en-IE" sz="2000" dirty="0">
                <a:solidFill>
                  <a:schemeClr val="bg1"/>
                </a:solidFill>
              </a:rPr>
              <a:t>Enterprise Ireland</a:t>
            </a:r>
            <a:br>
              <a:rPr lang="en-IE" sz="2000" dirty="0">
                <a:solidFill>
                  <a:schemeClr val="bg1"/>
                </a:solidFill>
              </a:rPr>
            </a:br>
            <a:r>
              <a:rPr lang="en-IE" sz="2000" dirty="0">
                <a:solidFill>
                  <a:schemeClr val="bg1"/>
                </a:solidFill>
              </a:rPr>
              <a:t> </a:t>
            </a:r>
            <a:r>
              <a:rPr lang="en-IE" sz="2000" dirty="0">
                <a:solidFill>
                  <a:schemeClr val="bg1"/>
                </a:solidFill>
                <a:hlinkClick r:id="rId3">
                  <a:extLst>
                    <a:ext uri="{A12FA001-AC4F-418D-AE19-62706E023703}">
                      <ahyp:hlinkClr xmlns:ahyp="http://schemas.microsoft.com/office/drawing/2018/hyperlinkcolor" val="tx"/>
                    </a:ext>
                  </a:extLst>
                </a:hlinkClick>
              </a:rPr>
              <a:t>Internationalisation Grant</a:t>
            </a:r>
            <a:r>
              <a:rPr lang="en-IE" sz="2000" dirty="0">
                <a:solidFill>
                  <a:schemeClr val="bg1"/>
                </a:solidFill>
              </a:rPr>
              <a:t> provides funding of up to 50% to companies working with a Business Accelerator.</a:t>
            </a:r>
          </a:p>
        </p:txBody>
      </p:sp>
      <p:pic>
        <p:nvPicPr>
          <p:cNvPr id="9" name="Picture 8" descr="A close up of a logo&#10;&#10;Description automatically generated">
            <a:extLst>
              <a:ext uri="{FF2B5EF4-FFF2-40B4-BE49-F238E27FC236}">
                <a16:creationId xmlns:a16="http://schemas.microsoft.com/office/drawing/2014/main" id="{C8E52319-816C-4A97-98A3-7CE567C4A878}"/>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2873037" y="5453620"/>
            <a:ext cx="566310" cy="283155"/>
          </a:xfrm>
          <a:prstGeom prst="rect">
            <a:avLst/>
          </a:prstGeom>
        </p:spPr>
      </p:pic>
    </p:spTree>
    <p:extLst>
      <p:ext uri="{BB962C8B-B14F-4D97-AF65-F5344CB8AC3E}">
        <p14:creationId xmlns:p14="http://schemas.microsoft.com/office/powerpoint/2010/main" val="13211168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a:xfrm>
            <a:off x="4161984" y="496044"/>
            <a:ext cx="7407087" cy="697353"/>
          </a:xfrm>
        </p:spPr>
        <p:txBody>
          <a:bodyPr>
            <a:normAutofit/>
          </a:bodyPr>
          <a:lstStyle/>
          <a:p>
            <a:r>
              <a:rPr lang="en-IE" altLang="ja-JP" b="1" dirty="0">
                <a:solidFill>
                  <a:srgbClr val="E95273"/>
                </a:solidFill>
                <a:latin typeface="Calibri" charset="0"/>
                <a:ea typeface="MS PGothic" charset="-128"/>
              </a:rPr>
              <a:t>Example Accelerator, Ireland</a:t>
            </a:r>
            <a:endParaRPr lang="en-IE" b="1" dirty="0">
              <a:solidFill>
                <a:srgbClr val="E95273"/>
              </a:solidFill>
            </a:endParaRPr>
          </a:p>
          <a:p>
            <a:endParaRPr lang="en-IE" b="1" dirty="0">
              <a:solidFill>
                <a:srgbClr val="E95273"/>
              </a:solidFill>
            </a:endParaRP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5" name="Rectangle 4">
            <a:extLst>
              <a:ext uri="{FF2B5EF4-FFF2-40B4-BE49-F238E27FC236}">
                <a16:creationId xmlns:a16="http://schemas.microsoft.com/office/drawing/2014/main" id="{D6DFD43F-F349-4607-95B4-6D30EDD51856}"/>
              </a:ext>
            </a:extLst>
          </p:cNvPr>
          <p:cNvSpPr/>
          <p:nvPr/>
        </p:nvSpPr>
        <p:spPr>
          <a:xfrm>
            <a:off x="0" y="1975159"/>
            <a:ext cx="12192000" cy="4685898"/>
          </a:xfrm>
          <a:prstGeom prst="rect">
            <a:avLst/>
          </a:prstGeom>
          <a:solidFill>
            <a:schemeClr val="bg1"/>
          </a:solidFill>
        </p:spPr>
        <p:txBody>
          <a:bodyPr wrap="square">
            <a:spAutoFit/>
          </a:bodyPr>
          <a:lstStyle/>
          <a:p>
            <a:pPr lvl="8" indent="-3576638"/>
            <a:r>
              <a:rPr lang="en-US" altLang="ja-JP" sz="2400" b="1" dirty="0" err="1">
                <a:solidFill>
                  <a:srgbClr val="10B1A2"/>
                </a:solidFill>
                <a:latin typeface="Calibri" charset="0"/>
                <a:ea typeface="MS PGothic" charset="-128"/>
              </a:rPr>
              <a:t>ArcLabs</a:t>
            </a:r>
            <a:r>
              <a:rPr lang="en-US" altLang="ja-JP" sz="2400" b="1" dirty="0">
                <a:solidFill>
                  <a:srgbClr val="10B1A2"/>
                </a:solidFill>
                <a:latin typeface="Calibri" charset="0"/>
                <a:ea typeface="MS PGothic" charset="-128"/>
              </a:rPr>
              <a:t> Accelerator </a:t>
            </a:r>
          </a:p>
          <a:p>
            <a:pPr>
              <a:buNone/>
            </a:pPr>
            <a:r>
              <a:rPr lang="en-IE" sz="2400" dirty="0">
                <a:solidFill>
                  <a:srgbClr val="525252"/>
                </a:solidFill>
              </a:rPr>
              <a:t>The </a:t>
            </a:r>
            <a:r>
              <a:rPr lang="en-IE" sz="2400" dirty="0">
                <a:solidFill>
                  <a:srgbClr val="525252"/>
                </a:solidFill>
                <a:hlinkClick r:id="rId2"/>
              </a:rPr>
              <a:t>NDRC’s first </a:t>
            </a:r>
            <a:r>
              <a:rPr lang="en-IE" sz="2400" dirty="0" err="1">
                <a:solidFill>
                  <a:srgbClr val="525252"/>
                </a:solidFill>
                <a:hlinkClick r:id="rId2"/>
              </a:rPr>
              <a:t>ArcLabs</a:t>
            </a:r>
            <a:r>
              <a:rPr lang="en-IE" sz="2400" dirty="0">
                <a:solidFill>
                  <a:srgbClr val="525252"/>
                </a:solidFill>
                <a:hlinkClick r:id="rId2"/>
              </a:rPr>
              <a:t> accelerator in Waterford </a:t>
            </a:r>
            <a:r>
              <a:rPr lang="en-IE" sz="2400" dirty="0">
                <a:solidFill>
                  <a:srgbClr val="7F7F7F"/>
                </a:solidFill>
              </a:rPr>
              <a:t>supported nine tech start-ups that each received up to €50,000 in supports.. The investment in each company included €30,000 in direct investment and a further €20,000 in business supports from backers</a:t>
            </a:r>
          </a:p>
          <a:p>
            <a:pPr>
              <a:buNone/>
            </a:pPr>
            <a:endParaRPr lang="en-IE" sz="2400" i="1" dirty="0"/>
          </a:p>
          <a:p>
            <a:pPr algn="ctr">
              <a:buNone/>
            </a:pPr>
            <a:r>
              <a:rPr lang="en-IE" sz="2400" dirty="0">
                <a:solidFill>
                  <a:srgbClr val="E95273"/>
                </a:solidFill>
              </a:rPr>
              <a:t>“World-leading companies are already emerging from the south-east and, with industries such as retail, property and recruitment primed for </a:t>
            </a:r>
            <a:r>
              <a:rPr lang="en-IE" sz="2400" b="1" dirty="0">
                <a:solidFill>
                  <a:srgbClr val="E95273"/>
                </a:solidFill>
              </a:rPr>
              <a:t>digital disruption, the potential for more growth is clear.”</a:t>
            </a:r>
            <a:r>
              <a:rPr lang="en-IE" sz="2400" b="1" i="1" dirty="0">
                <a:solidFill>
                  <a:srgbClr val="E95273"/>
                </a:solidFill>
              </a:rPr>
              <a:t> </a:t>
            </a:r>
          </a:p>
          <a:p>
            <a:pPr algn="ctr">
              <a:buNone/>
            </a:pPr>
            <a:endParaRPr lang="en-IE" sz="1050" i="1" dirty="0">
              <a:solidFill>
                <a:srgbClr val="525252"/>
              </a:solidFill>
            </a:endParaRPr>
          </a:p>
          <a:p>
            <a:pPr algn="ctr">
              <a:buNone/>
            </a:pPr>
            <a:r>
              <a:rPr lang="en-IE" sz="2400" dirty="0">
                <a:solidFill>
                  <a:srgbClr val="E95273"/>
                </a:solidFill>
              </a:rPr>
              <a:t>“Mentorship is fundamental for these early-stage companies and a key pillar of the support system that allows start-ups to become valuable contributors to the regional and national economies,” </a:t>
            </a:r>
          </a:p>
          <a:p>
            <a:pPr algn="ctr">
              <a:buNone/>
            </a:pPr>
            <a:r>
              <a:rPr lang="en-IE" sz="2400" i="1" dirty="0">
                <a:solidFill>
                  <a:srgbClr val="7F7F7F"/>
                </a:solidFill>
              </a:rPr>
              <a:t>Enterprise Ireland CEO Julie Sinnamon.</a:t>
            </a:r>
            <a:endParaRPr lang="en-IE" sz="2400" dirty="0">
              <a:solidFill>
                <a:srgbClr val="7F7F7F"/>
              </a:solidFill>
            </a:endParaRPr>
          </a:p>
        </p:txBody>
      </p:sp>
      <p:sp>
        <p:nvSpPr>
          <p:cNvPr id="6" name="Flowchart: Connector 5">
            <a:extLst>
              <a:ext uri="{FF2B5EF4-FFF2-40B4-BE49-F238E27FC236}">
                <a16:creationId xmlns:a16="http://schemas.microsoft.com/office/drawing/2014/main" id="{A554A9CD-B612-4362-B9D9-DED57D39DF87}"/>
              </a:ext>
            </a:extLst>
          </p:cNvPr>
          <p:cNvSpPr/>
          <p:nvPr/>
        </p:nvSpPr>
        <p:spPr>
          <a:xfrm>
            <a:off x="10371087" y="210847"/>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7</a:t>
            </a:r>
          </a:p>
        </p:txBody>
      </p:sp>
    </p:spTree>
    <p:extLst>
      <p:ext uri="{BB962C8B-B14F-4D97-AF65-F5344CB8AC3E}">
        <p14:creationId xmlns:p14="http://schemas.microsoft.com/office/powerpoint/2010/main" val="24030200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a:xfrm>
            <a:off x="4161984" y="576424"/>
            <a:ext cx="7407087" cy="697353"/>
          </a:xfrm>
        </p:spPr>
        <p:txBody>
          <a:bodyPr>
            <a:normAutofit/>
          </a:bodyPr>
          <a:lstStyle/>
          <a:p>
            <a:r>
              <a:rPr lang="en-IE" altLang="ja-JP" b="1" dirty="0">
                <a:solidFill>
                  <a:srgbClr val="E95273"/>
                </a:solidFill>
                <a:latin typeface="Calibri" charset="0"/>
                <a:ea typeface="MS PGothic" charset="-128"/>
              </a:rPr>
              <a:t>Example Accelerator, Ireland</a:t>
            </a:r>
            <a:endParaRPr lang="en-IE" b="1" dirty="0">
              <a:solidFill>
                <a:srgbClr val="E95273"/>
              </a:solidFill>
            </a:endParaRPr>
          </a:p>
          <a:p>
            <a:endParaRPr lang="en-IE" b="1" dirty="0">
              <a:solidFill>
                <a:srgbClr val="E95273"/>
              </a:solidFill>
            </a:endParaRP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5" name="Rectangle 4">
            <a:extLst>
              <a:ext uri="{FF2B5EF4-FFF2-40B4-BE49-F238E27FC236}">
                <a16:creationId xmlns:a16="http://schemas.microsoft.com/office/drawing/2014/main" id="{D6DFD43F-F349-4607-95B4-6D30EDD51856}"/>
              </a:ext>
            </a:extLst>
          </p:cNvPr>
          <p:cNvSpPr/>
          <p:nvPr/>
        </p:nvSpPr>
        <p:spPr>
          <a:xfrm>
            <a:off x="469783" y="2293940"/>
            <a:ext cx="11453769" cy="4154984"/>
          </a:xfrm>
          <a:prstGeom prst="rect">
            <a:avLst/>
          </a:prstGeom>
          <a:solidFill>
            <a:schemeClr val="bg1"/>
          </a:solidFill>
        </p:spPr>
        <p:txBody>
          <a:bodyPr wrap="square">
            <a:spAutoFit/>
          </a:bodyPr>
          <a:lstStyle/>
          <a:p>
            <a:pPr fontAlgn="ctr"/>
            <a:r>
              <a:rPr lang="en-IE" sz="2400" b="1" dirty="0">
                <a:solidFill>
                  <a:srgbClr val="E95273"/>
                </a:solidFill>
              </a:rPr>
              <a:t>Example Start-ups through </a:t>
            </a:r>
            <a:r>
              <a:rPr lang="en-IE" sz="2400" b="1" dirty="0" err="1">
                <a:solidFill>
                  <a:srgbClr val="E95273"/>
                </a:solidFill>
              </a:rPr>
              <a:t>Arclabs</a:t>
            </a:r>
            <a:r>
              <a:rPr lang="en-IE" sz="2400" b="1" dirty="0">
                <a:solidFill>
                  <a:srgbClr val="E95273"/>
                </a:solidFill>
              </a:rPr>
              <a:t> Accelerator </a:t>
            </a:r>
            <a:endParaRPr lang="en-IE" sz="2400" dirty="0">
              <a:solidFill>
                <a:srgbClr val="E95273"/>
              </a:solidFill>
            </a:endParaRPr>
          </a:p>
          <a:p>
            <a:pPr fontAlgn="ctr"/>
            <a:r>
              <a:rPr lang="en-IE" sz="2400" b="1" dirty="0"/>
              <a:t>1 </a:t>
            </a:r>
            <a:r>
              <a:rPr lang="en-IE" sz="2400" dirty="0" err="1">
                <a:hlinkClick r:id="rId2"/>
              </a:rPr>
              <a:t>Herdsy</a:t>
            </a:r>
            <a:r>
              <a:rPr lang="en-IE" sz="2400" dirty="0"/>
              <a:t>  </a:t>
            </a:r>
            <a:r>
              <a:rPr lang="en-IE" sz="2400" dirty="0">
                <a:solidFill>
                  <a:srgbClr val="7F7F7F"/>
                </a:solidFill>
              </a:rPr>
              <a:t>a disruptive agritech tracking company </a:t>
            </a:r>
          </a:p>
          <a:p>
            <a:pPr fontAlgn="ctr"/>
            <a:r>
              <a:rPr lang="en-IE" sz="2400" b="1" dirty="0"/>
              <a:t>2 </a:t>
            </a:r>
            <a:r>
              <a:rPr lang="en-IE" sz="2400" dirty="0">
                <a:hlinkClick r:id="rId3"/>
              </a:rPr>
              <a:t>Kraken Data</a:t>
            </a:r>
            <a:r>
              <a:rPr lang="en-IE" sz="2400" dirty="0"/>
              <a:t>  </a:t>
            </a:r>
            <a:r>
              <a:rPr lang="en-IE" sz="2400" dirty="0">
                <a:solidFill>
                  <a:srgbClr val="7F7F7F"/>
                </a:solidFill>
              </a:rPr>
              <a:t>with an ever-growing number of integrations and a powerful brain, </a:t>
            </a:r>
            <a:r>
              <a:rPr lang="en-IE" sz="2400" dirty="0">
                <a:solidFill>
                  <a:srgbClr val="7F7F7F"/>
                </a:solidFill>
                <a:hlinkClick r:id="rId3">
                  <a:extLst>
                    <a:ext uri="{A12FA001-AC4F-418D-AE19-62706E023703}">
                      <ahyp:hlinkClr xmlns:ahyp="http://schemas.microsoft.com/office/drawing/2018/hyperlinkcolor" val="tx"/>
                    </a:ext>
                  </a:extLst>
                </a:hlinkClick>
              </a:rPr>
              <a:t>Kraken Data</a:t>
            </a:r>
            <a:r>
              <a:rPr lang="en-IE" sz="2400" dirty="0">
                <a:solidFill>
                  <a:srgbClr val="7F7F7F"/>
                </a:solidFill>
              </a:rPr>
              <a:t> enables e-commerce digital agencies to be effortlessly data-driven and keep clients happier for longer by delivering maximum results.</a:t>
            </a:r>
          </a:p>
          <a:p>
            <a:r>
              <a:rPr lang="en-IE" sz="2400" b="1" dirty="0"/>
              <a:t>3 </a:t>
            </a:r>
            <a:r>
              <a:rPr lang="en-IE" sz="2400" dirty="0" err="1">
                <a:hlinkClick r:id="rId4"/>
              </a:rPr>
              <a:t>BluCoup</a:t>
            </a:r>
            <a:r>
              <a:rPr lang="en-IE" sz="2400" dirty="0"/>
              <a:t>   a </a:t>
            </a:r>
            <a:r>
              <a:rPr lang="en-IE" sz="2400" dirty="0">
                <a:solidFill>
                  <a:srgbClr val="7F7F7F"/>
                </a:solidFill>
              </a:rPr>
              <a:t>marketing platform that enables retailers to engage with consumers in real time as they shop. Its technology then tracks the consumer’s behaviour from offer engagement through to redemption. This allows the platform to deliver bespoke offers to the individual in the future.</a:t>
            </a:r>
          </a:p>
          <a:p>
            <a:r>
              <a:rPr lang="en-IE" sz="2400" b="1" dirty="0"/>
              <a:t>4 </a:t>
            </a:r>
            <a:r>
              <a:rPr lang="en-IE" sz="2400" dirty="0" err="1">
                <a:hlinkClick r:id="rId5"/>
              </a:rPr>
              <a:t>TurnedSee</a:t>
            </a:r>
            <a:r>
              <a:rPr lang="en-IE" sz="2400" dirty="0"/>
              <a:t>  </a:t>
            </a:r>
            <a:r>
              <a:rPr lang="en-IE" sz="2400" dirty="0">
                <a:solidFill>
                  <a:srgbClr val="7F7F7F"/>
                </a:solidFill>
              </a:rPr>
              <a:t>a log-in only platform that enables hotels and venues to showcase their offering in a 360-degree format. </a:t>
            </a:r>
          </a:p>
        </p:txBody>
      </p:sp>
      <p:sp>
        <p:nvSpPr>
          <p:cNvPr id="6" name="Flowchart: Connector 5">
            <a:extLst>
              <a:ext uri="{FF2B5EF4-FFF2-40B4-BE49-F238E27FC236}">
                <a16:creationId xmlns:a16="http://schemas.microsoft.com/office/drawing/2014/main" id="{783709E8-1149-405C-8090-A5CD5E541FB6}"/>
              </a:ext>
            </a:extLst>
          </p:cNvPr>
          <p:cNvSpPr/>
          <p:nvPr/>
        </p:nvSpPr>
        <p:spPr>
          <a:xfrm>
            <a:off x="10371087" y="210847"/>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7</a:t>
            </a:r>
          </a:p>
        </p:txBody>
      </p:sp>
    </p:spTree>
    <p:extLst>
      <p:ext uri="{BB962C8B-B14F-4D97-AF65-F5344CB8AC3E}">
        <p14:creationId xmlns:p14="http://schemas.microsoft.com/office/powerpoint/2010/main" val="9983032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755227" y="672006"/>
            <a:ext cx="6821213" cy="1190540"/>
          </a:xfrm>
          <a:solidFill>
            <a:schemeClr val="bg1"/>
          </a:solidFill>
        </p:spPr>
        <p:txBody>
          <a:bodyPr>
            <a:noAutofit/>
          </a:bodyPr>
          <a:lstStyle/>
          <a:p>
            <a:pPr marL="277813"/>
            <a:r>
              <a:rPr kumimoji="1" lang="en-IE" altLang="ja-JP" b="1" dirty="0">
                <a:solidFill>
                  <a:srgbClr val="10B1A2"/>
                </a:solidFill>
                <a:latin typeface="Calibri" charset="0"/>
                <a:ea typeface="MS PGothic" charset="-128"/>
              </a:rPr>
              <a:t>External Business Supports – Local Enterprise Offices IRELAND</a:t>
            </a:r>
          </a:p>
        </p:txBody>
      </p:sp>
      <p:sp>
        <p:nvSpPr>
          <p:cNvPr id="6" name="Text Placeholder 5"/>
          <p:cNvSpPr>
            <a:spLocks noGrp="1"/>
          </p:cNvSpPr>
          <p:nvPr>
            <p:ph type="body" sz="quarter" idx="14"/>
          </p:nvPr>
        </p:nvSpPr>
        <p:spPr>
          <a:xfrm>
            <a:off x="560990" y="2157657"/>
            <a:ext cx="8620124" cy="3975101"/>
          </a:xfrm>
        </p:spPr>
        <p:txBody>
          <a:bodyPr/>
          <a:lstStyle/>
          <a:p>
            <a:r>
              <a:rPr lang="en-IE" dirty="0"/>
              <a:t>Get in contact with your local enterprise development agency to help you develop your idea, test its feasibility and secure funding to bring it to a reality.   In addition to providing grants, they are a powerful source of business advise, networks and business development programmes. </a:t>
            </a:r>
          </a:p>
          <a:p>
            <a:r>
              <a:rPr lang="en-IE" dirty="0">
                <a:hlinkClick r:id="rId2"/>
              </a:rPr>
              <a:t>In Ireland, Local Enterprise Offices</a:t>
            </a:r>
            <a:r>
              <a:rPr lang="en-IE" dirty="0"/>
              <a:t> LEOs provide you with advice, information and support in starting up or growing your business, with 31 dedicated teams across the Local Authority network. Discover more about the available </a:t>
            </a:r>
            <a:r>
              <a:rPr lang="en-IE" dirty="0">
                <a:hlinkClick r:id="rId3"/>
              </a:rPr>
              <a:t>Business Supports</a:t>
            </a:r>
            <a:r>
              <a:rPr lang="en-IE" dirty="0"/>
              <a:t> or </a:t>
            </a:r>
            <a:r>
              <a:rPr lang="en-IE" dirty="0">
                <a:hlinkClick r:id="rId4"/>
              </a:rPr>
              <a:t>find your Local Enterprise Office</a:t>
            </a:r>
            <a:r>
              <a:rPr lang="en-IE" dirty="0"/>
              <a:t>.</a:t>
            </a:r>
          </a:p>
          <a:p>
            <a:endParaRPr lang="en-IE" dirty="0">
              <a:hlinkClick r:id="rId5"/>
            </a:endParaRPr>
          </a:p>
          <a:p>
            <a:r>
              <a:rPr lang="en-IE" sz="1400" dirty="0">
                <a:hlinkClick r:id="rId5"/>
              </a:rPr>
              <a:t>http://www.businessregulation.ie/Supports-for-business/</a:t>
            </a:r>
            <a:endParaRPr lang="en-IE" sz="1400" dirty="0"/>
          </a:p>
          <a:p>
            <a:endParaRPr lang="en-US" dirty="0"/>
          </a:p>
        </p:txBody>
      </p:sp>
      <p:pic>
        <p:nvPicPr>
          <p:cNvPr id="3" name="Picture 2" descr="A close up of a logo&#10;&#10;Description automatically generated">
            <a:extLst>
              <a:ext uri="{FF2B5EF4-FFF2-40B4-BE49-F238E27FC236}">
                <a16:creationId xmlns:a16="http://schemas.microsoft.com/office/drawing/2014/main" id="{03D71D55-5A7A-4FB2-92E1-7E2A455BCD56}"/>
              </a:ext>
            </a:extLst>
          </p:cNvPr>
          <p:cNvPicPr>
            <a:picLocks noChangeAspect="1"/>
          </p:cNvPicPr>
          <p:nvPr/>
        </p:nvPicPr>
        <p:blipFill>
          <a:blip r:embed="rId6" cstate="screen">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0" y="725242"/>
            <a:ext cx="1996966" cy="998483"/>
          </a:xfrm>
          <a:prstGeom prst="rect">
            <a:avLst/>
          </a:prstGeom>
        </p:spPr>
      </p:pic>
      <p:pic>
        <p:nvPicPr>
          <p:cNvPr id="1026" name="Picture 2" descr="Local Enterprise Office | Limerick.ie">
            <a:extLst>
              <a:ext uri="{FF2B5EF4-FFF2-40B4-BE49-F238E27FC236}">
                <a16:creationId xmlns:a16="http://schemas.microsoft.com/office/drawing/2014/main" id="{F8A64E4B-4EB7-4767-928C-E2D87CD9880D}"/>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029044" y="3564320"/>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796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79A806D-5FBE-46C6-A185-FAD058479462}"/>
              </a:ext>
            </a:extLst>
          </p:cNvPr>
          <p:cNvSpPr>
            <a:spLocks noGrp="1"/>
          </p:cNvSpPr>
          <p:nvPr>
            <p:ph type="body" sz="quarter" idx="13"/>
          </p:nvPr>
        </p:nvSpPr>
        <p:spPr>
          <a:xfrm>
            <a:off x="3794234" y="649376"/>
            <a:ext cx="8218801" cy="1468072"/>
          </a:xfrm>
        </p:spPr>
        <p:txBody>
          <a:bodyPr>
            <a:normAutofit fontScale="62500" lnSpcReduction="20000"/>
          </a:bodyPr>
          <a:lstStyle/>
          <a:p>
            <a:pPr>
              <a:lnSpc>
                <a:spcPct val="120000"/>
              </a:lnSpc>
              <a:spcBef>
                <a:spcPts val="0"/>
              </a:spcBef>
            </a:pPr>
            <a:r>
              <a:rPr lang="en-IE" sz="4600" b="1" dirty="0">
                <a:solidFill>
                  <a:srgbClr val="E63275"/>
                </a:solidFill>
              </a:rPr>
              <a:t>What You Need as a </a:t>
            </a:r>
            <a:r>
              <a:rPr lang="en-IE" sz="4600" b="1" dirty="0" err="1">
                <a:solidFill>
                  <a:srgbClr val="E63275"/>
                </a:solidFill>
              </a:rPr>
              <a:t>Startup</a:t>
            </a:r>
            <a:r>
              <a:rPr lang="en-IE" sz="4600" b="1" dirty="0">
                <a:solidFill>
                  <a:srgbClr val="E63275"/>
                </a:solidFill>
              </a:rPr>
              <a:t>! Your Shopping List!</a:t>
            </a:r>
          </a:p>
          <a:p>
            <a:pPr>
              <a:lnSpc>
                <a:spcPct val="120000"/>
              </a:lnSpc>
              <a:spcBef>
                <a:spcPts val="0"/>
              </a:spcBef>
            </a:pPr>
            <a:r>
              <a:rPr lang="en-IE" b="1" i="1" dirty="0">
                <a:solidFill>
                  <a:srgbClr val="10B1A2"/>
                </a:solidFill>
              </a:rPr>
              <a:t>It is Most Likely You Will Need External Support with some or all of these elements…</a:t>
            </a:r>
          </a:p>
        </p:txBody>
      </p:sp>
      <p:sp>
        <p:nvSpPr>
          <p:cNvPr id="6" name="Text Placeholder 5">
            <a:extLst>
              <a:ext uri="{FF2B5EF4-FFF2-40B4-BE49-F238E27FC236}">
                <a16:creationId xmlns:a16="http://schemas.microsoft.com/office/drawing/2014/main" id="{964C717C-A801-4947-B9DC-258507F92B77}"/>
              </a:ext>
            </a:extLst>
          </p:cNvPr>
          <p:cNvSpPr>
            <a:spLocks noGrp="1"/>
          </p:cNvSpPr>
          <p:nvPr>
            <p:ph type="body" sz="quarter" idx="14"/>
          </p:nvPr>
        </p:nvSpPr>
        <p:spPr>
          <a:xfrm>
            <a:off x="311439" y="2729844"/>
            <a:ext cx="5552466" cy="3975101"/>
          </a:xfrm>
        </p:spPr>
        <p:txBody>
          <a:bodyPr/>
          <a:lstStyle/>
          <a:p>
            <a:pPr marL="342900" indent="-342900">
              <a:buFont typeface="Wingdings" panose="05000000000000000000" pitchFamily="2" charset="2"/>
              <a:buChar char="ü"/>
            </a:pPr>
            <a:r>
              <a:rPr lang="en-IE" b="1" i="1" dirty="0">
                <a:solidFill>
                  <a:srgbClr val="E63275"/>
                </a:solidFill>
              </a:rPr>
              <a:t>Product</a:t>
            </a:r>
            <a:r>
              <a:rPr lang="en-IE" b="1" dirty="0">
                <a:solidFill>
                  <a:srgbClr val="E63275"/>
                </a:solidFill>
              </a:rPr>
              <a:t>. </a:t>
            </a:r>
            <a:r>
              <a:rPr lang="en-IE" dirty="0"/>
              <a:t>Evaluate and refine product / service design, user experience</a:t>
            </a:r>
          </a:p>
          <a:p>
            <a:pPr marL="342900" indent="-342900">
              <a:buFont typeface="Wingdings" panose="05000000000000000000" pitchFamily="2" charset="2"/>
              <a:buChar char="ü"/>
            </a:pPr>
            <a:r>
              <a:rPr lang="en-IE" b="1" i="1" dirty="0">
                <a:solidFill>
                  <a:srgbClr val="E63275"/>
                </a:solidFill>
              </a:rPr>
              <a:t>Development. </a:t>
            </a:r>
            <a:r>
              <a:rPr lang="en-IE" dirty="0"/>
              <a:t>Setup methodology, iterations, road map, tools</a:t>
            </a:r>
          </a:p>
          <a:p>
            <a:pPr marL="342900" indent="-342900">
              <a:buFont typeface="Wingdings" panose="05000000000000000000" pitchFamily="2" charset="2"/>
              <a:buChar char="ü"/>
            </a:pPr>
            <a:r>
              <a:rPr lang="en-IE" b="1" i="1" dirty="0">
                <a:solidFill>
                  <a:srgbClr val="E63275"/>
                </a:solidFill>
              </a:rPr>
              <a:t>Market. </a:t>
            </a:r>
            <a:r>
              <a:rPr lang="en-IE" dirty="0"/>
              <a:t>Competitive analysis, market size, monetization options</a:t>
            </a:r>
            <a:br>
              <a:rPr lang="en-IE" dirty="0"/>
            </a:br>
            <a:r>
              <a:rPr lang="en-IE" i="1" dirty="0"/>
              <a:t>Proforma</a:t>
            </a:r>
            <a:r>
              <a:rPr lang="en-IE" dirty="0"/>
              <a:t> financials: create projections</a:t>
            </a:r>
          </a:p>
          <a:p>
            <a:pPr marL="342900" indent="-342900">
              <a:buFont typeface="Wingdings" panose="05000000000000000000" pitchFamily="2" charset="2"/>
              <a:buChar char="ü"/>
            </a:pPr>
            <a:r>
              <a:rPr lang="en-IE" b="1" i="1" dirty="0">
                <a:solidFill>
                  <a:srgbClr val="E63275"/>
                </a:solidFill>
              </a:rPr>
              <a:t>Business plan.  </a:t>
            </a:r>
            <a:r>
              <a:rPr lang="en-IE" dirty="0"/>
              <a:t>Budget, executive summary, pitch materials, product video</a:t>
            </a:r>
          </a:p>
          <a:p>
            <a:pPr marL="342900" indent="-342900">
              <a:buFont typeface="Wingdings" panose="05000000000000000000" pitchFamily="2" charset="2"/>
              <a:buChar char="ü"/>
            </a:pPr>
            <a:r>
              <a:rPr lang="en-IE" b="1" i="1" dirty="0">
                <a:solidFill>
                  <a:srgbClr val="E63275"/>
                </a:solidFill>
              </a:rPr>
              <a:t>Fundraising, </a:t>
            </a:r>
            <a:r>
              <a:rPr lang="en-IE" dirty="0"/>
              <a:t>finance</a:t>
            </a:r>
          </a:p>
          <a:p>
            <a:endParaRPr lang="en-IE" dirty="0"/>
          </a:p>
        </p:txBody>
      </p:sp>
      <p:sp>
        <p:nvSpPr>
          <p:cNvPr id="4" name="Text Placeholder 5">
            <a:extLst>
              <a:ext uri="{FF2B5EF4-FFF2-40B4-BE49-F238E27FC236}">
                <a16:creationId xmlns:a16="http://schemas.microsoft.com/office/drawing/2014/main" id="{4FA97D29-221F-4756-BE77-20BA73EBF761}"/>
              </a:ext>
            </a:extLst>
          </p:cNvPr>
          <p:cNvSpPr txBox="1">
            <a:spLocks/>
          </p:cNvSpPr>
          <p:nvPr/>
        </p:nvSpPr>
        <p:spPr>
          <a:xfrm>
            <a:off x="5721293" y="2117448"/>
            <a:ext cx="6291742" cy="397510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6D6E6C"/>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ü"/>
            </a:pPr>
            <a:r>
              <a:rPr lang="en-IE" b="1" i="1" dirty="0">
                <a:solidFill>
                  <a:srgbClr val="E63275"/>
                </a:solidFill>
              </a:rPr>
              <a:t>Marketing, </a:t>
            </a:r>
            <a:r>
              <a:rPr lang="en-IE" dirty="0"/>
              <a:t>advertising, public relations strategy (and later, execute)</a:t>
            </a:r>
          </a:p>
          <a:p>
            <a:pPr marL="342900" indent="-342900">
              <a:buFont typeface="Wingdings" panose="05000000000000000000" pitchFamily="2" charset="2"/>
              <a:buChar char="ü"/>
            </a:pPr>
            <a:r>
              <a:rPr lang="en-IE" b="1" i="1" dirty="0">
                <a:solidFill>
                  <a:srgbClr val="E63275"/>
                </a:solidFill>
              </a:rPr>
              <a:t>Branding.  </a:t>
            </a:r>
            <a:r>
              <a:rPr lang="en-IE" dirty="0"/>
              <a:t>Name, logo, tagline, and look-and-feel</a:t>
            </a:r>
          </a:p>
          <a:p>
            <a:pPr marL="342900" indent="-342900">
              <a:buFont typeface="Wingdings" panose="05000000000000000000" pitchFamily="2" charset="2"/>
              <a:buChar char="ü"/>
            </a:pPr>
            <a:r>
              <a:rPr lang="en-IE" b="1" i="1" dirty="0">
                <a:solidFill>
                  <a:srgbClr val="E63275"/>
                </a:solidFill>
              </a:rPr>
              <a:t>Design. </a:t>
            </a:r>
            <a:r>
              <a:rPr lang="en-IE" dirty="0"/>
              <a:t>Website, web / promotional copy, artwork, social media presence, business collateral (cards, stationery, signage, etc)</a:t>
            </a:r>
          </a:p>
          <a:p>
            <a:pPr marL="342900" indent="-342900">
              <a:buFont typeface="Wingdings" panose="05000000000000000000" pitchFamily="2" charset="2"/>
              <a:buChar char="ü"/>
            </a:pPr>
            <a:r>
              <a:rPr lang="en-IE" b="1" i="1" dirty="0">
                <a:solidFill>
                  <a:srgbClr val="E63275"/>
                </a:solidFill>
              </a:rPr>
              <a:t>Legal.  </a:t>
            </a:r>
            <a:r>
              <a:rPr lang="en-IE" dirty="0"/>
              <a:t>Corporate setup, permits, registrations</a:t>
            </a:r>
          </a:p>
          <a:p>
            <a:pPr marL="342900" indent="-342900">
              <a:buFont typeface="Wingdings" panose="05000000000000000000" pitchFamily="2" charset="2"/>
              <a:buChar char="ü"/>
            </a:pPr>
            <a:r>
              <a:rPr lang="en-IE" b="1" i="1" dirty="0">
                <a:solidFill>
                  <a:srgbClr val="E63275"/>
                </a:solidFill>
              </a:rPr>
              <a:t>Accounting</a:t>
            </a:r>
            <a:r>
              <a:rPr lang="en-IE" dirty="0"/>
              <a:t> and bookkeeping system, find accountants and bookkeeper</a:t>
            </a:r>
            <a:br>
              <a:rPr lang="en-IE" dirty="0"/>
            </a:br>
            <a:r>
              <a:rPr lang="en-IE" b="1" i="1" dirty="0">
                <a:solidFill>
                  <a:srgbClr val="E63275"/>
                </a:solidFill>
              </a:rPr>
              <a:t>Banking </a:t>
            </a:r>
            <a:r>
              <a:rPr lang="en-IE" dirty="0"/>
              <a:t>relationship, merchant accounts, payments</a:t>
            </a:r>
          </a:p>
          <a:p>
            <a:endParaRPr lang="en-IE" dirty="0"/>
          </a:p>
        </p:txBody>
      </p:sp>
    </p:spTree>
    <p:extLst>
      <p:ext uri="{BB962C8B-B14F-4D97-AF65-F5344CB8AC3E}">
        <p14:creationId xmlns:p14="http://schemas.microsoft.com/office/powerpoint/2010/main" val="210240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678621" y="527129"/>
            <a:ext cx="5759669" cy="697353"/>
          </a:xfrm>
        </p:spPr>
        <p:txBody>
          <a:bodyPr>
            <a:noAutofit/>
          </a:bodyPr>
          <a:lstStyle/>
          <a:p>
            <a:pPr>
              <a:lnSpc>
                <a:spcPts val="3200"/>
              </a:lnSpc>
              <a:spcBef>
                <a:spcPts val="100"/>
              </a:spcBef>
            </a:pPr>
            <a:r>
              <a:rPr lang="en-IE" b="1" dirty="0">
                <a:solidFill>
                  <a:srgbClr val="E63275"/>
                </a:solidFill>
              </a:rPr>
              <a:t>Some other key supports from  </a:t>
            </a:r>
            <a:r>
              <a:rPr kumimoji="1" lang="en-IE" altLang="ja-JP" b="1" dirty="0">
                <a:solidFill>
                  <a:srgbClr val="E63275"/>
                </a:solidFill>
                <a:ea typeface="MS PGothic" charset="-128"/>
              </a:rPr>
              <a:t>Local Enterprise Offices and Enterprise Ireland </a:t>
            </a:r>
            <a:endParaRPr kumimoji="1" lang="ja-JP" altLang="en-US" b="1" dirty="0">
              <a:solidFill>
                <a:srgbClr val="E63275"/>
              </a:solidFill>
              <a:ea typeface="MS PGothic" charset="-128"/>
            </a:endParaRPr>
          </a:p>
          <a:p>
            <a:pPr>
              <a:lnSpc>
                <a:spcPts val="3200"/>
              </a:lnSpc>
              <a:spcBef>
                <a:spcPts val="100"/>
              </a:spcBef>
            </a:pPr>
            <a:endParaRPr kumimoji="1" lang="en-IE" altLang="ja-JP" b="1" dirty="0">
              <a:solidFill>
                <a:srgbClr val="E63275"/>
              </a:solidFill>
              <a:ea typeface="MS PGothic" charset="-128"/>
            </a:endParaRPr>
          </a:p>
          <a:p>
            <a:endParaRPr lang="en-US" b="1" dirty="0">
              <a:solidFill>
                <a:srgbClr val="E63275"/>
              </a:solidFill>
            </a:endParaRPr>
          </a:p>
        </p:txBody>
      </p:sp>
      <p:sp>
        <p:nvSpPr>
          <p:cNvPr id="5" name="Text Placeholder 4"/>
          <p:cNvSpPr>
            <a:spLocks noGrp="1"/>
          </p:cNvSpPr>
          <p:nvPr>
            <p:ph type="body" sz="quarter" idx="14"/>
          </p:nvPr>
        </p:nvSpPr>
        <p:spPr>
          <a:xfrm>
            <a:off x="4044072" y="2654758"/>
            <a:ext cx="7978077" cy="3975101"/>
          </a:xfrm>
        </p:spPr>
        <p:txBody>
          <a:bodyPr/>
          <a:lstStyle/>
          <a:p>
            <a:pPr marL="457200" indent="-457200">
              <a:buClr>
                <a:srgbClr val="E95273"/>
              </a:buClr>
              <a:buFont typeface="+mj-lt"/>
              <a:buAutoNum type="arabicPeriod"/>
            </a:pPr>
            <a:r>
              <a:rPr lang="en-IE" b="1" dirty="0">
                <a:solidFill>
                  <a:srgbClr val="E95273"/>
                </a:solidFill>
              </a:rPr>
              <a:t>Funding</a:t>
            </a:r>
            <a:r>
              <a:rPr lang="en-IE" dirty="0">
                <a:solidFill>
                  <a:srgbClr val="E95273"/>
                </a:solidFill>
              </a:rPr>
              <a:t> </a:t>
            </a:r>
            <a:r>
              <a:rPr lang="en-IE" dirty="0">
                <a:hlinkClick r:id="rId3"/>
              </a:rPr>
              <a:t>Competitive Startup Funds</a:t>
            </a:r>
            <a:r>
              <a:rPr lang="en-IE" dirty="0"/>
              <a:t> provides investment of €50,000 for female led businesses</a:t>
            </a:r>
          </a:p>
          <a:p>
            <a:pPr marL="457200" indent="-457200">
              <a:buClr>
                <a:srgbClr val="E95273"/>
              </a:buClr>
              <a:buFont typeface="+mj-lt"/>
              <a:buAutoNum type="arabicPeriod"/>
            </a:pPr>
            <a:r>
              <a:rPr lang="en-IE" b="1" dirty="0">
                <a:solidFill>
                  <a:srgbClr val="E95273"/>
                </a:solidFill>
              </a:rPr>
              <a:t>Training </a:t>
            </a:r>
            <a:r>
              <a:rPr lang="en-IE" dirty="0">
                <a:hlinkClick r:id="rId4"/>
              </a:rPr>
              <a:t>Exxcel STEM Programme </a:t>
            </a:r>
            <a:r>
              <a:rPr lang="en-IE" dirty="0"/>
              <a:t>is tailor made, has one to one intensive mentoring, learning, networking </a:t>
            </a:r>
          </a:p>
          <a:p>
            <a:pPr marL="457200" indent="-457200">
              <a:buClr>
                <a:srgbClr val="E95273"/>
              </a:buClr>
              <a:buFont typeface="+mj-lt"/>
              <a:buAutoNum type="arabicPeriod"/>
            </a:pPr>
            <a:r>
              <a:rPr lang="en-IE" b="1" dirty="0">
                <a:solidFill>
                  <a:srgbClr val="E95273"/>
                </a:solidFill>
              </a:rPr>
              <a:t>Mentoring</a:t>
            </a:r>
            <a:r>
              <a:rPr lang="en-IE" dirty="0"/>
              <a:t> </a:t>
            </a:r>
            <a:r>
              <a:rPr lang="en-IE" dirty="0">
                <a:hlinkClick r:id="rId5"/>
              </a:rPr>
              <a:t>Going for Growth </a:t>
            </a:r>
            <a:r>
              <a:rPr lang="en-IE" dirty="0"/>
              <a:t>is designed to support women who are serious about growing their business</a:t>
            </a:r>
          </a:p>
        </p:txBody>
      </p:sp>
      <p:pic>
        <p:nvPicPr>
          <p:cNvPr id="6" name="Picture 5" descr="A close up of a logo&#10;&#10;Description automatically generated">
            <a:extLst>
              <a:ext uri="{FF2B5EF4-FFF2-40B4-BE49-F238E27FC236}">
                <a16:creationId xmlns:a16="http://schemas.microsoft.com/office/drawing/2014/main" id="{1A9A8FEE-B5AF-4154-9AC8-EBD073200500}"/>
              </a:ext>
            </a:extLst>
          </p:cNvPr>
          <p:cNvPicPr>
            <a:picLocks noChangeAspect="1"/>
          </p:cNvPicPr>
          <p:nvPr/>
        </p:nvPicPr>
        <p:blipFill>
          <a:blip r:embed="rId6" cstate="screen">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10068911" y="875806"/>
            <a:ext cx="1996966" cy="998483"/>
          </a:xfrm>
          <a:prstGeom prst="rect">
            <a:avLst/>
          </a:prstGeom>
        </p:spPr>
      </p:pic>
      <p:pic>
        <p:nvPicPr>
          <p:cNvPr id="3" name="Picture 2" descr="A picture containing shirt&#10;&#10;Description automatically generated">
            <a:extLst>
              <a:ext uri="{FF2B5EF4-FFF2-40B4-BE49-F238E27FC236}">
                <a16:creationId xmlns:a16="http://schemas.microsoft.com/office/drawing/2014/main" id="{8847F8C9-B3F7-4A91-84F8-E285F30D566A}"/>
              </a:ext>
            </a:extLst>
          </p:cNvPr>
          <p:cNvPicPr>
            <a:picLocks noChangeAspect="1"/>
          </p:cNvPicPr>
          <p:nvPr/>
        </p:nvPicPr>
        <p:blipFill>
          <a:blip r:embed="rId8" cstate="screen">
            <a:extLs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a:off x="0" y="2764222"/>
            <a:ext cx="4044072" cy="2988581"/>
          </a:xfrm>
          <a:prstGeom prst="rect">
            <a:avLst/>
          </a:prstGeom>
        </p:spPr>
      </p:pic>
    </p:spTree>
    <p:extLst>
      <p:ext uri="{BB962C8B-B14F-4D97-AF65-F5344CB8AC3E}">
        <p14:creationId xmlns:p14="http://schemas.microsoft.com/office/powerpoint/2010/main" val="14709487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3773214" y="2536548"/>
            <a:ext cx="7795858" cy="3975101"/>
          </a:xfrm>
        </p:spPr>
        <p:txBody>
          <a:bodyPr/>
          <a:lstStyle/>
          <a:p>
            <a:pPr marL="457200" indent="-457200">
              <a:buClr>
                <a:srgbClr val="E95273"/>
              </a:buClr>
              <a:buFont typeface="+mj-lt"/>
              <a:buAutoNum type="arabicPeriod" startAt="4"/>
            </a:pPr>
            <a:r>
              <a:rPr lang="en-IE" b="1" dirty="0">
                <a:hlinkClick r:id="rId3"/>
              </a:rPr>
              <a:t>Female High Fliers Program </a:t>
            </a:r>
            <a:r>
              <a:rPr lang="en-IE" dirty="0"/>
              <a:t>is an accelerator programme for female led </a:t>
            </a:r>
            <a:r>
              <a:rPr lang="en-IE" dirty="0" err="1"/>
              <a:t>startups</a:t>
            </a:r>
            <a:r>
              <a:rPr lang="en-IE" dirty="0"/>
              <a:t> specifically addressing challenges</a:t>
            </a:r>
          </a:p>
          <a:p>
            <a:pPr marL="457200" indent="-457200">
              <a:buClr>
                <a:srgbClr val="E95273"/>
              </a:buClr>
              <a:buFont typeface="+mj-lt"/>
              <a:buAutoNum type="arabicPeriod" startAt="4"/>
            </a:pPr>
            <a:r>
              <a:rPr lang="en-IE" b="1" dirty="0">
                <a:hlinkClick r:id="rId4"/>
              </a:rPr>
              <a:t>NDRC Female Founders </a:t>
            </a:r>
            <a:r>
              <a:rPr lang="en-IE" dirty="0"/>
              <a:t>provides female business owners with the tools to figure out if your tech-based </a:t>
            </a:r>
            <a:r>
              <a:rPr lang="en-IE" dirty="0" err="1"/>
              <a:t>startup</a:t>
            </a:r>
            <a:r>
              <a:rPr lang="en-IE" dirty="0"/>
              <a:t> idea has the potential to be something big</a:t>
            </a:r>
          </a:p>
          <a:p>
            <a:pPr marL="457200" indent="-457200">
              <a:buClr>
                <a:srgbClr val="E95273"/>
              </a:buClr>
              <a:buFont typeface="+mj-lt"/>
              <a:buAutoNum type="arabicPeriod" startAt="4"/>
            </a:pPr>
            <a:r>
              <a:rPr lang="en-IE" b="1" dirty="0">
                <a:solidFill>
                  <a:srgbClr val="E95273"/>
                </a:solidFill>
              </a:rPr>
              <a:t>More support initiatives </a:t>
            </a:r>
            <a:r>
              <a:rPr lang="en-IE" dirty="0"/>
              <a:t>for ambitious women to grow scalable businesses in Ireland </a:t>
            </a:r>
            <a:r>
              <a:rPr lang="en-IE" b="1" u="sng" dirty="0">
                <a:hlinkClick r:id="rId5" invalidUrl="http://www.enterprise-ireland.com/en/Start-a-Business-in-Ireland/Startups led by Ambitious Women"/>
              </a:rPr>
              <a:t>here</a:t>
            </a:r>
            <a:r>
              <a:rPr lang="en-IE" dirty="0"/>
              <a:t>.</a:t>
            </a:r>
          </a:p>
        </p:txBody>
      </p:sp>
      <p:sp>
        <p:nvSpPr>
          <p:cNvPr id="8" name="Text Placeholder 3">
            <a:extLst>
              <a:ext uri="{FF2B5EF4-FFF2-40B4-BE49-F238E27FC236}">
                <a16:creationId xmlns:a16="http://schemas.microsoft.com/office/drawing/2014/main" id="{5F4F6C52-E67F-46A1-A404-2A760364ECFB}"/>
              </a:ext>
            </a:extLst>
          </p:cNvPr>
          <p:cNvSpPr txBox="1">
            <a:spLocks/>
          </p:cNvSpPr>
          <p:nvPr/>
        </p:nvSpPr>
        <p:spPr>
          <a:xfrm>
            <a:off x="3678621" y="527129"/>
            <a:ext cx="5759669"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6D6E6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200"/>
              </a:lnSpc>
              <a:spcBef>
                <a:spcPts val="100"/>
              </a:spcBef>
            </a:pPr>
            <a:r>
              <a:rPr lang="en-IE" b="1">
                <a:solidFill>
                  <a:srgbClr val="E63275"/>
                </a:solidFill>
              </a:rPr>
              <a:t>Some other key supports from  </a:t>
            </a:r>
            <a:r>
              <a:rPr kumimoji="1" lang="en-IE" altLang="ja-JP" b="1">
                <a:solidFill>
                  <a:srgbClr val="E63275"/>
                </a:solidFill>
                <a:ea typeface="MS PGothic" charset="-128"/>
              </a:rPr>
              <a:t>Local Enterprise Offices and Enterprise Ireland </a:t>
            </a:r>
            <a:endParaRPr kumimoji="1" lang="ja-JP" altLang="en-US" b="1">
              <a:solidFill>
                <a:srgbClr val="E63275"/>
              </a:solidFill>
              <a:ea typeface="MS PGothic" charset="-128"/>
            </a:endParaRPr>
          </a:p>
          <a:p>
            <a:pPr>
              <a:lnSpc>
                <a:spcPts val="3200"/>
              </a:lnSpc>
              <a:spcBef>
                <a:spcPts val="100"/>
              </a:spcBef>
            </a:pPr>
            <a:endParaRPr kumimoji="1" lang="en-IE" altLang="ja-JP" b="1">
              <a:solidFill>
                <a:srgbClr val="E63275"/>
              </a:solidFill>
              <a:ea typeface="MS PGothic" charset="-128"/>
            </a:endParaRPr>
          </a:p>
          <a:p>
            <a:endParaRPr lang="en-US" b="1" dirty="0">
              <a:solidFill>
                <a:srgbClr val="E63275"/>
              </a:solidFill>
            </a:endParaRPr>
          </a:p>
        </p:txBody>
      </p:sp>
      <p:pic>
        <p:nvPicPr>
          <p:cNvPr id="9" name="Picture 8" descr="A close up of a logo&#10;&#10;Description automatically generated">
            <a:extLst>
              <a:ext uri="{FF2B5EF4-FFF2-40B4-BE49-F238E27FC236}">
                <a16:creationId xmlns:a16="http://schemas.microsoft.com/office/drawing/2014/main" id="{B2ECAA96-4DA5-4B88-B9DC-D0F213CD5DB0}"/>
              </a:ext>
            </a:extLst>
          </p:cNvPr>
          <p:cNvPicPr>
            <a:picLocks noChangeAspect="1"/>
          </p:cNvPicPr>
          <p:nvPr/>
        </p:nvPicPr>
        <p:blipFill>
          <a:blip r:embed="rId6" cstate="screen">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10037380" y="527129"/>
            <a:ext cx="1996966" cy="998483"/>
          </a:xfrm>
          <a:prstGeom prst="rect">
            <a:avLst/>
          </a:prstGeom>
        </p:spPr>
      </p:pic>
      <p:pic>
        <p:nvPicPr>
          <p:cNvPr id="10" name="Picture 9" descr="A person sitting at a table using a computer&#10;&#10;Description automatically generated">
            <a:extLst>
              <a:ext uri="{FF2B5EF4-FFF2-40B4-BE49-F238E27FC236}">
                <a16:creationId xmlns:a16="http://schemas.microsoft.com/office/drawing/2014/main" id="{8FD3B9C9-8319-449F-8757-9056266AC414}"/>
              </a:ext>
            </a:extLst>
          </p:cNvPr>
          <p:cNvPicPr>
            <a:picLocks noChangeAspect="1"/>
          </p:cNvPicPr>
          <p:nvPr/>
        </p:nvPicPr>
        <p:blipFill rotWithShape="1">
          <a:blip r:embed="rId8" cstate="screen">
            <a:extLst>
              <a:ext uri="{28A0092B-C50C-407E-A947-70E740481C1C}">
                <a14:useLocalDpi xmlns:a14="http://schemas.microsoft.com/office/drawing/2010/main"/>
              </a:ext>
              <a:ext uri="{837473B0-CC2E-450A-ABE3-18F120FF3D39}">
                <a1611:picAttrSrcUrl xmlns:a1611="http://schemas.microsoft.com/office/drawing/2016/11/main" r:id="rId9"/>
              </a:ext>
            </a:extLst>
          </a:blip>
          <a:srcRect/>
          <a:stretch/>
        </p:blipFill>
        <p:spPr>
          <a:xfrm>
            <a:off x="241738" y="2895600"/>
            <a:ext cx="3294993" cy="3048000"/>
          </a:xfrm>
          <a:prstGeom prst="rect">
            <a:avLst/>
          </a:prstGeom>
        </p:spPr>
      </p:pic>
    </p:spTree>
    <p:extLst>
      <p:ext uri="{BB962C8B-B14F-4D97-AF65-F5344CB8AC3E}">
        <p14:creationId xmlns:p14="http://schemas.microsoft.com/office/powerpoint/2010/main" val="41810122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4382760-2C2D-4E08-9926-4953325F208E}"/>
              </a:ext>
            </a:extLst>
          </p:cNvPr>
          <p:cNvSpPr>
            <a:spLocks noGrp="1"/>
          </p:cNvSpPr>
          <p:nvPr>
            <p:ph type="body" sz="quarter" idx="14"/>
          </p:nvPr>
        </p:nvSpPr>
        <p:spPr>
          <a:xfrm>
            <a:off x="3733801" y="2117448"/>
            <a:ext cx="7835272" cy="3975101"/>
          </a:xfrm>
        </p:spPr>
        <p:txBody>
          <a:bodyPr/>
          <a:lstStyle/>
          <a:p>
            <a:endParaRPr lang="en-IE" b="1" dirty="0">
              <a:hlinkClick r:id="rId2">
                <a:extLst>
                  <a:ext uri="{A12FA001-AC4F-418D-AE19-62706E023703}">
                    <ahyp:hlinkClr xmlns:ahyp="http://schemas.microsoft.com/office/drawing/2018/hyperlinkcolor" val="tx"/>
                  </a:ext>
                </a:extLst>
              </a:hlinkClick>
            </a:endParaRPr>
          </a:p>
          <a:p>
            <a:endParaRPr lang="en-IE" b="1" dirty="0">
              <a:hlinkClick r:id="rId2">
                <a:extLst>
                  <a:ext uri="{A12FA001-AC4F-418D-AE19-62706E023703}">
                    <ahyp:hlinkClr xmlns:ahyp="http://schemas.microsoft.com/office/drawing/2018/hyperlinkcolor" val="tx"/>
                  </a:ext>
                </a:extLst>
              </a:hlinkClick>
            </a:endParaRPr>
          </a:p>
          <a:p>
            <a:r>
              <a:rPr lang="en-IE" dirty="0">
                <a:solidFill>
                  <a:srgbClr val="0070C0"/>
                </a:solidFill>
                <a:hlinkClick r:id="rId2">
                  <a:extLst>
                    <a:ext uri="{A12FA001-AC4F-418D-AE19-62706E023703}">
                      <ahyp:hlinkClr xmlns:ahyp="http://schemas.microsoft.com/office/drawing/2018/hyperlinkcolor" val="tx"/>
                    </a:ext>
                  </a:extLst>
                </a:hlinkClick>
              </a:rPr>
              <a:t>Access Strategic Advice and Expertise</a:t>
            </a:r>
            <a:endParaRPr lang="en-IE" dirty="0">
              <a:solidFill>
                <a:srgbClr val="0070C0"/>
              </a:solidFill>
            </a:endParaRPr>
          </a:p>
          <a:p>
            <a:r>
              <a:rPr lang="en-IE" dirty="0">
                <a:solidFill>
                  <a:srgbClr val="0070C0"/>
                </a:solidFill>
                <a:hlinkClick r:id="rId3">
                  <a:extLst>
                    <a:ext uri="{A12FA001-AC4F-418D-AE19-62706E023703}">
                      <ahyp:hlinkClr xmlns:ahyp="http://schemas.microsoft.com/office/drawing/2018/hyperlinkcolor" val="tx"/>
                    </a:ext>
                  </a:extLst>
                </a:hlinkClick>
              </a:rPr>
              <a:t>Learn skills to start and develop your business</a:t>
            </a:r>
            <a:endParaRPr lang="en-IE" dirty="0">
              <a:solidFill>
                <a:srgbClr val="0070C0"/>
              </a:solidFill>
            </a:endParaRPr>
          </a:p>
          <a:p>
            <a:r>
              <a:rPr lang="en-IE" dirty="0">
                <a:solidFill>
                  <a:srgbClr val="0070C0"/>
                </a:solidFill>
                <a:hlinkClick r:id="rId4">
                  <a:extLst>
                    <a:ext uri="{A12FA001-AC4F-418D-AE19-62706E023703}">
                      <ahyp:hlinkClr xmlns:ahyp="http://schemas.microsoft.com/office/drawing/2018/hyperlinkcolor" val="tx"/>
                    </a:ext>
                  </a:extLst>
                </a:hlinkClick>
              </a:rPr>
              <a:t>Develop export selling capability</a:t>
            </a:r>
            <a:endParaRPr lang="en-IE" dirty="0">
              <a:solidFill>
                <a:srgbClr val="0070C0"/>
              </a:solidFill>
            </a:endParaRPr>
          </a:p>
          <a:p>
            <a:r>
              <a:rPr lang="en-IE" dirty="0">
                <a:solidFill>
                  <a:srgbClr val="0070C0"/>
                </a:solidFill>
                <a:hlinkClick r:id="rId5">
                  <a:extLst>
                    <a:ext uri="{A12FA001-AC4F-418D-AE19-62706E023703}">
                      <ahyp:hlinkClr xmlns:ahyp="http://schemas.microsoft.com/office/drawing/2018/hyperlinkcolor" val="tx"/>
                    </a:ext>
                  </a:extLst>
                </a:hlinkClick>
              </a:rPr>
              <a:t>Leadership and Management Development</a:t>
            </a:r>
            <a:endParaRPr lang="en-IE" dirty="0">
              <a:solidFill>
                <a:srgbClr val="0070C0"/>
              </a:solidFill>
            </a:endParaRPr>
          </a:p>
          <a:p>
            <a:endParaRPr lang="en-IE" dirty="0"/>
          </a:p>
        </p:txBody>
      </p:sp>
      <p:sp>
        <p:nvSpPr>
          <p:cNvPr id="4" name="Text Placeholder 1">
            <a:extLst>
              <a:ext uri="{FF2B5EF4-FFF2-40B4-BE49-F238E27FC236}">
                <a16:creationId xmlns:a16="http://schemas.microsoft.com/office/drawing/2014/main" id="{197FE645-0E1E-4013-8F8D-BC956D553944}"/>
              </a:ext>
            </a:extLst>
          </p:cNvPr>
          <p:cNvSpPr txBox="1">
            <a:spLocks/>
          </p:cNvSpPr>
          <p:nvPr/>
        </p:nvSpPr>
        <p:spPr>
          <a:xfrm>
            <a:off x="3733801" y="853278"/>
            <a:ext cx="7407087" cy="1034007"/>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6D6E6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IE" b="1" dirty="0">
                <a:solidFill>
                  <a:srgbClr val="E63275"/>
                </a:solidFill>
              </a:rPr>
              <a:t>Accessing External Support – some useful links </a:t>
            </a:r>
          </a:p>
        </p:txBody>
      </p:sp>
      <p:pic>
        <p:nvPicPr>
          <p:cNvPr id="5" name="Picture 4" descr="A picture containing sign&#10;&#10;Description automatically generated">
            <a:extLst>
              <a:ext uri="{FF2B5EF4-FFF2-40B4-BE49-F238E27FC236}">
                <a16:creationId xmlns:a16="http://schemas.microsoft.com/office/drawing/2014/main" id="{DEE771F9-1276-4EB0-9DBB-AD1D7F52D676}"/>
              </a:ext>
            </a:extLst>
          </p:cNvPr>
          <p:cNvPicPr>
            <a:picLocks noChangeAspect="1"/>
          </p:cNvPicPr>
          <p:nvPr/>
        </p:nvPicPr>
        <p:blipFill>
          <a:blip r:embed="rId6" cstate="screen">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622927" y="2984938"/>
            <a:ext cx="2161265" cy="3182232"/>
          </a:xfrm>
          <a:prstGeom prst="rect">
            <a:avLst/>
          </a:prstGeom>
        </p:spPr>
      </p:pic>
    </p:spTree>
    <p:extLst>
      <p:ext uri="{BB962C8B-B14F-4D97-AF65-F5344CB8AC3E}">
        <p14:creationId xmlns:p14="http://schemas.microsoft.com/office/powerpoint/2010/main" val="10501597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129771" y="509532"/>
            <a:ext cx="7757429" cy="697353"/>
          </a:xfrm>
        </p:spPr>
        <p:txBody>
          <a:bodyPr>
            <a:noAutofit/>
          </a:bodyPr>
          <a:lstStyle/>
          <a:p>
            <a:pPr>
              <a:lnSpc>
                <a:spcPts val="3200"/>
              </a:lnSpc>
              <a:spcBef>
                <a:spcPts val="100"/>
              </a:spcBef>
            </a:pPr>
            <a:r>
              <a:rPr kumimoji="1" lang="en-IE" altLang="ja-JP" b="1" dirty="0">
                <a:solidFill>
                  <a:srgbClr val="10B1A2"/>
                </a:solidFill>
                <a:ea typeface="MS PGothic" charset="-128"/>
              </a:rPr>
              <a:t>Existing Supports for Female Entrepreneurs</a:t>
            </a:r>
          </a:p>
          <a:p>
            <a:pPr>
              <a:lnSpc>
                <a:spcPts val="3200"/>
              </a:lnSpc>
              <a:spcBef>
                <a:spcPts val="100"/>
              </a:spcBef>
            </a:pPr>
            <a:r>
              <a:rPr lang="en-IE" b="1" dirty="0"/>
              <a:t>Northern Ireland UK</a:t>
            </a:r>
          </a:p>
          <a:p>
            <a:endParaRPr kumimoji="1" lang="en-IE" altLang="ja-JP" b="1" dirty="0">
              <a:latin typeface="Calibri" charset="0"/>
              <a:ea typeface="MS PGothic" charset="-128"/>
            </a:endParaRPr>
          </a:p>
          <a:p>
            <a:endParaRPr lang="en-US" b="1" dirty="0"/>
          </a:p>
        </p:txBody>
      </p:sp>
      <p:sp>
        <p:nvSpPr>
          <p:cNvPr id="5" name="Text Placeholder 4"/>
          <p:cNvSpPr>
            <a:spLocks noGrp="1"/>
          </p:cNvSpPr>
          <p:nvPr>
            <p:ph type="body" sz="quarter" idx="14"/>
          </p:nvPr>
        </p:nvSpPr>
        <p:spPr>
          <a:xfrm>
            <a:off x="523875" y="2698473"/>
            <a:ext cx="11464408" cy="3975101"/>
          </a:xfrm>
        </p:spPr>
        <p:txBody>
          <a:bodyPr/>
          <a:lstStyle/>
          <a:p>
            <a:pPr lvl="0">
              <a:lnSpc>
                <a:spcPct val="107000"/>
              </a:lnSpc>
              <a:spcAft>
                <a:spcPts val="0"/>
              </a:spcAft>
            </a:pPr>
            <a:r>
              <a:rPr lang="en-GB" b="1" dirty="0">
                <a:solidFill>
                  <a:srgbClr val="E95273"/>
                </a:solidFill>
                <a:latin typeface="Calibri" panose="020F0502020204030204" pitchFamily="34" charset="0"/>
                <a:ea typeface="Calibri" panose="020F0502020204030204" pitchFamily="34" charset="0"/>
                <a:cs typeface="Times New Roman" panose="02020603050405020304" pitchFamily="18" charset="0"/>
              </a:rPr>
              <a:t>Loan Funds</a:t>
            </a:r>
          </a:p>
          <a:p>
            <a:pPr marL="401638" lvl="0">
              <a:lnSpc>
                <a:spcPct val="107000"/>
              </a:lnSpc>
              <a:spcAft>
                <a:spcPts val="0"/>
              </a:spcAft>
            </a:pPr>
            <a:r>
              <a:rPr lang="en-GB" b="1" dirty="0">
                <a:latin typeface="Calibri" panose="020F0502020204030204" pitchFamily="34" charset="0"/>
                <a:ea typeface="Calibri" panose="020F0502020204030204" pitchFamily="34" charset="0"/>
                <a:cs typeface="Times New Roman" panose="02020603050405020304" pitchFamily="18" charset="0"/>
              </a:rPr>
              <a:t>Enterprise Northern Ireland Loan Fund </a:t>
            </a: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http://www.eniloans.com/</a:t>
            </a:r>
            <a:endParaRPr lang="en-IE"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401638" lvl="0">
              <a:lnSpc>
                <a:spcPct val="107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Start Up Loans through ENI have an interest rate of 6% fixed (6.2%) APR. Individuals applying for a loan are required to satisfy a set of eligibility criteria before being selected – such as submitting a business plan to prove that the business has the means to pay the loan back. Businesses must be less than 24 months, be based in Northern Ireland and applicants must be over 18 years old.</a:t>
            </a:r>
          </a:p>
          <a:p>
            <a:pPr marL="401638" lvl="0">
              <a:lnSpc>
                <a:spcPct val="107000"/>
              </a:lnSpc>
              <a:spcAft>
                <a:spcPts val="0"/>
              </a:spcAft>
            </a:pPr>
            <a:r>
              <a:rPr lang="en-GB" b="1" dirty="0">
                <a:latin typeface="Calibri" panose="020F0502020204030204" pitchFamily="34" charset="0"/>
                <a:ea typeface="Calibri" panose="020F0502020204030204" pitchFamily="34" charset="0"/>
                <a:cs typeface="Times New Roman" panose="02020603050405020304" pitchFamily="18" charset="0"/>
              </a:rPr>
              <a:t>Northern Ireland Small Business Loan fund </a:t>
            </a: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http://www.nisblf.com</a:t>
            </a:r>
            <a:endParaRPr lang="en-US" dirty="0"/>
          </a:p>
        </p:txBody>
      </p:sp>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751934" y="754122"/>
            <a:ext cx="902849" cy="809878"/>
          </a:xfrm>
          <a:prstGeom prst="rect">
            <a:avLst/>
          </a:prstGeom>
        </p:spPr>
      </p:pic>
    </p:spTree>
    <p:extLst>
      <p:ext uri="{BB962C8B-B14F-4D97-AF65-F5344CB8AC3E}">
        <p14:creationId xmlns:p14="http://schemas.microsoft.com/office/powerpoint/2010/main" val="8698805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85776" y="509532"/>
            <a:ext cx="7407087" cy="697353"/>
          </a:xfrm>
        </p:spPr>
        <p:txBody>
          <a:bodyPr>
            <a:noAutofit/>
          </a:bodyPr>
          <a:lstStyle/>
          <a:p>
            <a:pPr>
              <a:lnSpc>
                <a:spcPts val="3200"/>
              </a:lnSpc>
              <a:spcBef>
                <a:spcPts val="100"/>
              </a:spcBef>
            </a:pPr>
            <a:r>
              <a:rPr kumimoji="1" lang="en-IE" altLang="ja-JP" b="1" dirty="0">
                <a:solidFill>
                  <a:srgbClr val="10B1A2"/>
                </a:solidFill>
                <a:ea typeface="MS PGothic" charset="-128"/>
              </a:rPr>
              <a:t>Existing Supports for Female Entrepreneurs</a:t>
            </a:r>
          </a:p>
          <a:p>
            <a:pPr>
              <a:lnSpc>
                <a:spcPts val="3200"/>
              </a:lnSpc>
              <a:spcBef>
                <a:spcPts val="100"/>
              </a:spcBef>
            </a:pPr>
            <a:r>
              <a:rPr lang="en-IE" b="1" dirty="0"/>
              <a:t>Northern Ireland UK</a:t>
            </a:r>
          </a:p>
          <a:p>
            <a:endParaRPr kumimoji="1" lang="en-IE" altLang="ja-JP" b="1" dirty="0">
              <a:latin typeface="Calibri" charset="0"/>
              <a:ea typeface="MS PGothic" charset="-128"/>
            </a:endParaRPr>
          </a:p>
          <a:p>
            <a:pPr>
              <a:spcBef>
                <a:spcPts val="400"/>
              </a:spcBef>
            </a:pPr>
            <a:endParaRPr lang="en-US" b="1" dirty="0"/>
          </a:p>
        </p:txBody>
      </p:sp>
      <p:sp>
        <p:nvSpPr>
          <p:cNvPr id="2" name="Text Placeholder 1">
            <a:extLst>
              <a:ext uri="{FF2B5EF4-FFF2-40B4-BE49-F238E27FC236}">
                <a16:creationId xmlns:a16="http://schemas.microsoft.com/office/drawing/2014/main" id="{74882EF3-6863-4632-8E58-390925B8F4CD}"/>
              </a:ext>
            </a:extLst>
          </p:cNvPr>
          <p:cNvSpPr>
            <a:spLocks noGrp="1"/>
          </p:cNvSpPr>
          <p:nvPr>
            <p:ph type="body" sz="quarter" idx="14"/>
          </p:nvPr>
        </p:nvSpPr>
        <p:spPr>
          <a:xfrm>
            <a:off x="485776" y="2138924"/>
            <a:ext cx="9372599" cy="3975101"/>
          </a:xfrm>
        </p:spPr>
        <p:txBody>
          <a:bodyPr/>
          <a:lstStyle/>
          <a:p>
            <a:pPr lvl="0">
              <a:spcBef>
                <a:spcPts val="400"/>
              </a:spcBef>
            </a:pPr>
            <a:r>
              <a:rPr lang="en-GB" b="1" dirty="0">
                <a:solidFill>
                  <a:srgbClr val="E95273"/>
                </a:solidFill>
              </a:rPr>
              <a:t>Women In Business: Yes You Can - £20K Pitching Competition</a:t>
            </a:r>
            <a:endParaRPr lang="en-IE" b="1" dirty="0">
              <a:solidFill>
                <a:srgbClr val="E95273"/>
              </a:solidFill>
            </a:endParaRPr>
          </a:p>
          <a:p>
            <a:pPr>
              <a:spcBef>
                <a:spcPts val="400"/>
              </a:spcBef>
            </a:pPr>
            <a:r>
              <a:rPr lang="en-GB" dirty="0"/>
              <a:t>This Pitching Competition is part of a new 3-year Female Enterprise Programme, Yes You Can, which is a collaboration between the 11 Local Councils in Northern Ireland, Invest NI and Women in Business. Pitching guidelines </a:t>
            </a:r>
            <a:r>
              <a:rPr lang="en-GB" sz="1400" u="sng" dirty="0">
                <a:hlinkClick r:id="rId2"/>
              </a:rPr>
              <a:t>https://www.womeninbusinessni.com/getattachment/4bd75ec5-472e-4b0b-80d8-693a9291b2fe/Pitching-Compettiton-Guidelines-2019.pdf.aspx?lang=en-GB</a:t>
            </a:r>
            <a:endParaRPr lang="en-IE" sz="1400" dirty="0"/>
          </a:p>
          <a:p>
            <a:pPr>
              <a:spcBef>
                <a:spcPts val="400"/>
              </a:spcBef>
            </a:pPr>
            <a:endParaRPr lang="en-GB" sz="1050" dirty="0"/>
          </a:p>
          <a:p>
            <a:pPr lvl="0">
              <a:spcBef>
                <a:spcPts val="400"/>
              </a:spcBef>
            </a:pPr>
            <a:r>
              <a:rPr lang="en-GB" sz="1800" b="1" dirty="0">
                <a:solidFill>
                  <a:srgbClr val="E95273"/>
                </a:solidFill>
              </a:rPr>
              <a:t>Invest NI Innovation Voucher</a:t>
            </a:r>
            <a:endParaRPr lang="en-IE" dirty="0">
              <a:solidFill>
                <a:srgbClr val="E95273"/>
              </a:solidFill>
            </a:endParaRPr>
          </a:p>
          <a:p>
            <a:pPr>
              <a:spcBef>
                <a:spcPts val="400"/>
              </a:spcBef>
            </a:pPr>
            <a:r>
              <a:rPr lang="en-GB" dirty="0"/>
              <a:t>An Innovation Voucher provides funding to small and medium sized businesses to work with an expert Knowledge Provider from a University, College or other Public Sector Research Body bringing new knowledge to help businesses innovate, develop and grow.</a:t>
            </a:r>
          </a:p>
          <a:p>
            <a:pPr>
              <a:spcBef>
                <a:spcPts val="400"/>
              </a:spcBef>
            </a:pPr>
            <a:r>
              <a:rPr lang="en-GB" sz="1400" u="sng" dirty="0">
                <a:hlinkClick r:id="rId3"/>
              </a:rPr>
              <a:t>https://www.investni.com/support-for-business/innovation-vouchers.html</a:t>
            </a:r>
            <a:endParaRPr lang="en-IE" sz="1400" dirty="0"/>
          </a:p>
          <a:p>
            <a:pPr>
              <a:spcBef>
                <a:spcPts val="400"/>
              </a:spcBef>
            </a:pPr>
            <a:endParaRPr lang="en-IE" dirty="0"/>
          </a:p>
          <a:p>
            <a:endParaRPr lang="en-IE" dirty="0"/>
          </a:p>
        </p:txBody>
      </p:sp>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48671" y="509532"/>
            <a:ext cx="902849" cy="809878"/>
          </a:xfrm>
          <a:prstGeom prst="rect">
            <a:avLst/>
          </a:prstGeom>
        </p:spPr>
      </p:pic>
    </p:spTree>
    <p:extLst>
      <p:ext uri="{BB962C8B-B14F-4D97-AF65-F5344CB8AC3E}">
        <p14:creationId xmlns:p14="http://schemas.microsoft.com/office/powerpoint/2010/main" val="15628510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129771" y="416774"/>
            <a:ext cx="7407087" cy="697353"/>
          </a:xfrm>
        </p:spPr>
        <p:txBody>
          <a:bodyPr>
            <a:noAutofit/>
          </a:bodyPr>
          <a:lstStyle/>
          <a:p>
            <a:pPr>
              <a:lnSpc>
                <a:spcPts val="3200"/>
              </a:lnSpc>
              <a:spcBef>
                <a:spcPts val="100"/>
              </a:spcBef>
            </a:pPr>
            <a:r>
              <a:rPr kumimoji="1" lang="en-IE" altLang="ja-JP" b="1" dirty="0">
                <a:solidFill>
                  <a:srgbClr val="10B1A2"/>
                </a:solidFill>
                <a:ea typeface="MS PGothic" charset="-128"/>
              </a:rPr>
              <a:t>Existing Supports for Female Entrepreneurs</a:t>
            </a:r>
          </a:p>
          <a:p>
            <a:pPr>
              <a:lnSpc>
                <a:spcPts val="3200"/>
              </a:lnSpc>
              <a:spcBef>
                <a:spcPts val="100"/>
              </a:spcBef>
            </a:pPr>
            <a:r>
              <a:rPr lang="en-IE" b="1" dirty="0"/>
              <a:t>Northern Ireland UK</a:t>
            </a:r>
          </a:p>
          <a:p>
            <a:endParaRPr kumimoji="1" lang="en-IE" altLang="ja-JP" b="1" dirty="0">
              <a:latin typeface="Calibri" charset="0"/>
              <a:ea typeface="MS PGothic" charset="-128"/>
            </a:endParaRPr>
          </a:p>
          <a:p>
            <a:endParaRPr lang="en-US" b="1" dirty="0"/>
          </a:p>
        </p:txBody>
      </p:sp>
      <p:sp>
        <p:nvSpPr>
          <p:cNvPr id="5" name="Text Placeholder 4"/>
          <p:cNvSpPr>
            <a:spLocks noGrp="1"/>
          </p:cNvSpPr>
          <p:nvPr>
            <p:ph type="body" sz="quarter" idx="14"/>
          </p:nvPr>
        </p:nvSpPr>
        <p:spPr>
          <a:xfrm>
            <a:off x="514351" y="2637575"/>
            <a:ext cx="11344274" cy="3975101"/>
          </a:xfrm>
        </p:spPr>
        <p:txBody>
          <a:bodyPr/>
          <a:lstStyle/>
          <a:p>
            <a:pPr lvl="0">
              <a:spcBef>
                <a:spcPts val="400"/>
              </a:spcBef>
            </a:pPr>
            <a:r>
              <a:rPr lang="en-IE" b="1" dirty="0">
                <a:solidFill>
                  <a:srgbClr val="E95273"/>
                </a:solidFill>
              </a:rPr>
              <a:t>Training </a:t>
            </a:r>
          </a:p>
          <a:p>
            <a:pPr marL="457200" lvl="0" indent="-457200">
              <a:spcBef>
                <a:spcPts val="400"/>
              </a:spcBef>
              <a:buFont typeface="+mj-lt"/>
              <a:buAutoNum type="arabicPeriod" startAt="2"/>
            </a:pPr>
            <a:endParaRPr lang="en-IE" sz="800" b="1" dirty="0">
              <a:solidFill>
                <a:srgbClr val="E95273"/>
              </a:solidFill>
            </a:endParaRPr>
          </a:p>
          <a:p>
            <a:pPr marL="495300">
              <a:spcBef>
                <a:spcPts val="400"/>
              </a:spcBef>
            </a:pPr>
            <a:r>
              <a:rPr lang="en-GB" b="1" dirty="0">
                <a:solidFill>
                  <a:srgbClr val="E95273"/>
                </a:solidFill>
              </a:rPr>
              <a:t>Exploring Enterprise Programme </a:t>
            </a:r>
            <a:r>
              <a:rPr lang="en-GB" dirty="0"/>
              <a:t>is a free programme which provides an insight into starting a business or allows you to take the first steps to gaining employment. </a:t>
            </a:r>
            <a:r>
              <a:rPr lang="en-GB" sz="2000" u="sng" dirty="0">
                <a:hlinkClick r:id="rId3"/>
              </a:rPr>
              <a:t>https://www.enterpriseni.com/exploring-enterprise-eep</a:t>
            </a:r>
            <a:endParaRPr lang="en-IE" sz="2000" dirty="0"/>
          </a:p>
          <a:p>
            <a:pPr marL="495300">
              <a:spcBef>
                <a:spcPts val="400"/>
              </a:spcBef>
            </a:pPr>
            <a:r>
              <a:rPr lang="en-GB" b="1" dirty="0">
                <a:solidFill>
                  <a:srgbClr val="E95273"/>
                </a:solidFill>
              </a:rPr>
              <a:t>Grit &amp; Grace</a:t>
            </a:r>
            <a:endParaRPr lang="en-IE" b="1" dirty="0">
              <a:solidFill>
                <a:srgbClr val="E95273"/>
              </a:solidFill>
            </a:endParaRPr>
          </a:p>
          <a:p>
            <a:pPr marL="495300">
              <a:spcBef>
                <a:spcPts val="400"/>
              </a:spcBef>
            </a:pPr>
            <a:r>
              <a:rPr lang="en-GB" dirty="0"/>
              <a:t>A 3-day leadership programme for ambitious and dynamic female leaders. Over the course of the programme you will have the opportunity to discover your own unique leadership style, network with your peers and build your confidence to succeed. This is a highly interactive programme – specifically designed to deliver immediate and sustainable impact. </a:t>
            </a:r>
            <a:r>
              <a:rPr lang="en-GB" sz="2000" u="sng" dirty="0">
                <a:hlinkClick r:id="rId4"/>
              </a:rPr>
              <a:t>https://www.womeninbusinessni.com/Programmes/Grit-Grace.aspx</a:t>
            </a:r>
            <a:endParaRPr lang="en-IE" sz="2000" dirty="0"/>
          </a:p>
        </p:txBody>
      </p:sp>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371059" y="765450"/>
            <a:ext cx="902849" cy="809878"/>
          </a:xfrm>
          <a:prstGeom prst="rect">
            <a:avLst/>
          </a:prstGeom>
        </p:spPr>
      </p:pic>
    </p:spTree>
    <p:extLst>
      <p:ext uri="{BB962C8B-B14F-4D97-AF65-F5344CB8AC3E}">
        <p14:creationId xmlns:p14="http://schemas.microsoft.com/office/powerpoint/2010/main" val="40984228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956059" y="511167"/>
            <a:ext cx="7407087" cy="697353"/>
          </a:xfrm>
        </p:spPr>
        <p:txBody>
          <a:bodyPr>
            <a:noAutofit/>
          </a:bodyPr>
          <a:lstStyle/>
          <a:p>
            <a:pPr>
              <a:lnSpc>
                <a:spcPts val="3200"/>
              </a:lnSpc>
              <a:spcBef>
                <a:spcPts val="100"/>
              </a:spcBef>
            </a:pPr>
            <a:r>
              <a:rPr kumimoji="1" lang="en-IE" altLang="ja-JP" b="1" dirty="0">
                <a:solidFill>
                  <a:srgbClr val="10B1A2"/>
                </a:solidFill>
                <a:ea typeface="MS PGothic" charset="-128"/>
              </a:rPr>
              <a:t>Existing Supports for Female Entrepreneurs</a:t>
            </a:r>
          </a:p>
          <a:p>
            <a:pPr>
              <a:lnSpc>
                <a:spcPts val="3200"/>
              </a:lnSpc>
              <a:spcBef>
                <a:spcPts val="100"/>
              </a:spcBef>
            </a:pPr>
            <a:r>
              <a:rPr lang="en-IE" b="1" dirty="0"/>
              <a:t>Northern Ireland UK</a:t>
            </a:r>
          </a:p>
          <a:p>
            <a:pPr marL="457200" lvl="0" indent="-457200">
              <a:spcBef>
                <a:spcPts val="400"/>
              </a:spcBef>
              <a:buFont typeface="+mj-lt"/>
              <a:buAutoNum type="arabicPeriod" startAt="2"/>
            </a:pPr>
            <a:endParaRPr lang="en-IE" b="1" dirty="0"/>
          </a:p>
        </p:txBody>
      </p:sp>
      <p:sp>
        <p:nvSpPr>
          <p:cNvPr id="2" name="Text Placeholder 1">
            <a:extLst>
              <a:ext uri="{FF2B5EF4-FFF2-40B4-BE49-F238E27FC236}">
                <a16:creationId xmlns:a16="http://schemas.microsoft.com/office/drawing/2014/main" id="{4539D592-7698-4B64-BBC5-ECF889681B7D}"/>
              </a:ext>
            </a:extLst>
          </p:cNvPr>
          <p:cNvSpPr>
            <a:spLocks noGrp="1"/>
          </p:cNvSpPr>
          <p:nvPr>
            <p:ph type="body" sz="quarter" idx="14"/>
          </p:nvPr>
        </p:nvSpPr>
        <p:spPr>
          <a:xfrm>
            <a:off x="876300" y="2117212"/>
            <a:ext cx="9544049" cy="3975101"/>
          </a:xfrm>
        </p:spPr>
        <p:txBody>
          <a:bodyPr/>
          <a:lstStyle/>
          <a:p>
            <a:pPr lvl="0">
              <a:spcBef>
                <a:spcPts val="400"/>
              </a:spcBef>
            </a:pPr>
            <a:r>
              <a:rPr lang="en-IE" b="1" dirty="0">
                <a:solidFill>
                  <a:srgbClr val="E95273"/>
                </a:solidFill>
              </a:rPr>
              <a:t>Training </a:t>
            </a:r>
          </a:p>
          <a:p>
            <a:pPr marL="457200" lvl="0" indent="-457200">
              <a:spcBef>
                <a:spcPts val="400"/>
              </a:spcBef>
              <a:buFont typeface="+mj-lt"/>
              <a:buAutoNum type="arabicPeriod" startAt="2"/>
            </a:pPr>
            <a:endParaRPr lang="en-IE" sz="500" b="1" dirty="0">
              <a:solidFill>
                <a:srgbClr val="E95273"/>
              </a:solidFill>
            </a:endParaRPr>
          </a:p>
          <a:p>
            <a:pPr marL="495300">
              <a:spcBef>
                <a:spcPts val="400"/>
              </a:spcBef>
            </a:pPr>
            <a:r>
              <a:rPr lang="en-GB" b="1" dirty="0">
                <a:solidFill>
                  <a:srgbClr val="E95273"/>
                </a:solidFill>
              </a:rPr>
              <a:t>Women in Business (WIB) </a:t>
            </a:r>
            <a:r>
              <a:rPr lang="en-GB" b="1" i="1" dirty="0">
                <a:solidFill>
                  <a:srgbClr val="E95273"/>
                </a:solidFill>
              </a:rPr>
              <a:t>Your Voice </a:t>
            </a:r>
            <a:endParaRPr lang="en-IE" b="1" dirty="0">
              <a:solidFill>
                <a:srgbClr val="E95273"/>
              </a:solidFill>
            </a:endParaRPr>
          </a:p>
          <a:p>
            <a:pPr marL="495300">
              <a:spcBef>
                <a:spcPts val="400"/>
              </a:spcBef>
            </a:pPr>
            <a:r>
              <a:rPr lang="en-GB" dirty="0"/>
              <a:t>A bespoke 2-day training course, helping participants develop excellent presentation and communication skills. Designed especially for Women in Business members, The course aims to develop exceptional presentation and communication skills and improve the performance of leaders, executives, business owners &amp; managers through a combination of learning and practical application. The purpose is simple: to build knowledge, skills &amp; confidence in order in order to influence &amp; create impact through exceptional communication and presentation. </a:t>
            </a:r>
            <a:r>
              <a:rPr lang="en-GB" sz="1400" u="sng" dirty="0">
                <a:hlinkClick r:id="rId2"/>
              </a:rPr>
              <a:t>https://www.womeninbusinessni.com/Programmes/Your-Voice.aspx</a:t>
            </a:r>
            <a:endParaRPr lang="en-IE" dirty="0"/>
          </a:p>
          <a:p>
            <a:endParaRPr lang="en-IE" dirty="0"/>
          </a:p>
        </p:txBody>
      </p:sp>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15371" y="765687"/>
            <a:ext cx="902849" cy="809878"/>
          </a:xfrm>
          <a:prstGeom prst="rect">
            <a:avLst/>
          </a:prstGeom>
        </p:spPr>
      </p:pic>
    </p:spTree>
    <p:extLst>
      <p:ext uri="{BB962C8B-B14F-4D97-AF65-F5344CB8AC3E}">
        <p14:creationId xmlns:p14="http://schemas.microsoft.com/office/powerpoint/2010/main" val="34066940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752409" y="579148"/>
            <a:ext cx="7407087" cy="697353"/>
          </a:xfrm>
        </p:spPr>
        <p:txBody>
          <a:bodyPr>
            <a:noAutofit/>
          </a:bodyPr>
          <a:lstStyle/>
          <a:p>
            <a:pPr>
              <a:lnSpc>
                <a:spcPts val="3200"/>
              </a:lnSpc>
              <a:spcBef>
                <a:spcPts val="100"/>
              </a:spcBef>
            </a:pPr>
            <a:r>
              <a:rPr kumimoji="1" lang="en-IE" altLang="ja-JP" b="1" dirty="0">
                <a:solidFill>
                  <a:srgbClr val="10B1A2"/>
                </a:solidFill>
                <a:ea typeface="MS PGothic" charset="-128"/>
              </a:rPr>
              <a:t>Existing Supports for Female Entrepreneurs</a:t>
            </a:r>
          </a:p>
          <a:p>
            <a:pPr>
              <a:lnSpc>
                <a:spcPts val="3200"/>
              </a:lnSpc>
              <a:spcBef>
                <a:spcPts val="100"/>
              </a:spcBef>
            </a:pPr>
            <a:r>
              <a:rPr lang="en-IE" b="1" dirty="0"/>
              <a:t>Northern Ireland UK</a:t>
            </a:r>
          </a:p>
          <a:p>
            <a:endParaRPr kumimoji="1" lang="en-IE" altLang="ja-JP" b="1" dirty="0">
              <a:latin typeface="Calibri" charset="0"/>
              <a:ea typeface="MS PGothic" charset="-128"/>
            </a:endParaRPr>
          </a:p>
          <a:p>
            <a:endParaRPr lang="en-US" b="1" dirty="0"/>
          </a:p>
        </p:txBody>
      </p:sp>
      <p:sp>
        <p:nvSpPr>
          <p:cNvPr id="5" name="Text Placeholder 4"/>
          <p:cNvSpPr>
            <a:spLocks noGrp="1"/>
          </p:cNvSpPr>
          <p:nvPr>
            <p:ph type="body" sz="quarter" idx="14"/>
          </p:nvPr>
        </p:nvSpPr>
        <p:spPr>
          <a:xfrm>
            <a:off x="777411" y="2774673"/>
            <a:ext cx="10759447" cy="3975101"/>
          </a:xfrm>
        </p:spPr>
        <p:txBody>
          <a:bodyPr/>
          <a:lstStyle/>
          <a:p>
            <a:pPr lvl="0">
              <a:lnSpc>
                <a:spcPts val="2700"/>
              </a:lnSpc>
              <a:spcBef>
                <a:spcPts val="400"/>
              </a:spcBef>
            </a:pPr>
            <a:r>
              <a:rPr lang="en-IE" b="1" dirty="0">
                <a:solidFill>
                  <a:srgbClr val="E95273"/>
                </a:solidFill>
              </a:rPr>
              <a:t>Mentoring</a:t>
            </a:r>
          </a:p>
          <a:p>
            <a:pPr marL="457200" lvl="0" indent="-457200">
              <a:lnSpc>
                <a:spcPct val="100000"/>
              </a:lnSpc>
              <a:spcBef>
                <a:spcPts val="400"/>
              </a:spcBef>
              <a:buFont typeface="+mj-lt"/>
              <a:buAutoNum type="arabicPeriod" startAt="3"/>
            </a:pPr>
            <a:endParaRPr lang="en-IE" sz="800" b="1" dirty="0">
              <a:solidFill>
                <a:srgbClr val="E95273"/>
              </a:solidFill>
            </a:endParaRPr>
          </a:p>
          <a:p>
            <a:pPr marL="495300" lvl="0">
              <a:lnSpc>
                <a:spcPts val="2700"/>
              </a:lnSpc>
              <a:spcBef>
                <a:spcPts val="400"/>
              </a:spcBef>
            </a:pPr>
            <a:r>
              <a:rPr lang="en-GB" b="1" dirty="0">
                <a:solidFill>
                  <a:srgbClr val="E95273"/>
                </a:solidFill>
              </a:rPr>
              <a:t>Women in Business (WIB) (Power of 4 programme)</a:t>
            </a:r>
            <a:endParaRPr lang="en-IE" b="1" dirty="0">
              <a:solidFill>
                <a:srgbClr val="E95273"/>
              </a:solidFill>
            </a:endParaRPr>
          </a:p>
          <a:p>
            <a:pPr marL="495300">
              <a:lnSpc>
                <a:spcPts val="2700"/>
              </a:lnSpc>
              <a:spcBef>
                <a:spcPts val="400"/>
              </a:spcBef>
            </a:pPr>
            <a:r>
              <a:rPr lang="en-GB" dirty="0"/>
              <a:t>Offers local women a chance to be part of a six month programme that provides training, mentoring, role model support and builds a peer network.</a:t>
            </a:r>
            <a:endParaRPr lang="en-IE" dirty="0"/>
          </a:p>
          <a:p>
            <a:pPr marL="495300">
              <a:lnSpc>
                <a:spcPts val="2200"/>
              </a:lnSpc>
              <a:spcBef>
                <a:spcPts val="400"/>
              </a:spcBef>
            </a:pPr>
            <a:r>
              <a:rPr lang="en-GB" b="1" dirty="0">
                <a:solidFill>
                  <a:srgbClr val="E95273"/>
                </a:solidFill>
              </a:rPr>
              <a:t>Women in Business  (The Mentoring Programme)</a:t>
            </a:r>
            <a:endParaRPr lang="en-IE" b="1" dirty="0">
              <a:solidFill>
                <a:srgbClr val="E95273"/>
              </a:solidFill>
            </a:endParaRPr>
          </a:p>
          <a:p>
            <a:pPr marL="495300">
              <a:lnSpc>
                <a:spcPts val="2700"/>
              </a:lnSpc>
              <a:spcBef>
                <a:spcPts val="400"/>
              </a:spcBef>
            </a:pPr>
            <a:r>
              <a:rPr lang="en-GB" dirty="0"/>
              <a:t>The mentoring programme offers places on the programme four times per annum, matching 30 Mentors with 30 Mentees for a 12-month programme of mentoring support. As a result, we are continually recruiting experienced and accomplished women, who are willing to gift their knowledge and expertise to other women at an earlier stage in their careers.</a:t>
            </a:r>
            <a:endParaRPr lang="en-IE" dirty="0"/>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80509" y="830672"/>
            <a:ext cx="902849" cy="809878"/>
          </a:xfrm>
          <a:prstGeom prst="rect">
            <a:avLst/>
          </a:prstGeom>
        </p:spPr>
      </p:pic>
    </p:spTree>
    <p:extLst>
      <p:ext uri="{BB962C8B-B14F-4D97-AF65-F5344CB8AC3E}">
        <p14:creationId xmlns:p14="http://schemas.microsoft.com/office/powerpoint/2010/main" val="24002371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802BCD-44DE-453C-9E86-1E45B6825672}"/>
              </a:ext>
            </a:extLst>
          </p:cNvPr>
          <p:cNvSpPr>
            <a:spLocks noGrp="1"/>
          </p:cNvSpPr>
          <p:nvPr>
            <p:ph type="body" sz="quarter" idx="14"/>
          </p:nvPr>
        </p:nvSpPr>
        <p:spPr>
          <a:xfrm>
            <a:off x="876301" y="2117212"/>
            <a:ext cx="10220324" cy="3975101"/>
          </a:xfrm>
        </p:spPr>
        <p:txBody>
          <a:bodyPr/>
          <a:lstStyle/>
          <a:p>
            <a:pPr lvl="0">
              <a:spcBef>
                <a:spcPts val="400"/>
              </a:spcBef>
            </a:pPr>
            <a:r>
              <a:rPr lang="en-IE" b="1" dirty="0">
                <a:solidFill>
                  <a:srgbClr val="E95273"/>
                </a:solidFill>
              </a:rPr>
              <a:t>Mentoring</a:t>
            </a:r>
          </a:p>
          <a:p>
            <a:pPr marL="495300" lvl="0">
              <a:spcBef>
                <a:spcPts val="400"/>
              </a:spcBef>
            </a:pPr>
            <a:endParaRPr lang="en-GB" sz="800" b="1" dirty="0">
              <a:solidFill>
                <a:srgbClr val="E95273"/>
              </a:solidFill>
            </a:endParaRPr>
          </a:p>
          <a:p>
            <a:pPr marL="495300" lvl="0">
              <a:spcBef>
                <a:spcPts val="400"/>
              </a:spcBef>
            </a:pPr>
            <a:r>
              <a:rPr lang="en-GB" b="1" dirty="0">
                <a:solidFill>
                  <a:srgbClr val="E95273"/>
                </a:solidFill>
              </a:rPr>
              <a:t>Women in Business  (The Mentoring Programme)</a:t>
            </a:r>
            <a:endParaRPr lang="en-IE" b="1" dirty="0">
              <a:solidFill>
                <a:srgbClr val="E95273"/>
              </a:solidFill>
            </a:endParaRPr>
          </a:p>
          <a:p>
            <a:pPr marL="495300">
              <a:spcBef>
                <a:spcPts val="400"/>
              </a:spcBef>
            </a:pPr>
            <a:endParaRPr lang="en-GB" sz="800" dirty="0"/>
          </a:p>
          <a:p>
            <a:pPr marL="495300">
              <a:spcBef>
                <a:spcPts val="400"/>
              </a:spcBef>
            </a:pPr>
            <a:r>
              <a:rPr lang="en-GB" dirty="0"/>
              <a:t>Induction sessions include:</a:t>
            </a:r>
            <a:endParaRPr lang="en-IE" dirty="0"/>
          </a:p>
          <a:p>
            <a:pPr marL="838200" lvl="1" indent="-342900" algn="l">
              <a:spcBef>
                <a:spcPts val="400"/>
              </a:spcBef>
              <a:buClr>
                <a:srgbClr val="E95273"/>
              </a:buClr>
              <a:buFont typeface="Arial" charset="0"/>
              <a:buChar char="•"/>
            </a:pPr>
            <a:r>
              <a:rPr lang="en-GB" dirty="0">
                <a:solidFill>
                  <a:srgbClr val="7F7F7F"/>
                </a:solidFill>
              </a:rPr>
              <a:t>How your values, goals and motivation contribute to your success as a mentee or mentor</a:t>
            </a:r>
            <a:endParaRPr lang="en-IE" dirty="0">
              <a:solidFill>
                <a:srgbClr val="7F7F7F"/>
              </a:solidFill>
            </a:endParaRPr>
          </a:p>
          <a:p>
            <a:pPr marL="838200" lvl="1" indent="-342900" algn="l">
              <a:spcBef>
                <a:spcPts val="400"/>
              </a:spcBef>
              <a:buClr>
                <a:srgbClr val="E95273"/>
              </a:buClr>
              <a:buFont typeface="Arial" charset="0"/>
              <a:buChar char="•"/>
            </a:pPr>
            <a:r>
              <a:rPr lang="en-GB" dirty="0">
                <a:solidFill>
                  <a:srgbClr val="7F7F7F"/>
                </a:solidFill>
              </a:rPr>
              <a:t>Exploring how to maximise your time on the Mentoring Programme</a:t>
            </a:r>
            <a:endParaRPr lang="en-IE" dirty="0">
              <a:solidFill>
                <a:srgbClr val="7F7F7F"/>
              </a:solidFill>
            </a:endParaRPr>
          </a:p>
          <a:p>
            <a:pPr marL="838200" lvl="1" indent="-342900" algn="l">
              <a:spcBef>
                <a:spcPts val="400"/>
              </a:spcBef>
              <a:buClr>
                <a:srgbClr val="E95273"/>
              </a:buClr>
              <a:buFont typeface="Arial" charset="0"/>
              <a:buChar char="•"/>
            </a:pPr>
            <a:r>
              <a:rPr lang="en-GB" dirty="0">
                <a:solidFill>
                  <a:srgbClr val="7F7F7F"/>
                </a:solidFill>
              </a:rPr>
              <a:t>Q &amp; A session with WIB and Advance Coaching. Opportunity to network with mentees and mentors</a:t>
            </a:r>
          </a:p>
          <a:p>
            <a:pPr marL="838200" lvl="1" indent="-342900" algn="l">
              <a:spcBef>
                <a:spcPts val="400"/>
              </a:spcBef>
              <a:buClr>
                <a:srgbClr val="E95273"/>
              </a:buClr>
              <a:buFont typeface="Arial" charset="0"/>
              <a:buChar char="•"/>
            </a:pPr>
            <a:endParaRPr lang="en-IE" dirty="0">
              <a:solidFill>
                <a:srgbClr val="7F7F7F"/>
              </a:solidFill>
            </a:endParaRPr>
          </a:p>
          <a:p>
            <a:pPr marL="495300">
              <a:spcBef>
                <a:spcPts val="400"/>
              </a:spcBef>
            </a:pPr>
            <a:r>
              <a:rPr lang="en-GB" sz="2000" u="sng" dirty="0">
                <a:hlinkClick r:id="rId2"/>
              </a:rPr>
              <a:t>https://www.womeninbusinessni.com/Programmes/The-Mentoring-Programme.aspx</a:t>
            </a:r>
            <a:endParaRPr lang="en-IE" sz="2000" dirty="0"/>
          </a:p>
          <a:p>
            <a:endParaRPr lang="en-IE" dirty="0"/>
          </a:p>
        </p:txBody>
      </p:sp>
      <p:sp>
        <p:nvSpPr>
          <p:cNvPr id="10" name="Text Placeholder 3"/>
          <p:cNvSpPr txBox="1">
            <a:spLocks/>
          </p:cNvSpPr>
          <p:nvPr/>
        </p:nvSpPr>
        <p:spPr bwMode="auto">
          <a:xfrm>
            <a:off x="353527" y="765687"/>
            <a:ext cx="8540481" cy="163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eaLnBrk="1" hangingPunct="1">
              <a:lnSpc>
                <a:spcPts val="3200"/>
              </a:lnSpc>
              <a:spcBef>
                <a:spcPts val="100"/>
              </a:spcBef>
            </a:pPr>
            <a:r>
              <a:rPr kumimoji="1" lang="en-IE" altLang="ja-JP" b="1" dirty="0">
                <a:solidFill>
                  <a:srgbClr val="10B1A2"/>
                </a:solidFill>
                <a:ea typeface="MS PGothic" charset="-128"/>
              </a:rPr>
              <a:t>Existing Supports for Female Entrepreneurs</a:t>
            </a:r>
          </a:p>
          <a:p>
            <a:pPr eaLnBrk="1" hangingPunct="1">
              <a:lnSpc>
                <a:spcPts val="3200"/>
              </a:lnSpc>
              <a:spcBef>
                <a:spcPts val="100"/>
              </a:spcBef>
            </a:pPr>
            <a:r>
              <a:rPr lang="en-IE" b="1" dirty="0"/>
              <a:t>Northern Ireland UK</a:t>
            </a:r>
          </a:p>
        </p:txBody>
      </p:sp>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64731" y="1430596"/>
            <a:ext cx="902849" cy="809878"/>
          </a:xfrm>
          <a:prstGeom prst="rect">
            <a:avLst/>
          </a:prstGeom>
        </p:spPr>
      </p:pic>
    </p:spTree>
    <p:extLst>
      <p:ext uri="{BB962C8B-B14F-4D97-AF65-F5344CB8AC3E}">
        <p14:creationId xmlns:p14="http://schemas.microsoft.com/office/powerpoint/2010/main" val="8480825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943401" y="543123"/>
            <a:ext cx="5300797" cy="1025618"/>
          </a:xfrm>
        </p:spPr>
        <p:txBody>
          <a:bodyPr>
            <a:noAutofit/>
          </a:bodyPr>
          <a:lstStyle/>
          <a:p>
            <a:r>
              <a:rPr lang="en-US" b="1" dirty="0">
                <a:solidFill>
                  <a:srgbClr val="E63275"/>
                </a:solidFill>
              </a:rPr>
              <a:t>Case Study: </a:t>
            </a:r>
            <a:r>
              <a:rPr lang="en-US" sz="3000" b="1" dirty="0"/>
              <a:t>Women who Benefited from Coaching &amp; Mentoring</a:t>
            </a:r>
            <a:endParaRPr lang="en-US" sz="3000" dirty="0"/>
          </a:p>
        </p:txBody>
      </p:sp>
      <p:sp>
        <p:nvSpPr>
          <p:cNvPr id="3" name="Text Placeholder 2"/>
          <p:cNvSpPr>
            <a:spLocks noGrp="1"/>
          </p:cNvSpPr>
          <p:nvPr>
            <p:ph type="body" sz="quarter" idx="14"/>
          </p:nvPr>
        </p:nvSpPr>
        <p:spPr>
          <a:xfrm>
            <a:off x="3572143" y="2117448"/>
            <a:ext cx="7996930" cy="3975101"/>
          </a:xfrm>
        </p:spPr>
        <p:txBody>
          <a:bodyPr/>
          <a:lstStyle/>
          <a:p>
            <a:r>
              <a:rPr lang="en-US" b="1" dirty="0">
                <a:solidFill>
                  <a:srgbClr val="E63275"/>
                </a:solidFill>
              </a:rPr>
              <a:t>Title: </a:t>
            </a:r>
            <a:r>
              <a:rPr lang="en-US" dirty="0"/>
              <a:t>Women on Business Debate</a:t>
            </a:r>
          </a:p>
          <a:p>
            <a:r>
              <a:rPr lang="en-IE" b="1" dirty="0">
                <a:solidFill>
                  <a:srgbClr val="E63275"/>
                </a:solidFill>
              </a:rPr>
              <a:t>Description: </a:t>
            </a:r>
            <a:r>
              <a:rPr lang="en-US" b="1" dirty="0"/>
              <a:t>:</a:t>
            </a:r>
            <a:r>
              <a:rPr lang="en-US" dirty="0"/>
              <a:t> Interviews with women who used the services of coaching and mentoring organizations in order to improve their business carrier. They agree that such a service is beneficial and help women understand different approaches to business. Moreover, it helps women to be more open for new possibilities.</a:t>
            </a:r>
            <a:endParaRPr lang="en-IE" dirty="0"/>
          </a:p>
          <a:p>
            <a:r>
              <a:rPr lang="en-IE" b="1" dirty="0">
                <a:solidFill>
                  <a:srgbClr val="E63275"/>
                </a:solidFill>
              </a:rPr>
              <a:t>Video 1 </a:t>
            </a:r>
            <a:r>
              <a:rPr lang="en-US" sz="2000" u="sng" dirty="0">
                <a:hlinkClick r:id="rId2"/>
              </a:rPr>
              <a:t>https://www.youtube.com/watch?v=2tWG46q9twU&amp;t=490s</a:t>
            </a:r>
            <a:endParaRPr lang="en-US" sz="2000" u="sng" dirty="0"/>
          </a:p>
          <a:p>
            <a:r>
              <a:rPr lang="en-IE" b="1" dirty="0">
                <a:solidFill>
                  <a:srgbClr val="E63275"/>
                </a:solidFill>
              </a:rPr>
              <a:t>Video 1 </a:t>
            </a:r>
            <a:r>
              <a:rPr lang="en-US" sz="2000" u="sng" dirty="0">
                <a:hlinkClick r:id="rId3"/>
              </a:rPr>
              <a:t>https://www.youtube.com/watch?v=DYYyNrXBf3M</a:t>
            </a:r>
            <a:endParaRPr lang="en-IE" sz="2000" dirty="0"/>
          </a:p>
          <a:p>
            <a:endParaRPr lang="en-IE" sz="2000" dirty="0"/>
          </a:p>
          <a:p>
            <a:endParaRPr lang="en-US" dirty="0"/>
          </a:p>
        </p:txBody>
      </p:sp>
      <p:pic>
        <p:nvPicPr>
          <p:cNvPr id="1026" name="Picture 2" descr="Image result for polish flag">
            <a:extLst>
              <a:ext uri="{FF2B5EF4-FFF2-40B4-BE49-F238E27FC236}">
                <a16:creationId xmlns:a16="http://schemas.microsoft.com/office/drawing/2014/main" id="{9160E091-D7E2-4799-B838-760C7726638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739503" y="251670"/>
            <a:ext cx="2113266" cy="13170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ACA727F-8C0F-4AE4-915B-D0A7345B75EF}"/>
              </a:ext>
            </a:extLst>
          </p:cNvPr>
          <p:cNvSpPr txBox="1"/>
          <p:nvPr/>
        </p:nvSpPr>
        <p:spPr>
          <a:xfrm>
            <a:off x="9852239" y="1774008"/>
            <a:ext cx="1887794" cy="461665"/>
          </a:xfrm>
          <a:prstGeom prst="rect">
            <a:avLst/>
          </a:prstGeom>
          <a:solidFill>
            <a:schemeClr val="bg1"/>
          </a:solidFill>
          <a:ln w="76200">
            <a:solidFill>
              <a:srgbClr val="FF0000"/>
            </a:solidFill>
          </a:ln>
        </p:spPr>
        <p:txBody>
          <a:bodyPr wrap="square" rtlCol="0">
            <a:spAutoFit/>
          </a:bodyPr>
          <a:lstStyle/>
          <a:p>
            <a:pPr algn="ctr">
              <a:spcBef>
                <a:spcPts val="600"/>
              </a:spcBef>
              <a:spcAft>
                <a:spcPts val="600"/>
              </a:spcAft>
            </a:pPr>
            <a:r>
              <a:rPr lang="en-IE" sz="2400" b="1" dirty="0">
                <a:solidFill>
                  <a:srgbClr val="FF0000"/>
                </a:solidFill>
              </a:rPr>
              <a:t>Poland</a:t>
            </a:r>
          </a:p>
        </p:txBody>
      </p:sp>
    </p:spTree>
    <p:extLst>
      <p:ext uri="{BB962C8B-B14F-4D97-AF65-F5344CB8AC3E}">
        <p14:creationId xmlns:p14="http://schemas.microsoft.com/office/powerpoint/2010/main" val="1621525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E53A2D4C-6CD5-4794-8471-C6BCAF01F4BE}"/>
              </a:ext>
            </a:extLst>
          </p:cNvPr>
          <p:cNvSpPr>
            <a:spLocks noGrp="1"/>
          </p:cNvSpPr>
          <p:nvPr>
            <p:ph type="body" sz="quarter" idx="14"/>
          </p:nvPr>
        </p:nvSpPr>
        <p:spPr>
          <a:xfrm>
            <a:off x="202383" y="2629176"/>
            <a:ext cx="6575922" cy="3975101"/>
          </a:xfrm>
        </p:spPr>
        <p:txBody>
          <a:bodyPr/>
          <a:lstStyle/>
          <a:p>
            <a:pPr marL="342900" indent="-342900">
              <a:buFont typeface="Wingdings" panose="05000000000000000000" pitchFamily="2" charset="2"/>
              <a:buChar char="ü"/>
            </a:pPr>
            <a:r>
              <a:rPr lang="en-IE" b="1" i="1" dirty="0">
                <a:solidFill>
                  <a:srgbClr val="E63275"/>
                </a:solidFill>
              </a:rPr>
              <a:t>Launch</a:t>
            </a:r>
            <a:r>
              <a:rPr lang="en-IE" b="1" dirty="0">
                <a:solidFill>
                  <a:srgbClr val="E63275"/>
                </a:solidFill>
              </a:rPr>
              <a:t> </a:t>
            </a:r>
            <a:r>
              <a:rPr lang="en-IE" dirty="0"/>
              <a:t>/ roll-out and expansion plans</a:t>
            </a:r>
          </a:p>
          <a:p>
            <a:pPr marL="342900" indent="-342900">
              <a:buFont typeface="Wingdings" panose="05000000000000000000" pitchFamily="2" charset="2"/>
              <a:buChar char="ü"/>
            </a:pPr>
            <a:r>
              <a:rPr lang="en-IE" b="1" i="1" dirty="0">
                <a:solidFill>
                  <a:srgbClr val="E63275"/>
                </a:solidFill>
              </a:rPr>
              <a:t>Teambuilding.  </a:t>
            </a:r>
            <a:r>
              <a:rPr lang="en-IE" dirty="0"/>
              <a:t>Initial executive, board and </a:t>
            </a:r>
            <a:r>
              <a:rPr lang="en-IE" dirty="0" err="1"/>
              <a:t>and</a:t>
            </a:r>
            <a:r>
              <a:rPr lang="en-IE" dirty="0"/>
              <a:t> officers, develop corporate culture</a:t>
            </a:r>
          </a:p>
          <a:p>
            <a:pPr marL="342900" indent="-342900">
              <a:buFont typeface="Wingdings" panose="05000000000000000000" pitchFamily="2" charset="2"/>
              <a:buChar char="ü"/>
            </a:pPr>
            <a:r>
              <a:rPr lang="en-IE" b="1" i="1" dirty="0">
                <a:solidFill>
                  <a:srgbClr val="E63275"/>
                </a:solidFill>
              </a:rPr>
              <a:t>HR.  </a:t>
            </a:r>
            <a:r>
              <a:rPr lang="en-IE" dirty="0"/>
              <a:t>Recruiting strategy, hr, payroll, benefits setup</a:t>
            </a:r>
          </a:p>
          <a:p>
            <a:pPr marL="342900" indent="-342900">
              <a:buFont typeface="Wingdings" panose="05000000000000000000" pitchFamily="2" charset="2"/>
              <a:buChar char="ü"/>
            </a:pPr>
            <a:r>
              <a:rPr lang="en-IE" b="1" i="1" dirty="0">
                <a:solidFill>
                  <a:srgbClr val="E63275"/>
                </a:solidFill>
              </a:rPr>
              <a:t>Office</a:t>
            </a:r>
            <a:r>
              <a:rPr lang="en-IE" dirty="0"/>
              <a:t> lease, facilities</a:t>
            </a:r>
          </a:p>
          <a:p>
            <a:pPr marL="342900" indent="-342900">
              <a:buFont typeface="Wingdings" panose="05000000000000000000" pitchFamily="2" charset="2"/>
              <a:buChar char="ü"/>
            </a:pPr>
            <a:r>
              <a:rPr lang="en-IE" b="1" i="1" dirty="0">
                <a:solidFill>
                  <a:srgbClr val="E63275"/>
                </a:solidFill>
              </a:rPr>
              <a:t>Localization.  </a:t>
            </a:r>
            <a:r>
              <a:rPr lang="en-IE" dirty="0"/>
              <a:t>Setup operations in appropriate locale; moving, visa and relocation issues</a:t>
            </a:r>
          </a:p>
          <a:p>
            <a:pPr marL="342900" indent="-342900">
              <a:buFont typeface="Wingdings" panose="05000000000000000000" pitchFamily="2" charset="2"/>
              <a:buChar char="ü"/>
            </a:pPr>
            <a:r>
              <a:rPr lang="en-IE" b="1" i="1" dirty="0">
                <a:solidFill>
                  <a:srgbClr val="E63275"/>
                </a:solidFill>
              </a:rPr>
              <a:t>IT: </a:t>
            </a:r>
            <a:r>
              <a:rPr lang="en-IE" dirty="0"/>
              <a:t>computers, telecommunications, office automation, security, storage, records</a:t>
            </a:r>
          </a:p>
          <a:p>
            <a:endParaRPr lang="en-IE" dirty="0"/>
          </a:p>
        </p:txBody>
      </p:sp>
      <p:sp>
        <p:nvSpPr>
          <p:cNvPr id="8" name="Text Placeholder 5">
            <a:extLst>
              <a:ext uri="{FF2B5EF4-FFF2-40B4-BE49-F238E27FC236}">
                <a16:creationId xmlns:a16="http://schemas.microsoft.com/office/drawing/2014/main" id="{2D7FDB3A-B364-4963-A68B-FCE12E1689C7}"/>
              </a:ext>
            </a:extLst>
          </p:cNvPr>
          <p:cNvSpPr txBox="1">
            <a:spLocks/>
          </p:cNvSpPr>
          <p:nvPr/>
        </p:nvSpPr>
        <p:spPr>
          <a:xfrm>
            <a:off x="6618914" y="2184560"/>
            <a:ext cx="5370703" cy="397510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6D6E6C"/>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ü"/>
            </a:pPr>
            <a:r>
              <a:rPr lang="en-IE" b="1" i="1" dirty="0">
                <a:solidFill>
                  <a:srgbClr val="E63275"/>
                </a:solidFill>
              </a:rPr>
              <a:t>Operations</a:t>
            </a:r>
            <a:r>
              <a:rPr lang="en-IE" dirty="0"/>
              <a:t> manual, systems, setup</a:t>
            </a:r>
          </a:p>
          <a:p>
            <a:pPr marL="342900" indent="-342900">
              <a:buFont typeface="Wingdings" panose="05000000000000000000" pitchFamily="2" charset="2"/>
              <a:buChar char="ü"/>
            </a:pPr>
            <a:r>
              <a:rPr lang="en-IE" b="1" i="1" dirty="0">
                <a:solidFill>
                  <a:srgbClr val="E63275"/>
                </a:solidFill>
              </a:rPr>
              <a:t>Growth.  </a:t>
            </a:r>
            <a:r>
              <a:rPr lang="en-IE" dirty="0"/>
              <a:t>Develop sales team, business development, customer service, maintenance / support / repair, manufacturing / development, contract management, collections, vendors</a:t>
            </a:r>
          </a:p>
          <a:p>
            <a:pPr marL="342900" indent="-342900">
              <a:buFont typeface="Wingdings" panose="05000000000000000000" pitchFamily="2" charset="2"/>
              <a:buChar char="ü"/>
            </a:pPr>
            <a:r>
              <a:rPr lang="en-IE" b="1" i="1" dirty="0">
                <a:solidFill>
                  <a:srgbClr val="E63275"/>
                </a:solidFill>
              </a:rPr>
              <a:t>Leasehold: </a:t>
            </a:r>
            <a:r>
              <a:rPr lang="en-IE" dirty="0"/>
              <a:t>physical setup, interior design, buildout, improvements</a:t>
            </a:r>
          </a:p>
          <a:p>
            <a:pPr marL="342900" indent="-342900">
              <a:buFont typeface="Wingdings" panose="05000000000000000000" pitchFamily="2" charset="2"/>
              <a:buChar char="ü"/>
            </a:pPr>
            <a:r>
              <a:rPr lang="en-IE" b="1" i="1" dirty="0">
                <a:solidFill>
                  <a:srgbClr val="E63275"/>
                </a:solidFill>
              </a:rPr>
              <a:t>Facilities</a:t>
            </a:r>
            <a:r>
              <a:rPr lang="en-IE" dirty="0"/>
              <a:t> management.  Supplies, furniture, utilities, equipment</a:t>
            </a:r>
          </a:p>
        </p:txBody>
      </p:sp>
      <p:sp>
        <p:nvSpPr>
          <p:cNvPr id="9" name="Text Placeholder 4">
            <a:extLst>
              <a:ext uri="{FF2B5EF4-FFF2-40B4-BE49-F238E27FC236}">
                <a16:creationId xmlns:a16="http://schemas.microsoft.com/office/drawing/2014/main" id="{CFB5BA8F-E0F4-4671-86D8-A16201B1A174}"/>
              </a:ext>
            </a:extLst>
          </p:cNvPr>
          <p:cNvSpPr>
            <a:spLocks noGrp="1"/>
          </p:cNvSpPr>
          <p:nvPr>
            <p:ph type="body" sz="quarter" idx="13"/>
          </p:nvPr>
        </p:nvSpPr>
        <p:spPr>
          <a:xfrm>
            <a:off x="3794234" y="649376"/>
            <a:ext cx="8218801" cy="1468072"/>
          </a:xfrm>
        </p:spPr>
        <p:txBody>
          <a:bodyPr>
            <a:normAutofit fontScale="62500" lnSpcReduction="20000"/>
          </a:bodyPr>
          <a:lstStyle/>
          <a:p>
            <a:pPr>
              <a:lnSpc>
                <a:spcPct val="120000"/>
              </a:lnSpc>
              <a:spcBef>
                <a:spcPts val="0"/>
              </a:spcBef>
            </a:pPr>
            <a:r>
              <a:rPr lang="en-IE" sz="4600" b="1" dirty="0">
                <a:solidFill>
                  <a:srgbClr val="E63275"/>
                </a:solidFill>
              </a:rPr>
              <a:t>What You Need as a </a:t>
            </a:r>
            <a:r>
              <a:rPr lang="en-IE" sz="4600" b="1" dirty="0" err="1">
                <a:solidFill>
                  <a:srgbClr val="E63275"/>
                </a:solidFill>
              </a:rPr>
              <a:t>Startup</a:t>
            </a:r>
            <a:r>
              <a:rPr lang="en-IE" sz="4600" b="1" dirty="0">
                <a:solidFill>
                  <a:srgbClr val="E63275"/>
                </a:solidFill>
              </a:rPr>
              <a:t>! Your Shopping List!</a:t>
            </a:r>
          </a:p>
          <a:p>
            <a:pPr>
              <a:lnSpc>
                <a:spcPct val="120000"/>
              </a:lnSpc>
              <a:spcBef>
                <a:spcPts val="0"/>
              </a:spcBef>
            </a:pPr>
            <a:r>
              <a:rPr lang="en-IE" b="1" i="1" dirty="0">
                <a:solidFill>
                  <a:srgbClr val="10B1A2"/>
                </a:solidFill>
              </a:rPr>
              <a:t>It is Most Likely You Will Need External Support with some or all of these elements…</a:t>
            </a:r>
          </a:p>
        </p:txBody>
      </p:sp>
    </p:spTree>
    <p:extLst>
      <p:ext uri="{BB962C8B-B14F-4D97-AF65-F5344CB8AC3E}">
        <p14:creationId xmlns:p14="http://schemas.microsoft.com/office/powerpoint/2010/main" val="22580222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943401" y="543123"/>
            <a:ext cx="5300797" cy="1025618"/>
          </a:xfrm>
        </p:spPr>
        <p:txBody>
          <a:bodyPr>
            <a:noAutofit/>
          </a:bodyPr>
          <a:lstStyle/>
          <a:p>
            <a:r>
              <a:rPr lang="en-US" b="1" dirty="0">
                <a:solidFill>
                  <a:srgbClr val="E63275"/>
                </a:solidFill>
              </a:rPr>
              <a:t>Case Study: </a:t>
            </a:r>
            <a:r>
              <a:rPr lang="en-US" sz="3000" b="1" dirty="0"/>
              <a:t>Interview with Female Entrepreneurs who Invested in Additional Training</a:t>
            </a:r>
            <a:endParaRPr lang="en-US" sz="3000" dirty="0"/>
          </a:p>
        </p:txBody>
      </p:sp>
      <p:sp>
        <p:nvSpPr>
          <p:cNvPr id="3" name="Text Placeholder 2"/>
          <p:cNvSpPr>
            <a:spLocks noGrp="1"/>
          </p:cNvSpPr>
          <p:nvPr>
            <p:ph type="body" sz="quarter" idx="14"/>
          </p:nvPr>
        </p:nvSpPr>
        <p:spPr>
          <a:xfrm>
            <a:off x="3572143" y="2117448"/>
            <a:ext cx="7996930" cy="3975101"/>
          </a:xfrm>
        </p:spPr>
        <p:txBody>
          <a:bodyPr/>
          <a:lstStyle/>
          <a:p>
            <a:r>
              <a:rPr lang="en-US" b="1" dirty="0">
                <a:solidFill>
                  <a:srgbClr val="E63275"/>
                </a:solidFill>
              </a:rPr>
              <a:t>Title: </a:t>
            </a:r>
            <a:r>
              <a:rPr lang="en-US" b="1" dirty="0"/>
              <a:t>Successful Polish Women in Business </a:t>
            </a:r>
          </a:p>
          <a:p>
            <a:r>
              <a:rPr lang="en-IE" b="1" dirty="0">
                <a:solidFill>
                  <a:srgbClr val="E63275"/>
                </a:solidFill>
              </a:rPr>
              <a:t>Description: </a:t>
            </a:r>
            <a:r>
              <a:rPr lang="en-US" b="1" dirty="0"/>
              <a:t>:</a:t>
            </a:r>
            <a:r>
              <a:rPr lang="en-US" dirty="0"/>
              <a:t> Interview with women who run their own business. Most of them started to invest in trainings, as their education did not have nothing in common with their business. The video provides an information how find appropriate educational resources </a:t>
            </a:r>
            <a:endParaRPr lang="en-IE" dirty="0"/>
          </a:p>
          <a:p>
            <a:r>
              <a:rPr lang="en-IE" b="1" dirty="0">
                <a:solidFill>
                  <a:srgbClr val="E63275"/>
                </a:solidFill>
              </a:rPr>
              <a:t>Video 1 </a:t>
            </a:r>
            <a:r>
              <a:rPr lang="en-US" u="sng" dirty="0">
                <a:hlinkClick r:id="rId2"/>
              </a:rPr>
              <a:t>https://www.youtube.com/watch?v=M2XEvmAvgdg</a:t>
            </a:r>
            <a:endParaRPr lang="en-IE" sz="2000" dirty="0"/>
          </a:p>
          <a:p>
            <a:endParaRPr lang="en-US" dirty="0"/>
          </a:p>
        </p:txBody>
      </p:sp>
      <p:pic>
        <p:nvPicPr>
          <p:cNvPr id="1026" name="Picture 2" descr="Image result for polish flag">
            <a:extLst>
              <a:ext uri="{FF2B5EF4-FFF2-40B4-BE49-F238E27FC236}">
                <a16:creationId xmlns:a16="http://schemas.microsoft.com/office/drawing/2014/main" id="{9160E091-D7E2-4799-B838-760C7726638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739503" y="251670"/>
            <a:ext cx="2113266" cy="13170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C83D426-7371-4206-8B0A-86247E784BA3}"/>
              </a:ext>
            </a:extLst>
          </p:cNvPr>
          <p:cNvSpPr txBox="1"/>
          <p:nvPr/>
        </p:nvSpPr>
        <p:spPr>
          <a:xfrm>
            <a:off x="9852239" y="1886615"/>
            <a:ext cx="1887794" cy="461665"/>
          </a:xfrm>
          <a:prstGeom prst="rect">
            <a:avLst/>
          </a:prstGeom>
          <a:solidFill>
            <a:schemeClr val="bg1"/>
          </a:solidFill>
          <a:ln w="76200">
            <a:solidFill>
              <a:srgbClr val="FF0000"/>
            </a:solidFill>
          </a:ln>
        </p:spPr>
        <p:txBody>
          <a:bodyPr wrap="square" rtlCol="0">
            <a:spAutoFit/>
          </a:bodyPr>
          <a:lstStyle/>
          <a:p>
            <a:pPr algn="ctr">
              <a:spcBef>
                <a:spcPts val="600"/>
              </a:spcBef>
              <a:spcAft>
                <a:spcPts val="600"/>
              </a:spcAft>
            </a:pPr>
            <a:r>
              <a:rPr lang="en-IE" sz="2400" b="1" dirty="0">
                <a:solidFill>
                  <a:srgbClr val="FF0000"/>
                </a:solidFill>
              </a:rPr>
              <a:t>Poland</a:t>
            </a:r>
          </a:p>
        </p:txBody>
      </p:sp>
    </p:spTree>
    <p:extLst>
      <p:ext uri="{BB962C8B-B14F-4D97-AF65-F5344CB8AC3E}">
        <p14:creationId xmlns:p14="http://schemas.microsoft.com/office/powerpoint/2010/main" val="11348488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943401" y="543123"/>
            <a:ext cx="5300797" cy="1025618"/>
          </a:xfrm>
        </p:spPr>
        <p:txBody>
          <a:bodyPr>
            <a:noAutofit/>
          </a:bodyPr>
          <a:lstStyle/>
          <a:p>
            <a:r>
              <a:rPr lang="en-US" b="1" dirty="0">
                <a:solidFill>
                  <a:srgbClr val="E63275"/>
                </a:solidFill>
              </a:rPr>
              <a:t>Case Study: </a:t>
            </a:r>
            <a:r>
              <a:rPr lang="en-US" sz="3000" b="1" dirty="0"/>
              <a:t>Polish Coach and Mentoring</a:t>
            </a:r>
            <a:endParaRPr lang="en-US" sz="3000" dirty="0"/>
          </a:p>
        </p:txBody>
      </p:sp>
      <p:sp>
        <p:nvSpPr>
          <p:cNvPr id="3" name="Text Placeholder 2"/>
          <p:cNvSpPr>
            <a:spLocks noGrp="1"/>
          </p:cNvSpPr>
          <p:nvPr>
            <p:ph type="body" sz="quarter" idx="14"/>
          </p:nvPr>
        </p:nvSpPr>
        <p:spPr>
          <a:xfrm>
            <a:off x="3016666" y="2254181"/>
            <a:ext cx="8774598" cy="3975101"/>
          </a:xfrm>
        </p:spPr>
        <p:txBody>
          <a:bodyPr/>
          <a:lstStyle/>
          <a:p>
            <a:r>
              <a:rPr lang="en-US" b="1" dirty="0">
                <a:solidFill>
                  <a:srgbClr val="E63275"/>
                </a:solidFill>
              </a:rPr>
              <a:t>Title: </a:t>
            </a:r>
            <a:r>
              <a:rPr lang="en-US" b="1" dirty="0"/>
              <a:t>Polish coach and mentoring support organizations</a:t>
            </a:r>
            <a:endParaRPr lang="en-IE" b="1" dirty="0"/>
          </a:p>
          <a:p>
            <a:r>
              <a:rPr lang="en-IE" b="1" dirty="0">
                <a:solidFill>
                  <a:srgbClr val="E63275"/>
                </a:solidFill>
              </a:rPr>
              <a:t>Description: </a:t>
            </a:r>
            <a:r>
              <a:rPr lang="en-US" b="1" dirty="0"/>
              <a:t>:</a:t>
            </a:r>
            <a:r>
              <a:rPr lang="en-US" dirty="0"/>
              <a:t> Three organization which provide support future entrepreneurs, employers and employees. The links provide an information how coaching and mentoring work in Poland. The existence of such an organization indicates that couching and mentoring are popular services in Poland,</a:t>
            </a:r>
            <a:endParaRPr lang="en-IE" dirty="0"/>
          </a:p>
          <a:p>
            <a:r>
              <a:rPr lang="en-IE" b="1" dirty="0">
                <a:solidFill>
                  <a:srgbClr val="E63275"/>
                </a:solidFill>
                <a:hlinkClick r:id="rId2"/>
              </a:rPr>
              <a:t>Video 1 </a:t>
            </a:r>
            <a:endParaRPr lang="en-IE" b="1" dirty="0">
              <a:solidFill>
                <a:srgbClr val="E63275"/>
              </a:solidFill>
            </a:endParaRPr>
          </a:p>
          <a:p>
            <a:r>
              <a:rPr lang="en-IE" b="1" dirty="0">
                <a:solidFill>
                  <a:srgbClr val="E63275"/>
                </a:solidFill>
                <a:hlinkClick r:id="rId3"/>
              </a:rPr>
              <a:t>Video 2 </a:t>
            </a:r>
            <a:endParaRPr lang="en-IE" b="1" dirty="0">
              <a:solidFill>
                <a:srgbClr val="E63275"/>
              </a:solidFill>
            </a:endParaRPr>
          </a:p>
          <a:p>
            <a:r>
              <a:rPr lang="en-IE" b="1" dirty="0">
                <a:solidFill>
                  <a:srgbClr val="E63275"/>
                </a:solidFill>
                <a:hlinkClick r:id="rId4"/>
              </a:rPr>
              <a:t>Video 3</a:t>
            </a:r>
            <a:endParaRPr lang="en-US" dirty="0"/>
          </a:p>
        </p:txBody>
      </p:sp>
      <p:pic>
        <p:nvPicPr>
          <p:cNvPr id="1026" name="Picture 2" descr="Image result for polish flag">
            <a:extLst>
              <a:ext uri="{FF2B5EF4-FFF2-40B4-BE49-F238E27FC236}">
                <a16:creationId xmlns:a16="http://schemas.microsoft.com/office/drawing/2014/main" id="{9160E091-D7E2-4799-B838-760C7726638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739503" y="251670"/>
            <a:ext cx="2113266" cy="13170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08F8645-484A-4DC4-8143-414CF76485BF}"/>
              </a:ext>
            </a:extLst>
          </p:cNvPr>
          <p:cNvSpPr txBox="1"/>
          <p:nvPr/>
        </p:nvSpPr>
        <p:spPr>
          <a:xfrm>
            <a:off x="9852239" y="1680628"/>
            <a:ext cx="1887794" cy="461665"/>
          </a:xfrm>
          <a:prstGeom prst="rect">
            <a:avLst/>
          </a:prstGeom>
          <a:solidFill>
            <a:schemeClr val="bg1"/>
          </a:solidFill>
          <a:ln w="76200">
            <a:solidFill>
              <a:srgbClr val="FF0000"/>
            </a:solidFill>
          </a:ln>
        </p:spPr>
        <p:txBody>
          <a:bodyPr wrap="square" rtlCol="0">
            <a:spAutoFit/>
          </a:bodyPr>
          <a:lstStyle/>
          <a:p>
            <a:pPr algn="ctr">
              <a:spcBef>
                <a:spcPts val="600"/>
              </a:spcBef>
              <a:spcAft>
                <a:spcPts val="600"/>
              </a:spcAft>
            </a:pPr>
            <a:r>
              <a:rPr lang="en-IE" sz="2400" b="1" dirty="0">
                <a:solidFill>
                  <a:srgbClr val="FF0000"/>
                </a:solidFill>
              </a:rPr>
              <a:t>Poland</a:t>
            </a:r>
          </a:p>
        </p:txBody>
      </p:sp>
    </p:spTree>
    <p:extLst>
      <p:ext uri="{BB962C8B-B14F-4D97-AF65-F5344CB8AC3E}">
        <p14:creationId xmlns:p14="http://schemas.microsoft.com/office/powerpoint/2010/main" val="14375591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DA0534-C289-4151-868B-69F8988EB3D7}"/>
              </a:ext>
            </a:extLst>
          </p:cNvPr>
          <p:cNvSpPr>
            <a:spLocks noGrp="1"/>
          </p:cNvSpPr>
          <p:nvPr>
            <p:ph type="body" sz="quarter" idx="13"/>
          </p:nvPr>
        </p:nvSpPr>
        <p:spPr/>
        <p:txBody>
          <a:bodyPr/>
          <a:lstStyle/>
          <a:p>
            <a:r>
              <a:rPr lang="en-US" b="1" dirty="0">
                <a:solidFill>
                  <a:srgbClr val="E63275"/>
                </a:solidFill>
              </a:rPr>
              <a:t>Case Study: </a:t>
            </a:r>
            <a:r>
              <a:rPr lang="en-US" b="1" dirty="0"/>
              <a:t>Entrepreneur Supports</a:t>
            </a:r>
            <a:endParaRPr lang="en-US" sz="3000" dirty="0"/>
          </a:p>
          <a:p>
            <a:endParaRPr lang="en-IE" dirty="0"/>
          </a:p>
        </p:txBody>
      </p:sp>
      <p:sp>
        <p:nvSpPr>
          <p:cNvPr id="6" name="Picture Placeholder 5">
            <a:extLst>
              <a:ext uri="{FF2B5EF4-FFF2-40B4-BE49-F238E27FC236}">
                <a16:creationId xmlns:a16="http://schemas.microsoft.com/office/drawing/2014/main" id="{BF7D60FD-CC15-4D55-AEDF-40F5FAD9D6CA}"/>
              </a:ext>
            </a:extLst>
          </p:cNvPr>
          <p:cNvSpPr>
            <a:spLocks noGrp="1"/>
          </p:cNvSpPr>
          <p:nvPr>
            <p:ph type="pic" sz="quarter" idx="15"/>
          </p:nvPr>
        </p:nvSpPr>
        <p:spPr/>
      </p:sp>
      <p:pic>
        <p:nvPicPr>
          <p:cNvPr id="8" name="Picture 7">
            <a:extLst>
              <a:ext uri="{FF2B5EF4-FFF2-40B4-BE49-F238E27FC236}">
                <a16:creationId xmlns:a16="http://schemas.microsoft.com/office/drawing/2014/main" id="{1E22A825-D9BA-4637-BE88-314A0AC377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65129" y="1893434"/>
            <a:ext cx="2087640" cy="1391760"/>
          </a:xfrm>
          <a:prstGeom prst="rect">
            <a:avLst/>
          </a:prstGeom>
        </p:spPr>
      </p:pic>
      <p:sp>
        <p:nvSpPr>
          <p:cNvPr id="9" name="TextBox 8">
            <a:extLst>
              <a:ext uri="{FF2B5EF4-FFF2-40B4-BE49-F238E27FC236}">
                <a16:creationId xmlns:a16="http://schemas.microsoft.com/office/drawing/2014/main" id="{2F9AB700-C8A9-4AD2-9608-9748BBFDABB1}"/>
              </a:ext>
            </a:extLst>
          </p:cNvPr>
          <p:cNvSpPr txBox="1"/>
          <p:nvPr/>
        </p:nvSpPr>
        <p:spPr>
          <a:xfrm>
            <a:off x="9865052" y="3542987"/>
            <a:ext cx="1887794" cy="461665"/>
          </a:xfrm>
          <a:prstGeom prst="rect">
            <a:avLst/>
          </a:prstGeom>
          <a:solidFill>
            <a:schemeClr val="bg1"/>
          </a:solidFill>
          <a:ln w="76200">
            <a:solidFill>
              <a:srgbClr val="FF0000"/>
            </a:solidFill>
          </a:ln>
        </p:spPr>
        <p:txBody>
          <a:bodyPr wrap="square" rtlCol="0">
            <a:spAutoFit/>
          </a:bodyPr>
          <a:lstStyle/>
          <a:p>
            <a:pPr algn="ctr">
              <a:spcBef>
                <a:spcPts val="600"/>
              </a:spcBef>
              <a:spcAft>
                <a:spcPts val="600"/>
              </a:spcAft>
            </a:pPr>
            <a:r>
              <a:rPr lang="en-IE" sz="2400" b="1" dirty="0">
                <a:solidFill>
                  <a:srgbClr val="FF0000"/>
                </a:solidFill>
              </a:rPr>
              <a:t>TURKEY</a:t>
            </a:r>
          </a:p>
        </p:txBody>
      </p:sp>
      <p:pic>
        <p:nvPicPr>
          <p:cNvPr id="3" name="Picture 2">
            <a:hlinkClick r:id="rId3"/>
            <a:extLst>
              <a:ext uri="{FF2B5EF4-FFF2-40B4-BE49-F238E27FC236}">
                <a16:creationId xmlns:a16="http://schemas.microsoft.com/office/drawing/2014/main" id="{62171B6E-6F6C-48C5-8FF8-C65A8C32E1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54060" y="2227471"/>
            <a:ext cx="5325809" cy="2810137"/>
          </a:xfrm>
          <a:prstGeom prst="rect">
            <a:avLst/>
          </a:prstGeom>
        </p:spPr>
      </p:pic>
    </p:spTree>
    <p:extLst>
      <p:ext uri="{BB962C8B-B14F-4D97-AF65-F5344CB8AC3E}">
        <p14:creationId xmlns:p14="http://schemas.microsoft.com/office/powerpoint/2010/main" val="21422418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DA0534-C289-4151-868B-69F8988EB3D7}"/>
              </a:ext>
            </a:extLst>
          </p:cNvPr>
          <p:cNvSpPr>
            <a:spLocks noGrp="1"/>
          </p:cNvSpPr>
          <p:nvPr>
            <p:ph type="body" sz="quarter" idx="13"/>
          </p:nvPr>
        </p:nvSpPr>
        <p:spPr/>
        <p:txBody>
          <a:bodyPr/>
          <a:lstStyle/>
          <a:p>
            <a:r>
              <a:rPr lang="en-US" b="1" dirty="0">
                <a:solidFill>
                  <a:srgbClr val="E63275"/>
                </a:solidFill>
              </a:rPr>
              <a:t>Case Study: </a:t>
            </a:r>
            <a:r>
              <a:rPr lang="en-US" b="1" dirty="0"/>
              <a:t>Entrepreneur Supports</a:t>
            </a:r>
            <a:endParaRPr lang="en-US" sz="3000" dirty="0"/>
          </a:p>
          <a:p>
            <a:endParaRPr lang="en-IE" dirty="0"/>
          </a:p>
        </p:txBody>
      </p:sp>
      <p:sp>
        <p:nvSpPr>
          <p:cNvPr id="6" name="Picture Placeholder 5">
            <a:extLst>
              <a:ext uri="{FF2B5EF4-FFF2-40B4-BE49-F238E27FC236}">
                <a16:creationId xmlns:a16="http://schemas.microsoft.com/office/drawing/2014/main" id="{BF7D60FD-CC15-4D55-AEDF-40F5FAD9D6CA}"/>
              </a:ext>
            </a:extLst>
          </p:cNvPr>
          <p:cNvSpPr>
            <a:spLocks noGrp="1"/>
          </p:cNvSpPr>
          <p:nvPr>
            <p:ph type="pic" sz="quarter" idx="15"/>
          </p:nvPr>
        </p:nvSpPr>
        <p:spPr/>
      </p:sp>
      <p:pic>
        <p:nvPicPr>
          <p:cNvPr id="8" name="Picture 7">
            <a:extLst>
              <a:ext uri="{FF2B5EF4-FFF2-40B4-BE49-F238E27FC236}">
                <a16:creationId xmlns:a16="http://schemas.microsoft.com/office/drawing/2014/main" id="{1E22A825-D9BA-4637-BE88-314A0AC377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65129" y="1893434"/>
            <a:ext cx="2087640" cy="1391760"/>
          </a:xfrm>
          <a:prstGeom prst="rect">
            <a:avLst/>
          </a:prstGeom>
        </p:spPr>
      </p:pic>
      <p:sp>
        <p:nvSpPr>
          <p:cNvPr id="9" name="TextBox 8">
            <a:extLst>
              <a:ext uri="{FF2B5EF4-FFF2-40B4-BE49-F238E27FC236}">
                <a16:creationId xmlns:a16="http://schemas.microsoft.com/office/drawing/2014/main" id="{2F9AB700-C8A9-4AD2-9608-9748BBFDABB1}"/>
              </a:ext>
            </a:extLst>
          </p:cNvPr>
          <p:cNvSpPr txBox="1"/>
          <p:nvPr/>
        </p:nvSpPr>
        <p:spPr>
          <a:xfrm>
            <a:off x="9865052" y="3542987"/>
            <a:ext cx="1887794" cy="461665"/>
          </a:xfrm>
          <a:prstGeom prst="rect">
            <a:avLst/>
          </a:prstGeom>
          <a:solidFill>
            <a:schemeClr val="bg1"/>
          </a:solidFill>
          <a:ln w="76200">
            <a:solidFill>
              <a:srgbClr val="FF0000"/>
            </a:solidFill>
          </a:ln>
        </p:spPr>
        <p:txBody>
          <a:bodyPr wrap="square" rtlCol="0">
            <a:spAutoFit/>
          </a:bodyPr>
          <a:lstStyle/>
          <a:p>
            <a:pPr algn="ctr">
              <a:spcBef>
                <a:spcPts val="600"/>
              </a:spcBef>
              <a:spcAft>
                <a:spcPts val="600"/>
              </a:spcAft>
            </a:pPr>
            <a:r>
              <a:rPr lang="en-IE" sz="2400" b="1" dirty="0">
                <a:solidFill>
                  <a:srgbClr val="FF0000"/>
                </a:solidFill>
              </a:rPr>
              <a:t>TURKEY</a:t>
            </a:r>
          </a:p>
        </p:txBody>
      </p:sp>
      <p:pic>
        <p:nvPicPr>
          <p:cNvPr id="2" name="Picture 1">
            <a:hlinkClick r:id="rId3"/>
            <a:extLst>
              <a:ext uri="{FF2B5EF4-FFF2-40B4-BE49-F238E27FC236}">
                <a16:creationId xmlns:a16="http://schemas.microsoft.com/office/drawing/2014/main" id="{7A8A274D-6B0E-4B45-A761-F83B621878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84070" y="2348837"/>
            <a:ext cx="5665789" cy="2388299"/>
          </a:xfrm>
          <a:prstGeom prst="rect">
            <a:avLst/>
          </a:prstGeom>
        </p:spPr>
      </p:pic>
    </p:spTree>
    <p:extLst>
      <p:ext uri="{BB962C8B-B14F-4D97-AF65-F5344CB8AC3E}">
        <p14:creationId xmlns:p14="http://schemas.microsoft.com/office/powerpoint/2010/main" val="24729139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DA0534-C289-4151-868B-69F8988EB3D7}"/>
              </a:ext>
            </a:extLst>
          </p:cNvPr>
          <p:cNvSpPr>
            <a:spLocks noGrp="1"/>
          </p:cNvSpPr>
          <p:nvPr>
            <p:ph type="body" sz="quarter" idx="13"/>
          </p:nvPr>
        </p:nvSpPr>
        <p:spPr/>
        <p:txBody>
          <a:bodyPr/>
          <a:lstStyle/>
          <a:p>
            <a:r>
              <a:rPr lang="en-US" b="1" dirty="0">
                <a:solidFill>
                  <a:srgbClr val="E63275"/>
                </a:solidFill>
              </a:rPr>
              <a:t>Case Study: </a:t>
            </a:r>
            <a:r>
              <a:rPr lang="en-US" b="1" dirty="0"/>
              <a:t>Entrepreneur Supports</a:t>
            </a:r>
            <a:endParaRPr lang="en-US" sz="3000" dirty="0"/>
          </a:p>
          <a:p>
            <a:endParaRPr lang="en-IE" dirty="0"/>
          </a:p>
        </p:txBody>
      </p:sp>
      <p:sp>
        <p:nvSpPr>
          <p:cNvPr id="6" name="Picture Placeholder 5">
            <a:extLst>
              <a:ext uri="{FF2B5EF4-FFF2-40B4-BE49-F238E27FC236}">
                <a16:creationId xmlns:a16="http://schemas.microsoft.com/office/drawing/2014/main" id="{BF7D60FD-CC15-4D55-AEDF-40F5FAD9D6CA}"/>
              </a:ext>
            </a:extLst>
          </p:cNvPr>
          <p:cNvSpPr>
            <a:spLocks noGrp="1"/>
          </p:cNvSpPr>
          <p:nvPr>
            <p:ph type="pic" sz="quarter" idx="15"/>
          </p:nvPr>
        </p:nvSpPr>
        <p:spPr/>
      </p:sp>
      <p:pic>
        <p:nvPicPr>
          <p:cNvPr id="8" name="Picture 7">
            <a:extLst>
              <a:ext uri="{FF2B5EF4-FFF2-40B4-BE49-F238E27FC236}">
                <a16:creationId xmlns:a16="http://schemas.microsoft.com/office/drawing/2014/main" id="{1E22A825-D9BA-4637-BE88-314A0AC377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65129" y="1893434"/>
            <a:ext cx="2087640" cy="1391760"/>
          </a:xfrm>
          <a:prstGeom prst="rect">
            <a:avLst/>
          </a:prstGeom>
        </p:spPr>
      </p:pic>
      <p:sp>
        <p:nvSpPr>
          <p:cNvPr id="9" name="TextBox 8">
            <a:extLst>
              <a:ext uri="{FF2B5EF4-FFF2-40B4-BE49-F238E27FC236}">
                <a16:creationId xmlns:a16="http://schemas.microsoft.com/office/drawing/2014/main" id="{2F9AB700-C8A9-4AD2-9608-9748BBFDABB1}"/>
              </a:ext>
            </a:extLst>
          </p:cNvPr>
          <p:cNvSpPr txBox="1"/>
          <p:nvPr/>
        </p:nvSpPr>
        <p:spPr>
          <a:xfrm>
            <a:off x="9865052" y="3542987"/>
            <a:ext cx="1887794" cy="461665"/>
          </a:xfrm>
          <a:prstGeom prst="rect">
            <a:avLst/>
          </a:prstGeom>
          <a:solidFill>
            <a:schemeClr val="bg1"/>
          </a:solidFill>
          <a:ln w="76200">
            <a:solidFill>
              <a:srgbClr val="FF0000"/>
            </a:solidFill>
          </a:ln>
        </p:spPr>
        <p:txBody>
          <a:bodyPr wrap="square" rtlCol="0">
            <a:spAutoFit/>
          </a:bodyPr>
          <a:lstStyle/>
          <a:p>
            <a:pPr algn="ctr">
              <a:spcBef>
                <a:spcPts val="600"/>
              </a:spcBef>
              <a:spcAft>
                <a:spcPts val="600"/>
              </a:spcAft>
            </a:pPr>
            <a:r>
              <a:rPr lang="en-IE" sz="2400" b="1" dirty="0">
                <a:solidFill>
                  <a:srgbClr val="FF0000"/>
                </a:solidFill>
              </a:rPr>
              <a:t>TURKEY</a:t>
            </a:r>
          </a:p>
        </p:txBody>
      </p:sp>
      <p:pic>
        <p:nvPicPr>
          <p:cNvPr id="3" name="Picture 2">
            <a:hlinkClick r:id="rId3"/>
            <a:extLst>
              <a:ext uri="{FF2B5EF4-FFF2-40B4-BE49-F238E27FC236}">
                <a16:creationId xmlns:a16="http://schemas.microsoft.com/office/drawing/2014/main" id="{82EEF242-8C9E-4F11-A572-1E6E25D816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84071" y="2529555"/>
            <a:ext cx="5584492" cy="2374905"/>
          </a:xfrm>
          <a:prstGeom prst="rect">
            <a:avLst/>
          </a:prstGeom>
        </p:spPr>
      </p:pic>
    </p:spTree>
    <p:extLst>
      <p:ext uri="{BB962C8B-B14F-4D97-AF65-F5344CB8AC3E}">
        <p14:creationId xmlns:p14="http://schemas.microsoft.com/office/powerpoint/2010/main" val="19364746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DA0534-C289-4151-868B-69F8988EB3D7}"/>
              </a:ext>
            </a:extLst>
          </p:cNvPr>
          <p:cNvSpPr>
            <a:spLocks noGrp="1"/>
          </p:cNvSpPr>
          <p:nvPr>
            <p:ph type="body" sz="quarter" idx="13"/>
          </p:nvPr>
        </p:nvSpPr>
        <p:spPr/>
        <p:txBody>
          <a:bodyPr>
            <a:normAutofit fontScale="92500"/>
          </a:bodyPr>
          <a:lstStyle/>
          <a:p>
            <a:r>
              <a:rPr lang="en-US" b="1" dirty="0">
                <a:solidFill>
                  <a:srgbClr val="E63275"/>
                </a:solidFill>
              </a:rPr>
              <a:t>Case Study: </a:t>
            </a:r>
            <a:r>
              <a:rPr lang="en-US" b="1" dirty="0"/>
              <a:t>A bank giving support for women engineers in İzmir</a:t>
            </a:r>
            <a:endParaRPr lang="en-US" sz="3000" dirty="0"/>
          </a:p>
          <a:p>
            <a:endParaRPr lang="en-IE" dirty="0"/>
          </a:p>
        </p:txBody>
      </p:sp>
      <p:sp>
        <p:nvSpPr>
          <p:cNvPr id="6" name="Picture Placeholder 5">
            <a:extLst>
              <a:ext uri="{FF2B5EF4-FFF2-40B4-BE49-F238E27FC236}">
                <a16:creationId xmlns:a16="http://schemas.microsoft.com/office/drawing/2014/main" id="{BF7D60FD-CC15-4D55-AEDF-40F5FAD9D6CA}"/>
              </a:ext>
            </a:extLst>
          </p:cNvPr>
          <p:cNvSpPr>
            <a:spLocks noGrp="1"/>
          </p:cNvSpPr>
          <p:nvPr>
            <p:ph type="pic" sz="quarter" idx="15"/>
          </p:nvPr>
        </p:nvSpPr>
        <p:spPr/>
      </p:sp>
      <p:pic>
        <p:nvPicPr>
          <p:cNvPr id="8" name="Picture 7">
            <a:extLst>
              <a:ext uri="{FF2B5EF4-FFF2-40B4-BE49-F238E27FC236}">
                <a16:creationId xmlns:a16="http://schemas.microsoft.com/office/drawing/2014/main" id="{1E22A825-D9BA-4637-BE88-314A0AC377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65129" y="1893434"/>
            <a:ext cx="2087640" cy="1391760"/>
          </a:xfrm>
          <a:prstGeom prst="rect">
            <a:avLst/>
          </a:prstGeom>
        </p:spPr>
      </p:pic>
      <p:sp>
        <p:nvSpPr>
          <p:cNvPr id="9" name="TextBox 8">
            <a:extLst>
              <a:ext uri="{FF2B5EF4-FFF2-40B4-BE49-F238E27FC236}">
                <a16:creationId xmlns:a16="http://schemas.microsoft.com/office/drawing/2014/main" id="{2F9AB700-C8A9-4AD2-9608-9748BBFDABB1}"/>
              </a:ext>
            </a:extLst>
          </p:cNvPr>
          <p:cNvSpPr txBox="1"/>
          <p:nvPr/>
        </p:nvSpPr>
        <p:spPr>
          <a:xfrm>
            <a:off x="9865052" y="3542987"/>
            <a:ext cx="1887794" cy="461665"/>
          </a:xfrm>
          <a:prstGeom prst="rect">
            <a:avLst/>
          </a:prstGeom>
          <a:solidFill>
            <a:schemeClr val="bg1"/>
          </a:solidFill>
          <a:ln w="76200">
            <a:solidFill>
              <a:srgbClr val="FF0000"/>
            </a:solidFill>
          </a:ln>
        </p:spPr>
        <p:txBody>
          <a:bodyPr wrap="square" rtlCol="0">
            <a:spAutoFit/>
          </a:bodyPr>
          <a:lstStyle/>
          <a:p>
            <a:pPr algn="ctr">
              <a:spcBef>
                <a:spcPts val="600"/>
              </a:spcBef>
              <a:spcAft>
                <a:spcPts val="600"/>
              </a:spcAft>
            </a:pPr>
            <a:r>
              <a:rPr lang="en-IE" sz="2400" b="1" dirty="0">
                <a:solidFill>
                  <a:srgbClr val="FF0000"/>
                </a:solidFill>
              </a:rPr>
              <a:t>TURKEY</a:t>
            </a:r>
          </a:p>
        </p:txBody>
      </p:sp>
      <p:pic>
        <p:nvPicPr>
          <p:cNvPr id="3" name="Picture 2">
            <a:hlinkClick r:id="rId3"/>
            <a:extLst>
              <a:ext uri="{FF2B5EF4-FFF2-40B4-BE49-F238E27FC236}">
                <a16:creationId xmlns:a16="http://schemas.microsoft.com/office/drawing/2014/main" id="{4BEA0ED0-E24C-4966-9893-A733646927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44315" y="1893434"/>
            <a:ext cx="5345300" cy="3394772"/>
          </a:xfrm>
          <a:prstGeom prst="rect">
            <a:avLst/>
          </a:prstGeom>
        </p:spPr>
      </p:pic>
    </p:spTree>
    <p:extLst>
      <p:ext uri="{BB962C8B-B14F-4D97-AF65-F5344CB8AC3E}">
        <p14:creationId xmlns:p14="http://schemas.microsoft.com/office/powerpoint/2010/main" val="38699220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AD69478-3DFB-426A-980F-67208C79A0FD}"/>
              </a:ext>
            </a:extLst>
          </p:cNvPr>
          <p:cNvSpPr>
            <a:spLocks noGrp="1"/>
          </p:cNvSpPr>
          <p:nvPr>
            <p:ph type="body" sz="quarter" idx="11"/>
          </p:nvPr>
        </p:nvSpPr>
        <p:spPr>
          <a:xfrm>
            <a:off x="486160" y="1973792"/>
            <a:ext cx="6491432" cy="2654302"/>
          </a:xfrm>
        </p:spPr>
        <p:txBody>
          <a:bodyPr/>
          <a:lstStyle/>
          <a:p>
            <a:r>
              <a:rPr lang="en-US" b="1" dirty="0">
                <a:latin typeface="+mn-lt"/>
              </a:rPr>
              <a:t>SECTION 3: </a:t>
            </a:r>
            <a:r>
              <a:rPr lang="en-IE" b="1" dirty="0">
                <a:latin typeface="+mn-lt"/>
              </a:rPr>
              <a:t>DIGITAL TOOLS FOR YOUR STARTUP</a:t>
            </a:r>
          </a:p>
          <a:p>
            <a:r>
              <a:rPr lang="en-IE" sz="2400" b="1" dirty="0">
                <a:latin typeface="+mn-lt"/>
              </a:rPr>
              <a:t>Time and resources are often scarce in the early start up stages as you try to get your business off the ground. Digital tools can help automate and simplify some tasks and even improve operations. </a:t>
            </a:r>
          </a:p>
        </p:txBody>
      </p:sp>
      <p:pic>
        <p:nvPicPr>
          <p:cNvPr id="5" name="Picture 4" descr="A picture containing computer, clock&#10;&#10;Description automatically generated">
            <a:extLst>
              <a:ext uri="{FF2B5EF4-FFF2-40B4-BE49-F238E27FC236}">
                <a16:creationId xmlns:a16="http://schemas.microsoft.com/office/drawing/2014/main" id="{509462FB-7619-4D9C-BD54-4CF82C2DB696}"/>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8798243" y="2995006"/>
            <a:ext cx="3316737" cy="2654303"/>
          </a:xfrm>
          <a:prstGeom prst="rect">
            <a:avLst/>
          </a:prstGeom>
        </p:spPr>
      </p:pic>
    </p:spTree>
    <p:extLst>
      <p:ext uri="{BB962C8B-B14F-4D97-AF65-F5344CB8AC3E}">
        <p14:creationId xmlns:p14="http://schemas.microsoft.com/office/powerpoint/2010/main" val="15296501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B5CFDC-6C70-4075-94E7-D8DE9AF4F5CA}"/>
              </a:ext>
            </a:extLst>
          </p:cNvPr>
          <p:cNvSpPr>
            <a:spLocks noGrp="1"/>
          </p:cNvSpPr>
          <p:nvPr>
            <p:ph type="body" sz="quarter" idx="13"/>
          </p:nvPr>
        </p:nvSpPr>
        <p:spPr/>
        <p:txBody>
          <a:bodyPr/>
          <a:lstStyle/>
          <a:p>
            <a:r>
              <a:rPr lang="en-IE" b="1" dirty="0">
                <a:solidFill>
                  <a:srgbClr val="E63275"/>
                </a:solidFill>
              </a:rPr>
              <a:t>Best Start Up Tools</a:t>
            </a:r>
          </a:p>
        </p:txBody>
      </p:sp>
      <p:sp>
        <p:nvSpPr>
          <p:cNvPr id="3" name="Text Placeholder 2">
            <a:extLst>
              <a:ext uri="{FF2B5EF4-FFF2-40B4-BE49-F238E27FC236}">
                <a16:creationId xmlns:a16="http://schemas.microsoft.com/office/drawing/2014/main" id="{7A80EB64-4309-4AFD-8F26-9D54AD3CE56A}"/>
              </a:ext>
            </a:extLst>
          </p:cNvPr>
          <p:cNvSpPr>
            <a:spLocks noGrp="1"/>
          </p:cNvSpPr>
          <p:nvPr>
            <p:ph type="body" sz="quarter" idx="14"/>
          </p:nvPr>
        </p:nvSpPr>
        <p:spPr>
          <a:xfrm>
            <a:off x="4614041" y="2117448"/>
            <a:ext cx="6631181" cy="3975101"/>
          </a:xfrm>
        </p:spPr>
        <p:txBody>
          <a:bodyPr/>
          <a:lstStyle/>
          <a:p>
            <a:pPr fontAlgn="base"/>
            <a:r>
              <a:rPr lang="en-IE" dirty="0"/>
              <a:t>Modern </a:t>
            </a:r>
            <a:r>
              <a:rPr lang="en-IE" dirty="0" err="1"/>
              <a:t>startups</a:t>
            </a:r>
            <a:r>
              <a:rPr lang="en-IE" dirty="0"/>
              <a:t> run on digital tools. From communicating with customers, collaborating internally or protecting their assets, entrepreneurs should know that there’s a digital platform or service for </a:t>
            </a:r>
            <a:r>
              <a:rPr lang="en-IE" i="1" dirty="0"/>
              <a:t>everything</a:t>
            </a:r>
            <a:r>
              <a:rPr lang="en-IE" dirty="0"/>
              <a:t>.</a:t>
            </a:r>
          </a:p>
          <a:p>
            <a:pPr fontAlgn="base"/>
            <a:r>
              <a:rPr lang="en-IE" dirty="0"/>
              <a:t>If you have a great business idea and you have the passion to achieve your goals, then these startup tools can do their bit to help you in accomplishing your goals. So, try them out when your startup is ready to move forward!</a:t>
            </a:r>
          </a:p>
        </p:txBody>
      </p:sp>
      <p:pic>
        <p:nvPicPr>
          <p:cNvPr id="5" name="Picture 4" descr="A person sitting at a table using a computer&#10;&#10;Description automatically generated">
            <a:extLst>
              <a:ext uri="{FF2B5EF4-FFF2-40B4-BE49-F238E27FC236}">
                <a16:creationId xmlns:a16="http://schemas.microsoft.com/office/drawing/2014/main" id="{E94724AC-0DD8-426B-BE60-A1DC9B3A2A2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7921" y="3144564"/>
            <a:ext cx="4295778" cy="2859377"/>
          </a:xfrm>
          <a:prstGeom prst="rect">
            <a:avLst/>
          </a:prstGeom>
        </p:spPr>
      </p:pic>
    </p:spTree>
    <p:extLst>
      <p:ext uri="{BB962C8B-B14F-4D97-AF65-F5344CB8AC3E}">
        <p14:creationId xmlns:p14="http://schemas.microsoft.com/office/powerpoint/2010/main" val="31217118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24AD78-2FA5-415D-B639-AFCDD3A44FC4}"/>
              </a:ext>
            </a:extLst>
          </p:cNvPr>
          <p:cNvSpPr>
            <a:spLocks noGrp="1"/>
          </p:cNvSpPr>
          <p:nvPr>
            <p:ph type="body" sz="quarter" idx="13"/>
          </p:nvPr>
        </p:nvSpPr>
        <p:spPr>
          <a:xfrm>
            <a:off x="4163029" y="1023457"/>
            <a:ext cx="7407087" cy="1034007"/>
          </a:xfrm>
        </p:spPr>
        <p:txBody>
          <a:bodyPr>
            <a:normAutofit/>
          </a:bodyPr>
          <a:lstStyle/>
          <a:p>
            <a:r>
              <a:rPr lang="en-IE" b="1" dirty="0">
                <a:solidFill>
                  <a:srgbClr val="E63275"/>
                </a:solidFill>
              </a:rPr>
              <a:t>Best Start Up Tools</a:t>
            </a:r>
          </a:p>
        </p:txBody>
      </p:sp>
      <p:sp>
        <p:nvSpPr>
          <p:cNvPr id="3" name="Text Placeholder 2">
            <a:extLst>
              <a:ext uri="{FF2B5EF4-FFF2-40B4-BE49-F238E27FC236}">
                <a16:creationId xmlns:a16="http://schemas.microsoft.com/office/drawing/2014/main" id="{42AB6584-01CF-46A2-9A2F-3D2BBB16DE0B}"/>
              </a:ext>
            </a:extLst>
          </p:cNvPr>
          <p:cNvSpPr>
            <a:spLocks noGrp="1"/>
          </p:cNvSpPr>
          <p:nvPr>
            <p:ph type="body" sz="quarter" idx="14"/>
          </p:nvPr>
        </p:nvSpPr>
        <p:spPr>
          <a:xfrm>
            <a:off x="4163029" y="2117448"/>
            <a:ext cx="7407087" cy="3975101"/>
          </a:xfrm>
        </p:spPr>
        <p:txBody>
          <a:bodyPr/>
          <a:lstStyle/>
          <a:p>
            <a:pPr marL="457200" indent="-457200">
              <a:buFont typeface="+mj-lt"/>
              <a:buAutoNum type="arabicPeriod"/>
            </a:pPr>
            <a:r>
              <a:rPr lang="en-IE" b="1" dirty="0">
                <a:solidFill>
                  <a:srgbClr val="10B1A2"/>
                </a:solidFill>
              </a:rPr>
              <a:t>Facebook Fbstart </a:t>
            </a:r>
            <a:r>
              <a:rPr lang="en-IE" dirty="0"/>
              <a:t>which is designed to help early stage mobile companies. Fbstart provide bouquet of perks from Facebook and it’s partners like Parse, Adobe, SurveyMonkey, Proto, Appurify and Hootsuite. They also provide mentorship and access to worldwide mobile events but we have not utilized yet.</a:t>
            </a:r>
          </a:p>
          <a:p>
            <a:endParaRPr lang="en-IE" dirty="0"/>
          </a:p>
          <a:p>
            <a:endParaRPr lang="en-IE" dirty="0"/>
          </a:p>
          <a:p>
            <a:r>
              <a:rPr lang="en-IE" dirty="0"/>
              <a:t>Check the program details at </a:t>
            </a:r>
            <a:r>
              <a:rPr lang="en-IE" dirty="0">
                <a:hlinkClick r:id="rId2"/>
              </a:rPr>
              <a:t>fbstart.com</a:t>
            </a:r>
            <a:endParaRPr lang="en-IE" dirty="0"/>
          </a:p>
        </p:txBody>
      </p:sp>
      <p:pic>
        <p:nvPicPr>
          <p:cNvPr id="1026" name="Picture 2">
            <a:extLst>
              <a:ext uri="{FF2B5EF4-FFF2-40B4-BE49-F238E27FC236}">
                <a16:creationId xmlns:a16="http://schemas.microsoft.com/office/drawing/2014/main" id="{EC4498A1-D440-4496-A08C-87F657BAE4E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0657" y="3429000"/>
            <a:ext cx="2828925" cy="1304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496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898553-FAEF-490A-9C1C-07D0D7AE9CEE}"/>
              </a:ext>
            </a:extLst>
          </p:cNvPr>
          <p:cNvSpPr>
            <a:spLocks noGrp="1"/>
          </p:cNvSpPr>
          <p:nvPr>
            <p:ph type="body" sz="quarter" idx="13"/>
          </p:nvPr>
        </p:nvSpPr>
        <p:spPr/>
        <p:txBody>
          <a:bodyPr/>
          <a:lstStyle/>
          <a:p>
            <a:r>
              <a:rPr lang="en-IE" b="1" dirty="0">
                <a:solidFill>
                  <a:srgbClr val="E63275"/>
                </a:solidFill>
              </a:rPr>
              <a:t>Best Start Up Tools</a:t>
            </a:r>
          </a:p>
          <a:p>
            <a:endParaRPr lang="en-IE" dirty="0">
              <a:solidFill>
                <a:srgbClr val="E63275"/>
              </a:solidFill>
            </a:endParaRPr>
          </a:p>
        </p:txBody>
      </p:sp>
      <p:sp>
        <p:nvSpPr>
          <p:cNvPr id="3" name="Text Placeholder 2">
            <a:extLst>
              <a:ext uri="{FF2B5EF4-FFF2-40B4-BE49-F238E27FC236}">
                <a16:creationId xmlns:a16="http://schemas.microsoft.com/office/drawing/2014/main" id="{EF424DAC-61F5-4AE9-810A-42CA47184EEC}"/>
              </a:ext>
            </a:extLst>
          </p:cNvPr>
          <p:cNvSpPr>
            <a:spLocks noGrp="1"/>
          </p:cNvSpPr>
          <p:nvPr>
            <p:ph type="body" sz="quarter" idx="14"/>
          </p:nvPr>
        </p:nvSpPr>
        <p:spPr>
          <a:xfrm>
            <a:off x="6174297" y="2117448"/>
            <a:ext cx="5394775" cy="3975101"/>
          </a:xfrm>
        </p:spPr>
        <p:txBody>
          <a:bodyPr/>
          <a:lstStyle/>
          <a:p>
            <a:pPr marL="457200" indent="-457200">
              <a:buFont typeface="+mj-lt"/>
              <a:buAutoNum type="arabicPeriod" startAt="2"/>
            </a:pPr>
            <a:r>
              <a:rPr lang="en-IE" b="1" dirty="0">
                <a:solidFill>
                  <a:srgbClr val="10B1A2"/>
                </a:solidFill>
              </a:rPr>
              <a:t>Google Startup Launch </a:t>
            </a:r>
            <a:r>
              <a:rPr lang="en-IE" dirty="0"/>
              <a:t>have support program for startups, details are available at </a:t>
            </a:r>
            <a:r>
              <a:rPr lang="en-IE" dirty="0">
                <a:hlinkClick r:id="rId2"/>
              </a:rPr>
              <a:t>Startup Launch</a:t>
            </a:r>
            <a:r>
              <a:rPr lang="en-IE" dirty="0"/>
              <a:t>.</a:t>
            </a:r>
          </a:p>
          <a:p>
            <a:r>
              <a:rPr lang="en-IE" dirty="0"/>
              <a:t>Google provide $100K worth credits which can be used for their cloud services. Apart from credits they provide training and support to build and launch application.</a:t>
            </a:r>
          </a:p>
          <a:p>
            <a:endParaRPr lang="en-IE" dirty="0"/>
          </a:p>
        </p:txBody>
      </p:sp>
      <p:pic>
        <p:nvPicPr>
          <p:cNvPr id="2050" name="Picture 2">
            <a:extLst>
              <a:ext uri="{FF2B5EF4-FFF2-40B4-BE49-F238E27FC236}">
                <a16:creationId xmlns:a16="http://schemas.microsoft.com/office/drawing/2014/main" id="{9F0F6882-30D2-46F6-9DCE-F4AAB05242C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622928" y="3505763"/>
            <a:ext cx="5150071" cy="13492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489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7DA316A-4E63-466B-B9B3-37BADB3D2C30}"/>
              </a:ext>
            </a:extLst>
          </p:cNvPr>
          <p:cNvSpPr>
            <a:spLocks noGrp="1"/>
          </p:cNvSpPr>
          <p:nvPr>
            <p:ph type="body" sz="quarter" idx="14"/>
          </p:nvPr>
        </p:nvSpPr>
        <p:spPr>
          <a:xfrm>
            <a:off x="152400" y="2186154"/>
            <a:ext cx="12039600" cy="4587765"/>
          </a:xfrm>
          <a:solidFill>
            <a:schemeClr val="bg1"/>
          </a:solidFill>
        </p:spPr>
        <p:txBody>
          <a:bodyPr/>
          <a:lstStyle/>
          <a:p>
            <a:r>
              <a:rPr lang="en-IE" dirty="0"/>
              <a:t>External Business Support Organisations can support you on your start up journey in a number of ways. It can be in form of money, network access or perks like credits to use development &amp; marketing tools. Here are just a few:</a:t>
            </a:r>
          </a:p>
          <a:p>
            <a:pPr marL="342900" indent="-342900">
              <a:buFont typeface="Arial" panose="020B0604020202020204" pitchFamily="34" charset="0"/>
              <a:buChar char="•"/>
            </a:pPr>
            <a:r>
              <a:rPr lang="en-IE" b="1" dirty="0">
                <a:solidFill>
                  <a:srgbClr val="E63275"/>
                </a:solidFill>
              </a:rPr>
              <a:t>Connect you to Service Providers; </a:t>
            </a:r>
            <a:r>
              <a:rPr lang="en-IE" dirty="0"/>
              <a:t>local business support organisations and networks can connect you with the right state/country service provider for your stage of business growth and or business sector </a:t>
            </a:r>
          </a:p>
          <a:p>
            <a:pPr marL="342900" indent="-342900">
              <a:buFont typeface="Arial" panose="020B0604020202020204" pitchFamily="34" charset="0"/>
              <a:buChar char="•"/>
            </a:pPr>
            <a:r>
              <a:rPr lang="en-IE" b="1" dirty="0">
                <a:solidFill>
                  <a:srgbClr val="E63275"/>
                </a:solidFill>
              </a:rPr>
              <a:t>Training and Educational Seminars; </a:t>
            </a:r>
            <a:r>
              <a:rPr lang="en-IE" dirty="0"/>
              <a:t>they can help you with further entrepreneurship training, much of which is often subsidised. Training can cover all the key topics of interest and are a good way to keep your knowledge base up to date e.g. HR, Mediation, Export, Taxation and Leadership</a:t>
            </a:r>
          </a:p>
          <a:p>
            <a:pPr marL="342900" indent="-342900">
              <a:buFont typeface="Arial" panose="020B0604020202020204" pitchFamily="34" charset="0"/>
              <a:buChar char="•"/>
            </a:pPr>
            <a:r>
              <a:rPr lang="en-IE" b="1" dirty="0">
                <a:solidFill>
                  <a:srgbClr val="E63275"/>
                </a:solidFill>
              </a:rPr>
              <a:t>Funding and  Business Start Grants;  </a:t>
            </a:r>
            <a:r>
              <a:rPr lang="en-IE" dirty="0"/>
              <a:t>many business support organisation and enterprise offices/centres offer financial supports and low cost office spaces/hot desks which might just be enough to help you get your business off the ground</a:t>
            </a:r>
            <a:br>
              <a:rPr lang="en-IE" dirty="0"/>
            </a:br>
            <a:endParaRPr lang="en-IE" dirty="0"/>
          </a:p>
        </p:txBody>
      </p:sp>
      <p:sp>
        <p:nvSpPr>
          <p:cNvPr id="4" name="Text Placeholder 3">
            <a:extLst>
              <a:ext uri="{FF2B5EF4-FFF2-40B4-BE49-F238E27FC236}">
                <a16:creationId xmlns:a16="http://schemas.microsoft.com/office/drawing/2014/main" id="{8560478F-6D9B-4DBC-91FC-7778EDFDB912}"/>
              </a:ext>
            </a:extLst>
          </p:cNvPr>
          <p:cNvSpPr>
            <a:spLocks noGrp="1"/>
          </p:cNvSpPr>
          <p:nvPr>
            <p:ph type="body" sz="quarter" idx="13"/>
          </p:nvPr>
        </p:nvSpPr>
        <p:spPr>
          <a:xfrm>
            <a:off x="3741684" y="964734"/>
            <a:ext cx="7728864" cy="1495401"/>
          </a:xfrm>
        </p:spPr>
        <p:txBody>
          <a:bodyPr>
            <a:normAutofit/>
          </a:bodyPr>
          <a:lstStyle/>
          <a:p>
            <a:r>
              <a:rPr lang="en-IE" b="1" dirty="0">
                <a:solidFill>
                  <a:srgbClr val="E63275"/>
                </a:solidFill>
              </a:rPr>
              <a:t>How can External Supports assist you?</a:t>
            </a:r>
          </a:p>
        </p:txBody>
      </p:sp>
    </p:spTree>
    <p:extLst>
      <p:ext uri="{BB962C8B-B14F-4D97-AF65-F5344CB8AC3E}">
        <p14:creationId xmlns:p14="http://schemas.microsoft.com/office/powerpoint/2010/main" val="40201199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B5CFDC-6C70-4075-94E7-D8DE9AF4F5CA}"/>
              </a:ext>
            </a:extLst>
          </p:cNvPr>
          <p:cNvSpPr>
            <a:spLocks noGrp="1"/>
          </p:cNvSpPr>
          <p:nvPr>
            <p:ph type="body" sz="quarter" idx="13"/>
          </p:nvPr>
        </p:nvSpPr>
        <p:spPr/>
        <p:txBody>
          <a:bodyPr/>
          <a:lstStyle/>
          <a:p>
            <a:r>
              <a:rPr lang="en-IE" b="1" dirty="0">
                <a:solidFill>
                  <a:srgbClr val="E63275"/>
                </a:solidFill>
              </a:rPr>
              <a:t>Best Start Up Tools</a:t>
            </a:r>
          </a:p>
        </p:txBody>
      </p:sp>
      <p:sp>
        <p:nvSpPr>
          <p:cNvPr id="3" name="Text Placeholder 2">
            <a:extLst>
              <a:ext uri="{FF2B5EF4-FFF2-40B4-BE49-F238E27FC236}">
                <a16:creationId xmlns:a16="http://schemas.microsoft.com/office/drawing/2014/main" id="{7A80EB64-4309-4AFD-8F26-9D54AD3CE56A}"/>
              </a:ext>
            </a:extLst>
          </p:cNvPr>
          <p:cNvSpPr>
            <a:spLocks noGrp="1"/>
          </p:cNvSpPr>
          <p:nvPr>
            <p:ph type="body" sz="quarter" idx="14"/>
          </p:nvPr>
        </p:nvSpPr>
        <p:spPr/>
        <p:txBody>
          <a:bodyPr/>
          <a:lstStyle/>
          <a:p>
            <a:pPr marL="457200" indent="-457200" fontAlgn="base">
              <a:buFont typeface="+mj-lt"/>
              <a:buAutoNum type="arabicPeriod" startAt="3"/>
            </a:pPr>
            <a:r>
              <a:rPr lang="en-IE" b="1" dirty="0">
                <a:solidFill>
                  <a:srgbClr val="10B1A2"/>
                </a:solidFill>
                <a:hlinkClick r:id="rId2">
                  <a:extLst>
                    <a:ext uri="{A12FA001-AC4F-418D-AE19-62706E023703}">
                      <ahyp:hlinkClr xmlns:ahyp="http://schemas.microsoft.com/office/drawing/2018/hyperlinkcolor" val="tx"/>
                    </a:ext>
                  </a:extLst>
                </a:hlinkClick>
              </a:rPr>
              <a:t>WhiteSource </a:t>
            </a:r>
            <a:endParaRPr lang="en-IE" b="1" dirty="0">
              <a:solidFill>
                <a:srgbClr val="10B1A2"/>
              </a:solidFill>
            </a:endParaRPr>
          </a:p>
          <a:p>
            <a:pPr fontAlgn="base"/>
            <a:r>
              <a:rPr lang="en-IE" dirty="0"/>
              <a:t>This is one of the best startup tools that will take care of the security and compliance issues. It suggests the open-source components that would suit your needs as you search online. Moreover, it would also send you alerts in case it finds any software bugs, security risks, and policy problems. In fact, it is a highly versatile tool that works with any programming language. </a:t>
            </a:r>
          </a:p>
          <a:p>
            <a:pPr fontAlgn="base"/>
            <a:endParaRPr lang="en-IE" dirty="0">
              <a:hlinkClick r:id="rId3"/>
            </a:endParaRPr>
          </a:p>
          <a:p>
            <a:pPr fontAlgn="base"/>
            <a:endParaRPr lang="en-IE" dirty="0">
              <a:hlinkClick r:id="rId3"/>
            </a:endParaRPr>
          </a:p>
          <a:p>
            <a:pPr fontAlgn="base"/>
            <a:r>
              <a:rPr lang="en-IE" sz="1400" dirty="0">
                <a:hlinkClick r:id="rId3"/>
              </a:rPr>
              <a:t>https://hackernoon.com/10-best-startup-tools-for-2020-j21pa32z6</a:t>
            </a:r>
            <a:endParaRPr lang="en-IE" sz="1400" dirty="0"/>
          </a:p>
        </p:txBody>
      </p:sp>
      <p:pic>
        <p:nvPicPr>
          <p:cNvPr id="4" name="Picture 3">
            <a:hlinkClick r:id="rId2"/>
            <a:extLst>
              <a:ext uri="{FF2B5EF4-FFF2-40B4-BE49-F238E27FC236}">
                <a16:creationId xmlns:a16="http://schemas.microsoft.com/office/drawing/2014/main" id="{4B186034-284D-4441-B3E1-E3C8F7299B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2928" y="3058663"/>
            <a:ext cx="3128547" cy="30338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172311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B5CFDC-6C70-4075-94E7-D8DE9AF4F5CA}"/>
              </a:ext>
            </a:extLst>
          </p:cNvPr>
          <p:cNvSpPr>
            <a:spLocks noGrp="1"/>
          </p:cNvSpPr>
          <p:nvPr>
            <p:ph type="body" sz="quarter" idx="13"/>
          </p:nvPr>
        </p:nvSpPr>
        <p:spPr/>
        <p:txBody>
          <a:bodyPr/>
          <a:lstStyle/>
          <a:p>
            <a:r>
              <a:rPr lang="en-IE" b="1" dirty="0">
                <a:solidFill>
                  <a:srgbClr val="E63275"/>
                </a:solidFill>
              </a:rPr>
              <a:t>Best Start Up Tools</a:t>
            </a:r>
          </a:p>
        </p:txBody>
      </p:sp>
      <p:sp>
        <p:nvSpPr>
          <p:cNvPr id="3" name="Text Placeholder 2">
            <a:extLst>
              <a:ext uri="{FF2B5EF4-FFF2-40B4-BE49-F238E27FC236}">
                <a16:creationId xmlns:a16="http://schemas.microsoft.com/office/drawing/2014/main" id="{7A80EB64-4309-4AFD-8F26-9D54AD3CE56A}"/>
              </a:ext>
            </a:extLst>
          </p:cNvPr>
          <p:cNvSpPr>
            <a:spLocks noGrp="1"/>
          </p:cNvSpPr>
          <p:nvPr>
            <p:ph type="body" sz="quarter" idx="14"/>
          </p:nvPr>
        </p:nvSpPr>
        <p:spPr/>
        <p:txBody>
          <a:bodyPr/>
          <a:lstStyle/>
          <a:p>
            <a:pPr marL="457200" indent="-457200" fontAlgn="base">
              <a:buFont typeface="+mj-lt"/>
              <a:buAutoNum type="arabicPeriod" startAt="4"/>
            </a:pPr>
            <a:r>
              <a:rPr lang="en-IE" b="1" dirty="0">
                <a:solidFill>
                  <a:srgbClr val="10B1A2"/>
                </a:solidFill>
                <a:hlinkClick r:id="rId2">
                  <a:extLst>
                    <a:ext uri="{A12FA001-AC4F-418D-AE19-62706E023703}">
                      <ahyp:hlinkClr xmlns:ahyp="http://schemas.microsoft.com/office/drawing/2018/hyperlinkcolor" val="tx"/>
                    </a:ext>
                  </a:extLst>
                </a:hlinkClick>
              </a:rPr>
              <a:t>Eqvista </a:t>
            </a:r>
            <a:endParaRPr lang="en-IE" b="1" dirty="0">
              <a:solidFill>
                <a:srgbClr val="10B1A2"/>
              </a:solidFill>
            </a:endParaRPr>
          </a:p>
          <a:p>
            <a:pPr fontAlgn="base"/>
            <a:r>
              <a:rPr lang="en-IE" dirty="0"/>
              <a:t>You will need to keep track of all the shares in your company. This is especially if you are about to take in investments and grow your company. For this, is a great cap table management application that allows companies to track, manage and make intelligent decisions related to the equity and ownership of the company. You can issue shares electronically, stay complaint with the equity laws, and manage all the shares in your company with Eqvista. </a:t>
            </a:r>
          </a:p>
        </p:txBody>
      </p:sp>
      <p:pic>
        <p:nvPicPr>
          <p:cNvPr id="4" name="Picture 3">
            <a:extLst>
              <a:ext uri="{FF2B5EF4-FFF2-40B4-BE49-F238E27FC236}">
                <a16:creationId xmlns:a16="http://schemas.microsoft.com/office/drawing/2014/main" id="{9CA93381-260F-4E67-A0D2-84A0A5A5BC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8657" y="3506599"/>
            <a:ext cx="3271443" cy="2105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913033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B5CFDC-6C70-4075-94E7-D8DE9AF4F5CA}"/>
              </a:ext>
            </a:extLst>
          </p:cNvPr>
          <p:cNvSpPr>
            <a:spLocks noGrp="1"/>
          </p:cNvSpPr>
          <p:nvPr>
            <p:ph type="body" sz="quarter" idx="13"/>
          </p:nvPr>
        </p:nvSpPr>
        <p:spPr/>
        <p:txBody>
          <a:bodyPr/>
          <a:lstStyle/>
          <a:p>
            <a:r>
              <a:rPr lang="en-IE" b="1" dirty="0">
                <a:solidFill>
                  <a:srgbClr val="E63275"/>
                </a:solidFill>
              </a:rPr>
              <a:t>Best Start Up Tools</a:t>
            </a:r>
          </a:p>
        </p:txBody>
      </p:sp>
      <p:sp>
        <p:nvSpPr>
          <p:cNvPr id="3" name="Text Placeholder 2">
            <a:extLst>
              <a:ext uri="{FF2B5EF4-FFF2-40B4-BE49-F238E27FC236}">
                <a16:creationId xmlns:a16="http://schemas.microsoft.com/office/drawing/2014/main" id="{7A80EB64-4309-4AFD-8F26-9D54AD3CE56A}"/>
              </a:ext>
            </a:extLst>
          </p:cNvPr>
          <p:cNvSpPr>
            <a:spLocks noGrp="1"/>
          </p:cNvSpPr>
          <p:nvPr>
            <p:ph type="body" sz="quarter" idx="14"/>
          </p:nvPr>
        </p:nvSpPr>
        <p:spPr/>
        <p:txBody>
          <a:bodyPr/>
          <a:lstStyle/>
          <a:p>
            <a:pPr marL="457200" indent="-457200" fontAlgn="base">
              <a:buFont typeface="+mj-lt"/>
              <a:buAutoNum type="arabicPeriod" startAt="5"/>
            </a:pPr>
            <a:r>
              <a:rPr lang="en-IE" b="1" dirty="0">
                <a:solidFill>
                  <a:srgbClr val="10B1A2"/>
                </a:solidFill>
                <a:hlinkClick r:id="rId2">
                  <a:extLst>
                    <a:ext uri="{A12FA001-AC4F-418D-AE19-62706E023703}">
                      <ahyp:hlinkClr xmlns:ahyp="http://schemas.microsoft.com/office/drawing/2018/hyperlinkcolor" val="tx"/>
                    </a:ext>
                  </a:extLst>
                </a:hlinkClick>
              </a:rPr>
              <a:t>ContractZen </a:t>
            </a:r>
            <a:endParaRPr lang="en-IE" b="1" dirty="0">
              <a:solidFill>
                <a:srgbClr val="10B1A2"/>
              </a:solidFill>
            </a:endParaRPr>
          </a:p>
          <a:p>
            <a:pPr fontAlgn="base"/>
            <a:r>
              <a:rPr lang="en-IE" dirty="0"/>
              <a:t>The first impression is everything. So, when an investor comes to evaluate your startup before they invest in it, you need to be prepared for the due diligence process. This means that you should have all your documentation in place. These documents usually include tax documents, financial statements go-to-market strategy decks, intellectual-property documents, and development plans.</a:t>
            </a:r>
          </a:p>
          <a:p>
            <a:pPr fontAlgn="base"/>
            <a:r>
              <a:rPr lang="en-IE" dirty="0"/>
              <a:t>The best way to store all these documents is by setting up a cloud-based virtual data room (VDR). ContractZen</a:t>
            </a:r>
            <a:r>
              <a:rPr lang="en-IE" dirty="0">
                <a:hlinkClick r:id="rId2"/>
              </a:rPr>
              <a:t> </a:t>
            </a:r>
            <a:r>
              <a:rPr lang="en-IE" dirty="0"/>
              <a:t>is one of the best startup tools for this. Setting this up is very easy where it can be done with just a few clicks. </a:t>
            </a:r>
          </a:p>
        </p:txBody>
      </p:sp>
      <p:pic>
        <p:nvPicPr>
          <p:cNvPr id="4" name="Picture 3">
            <a:extLst>
              <a:ext uri="{FF2B5EF4-FFF2-40B4-BE49-F238E27FC236}">
                <a16:creationId xmlns:a16="http://schemas.microsoft.com/office/drawing/2014/main" id="{CA8B90E8-F9E3-4F93-8DE2-2257D08DEA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5831" y="3330430"/>
            <a:ext cx="3344099" cy="23577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999707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B5CFDC-6C70-4075-94E7-D8DE9AF4F5CA}"/>
              </a:ext>
            </a:extLst>
          </p:cNvPr>
          <p:cNvSpPr>
            <a:spLocks noGrp="1"/>
          </p:cNvSpPr>
          <p:nvPr>
            <p:ph type="body" sz="quarter" idx="13"/>
          </p:nvPr>
        </p:nvSpPr>
        <p:spPr/>
        <p:txBody>
          <a:bodyPr/>
          <a:lstStyle/>
          <a:p>
            <a:r>
              <a:rPr lang="en-IE" b="1" dirty="0">
                <a:solidFill>
                  <a:srgbClr val="E63275"/>
                </a:solidFill>
              </a:rPr>
              <a:t>Best Start Up Tools</a:t>
            </a:r>
          </a:p>
        </p:txBody>
      </p:sp>
      <p:sp>
        <p:nvSpPr>
          <p:cNvPr id="3" name="Text Placeholder 2">
            <a:extLst>
              <a:ext uri="{FF2B5EF4-FFF2-40B4-BE49-F238E27FC236}">
                <a16:creationId xmlns:a16="http://schemas.microsoft.com/office/drawing/2014/main" id="{7A80EB64-4309-4AFD-8F26-9D54AD3CE56A}"/>
              </a:ext>
            </a:extLst>
          </p:cNvPr>
          <p:cNvSpPr>
            <a:spLocks noGrp="1"/>
          </p:cNvSpPr>
          <p:nvPr>
            <p:ph type="body" sz="quarter" idx="14"/>
          </p:nvPr>
        </p:nvSpPr>
        <p:spPr/>
        <p:txBody>
          <a:bodyPr/>
          <a:lstStyle/>
          <a:p>
            <a:pPr marL="457200" indent="-457200" fontAlgn="base">
              <a:buFont typeface="+mj-lt"/>
              <a:buAutoNum type="arabicPeriod" startAt="5"/>
            </a:pPr>
            <a:r>
              <a:rPr lang="en-IE" b="1" dirty="0">
                <a:solidFill>
                  <a:srgbClr val="10B1A2"/>
                </a:solidFill>
                <a:hlinkClick r:id="rId2">
                  <a:extLst>
                    <a:ext uri="{A12FA001-AC4F-418D-AE19-62706E023703}">
                      <ahyp:hlinkClr xmlns:ahyp="http://schemas.microsoft.com/office/drawing/2018/hyperlinkcolor" val="tx"/>
                    </a:ext>
                  </a:extLst>
                </a:hlinkClick>
              </a:rPr>
              <a:t>ContractZen </a:t>
            </a:r>
            <a:endParaRPr lang="en-IE" b="1" dirty="0">
              <a:solidFill>
                <a:srgbClr val="10B1A2"/>
              </a:solidFill>
            </a:endParaRPr>
          </a:p>
          <a:p>
            <a:pPr fontAlgn="base"/>
            <a:r>
              <a:rPr lang="en-IE" dirty="0"/>
              <a:t>With this, you will be able to eliminate the trouble of opening folders or bringing out papers. You just need to search for the document and you will get the one you are looking for immediately. ContractZen also incorporates additional features like the calendar app, email feature, and e-signature services. </a:t>
            </a:r>
          </a:p>
        </p:txBody>
      </p:sp>
      <p:pic>
        <p:nvPicPr>
          <p:cNvPr id="4" name="Picture 3">
            <a:extLst>
              <a:ext uri="{FF2B5EF4-FFF2-40B4-BE49-F238E27FC236}">
                <a16:creationId xmlns:a16="http://schemas.microsoft.com/office/drawing/2014/main" id="{CA8B90E8-F9E3-4F93-8DE2-2257D08DEA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5831" y="3330430"/>
            <a:ext cx="3344099" cy="23577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915943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B5CFDC-6C70-4075-94E7-D8DE9AF4F5CA}"/>
              </a:ext>
            </a:extLst>
          </p:cNvPr>
          <p:cNvSpPr>
            <a:spLocks noGrp="1"/>
          </p:cNvSpPr>
          <p:nvPr>
            <p:ph type="body" sz="quarter" idx="13"/>
          </p:nvPr>
        </p:nvSpPr>
        <p:spPr/>
        <p:txBody>
          <a:bodyPr/>
          <a:lstStyle/>
          <a:p>
            <a:r>
              <a:rPr lang="en-IE" b="1" dirty="0">
                <a:solidFill>
                  <a:srgbClr val="E63275"/>
                </a:solidFill>
              </a:rPr>
              <a:t>Best Start Up Tools</a:t>
            </a:r>
          </a:p>
        </p:txBody>
      </p:sp>
      <p:sp>
        <p:nvSpPr>
          <p:cNvPr id="3" name="Text Placeholder 2">
            <a:extLst>
              <a:ext uri="{FF2B5EF4-FFF2-40B4-BE49-F238E27FC236}">
                <a16:creationId xmlns:a16="http://schemas.microsoft.com/office/drawing/2014/main" id="{7A80EB64-4309-4AFD-8F26-9D54AD3CE56A}"/>
              </a:ext>
            </a:extLst>
          </p:cNvPr>
          <p:cNvSpPr>
            <a:spLocks noGrp="1"/>
          </p:cNvSpPr>
          <p:nvPr>
            <p:ph type="body" sz="quarter" idx="14"/>
          </p:nvPr>
        </p:nvSpPr>
        <p:spPr/>
        <p:txBody>
          <a:bodyPr/>
          <a:lstStyle/>
          <a:p>
            <a:pPr marL="457200" indent="-457200" fontAlgn="base">
              <a:buFont typeface="+mj-lt"/>
              <a:buAutoNum type="arabicPeriod" startAt="6"/>
            </a:pPr>
            <a:r>
              <a:rPr lang="en-IE" b="1" dirty="0">
                <a:solidFill>
                  <a:srgbClr val="10B1A2"/>
                </a:solidFill>
                <a:hlinkClick r:id="rId2">
                  <a:extLst>
                    <a:ext uri="{A12FA001-AC4F-418D-AE19-62706E023703}">
                      <ahyp:hlinkClr xmlns:ahyp="http://schemas.microsoft.com/office/drawing/2018/hyperlinkcolor" val="tx"/>
                    </a:ext>
                  </a:extLst>
                </a:hlinkClick>
              </a:rPr>
              <a:t>ClickMeeting</a:t>
            </a:r>
            <a:endParaRPr lang="en-IE" b="1" dirty="0">
              <a:solidFill>
                <a:srgbClr val="10B1A2"/>
              </a:solidFill>
            </a:endParaRPr>
          </a:p>
          <a:p>
            <a:pPr fontAlgn="base"/>
            <a:r>
              <a:rPr lang="en-IE" dirty="0"/>
              <a:t>It is a webinar platform that can help you in building important partnerships without the need of leaving your office. You will need to begin by creating branded invitations for your sales presentation or online demo. And then get all the leads from your email list into this application to send the invites directly. </a:t>
            </a:r>
          </a:p>
          <a:p>
            <a:pPr fontAlgn="base"/>
            <a:r>
              <a:rPr lang="en-IE" dirty="0"/>
              <a:t>As soon as one of the lead accepts the invite, you can have a virtual face-to-face meeting with them to offer them a live demo of your product. Additional features include the use of whiteboard technology, screen sharing to display anything from your system. </a:t>
            </a:r>
          </a:p>
        </p:txBody>
      </p:sp>
      <p:pic>
        <p:nvPicPr>
          <p:cNvPr id="4" name="Picture 3">
            <a:extLst>
              <a:ext uri="{FF2B5EF4-FFF2-40B4-BE49-F238E27FC236}">
                <a16:creationId xmlns:a16="http://schemas.microsoft.com/office/drawing/2014/main" id="{0F7A73F7-8F28-4A5B-BBA5-6F0525F37F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043" y="3353941"/>
            <a:ext cx="3528838" cy="20059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083446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B5CFDC-6C70-4075-94E7-D8DE9AF4F5CA}"/>
              </a:ext>
            </a:extLst>
          </p:cNvPr>
          <p:cNvSpPr>
            <a:spLocks noGrp="1"/>
          </p:cNvSpPr>
          <p:nvPr>
            <p:ph type="body" sz="quarter" idx="13"/>
          </p:nvPr>
        </p:nvSpPr>
        <p:spPr/>
        <p:txBody>
          <a:bodyPr/>
          <a:lstStyle/>
          <a:p>
            <a:r>
              <a:rPr lang="en-IE" b="1" dirty="0">
                <a:solidFill>
                  <a:srgbClr val="E63275"/>
                </a:solidFill>
              </a:rPr>
              <a:t>Best Start Up Tools</a:t>
            </a:r>
          </a:p>
        </p:txBody>
      </p:sp>
      <p:sp>
        <p:nvSpPr>
          <p:cNvPr id="3" name="Text Placeholder 2">
            <a:extLst>
              <a:ext uri="{FF2B5EF4-FFF2-40B4-BE49-F238E27FC236}">
                <a16:creationId xmlns:a16="http://schemas.microsoft.com/office/drawing/2014/main" id="{7A80EB64-4309-4AFD-8F26-9D54AD3CE56A}"/>
              </a:ext>
            </a:extLst>
          </p:cNvPr>
          <p:cNvSpPr>
            <a:spLocks noGrp="1"/>
          </p:cNvSpPr>
          <p:nvPr>
            <p:ph type="body" sz="quarter" idx="14"/>
          </p:nvPr>
        </p:nvSpPr>
        <p:spPr/>
        <p:txBody>
          <a:bodyPr/>
          <a:lstStyle/>
          <a:p>
            <a:pPr marL="457200" indent="-457200" fontAlgn="base">
              <a:buFont typeface="+mj-lt"/>
              <a:buAutoNum type="arabicPeriod" startAt="7"/>
            </a:pPr>
            <a:r>
              <a:rPr lang="en-IE" b="1" dirty="0">
                <a:solidFill>
                  <a:srgbClr val="10B1A2"/>
                </a:solidFill>
                <a:hlinkClick r:id="rId2">
                  <a:extLst>
                    <a:ext uri="{A12FA001-AC4F-418D-AE19-62706E023703}">
                      <ahyp:hlinkClr xmlns:ahyp="http://schemas.microsoft.com/office/drawing/2018/hyperlinkcolor" val="tx"/>
                    </a:ext>
                  </a:extLst>
                </a:hlinkClick>
              </a:rPr>
              <a:t>Calendly</a:t>
            </a:r>
            <a:endParaRPr lang="en-IE" b="1" dirty="0">
              <a:solidFill>
                <a:srgbClr val="10B1A2"/>
              </a:solidFill>
            </a:endParaRPr>
          </a:p>
          <a:p>
            <a:pPr fontAlgn="base"/>
            <a:r>
              <a:rPr lang="en-IE" dirty="0"/>
              <a:t>How tiring is it to schedule a meeting with a client? Doesn’t it take you a ton of emails before you both have decided on the time for the meeting? With </a:t>
            </a:r>
            <a:r>
              <a:rPr lang="en-IE" dirty="0">
                <a:hlinkClick r:id="rId2"/>
              </a:rPr>
              <a:t>Calendly</a:t>
            </a:r>
            <a:r>
              <a:rPr lang="en-IE" dirty="0"/>
              <a:t>, the hassle of spending hours on deciding a meeting time is taken away. It takes care of all the process. </a:t>
            </a:r>
          </a:p>
          <a:p>
            <a:pPr fontAlgn="base"/>
            <a:r>
              <a:rPr lang="en-IE" dirty="0"/>
              <a:t>And once you have scheduled a meeting, all you need to do is share the link with the person allowing them to select the time that they are comfortable with for the meeting. In fact, it is a great time saving application that you can use. </a:t>
            </a:r>
          </a:p>
        </p:txBody>
      </p:sp>
      <p:pic>
        <p:nvPicPr>
          <p:cNvPr id="4" name="Picture 3">
            <a:extLst>
              <a:ext uri="{FF2B5EF4-FFF2-40B4-BE49-F238E27FC236}">
                <a16:creationId xmlns:a16="http://schemas.microsoft.com/office/drawing/2014/main" id="{2F171038-C515-4584-AEA6-9079F11858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2928" y="3145872"/>
            <a:ext cx="3050640" cy="22533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31294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B5CFDC-6C70-4075-94E7-D8DE9AF4F5CA}"/>
              </a:ext>
            </a:extLst>
          </p:cNvPr>
          <p:cNvSpPr>
            <a:spLocks noGrp="1"/>
          </p:cNvSpPr>
          <p:nvPr>
            <p:ph type="body" sz="quarter" idx="13"/>
          </p:nvPr>
        </p:nvSpPr>
        <p:spPr/>
        <p:txBody>
          <a:bodyPr/>
          <a:lstStyle/>
          <a:p>
            <a:r>
              <a:rPr lang="en-IE" b="1" dirty="0">
                <a:solidFill>
                  <a:srgbClr val="E63275"/>
                </a:solidFill>
              </a:rPr>
              <a:t>Best Start Up Tools</a:t>
            </a:r>
          </a:p>
        </p:txBody>
      </p:sp>
      <p:sp>
        <p:nvSpPr>
          <p:cNvPr id="3" name="Text Placeholder 2">
            <a:extLst>
              <a:ext uri="{FF2B5EF4-FFF2-40B4-BE49-F238E27FC236}">
                <a16:creationId xmlns:a16="http://schemas.microsoft.com/office/drawing/2014/main" id="{7A80EB64-4309-4AFD-8F26-9D54AD3CE56A}"/>
              </a:ext>
            </a:extLst>
          </p:cNvPr>
          <p:cNvSpPr>
            <a:spLocks noGrp="1"/>
          </p:cNvSpPr>
          <p:nvPr>
            <p:ph type="body" sz="quarter" idx="14"/>
          </p:nvPr>
        </p:nvSpPr>
        <p:spPr/>
        <p:txBody>
          <a:bodyPr/>
          <a:lstStyle/>
          <a:p>
            <a:pPr marL="457200" indent="-457200" fontAlgn="base">
              <a:buFont typeface="+mj-lt"/>
              <a:buAutoNum type="arabicPeriod" startAt="8"/>
            </a:pPr>
            <a:r>
              <a:rPr lang="en-IE" b="1" dirty="0">
                <a:solidFill>
                  <a:srgbClr val="10B1A2"/>
                </a:solidFill>
                <a:hlinkClick r:id="rId2">
                  <a:extLst>
                    <a:ext uri="{A12FA001-AC4F-418D-AE19-62706E023703}">
                      <ahyp:hlinkClr xmlns:ahyp="http://schemas.microsoft.com/office/drawing/2018/hyperlinkcolor" val="tx"/>
                    </a:ext>
                  </a:extLst>
                </a:hlinkClick>
              </a:rPr>
              <a:t>SentiOne</a:t>
            </a:r>
            <a:endParaRPr lang="en-IE" b="1" dirty="0">
              <a:solidFill>
                <a:srgbClr val="10B1A2"/>
              </a:solidFill>
            </a:endParaRPr>
          </a:p>
          <a:p>
            <a:pPr fontAlgn="base"/>
            <a:r>
              <a:rPr lang="en-IE" dirty="0"/>
              <a:t>You need to successfully handle your brand and connect with your target audience. There are many different platforms and digital landscapes, it will take a lot of your time for monitoring all these things. </a:t>
            </a:r>
            <a:r>
              <a:rPr lang="en-IE" dirty="0">
                <a:hlinkClick r:id="rId2"/>
              </a:rPr>
              <a:t>SentiOne</a:t>
            </a:r>
            <a:r>
              <a:rPr lang="en-IE" dirty="0"/>
              <a:t> is a social listening platform. It allows you to tap in directly to what the world is saying about you and your industry on any of the social media platforms or important websites. </a:t>
            </a:r>
          </a:p>
          <a:p>
            <a:pPr fontAlgn="base"/>
            <a:r>
              <a:rPr lang="en-IE" dirty="0"/>
              <a:t>It will scan all the forums, blogs and news websites online. It would also help you in tracking your brand reach and the sentiment by buzz and word-of-mouth marketing. </a:t>
            </a:r>
          </a:p>
        </p:txBody>
      </p:sp>
      <p:pic>
        <p:nvPicPr>
          <p:cNvPr id="4" name="Picture 3">
            <a:extLst>
              <a:ext uri="{FF2B5EF4-FFF2-40B4-BE49-F238E27FC236}">
                <a16:creationId xmlns:a16="http://schemas.microsoft.com/office/drawing/2014/main" id="{4253362F-56A2-4740-9CDF-C50CEB2B7A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4350" y="3257550"/>
            <a:ext cx="3388193" cy="25669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268077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B5CFDC-6C70-4075-94E7-D8DE9AF4F5CA}"/>
              </a:ext>
            </a:extLst>
          </p:cNvPr>
          <p:cNvSpPr>
            <a:spLocks noGrp="1"/>
          </p:cNvSpPr>
          <p:nvPr>
            <p:ph type="body" sz="quarter" idx="13"/>
          </p:nvPr>
        </p:nvSpPr>
        <p:spPr/>
        <p:txBody>
          <a:bodyPr/>
          <a:lstStyle/>
          <a:p>
            <a:r>
              <a:rPr lang="en-IE" b="1" dirty="0">
                <a:solidFill>
                  <a:srgbClr val="E63275"/>
                </a:solidFill>
              </a:rPr>
              <a:t>Best Start Up Tools</a:t>
            </a:r>
          </a:p>
        </p:txBody>
      </p:sp>
      <p:sp>
        <p:nvSpPr>
          <p:cNvPr id="3" name="Text Placeholder 2">
            <a:extLst>
              <a:ext uri="{FF2B5EF4-FFF2-40B4-BE49-F238E27FC236}">
                <a16:creationId xmlns:a16="http://schemas.microsoft.com/office/drawing/2014/main" id="{7A80EB64-4309-4AFD-8F26-9D54AD3CE56A}"/>
              </a:ext>
            </a:extLst>
          </p:cNvPr>
          <p:cNvSpPr>
            <a:spLocks noGrp="1"/>
          </p:cNvSpPr>
          <p:nvPr>
            <p:ph type="body" sz="quarter" idx="14"/>
          </p:nvPr>
        </p:nvSpPr>
        <p:spPr>
          <a:xfrm>
            <a:off x="561975" y="2126973"/>
            <a:ext cx="11235697" cy="3975101"/>
          </a:xfrm>
          <a:solidFill>
            <a:schemeClr val="bg1"/>
          </a:solidFill>
        </p:spPr>
        <p:txBody>
          <a:bodyPr/>
          <a:lstStyle/>
          <a:p>
            <a:pPr marL="457200" indent="-457200" fontAlgn="base">
              <a:buFont typeface="+mj-lt"/>
              <a:buAutoNum type="arabicPeriod" startAt="9"/>
            </a:pPr>
            <a:r>
              <a:rPr lang="en-IE" b="1" dirty="0">
                <a:solidFill>
                  <a:srgbClr val="10B1A2"/>
                </a:solidFill>
                <a:hlinkClick r:id="rId2">
                  <a:extLst>
                    <a:ext uri="{A12FA001-AC4F-418D-AE19-62706E023703}">
                      <ahyp:hlinkClr xmlns:ahyp="http://schemas.microsoft.com/office/drawing/2018/hyperlinkcolor" val="tx"/>
                    </a:ext>
                  </a:extLst>
                </a:hlinkClick>
              </a:rPr>
              <a:t>WalkMe</a:t>
            </a:r>
            <a:endParaRPr lang="en-IE" b="1" dirty="0">
              <a:solidFill>
                <a:srgbClr val="10B1A2"/>
              </a:solidFill>
            </a:endParaRPr>
          </a:p>
          <a:p>
            <a:pPr fontAlgn="base"/>
            <a:r>
              <a:rPr lang="en-IE" dirty="0"/>
              <a:t>Do your visitors find your website intuitive and easy to use? </a:t>
            </a:r>
            <a:r>
              <a:rPr lang="en-IE" dirty="0">
                <a:hlinkClick r:id="rId2"/>
              </a:rPr>
              <a:t>WalkMe</a:t>
            </a:r>
            <a:r>
              <a:rPr lang="en-IE" dirty="0"/>
              <a:t> makes everything easy for all the first time users of the website. It helps users navigate through the website without any trouble by offering them with intuitive visual elements for the navigation. This would in turn reduce the bounce rate and increase the conversion rates. </a:t>
            </a:r>
          </a:p>
        </p:txBody>
      </p:sp>
      <p:pic>
        <p:nvPicPr>
          <p:cNvPr id="4" name="Picture 3">
            <a:extLst>
              <a:ext uri="{FF2B5EF4-FFF2-40B4-BE49-F238E27FC236}">
                <a16:creationId xmlns:a16="http://schemas.microsoft.com/office/drawing/2014/main" id="{F7EFD7E5-E754-43B5-8539-85BDB3C689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01692" y="4114523"/>
            <a:ext cx="7988615" cy="21509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568836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B5CFDC-6C70-4075-94E7-D8DE9AF4F5CA}"/>
              </a:ext>
            </a:extLst>
          </p:cNvPr>
          <p:cNvSpPr>
            <a:spLocks noGrp="1"/>
          </p:cNvSpPr>
          <p:nvPr>
            <p:ph type="body" sz="quarter" idx="13"/>
          </p:nvPr>
        </p:nvSpPr>
        <p:spPr/>
        <p:txBody>
          <a:bodyPr/>
          <a:lstStyle/>
          <a:p>
            <a:r>
              <a:rPr lang="en-IE" b="1" dirty="0">
                <a:solidFill>
                  <a:srgbClr val="E63275"/>
                </a:solidFill>
              </a:rPr>
              <a:t>Best Start Up Tools</a:t>
            </a:r>
          </a:p>
        </p:txBody>
      </p:sp>
      <p:sp>
        <p:nvSpPr>
          <p:cNvPr id="3" name="Text Placeholder 2">
            <a:extLst>
              <a:ext uri="{FF2B5EF4-FFF2-40B4-BE49-F238E27FC236}">
                <a16:creationId xmlns:a16="http://schemas.microsoft.com/office/drawing/2014/main" id="{7A80EB64-4309-4AFD-8F26-9D54AD3CE56A}"/>
              </a:ext>
            </a:extLst>
          </p:cNvPr>
          <p:cNvSpPr>
            <a:spLocks noGrp="1"/>
          </p:cNvSpPr>
          <p:nvPr>
            <p:ph type="body" sz="quarter" idx="14"/>
          </p:nvPr>
        </p:nvSpPr>
        <p:spPr>
          <a:xfrm>
            <a:off x="1857375" y="2107923"/>
            <a:ext cx="9597397" cy="3975101"/>
          </a:xfrm>
          <a:solidFill>
            <a:schemeClr val="bg1"/>
          </a:solidFill>
        </p:spPr>
        <p:txBody>
          <a:bodyPr/>
          <a:lstStyle/>
          <a:p>
            <a:pPr marL="457200" indent="-457200" fontAlgn="base">
              <a:buFont typeface="+mj-lt"/>
              <a:buAutoNum type="arabicPeriod" startAt="10"/>
            </a:pPr>
            <a:r>
              <a:rPr lang="en-IE" b="1" dirty="0">
                <a:solidFill>
                  <a:srgbClr val="10B1A2"/>
                </a:solidFill>
                <a:hlinkClick r:id="rId2">
                  <a:extLst>
                    <a:ext uri="{A12FA001-AC4F-418D-AE19-62706E023703}">
                      <ahyp:hlinkClr xmlns:ahyp="http://schemas.microsoft.com/office/drawing/2018/hyperlinkcolor" val="tx"/>
                    </a:ext>
                  </a:extLst>
                </a:hlinkClick>
              </a:rPr>
              <a:t>Freshteam</a:t>
            </a:r>
            <a:endParaRPr lang="en-IE" b="1" dirty="0">
              <a:solidFill>
                <a:srgbClr val="10B1A2"/>
              </a:solidFill>
            </a:endParaRPr>
          </a:p>
          <a:p>
            <a:pPr fontAlgn="base"/>
            <a:r>
              <a:rPr lang="en-IE" dirty="0">
                <a:hlinkClick r:id="rId2"/>
              </a:rPr>
              <a:t>Freshteam</a:t>
            </a:r>
            <a:r>
              <a:rPr lang="en-IE" dirty="0"/>
              <a:t> helps you with the complete hiring process and condense it into a single dashboard. With this, a single manager can gain control and see all the candidates in one place. This tool would also help you source and filter the top talents to find the best candidate that is close to you easily. </a:t>
            </a:r>
          </a:p>
        </p:txBody>
      </p:sp>
      <p:pic>
        <p:nvPicPr>
          <p:cNvPr id="4" name="Picture 3">
            <a:extLst>
              <a:ext uri="{FF2B5EF4-FFF2-40B4-BE49-F238E27FC236}">
                <a16:creationId xmlns:a16="http://schemas.microsoft.com/office/drawing/2014/main" id="{6DD50516-7E6B-4B3D-B449-35E3A32CEC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7375" y="4328024"/>
            <a:ext cx="8477250" cy="19550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79693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B5CFDC-6C70-4075-94E7-D8DE9AF4F5CA}"/>
              </a:ext>
            </a:extLst>
          </p:cNvPr>
          <p:cNvSpPr>
            <a:spLocks noGrp="1"/>
          </p:cNvSpPr>
          <p:nvPr>
            <p:ph type="body" sz="quarter" idx="13"/>
          </p:nvPr>
        </p:nvSpPr>
        <p:spPr/>
        <p:txBody>
          <a:bodyPr/>
          <a:lstStyle/>
          <a:p>
            <a:r>
              <a:rPr lang="en-IE" b="1" dirty="0">
                <a:solidFill>
                  <a:srgbClr val="E63275"/>
                </a:solidFill>
              </a:rPr>
              <a:t>Best Start Up Tools</a:t>
            </a:r>
          </a:p>
        </p:txBody>
      </p:sp>
      <p:sp>
        <p:nvSpPr>
          <p:cNvPr id="3" name="Text Placeholder 2">
            <a:extLst>
              <a:ext uri="{FF2B5EF4-FFF2-40B4-BE49-F238E27FC236}">
                <a16:creationId xmlns:a16="http://schemas.microsoft.com/office/drawing/2014/main" id="{7A80EB64-4309-4AFD-8F26-9D54AD3CE56A}"/>
              </a:ext>
            </a:extLst>
          </p:cNvPr>
          <p:cNvSpPr>
            <a:spLocks noGrp="1"/>
          </p:cNvSpPr>
          <p:nvPr>
            <p:ph type="body" sz="quarter" idx="14"/>
          </p:nvPr>
        </p:nvSpPr>
        <p:spPr>
          <a:xfrm>
            <a:off x="4161985" y="2117448"/>
            <a:ext cx="7820465" cy="3975101"/>
          </a:xfrm>
        </p:spPr>
        <p:txBody>
          <a:bodyPr/>
          <a:lstStyle/>
          <a:p>
            <a:pPr marL="457200" indent="-457200" fontAlgn="base">
              <a:buFont typeface="+mj-lt"/>
              <a:buAutoNum type="arabicPeriod" startAt="11"/>
            </a:pPr>
            <a:r>
              <a:rPr lang="en-IE" b="1" dirty="0">
                <a:solidFill>
                  <a:srgbClr val="10B1A2"/>
                </a:solidFill>
                <a:hlinkClick r:id="rId2">
                  <a:extLst>
                    <a:ext uri="{A12FA001-AC4F-418D-AE19-62706E023703}">
                      <ahyp:hlinkClr xmlns:ahyp="http://schemas.microsoft.com/office/drawing/2018/hyperlinkcolor" val="tx"/>
                    </a:ext>
                  </a:extLst>
                </a:hlinkClick>
              </a:rPr>
              <a:t>Trello</a:t>
            </a:r>
            <a:endParaRPr lang="en-IE" b="1" dirty="0">
              <a:solidFill>
                <a:srgbClr val="10B1A2"/>
              </a:solidFill>
            </a:endParaRPr>
          </a:p>
          <a:p>
            <a:pPr fontAlgn="base"/>
            <a:r>
              <a:rPr lang="en-IE" dirty="0"/>
              <a:t>Each day, there might be many things that distract people from their goal. To overcome this, it is important to organize all the tasks and work towards a goal. With </a:t>
            </a:r>
            <a:r>
              <a:rPr lang="en-IE" dirty="0">
                <a:hlinkClick r:id="rId2"/>
              </a:rPr>
              <a:t>Trello</a:t>
            </a:r>
            <a:r>
              <a:rPr lang="en-IE" dirty="0"/>
              <a:t> you can easily create tasks and share it with your team to keep their goals in mind. You can create notes for each and every tiny little thing like the code components, marketing plans, or anything that your team needs to build for your business to roll freely.  It helps in managing projects easily, assign tasks to the right people and get updates about it, allows you to create a CRM that is easy to use and that manages your contact information of all your leads. </a:t>
            </a:r>
          </a:p>
        </p:txBody>
      </p:sp>
      <p:pic>
        <p:nvPicPr>
          <p:cNvPr id="4" name="Picture 3">
            <a:extLst>
              <a:ext uri="{FF2B5EF4-FFF2-40B4-BE49-F238E27FC236}">
                <a16:creationId xmlns:a16="http://schemas.microsoft.com/office/drawing/2014/main" id="{5C8A542E-5694-4985-9CEF-70B36C0746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2928" y="3429000"/>
            <a:ext cx="3038331" cy="27813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713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7DA316A-4E63-466B-B9B3-37BADB3D2C30}"/>
              </a:ext>
            </a:extLst>
          </p:cNvPr>
          <p:cNvSpPr>
            <a:spLocks noGrp="1"/>
          </p:cNvSpPr>
          <p:nvPr>
            <p:ph type="body" sz="quarter" idx="14"/>
          </p:nvPr>
        </p:nvSpPr>
        <p:spPr>
          <a:xfrm>
            <a:off x="4319990" y="2146023"/>
            <a:ext cx="7710136" cy="3975101"/>
          </a:xfrm>
          <a:solidFill>
            <a:schemeClr val="bg1"/>
          </a:solidFill>
        </p:spPr>
        <p:txBody>
          <a:bodyPr/>
          <a:lstStyle/>
          <a:p>
            <a:pPr marL="342900" indent="-342900">
              <a:buFont typeface="Arial" panose="020B0604020202020204" pitchFamily="34" charset="0"/>
              <a:buChar char="•"/>
            </a:pPr>
            <a:r>
              <a:rPr lang="en-IE" b="1" dirty="0">
                <a:solidFill>
                  <a:srgbClr val="E63275"/>
                </a:solidFill>
              </a:rPr>
              <a:t>Business Sustainability Programmes – </a:t>
            </a:r>
            <a:r>
              <a:rPr lang="en-IE" dirty="0"/>
              <a:t>these are often run in partnership with a number of supportive enterprise bodies and organisations. They usually offer Start Ups and SMEs opportunity to have a meeting on issues of concern or interest regarding their business development. </a:t>
            </a:r>
            <a:r>
              <a:rPr lang="en-IE" dirty="0" err="1"/>
              <a:t>E.g</a:t>
            </a:r>
            <a:r>
              <a:rPr lang="en-IE" dirty="0"/>
              <a:t> </a:t>
            </a:r>
            <a:r>
              <a:rPr lang="en-IE" dirty="0">
                <a:hlinkClick r:id="rId2"/>
              </a:rPr>
              <a:t>South Dublin Chamber</a:t>
            </a:r>
            <a:endParaRPr lang="en-IE" dirty="0"/>
          </a:p>
          <a:p>
            <a:pPr marL="342900" indent="-342900">
              <a:buFont typeface="Arial" panose="020B0604020202020204" pitchFamily="34" charset="0"/>
              <a:buChar char="•"/>
            </a:pPr>
            <a:r>
              <a:rPr lang="en-IE" b="1" dirty="0">
                <a:solidFill>
                  <a:srgbClr val="E63275"/>
                </a:solidFill>
              </a:rPr>
              <a:t>Chamber of Commerce Network; </a:t>
            </a:r>
            <a:r>
              <a:rPr lang="en-IE" dirty="0"/>
              <a:t>these local/regional business network initiatives usually host multiple meetings throughout the year, some weekly, or biweekly. Designed to create a supportive business environments they often include engineering factions. </a:t>
            </a:r>
            <a:r>
              <a:rPr lang="en-IE" dirty="0" err="1"/>
              <a:t>E.g</a:t>
            </a:r>
            <a:r>
              <a:rPr lang="en-IE" dirty="0"/>
              <a:t> </a:t>
            </a:r>
            <a:r>
              <a:rPr lang="en-IE" dirty="0">
                <a:hlinkClick r:id="rId3"/>
              </a:rPr>
              <a:t>County Tipperary Chamber of Commerce Engineering Section</a:t>
            </a:r>
            <a:endParaRPr lang="en-IE" dirty="0"/>
          </a:p>
        </p:txBody>
      </p:sp>
      <p:pic>
        <p:nvPicPr>
          <p:cNvPr id="3" name="Picture 2" descr="A person sitting on a chair&#10;&#10;Description automatically generated">
            <a:extLst>
              <a:ext uri="{FF2B5EF4-FFF2-40B4-BE49-F238E27FC236}">
                <a16:creationId xmlns:a16="http://schemas.microsoft.com/office/drawing/2014/main" id="{208AC586-6CE0-4C63-99A7-94CBCB91F3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874" y="3067050"/>
            <a:ext cx="3833602" cy="2555984"/>
          </a:xfrm>
          <a:prstGeom prst="rect">
            <a:avLst/>
          </a:prstGeom>
        </p:spPr>
      </p:pic>
      <p:sp>
        <p:nvSpPr>
          <p:cNvPr id="7" name="Text Placeholder 3">
            <a:extLst>
              <a:ext uri="{FF2B5EF4-FFF2-40B4-BE49-F238E27FC236}">
                <a16:creationId xmlns:a16="http://schemas.microsoft.com/office/drawing/2014/main" id="{A58AD378-DA1A-40FA-8D8B-AB6BB8B53889}"/>
              </a:ext>
            </a:extLst>
          </p:cNvPr>
          <p:cNvSpPr txBox="1">
            <a:spLocks/>
          </p:cNvSpPr>
          <p:nvPr/>
        </p:nvSpPr>
        <p:spPr>
          <a:xfrm>
            <a:off x="3741684" y="964734"/>
            <a:ext cx="7728864" cy="149540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6D6E6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b="1">
                <a:solidFill>
                  <a:srgbClr val="E63275"/>
                </a:solidFill>
              </a:rPr>
              <a:t>How can External Supports assist you?</a:t>
            </a:r>
            <a:endParaRPr lang="en-IE" b="1" dirty="0">
              <a:solidFill>
                <a:srgbClr val="E63275"/>
              </a:solidFill>
            </a:endParaRPr>
          </a:p>
        </p:txBody>
      </p:sp>
    </p:spTree>
    <p:extLst>
      <p:ext uri="{BB962C8B-B14F-4D97-AF65-F5344CB8AC3E}">
        <p14:creationId xmlns:p14="http://schemas.microsoft.com/office/powerpoint/2010/main" val="18879620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B5CFDC-6C70-4075-94E7-D8DE9AF4F5CA}"/>
              </a:ext>
            </a:extLst>
          </p:cNvPr>
          <p:cNvSpPr>
            <a:spLocks noGrp="1"/>
          </p:cNvSpPr>
          <p:nvPr>
            <p:ph type="body" sz="quarter" idx="13"/>
          </p:nvPr>
        </p:nvSpPr>
        <p:spPr/>
        <p:txBody>
          <a:bodyPr/>
          <a:lstStyle/>
          <a:p>
            <a:r>
              <a:rPr lang="en-IE" b="1" dirty="0">
                <a:solidFill>
                  <a:srgbClr val="E63275"/>
                </a:solidFill>
              </a:rPr>
              <a:t>Best Start Up Tools</a:t>
            </a:r>
          </a:p>
        </p:txBody>
      </p:sp>
      <p:sp>
        <p:nvSpPr>
          <p:cNvPr id="3" name="Text Placeholder 2">
            <a:extLst>
              <a:ext uri="{FF2B5EF4-FFF2-40B4-BE49-F238E27FC236}">
                <a16:creationId xmlns:a16="http://schemas.microsoft.com/office/drawing/2014/main" id="{7A80EB64-4309-4AFD-8F26-9D54AD3CE56A}"/>
              </a:ext>
            </a:extLst>
          </p:cNvPr>
          <p:cNvSpPr>
            <a:spLocks noGrp="1"/>
          </p:cNvSpPr>
          <p:nvPr>
            <p:ph type="body" sz="quarter" idx="14"/>
          </p:nvPr>
        </p:nvSpPr>
        <p:spPr>
          <a:xfrm>
            <a:off x="4314385" y="2117448"/>
            <a:ext cx="7407087" cy="3975101"/>
          </a:xfrm>
        </p:spPr>
        <p:txBody>
          <a:bodyPr/>
          <a:lstStyle/>
          <a:p>
            <a:pPr marL="457200" indent="-457200" fontAlgn="base">
              <a:buFont typeface="+mj-lt"/>
              <a:buAutoNum type="arabicPeriod" startAt="12"/>
            </a:pPr>
            <a:r>
              <a:rPr lang="en-IE" b="1" dirty="0">
                <a:solidFill>
                  <a:srgbClr val="10B1A2"/>
                </a:solidFill>
                <a:hlinkClick r:id="rId2">
                  <a:extLst>
                    <a:ext uri="{A12FA001-AC4F-418D-AE19-62706E023703}">
                      <ahyp:hlinkClr xmlns:ahyp="http://schemas.microsoft.com/office/drawing/2018/hyperlinkcolor" val="tx"/>
                    </a:ext>
                  </a:extLst>
                </a:hlinkClick>
              </a:rPr>
              <a:t>Falcon</a:t>
            </a:r>
            <a:endParaRPr lang="en-IE" b="1" dirty="0">
              <a:solidFill>
                <a:srgbClr val="10B1A2"/>
              </a:solidFill>
            </a:endParaRPr>
          </a:p>
          <a:p>
            <a:pPr fontAlgn="base"/>
            <a:r>
              <a:rPr lang="en-IE" dirty="0"/>
              <a:t>How do you grow a brand and how do you spread the name of your product? With marketing, right? </a:t>
            </a:r>
            <a:r>
              <a:rPr lang="en-IE" dirty="0">
                <a:hlinkClick r:id="rId2"/>
              </a:rPr>
              <a:t>Falcon</a:t>
            </a:r>
            <a:r>
              <a:rPr lang="en-IE" dirty="0"/>
              <a:t> is a great social media marketing application that helps your team grow the brand name easily and fast in the market. You can easily create posts, schedule them, edit them, and publish them on any social media platform easily.  You can easily store all your content and manage it as well. Additional features include a single sign in to all the social media platforms, get notifications directly here and handle them, track the analytics and understand the audience better with this application. </a:t>
            </a:r>
          </a:p>
        </p:txBody>
      </p:sp>
      <p:pic>
        <p:nvPicPr>
          <p:cNvPr id="5" name="Picture 4">
            <a:extLst>
              <a:ext uri="{FF2B5EF4-FFF2-40B4-BE49-F238E27FC236}">
                <a16:creationId xmlns:a16="http://schemas.microsoft.com/office/drawing/2014/main" id="{03779393-E200-4061-9290-FCDF527B7B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7175" y="3368399"/>
            <a:ext cx="3819525" cy="27241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889481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altLang="ja-JP" b="1" dirty="0">
                <a:solidFill>
                  <a:srgbClr val="E63275"/>
                </a:solidFill>
                <a:latin typeface="Calibri" charset="0"/>
                <a:ea typeface="MS PGothic" charset="-128"/>
              </a:rPr>
              <a:t>What I Have Learned?</a:t>
            </a:r>
            <a:endParaRPr lang="en-US" b="1" dirty="0">
              <a:solidFill>
                <a:srgbClr val="E63275"/>
              </a:solidFill>
            </a:endParaRPr>
          </a:p>
        </p:txBody>
      </p:sp>
      <p:sp>
        <p:nvSpPr>
          <p:cNvPr id="6" name="Text Placeholder 5"/>
          <p:cNvSpPr>
            <a:spLocks noGrp="1"/>
          </p:cNvSpPr>
          <p:nvPr>
            <p:ph type="body" sz="quarter" idx="14"/>
          </p:nvPr>
        </p:nvSpPr>
        <p:spPr>
          <a:xfrm>
            <a:off x="466723" y="2767595"/>
            <a:ext cx="11102348" cy="3975101"/>
          </a:xfrm>
          <a:solidFill>
            <a:schemeClr val="bg1"/>
          </a:solidFill>
        </p:spPr>
        <p:txBody>
          <a:bodyPr/>
          <a:lstStyle/>
          <a:p>
            <a:pPr marL="342900" indent="-342900">
              <a:spcBef>
                <a:spcPts val="400"/>
              </a:spcBef>
              <a:buClr>
                <a:srgbClr val="F26942"/>
              </a:buClr>
              <a:buFont typeface="Arial" charset="0"/>
              <a:buChar char="•"/>
            </a:pPr>
            <a:r>
              <a:rPr kumimoji="1" lang="en-IE" altLang="ja-JP" dirty="0">
                <a:solidFill>
                  <a:srgbClr val="525252"/>
                </a:solidFill>
              </a:rPr>
              <a:t>I know the difference between support services, mentors/advisors, funding supports and what they role is and how they can assist my startup. I can now choose the right support for me.</a:t>
            </a:r>
          </a:p>
          <a:p>
            <a:pPr marL="342900" indent="-342900">
              <a:spcBef>
                <a:spcPts val="400"/>
              </a:spcBef>
              <a:buClr>
                <a:srgbClr val="F26942"/>
              </a:buClr>
              <a:buFont typeface="Arial" charset="0"/>
              <a:buChar char="•"/>
            </a:pPr>
            <a:r>
              <a:rPr kumimoji="1" lang="en-IE" altLang="ja-JP" dirty="0">
                <a:solidFill>
                  <a:srgbClr val="525252"/>
                </a:solidFill>
              </a:rPr>
              <a:t>I realise that I can’t do everything and the quicker I engage the priority supports I need in the beginning it will get my business off to a healthier start instead of plunging my resources into areas of my business that will not progress its development</a:t>
            </a:r>
          </a:p>
          <a:p>
            <a:pPr marL="342900" indent="-342900">
              <a:spcBef>
                <a:spcPts val="400"/>
              </a:spcBef>
              <a:buClr>
                <a:srgbClr val="F26942"/>
              </a:buClr>
              <a:buFont typeface="Arial" charset="0"/>
              <a:buChar char="•"/>
            </a:pPr>
            <a:r>
              <a:rPr kumimoji="1" lang="en-IE" altLang="ja-JP" dirty="0">
                <a:solidFill>
                  <a:srgbClr val="525252"/>
                </a:solidFill>
              </a:rPr>
              <a:t>That I should engage with my Local Enterprise Organisation straight away and start on my Business Plan as a priority. It is important to get assessed to understand what my particular needs are. Business community support is important especially when learning from those who have learned the valuable mistakes and risks.</a:t>
            </a:r>
            <a:endParaRPr lang="en-US" dirty="0"/>
          </a:p>
        </p:txBody>
      </p:sp>
    </p:spTree>
    <p:extLst>
      <p:ext uri="{BB962C8B-B14F-4D97-AF65-F5344CB8AC3E}">
        <p14:creationId xmlns:p14="http://schemas.microsoft.com/office/powerpoint/2010/main" val="18519224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US" dirty="0"/>
          </a:p>
        </p:txBody>
      </p:sp>
      <p:sp>
        <p:nvSpPr>
          <p:cNvPr id="5" name="Text Placeholder 4"/>
          <p:cNvSpPr>
            <a:spLocks noGrp="1"/>
          </p:cNvSpPr>
          <p:nvPr>
            <p:ph type="body" sz="quarter" idx="14"/>
          </p:nvPr>
        </p:nvSpPr>
        <p:spPr/>
        <p:txBody>
          <a:bodyPr/>
          <a:lstStyle/>
          <a:p>
            <a:endParaRPr lang="en-US" dirty="0"/>
          </a:p>
        </p:txBody>
      </p:sp>
      <p:sp>
        <p:nvSpPr>
          <p:cNvPr id="6" name="Text Placeholder 5"/>
          <p:cNvSpPr>
            <a:spLocks noGrp="1"/>
          </p:cNvSpPr>
          <p:nvPr>
            <p:ph type="body" sz="quarter" idx="15"/>
          </p:nvPr>
        </p:nvSpPr>
        <p:spPr>
          <a:xfrm>
            <a:off x="7837392" y="2215211"/>
            <a:ext cx="4217588" cy="709081"/>
          </a:xfrm>
        </p:spPr>
        <p:txBody>
          <a:bodyPr>
            <a:normAutofit fontScale="85000" lnSpcReduction="20000"/>
          </a:bodyPr>
          <a:lstStyle/>
          <a:p>
            <a:r>
              <a:rPr lang="en-US" dirty="0"/>
              <a:t>@EMERGEPROJECTEU</a:t>
            </a:r>
          </a:p>
          <a:p>
            <a:r>
              <a:rPr lang="en-IE" dirty="0">
                <a:hlinkClick r:id="rId2">
                  <a:extLst>
                    <a:ext uri="{A12FA001-AC4F-418D-AE19-62706E023703}">
                      <ahyp:hlinkClr xmlns:ahyp="http://schemas.microsoft.com/office/drawing/2018/hyperlinkcolor" val="tx"/>
                    </a:ext>
                  </a:extLst>
                </a:hlinkClick>
              </a:rPr>
              <a:t>https://www.facebook.com/EMERGEPROJECTEU/?ref=br_rs</a:t>
            </a:r>
            <a:endParaRPr lang="en-US" dirty="0"/>
          </a:p>
        </p:txBody>
      </p:sp>
      <p:sp>
        <p:nvSpPr>
          <p:cNvPr id="7" name="Text Placeholder 6"/>
          <p:cNvSpPr>
            <a:spLocks noGrp="1"/>
          </p:cNvSpPr>
          <p:nvPr>
            <p:ph type="body" sz="quarter" idx="16"/>
          </p:nvPr>
        </p:nvSpPr>
        <p:spPr>
          <a:xfrm>
            <a:off x="8027185" y="3522871"/>
            <a:ext cx="4103296" cy="382588"/>
          </a:xfrm>
        </p:spPr>
        <p:txBody>
          <a:bodyPr>
            <a:noAutofit/>
          </a:bodyPr>
          <a:lstStyle/>
          <a:p>
            <a:r>
              <a:rPr lang="en-IE" sz="1400" dirty="0">
                <a:hlinkClick r:id="rId3">
                  <a:extLst>
                    <a:ext uri="{A12FA001-AC4F-418D-AE19-62706E023703}">
                      <ahyp:hlinkClr xmlns:ahyp="http://schemas.microsoft.com/office/drawing/2018/hyperlinkcolor" val="tx"/>
                    </a:ext>
                  </a:extLst>
                </a:hlinkClick>
              </a:rPr>
              <a:t>http://www.emergeengineers.eu/project-partners/</a:t>
            </a:r>
            <a:endParaRPr lang="en-US" sz="1400" dirty="0"/>
          </a:p>
        </p:txBody>
      </p:sp>
      <p:sp>
        <p:nvSpPr>
          <p:cNvPr id="8" name="Text Placeholder 7"/>
          <p:cNvSpPr>
            <a:spLocks noGrp="1"/>
          </p:cNvSpPr>
          <p:nvPr>
            <p:ph type="body" sz="quarter" idx="17"/>
          </p:nvPr>
        </p:nvSpPr>
        <p:spPr>
          <a:xfrm>
            <a:off x="8425435" y="4321462"/>
            <a:ext cx="3537266" cy="843457"/>
          </a:xfrm>
        </p:spPr>
        <p:txBody>
          <a:bodyPr>
            <a:normAutofit fontScale="92500" lnSpcReduction="10000"/>
          </a:bodyPr>
          <a:lstStyle/>
          <a:p>
            <a:r>
              <a:rPr lang="en-IE" sz="1400" dirty="0">
                <a:hlinkClick r:id="rId4">
                  <a:extLst>
                    <a:ext uri="{A12FA001-AC4F-418D-AE19-62706E023703}">
                      <ahyp:hlinkClr xmlns:ahyp="http://schemas.microsoft.com/office/drawing/2018/hyperlinkcolor" val="tx"/>
                    </a:ext>
                  </a:extLst>
                </a:hlinkClick>
              </a:rPr>
              <a:t>http://www.emergeengineers.eu/</a:t>
            </a:r>
            <a:endParaRPr lang="en-IE" sz="1400" dirty="0"/>
          </a:p>
          <a:p>
            <a:r>
              <a:rPr lang="en-US" sz="1400" dirty="0"/>
              <a:t>#EMERGE  #</a:t>
            </a:r>
            <a:r>
              <a:rPr lang="en-US" sz="1400" dirty="0" err="1"/>
              <a:t>femaleengineers</a:t>
            </a:r>
            <a:r>
              <a:rPr lang="en-US" sz="1400" dirty="0"/>
              <a:t>  #Erasmus+</a:t>
            </a:r>
          </a:p>
          <a:p>
            <a:r>
              <a:rPr lang="en-US" sz="1400" dirty="0"/>
              <a:t>#</a:t>
            </a:r>
            <a:r>
              <a:rPr lang="en-US" sz="1400" dirty="0" err="1"/>
              <a:t>femaleentrepreneurs</a:t>
            </a:r>
            <a:endParaRPr lang="en-US" sz="1400" dirty="0"/>
          </a:p>
        </p:txBody>
      </p:sp>
      <p:sp>
        <p:nvSpPr>
          <p:cNvPr id="9" name="Google Shape;482;p39"/>
          <p:cNvSpPr/>
          <p:nvPr/>
        </p:nvSpPr>
        <p:spPr>
          <a:xfrm>
            <a:off x="7232588" y="2462413"/>
            <a:ext cx="295553" cy="257910"/>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664;p39"/>
          <p:cNvGrpSpPr/>
          <p:nvPr/>
        </p:nvGrpSpPr>
        <p:grpSpPr>
          <a:xfrm>
            <a:off x="7852766" y="4477427"/>
            <a:ext cx="301041" cy="301041"/>
            <a:chOff x="5941025" y="3634400"/>
            <a:chExt cx="467650" cy="467650"/>
          </a:xfrm>
        </p:grpSpPr>
        <p:sp>
          <p:nvSpPr>
            <p:cNvPr id="11" name="Google Shape;665;p39"/>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66;p39"/>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67;p39"/>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68;p39"/>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9;p39"/>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70;p39"/>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506;p39"/>
          <p:cNvGrpSpPr/>
          <p:nvPr/>
        </p:nvGrpSpPr>
        <p:grpSpPr>
          <a:xfrm>
            <a:off x="7380365" y="3606172"/>
            <a:ext cx="299463" cy="202260"/>
            <a:chOff x="564675" y="1700625"/>
            <a:chExt cx="465200" cy="314200"/>
          </a:xfrm>
        </p:grpSpPr>
        <p:sp>
          <p:nvSpPr>
            <p:cNvPr id="18" name="Google Shape;507;p39"/>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08;p39"/>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09;p39"/>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09869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7DA316A-4E63-466B-B9B3-37BADB3D2C30}"/>
              </a:ext>
            </a:extLst>
          </p:cNvPr>
          <p:cNvSpPr>
            <a:spLocks noGrp="1"/>
          </p:cNvSpPr>
          <p:nvPr>
            <p:ph type="body" sz="quarter" idx="14"/>
          </p:nvPr>
        </p:nvSpPr>
        <p:spPr>
          <a:xfrm>
            <a:off x="362401" y="2005893"/>
            <a:ext cx="8466290" cy="1163682"/>
          </a:xfrm>
          <a:solidFill>
            <a:srgbClr val="10B1A2"/>
          </a:solidFill>
        </p:spPr>
        <p:txBody>
          <a:bodyPr/>
          <a:lstStyle/>
          <a:p>
            <a:pPr algn="ctr"/>
            <a:r>
              <a:rPr lang="en-IE" b="1" dirty="0">
                <a:solidFill>
                  <a:schemeClr val="bg1"/>
                </a:solidFill>
              </a:rPr>
              <a:t>Business support services </a:t>
            </a:r>
            <a:r>
              <a:rPr lang="en-IE" dirty="0">
                <a:solidFill>
                  <a:schemeClr val="bg1"/>
                </a:solidFill>
              </a:rPr>
              <a:t>refer to those business activities that act as auxiliaries to trade and facilitate smooth flow of goods from producer to consumer and the functioning of business as such. </a:t>
            </a:r>
          </a:p>
        </p:txBody>
      </p:sp>
      <p:sp>
        <p:nvSpPr>
          <p:cNvPr id="6" name="Text Placeholder 5">
            <a:extLst>
              <a:ext uri="{FF2B5EF4-FFF2-40B4-BE49-F238E27FC236}">
                <a16:creationId xmlns:a16="http://schemas.microsoft.com/office/drawing/2014/main" id="{397EA5B2-767F-450F-932D-F897A0ACA0C2}"/>
              </a:ext>
            </a:extLst>
          </p:cNvPr>
          <p:cNvSpPr>
            <a:spLocks noGrp="1"/>
          </p:cNvSpPr>
          <p:nvPr>
            <p:ph type="body" sz="quarter" idx="15"/>
          </p:nvPr>
        </p:nvSpPr>
        <p:spPr>
          <a:xfrm>
            <a:off x="362400" y="3180085"/>
            <a:ext cx="11934703" cy="3123158"/>
          </a:xfrm>
        </p:spPr>
        <p:txBody>
          <a:bodyPr/>
          <a:lstStyle/>
          <a:p>
            <a:r>
              <a:rPr lang="en-IE" dirty="0"/>
              <a:t>These include banking, insurance, transportation, warehousing and communication. </a:t>
            </a:r>
          </a:p>
          <a:p>
            <a:r>
              <a:rPr lang="en-IE" b="1" dirty="0">
                <a:solidFill>
                  <a:srgbClr val="E63275"/>
                </a:solidFill>
              </a:rPr>
              <a:t>Banking</a:t>
            </a:r>
            <a:r>
              <a:rPr lang="en-IE" dirty="0"/>
              <a:t> helps in providing finance and payment facilities, insurance to provide a cover to all sorts of business risks</a:t>
            </a:r>
          </a:p>
          <a:p>
            <a:r>
              <a:rPr lang="en-IE" b="1" dirty="0">
                <a:solidFill>
                  <a:srgbClr val="E63275"/>
                </a:solidFill>
              </a:rPr>
              <a:t>Transportation</a:t>
            </a:r>
            <a:r>
              <a:rPr lang="en-IE" dirty="0"/>
              <a:t> to facilitate physical movement of goods from one place to another, warehousing to provide storage facilities at various places to meet seasonal variations in demand</a:t>
            </a:r>
          </a:p>
          <a:p>
            <a:r>
              <a:rPr lang="en-IE" b="1" dirty="0">
                <a:solidFill>
                  <a:srgbClr val="E63275"/>
                </a:solidFill>
              </a:rPr>
              <a:t>Communication</a:t>
            </a:r>
            <a:r>
              <a:rPr lang="en-IE" dirty="0"/>
              <a:t> for facilitating exchange of information and ideas between producers, middlemen and consumers. </a:t>
            </a:r>
          </a:p>
        </p:txBody>
      </p:sp>
      <p:sp>
        <p:nvSpPr>
          <p:cNvPr id="7" name="Text Placeholder 3">
            <a:extLst>
              <a:ext uri="{FF2B5EF4-FFF2-40B4-BE49-F238E27FC236}">
                <a16:creationId xmlns:a16="http://schemas.microsoft.com/office/drawing/2014/main" id="{11340264-9C17-4909-B99D-FE5D5EBB38EE}"/>
              </a:ext>
            </a:extLst>
          </p:cNvPr>
          <p:cNvSpPr txBox="1">
            <a:spLocks/>
          </p:cNvSpPr>
          <p:nvPr/>
        </p:nvSpPr>
        <p:spPr>
          <a:xfrm>
            <a:off x="362400" y="1101369"/>
            <a:ext cx="7728864" cy="149540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6D6E6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b="1" dirty="0">
                <a:solidFill>
                  <a:srgbClr val="E63275"/>
                </a:solidFill>
              </a:rPr>
              <a:t>How can External Supports assist you?</a:t>
            </a:r>
          </a:p>
        </p:txBody>
      </p:sp>
    </p:spTree>
    <p:extLst>
      <p:ext uri="{BB962C8B-B14F-4D97-AF65-F5344CB8AC3E}">
        <p14:creationId xmlns:p14="http://schemas.microsoft.com/office/powerpoint/2010/main" val="1457467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6584</TotalTime>
  <Words>7644</Words>
  <Application>Microsoft Office PowerPoint</Application>
  <PresentationFormat>Widescreen</PresentationFormat>
  <Paragraphs>433</Paragraphs>
  <Slides>82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82</vt:i4>
      </vt:variant>
    </vt:vector>
  </HeadingPairs>
  <TitlesOfParts>
    <vt:vector size="89" baseType="lpstr">
      <vt:lpstr>Arial</vt:lpstr>
      <vt:lpstr>Calibri</vt:lpstr>
      <vt:lpstr>Calibri Light</vt:lpstr>
      <vt:lpstr>Drugs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Magan</dc:creator>
  <cp:lastModifiedBy>Grace Lyons</cp:lastModifiedBy>
  <cp:revision>85</cp:revision>
  <dcterms:created xsi:type="dcterms:W3CDTF">2020-01-28T14:37:40Z</dcterms:created>
  <dcterms:modified xsi:type="dcterms:W3CDTF">2020-05-19T12:04:32Z</dcterms:modified>
</cp:coreProperties>
</file>