
<file path=[Content_Types].xml><?xml version="1.0" encoding="utf-8"?>
<Types xmlns="http://schemas.openxmlformats.org/package/2006/content-types">
  <Default Extension="1"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1048" r:id="rId2"/>
    <p:sldId id="314" r:id="rId3"/>
    <p:sldId id="447" r:id="rId4"/>
    <p:sldId id="1136" r:id="rId5"/>
    <p:sldId id="1137" r:id="rId6"/>
    <p:sldId id="1036" r:id="rId7"/>
    <p:sldId id="1138" r:id="rId8"/>
    <p:sldId id="1037" r:id="rId9"/>
    <p:sldId id="1038" r:id="rId10"/>
    <p:sldId id="1040" r:id="rId11"/>
    <p:sldId id="1086" r:id="rId12"/>
    <p:sldId id="1087" r:id="rId13"/>
    <p:sldId id="1088" r:id="rId14"/>
    <p:sldId id="1089" r:id="rId15"/>
    <p:sldId id="1091" r:id="rId16"/>
    <p:sldId id="1092" r:id="rId17"/>
    <p:sldId id="1093" r:id="rId18"/>
    <p:sldId id="1039" r:id="rId19"/>
    <p:sldId id="1141" r:id="rId20"/>
    <p:sldId id="1142" r:id="rId21"/>
    <p:sldId id="1050" r:id="rId22"/>
    <p:sldId id="1068" r:id="rId23"/>
    <p:sldId id="1052" r:id="rId24"/>
    <p:sldId id="1051" r:id="rId25"/>
    <p:sldId id="1053" r:id="rId26"/>
    <p:sldId id="1054" r:id="rId27"/>
    <p:sldId id="1055" r:id="rId28"/>
    <p:sldId id="1056" r:id="rId29"/>
    <p:sldId id="1057" r:id="rId30"/>
    <p:sldId id="1058" r:id="rId31"/>
    <p:sldId id="1059" r:id="rId32"/>
    <p:sldId id="1060" r:id="rId33"/>
    <p:sldId id="1061" r:id="rId34"/>
    <p:sldId id="1062" r:id="rId35"/>
    <p:sldId id="1064" r:id="rId36"/>
    <p:sldId id="1065" r:id="rId37"/>
    <p:sldId id="1033" r:id="rId38"/>
    <p:sldId id="1095" r:id="rId39"/>
    <p:sldId id="1069" r:id="rId40"/>
    <p:sldId id="1074" r:id="rId41"/>
    <p:sldId id="1075" r:id="rId42"/>
    <p:sldId id="1076" r:id="rId43"/>
    <p:sldId id="1077" r:id="rId44"/>
    <p:sldId id="1072" r:id="rId45"/>
    <p:sldId id="1079" r:id="rId46"/>
    <p:sldId id="1070" r:id="rId47"/>
    <p:sldId id="1080" r:id="rId48"/>
    <p:sldId id="1081" r:id="rId49"/>
    <p:sldId id="1071" r:id="rId50"/>
    <p:sldId id="1082" r:id="rId51"/>
    <p:sldId id="1083" r:id="rId52"/>
    <p:sldId id="1084" r:id="rId53"/>
    <p:sldId id="1043" r:id="rId54"/>
    <p:sldId id="1044" r:id="rId55"/>
    <p:sldId id="1139" r:id="rId56"/>
    <p:sldId id="1140" r:id="rId57"/>
    <p:sldId id="1134" r:id="rId58"/>
    <p:sldId id="1135" r:id="rId59"/>
    <p:sldId id="429" r:id="rId60"/>
    <p:sldId id="104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275"/>
    <a:srgbClr val="6D6E6C"/>
    <a:srgbClr val="10B2A3"/>
    <a:srgbClr val="7ECFD3"/>
    <a:srgbClr val="F26921"/>
    <a:srgbClr val="CED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60" autoAdjust="0"/>
    <p:restoredTop sz="93792" autoAdjust="0"/>
  </p:normalViewPr>
  <p:slideViewPr>
    <p:cSldViewPr snapToGrid="0">
      <p:cViewPr varScale="1">
        <p:scale>
          <a:sx n="107" d="100"/>
          <a:sy n="107" d="100"/>
        </p:scale>
        <p:origin x="198" y="-30"/>
      </p:cViewPr>
      <p:guideLst/>
    </p:cSldViewPr>
  </p:slideViewPr>
  <p:outlineViewPr>
    <p:cViewPr>
      <p:scale>
        <a:sx n="33" d="100"/>
        <a:sy n="33" d="100"/>
      </p:scale>
      <p:origin x="0" y="-18624"/>
    </p:cViewPr>
  </p:outlineViewPr>
  <p:notesTextViewPr>
    <p:cViewPr>
      <p:scale>
        <a:sx n="1" d="1"/>
        <a:sy n="1" d="1"/>
      </p:scale>
      <p:origin x="0" y="0"/>
    </p:cViewPr>
  </p:notesTextViewPr>
  <p:sorterViewPr>
    <p:cViewPr>
      <p:scale>
        <a:sx n="90" d="100"/>
        <a:sy n="90" d="100"/>
      </p:scale>
      <p:origin x="0" y="-68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5D900-9EE5-4823-BF6A-F10DFB0570E4}" type="doc">
      <dgm:prSet loTypeId="urn:microsoft.com/office/officeart/2005/8/layout/chevron1" loCatId="process" qsTypeId="urn:microsoft.com/office/officeart/2005/8/quickstyle/simple1" qsCatId="simple" csTypeId="urn:microsoft.com/office/officeart/2005/8/colors/accent1_2" csCatId="accent1" phldr="1"/>
      <dgm:spPr/>
    </dgm:pt>
    <dgm:pt modelId="{4A2551BA-731D-45D4-8BA3-E6A95CEF2C49}">
      <dgm:prSet phldrT="[Text]"/>
      <dgm:spPr>
        <a:solidFill>
          <a:schemeClr val="accent2"/>
        </a:solidFill>
      </dgm:spPr>
      <dgm:t>
        <a:bodyPr/>
        <a:lstStyle/>
        <a:p>
          <a:r>
            <a:rPr lang="en-IE" dirty="0"/>
            <a:t>Awareness</a:t>
          </a:r>
        </a:p>
      </dgm:t>
    </dgm:pt>
    <dgm:pt modelId="{E36B79CD-E0B9-451F-8503-B4AE41C7A8A8}" type="parTrans" cxnId="{7EADCA19-80C8-4342-809A-FC15487123A7}">
      <dgm:prSet/>
      <dgm:spPr/>
      <dgm:t>
        <a:bodyPr/>
        <a:lstStyle/>
        <a:p>
          <a:endParaRPr lang="en-IE"/>
        </a:p>
      </dgm:t>
    </dgm:pt>
    <dgm:pt modelId="{A90B80D2-6696-434D-BF0D-54F3807FA990}" type="sibTrans" cxnId="{7EADCA19-80C8-4342-809A-FC15487123A7}">
      <dgm:prSet/>
      <dgm:spPr/>
      <dgm:t>
        <a:bodyPr/>
        <a:lstStyle/>
        <a:p>
          <a:endParaRPr lang="en-IE"/>
        </a:p>
      </dgm:t>
    </dgm:pt>
    <dgm:pt modelId="{991D860F-99EE-4C51-B809-A66A81A7F343}">
      <dgm:prSet phldrT="[Text]"/>
      <dgm:spPr/>
      <dgm:t>
        <a:bodyPr/>
        <a:lstStyle/>
        <a:p>
          <a:r>
            <a:rPr lang="en-IE" dirty="0"/>
            <a:t>Consideration</a:t>
          </a:r>
        </a:p>
      </dgm:t>
    </dgm:pt>
    <dgm:pt modelId="{B6288782-1521-4AC0-8245-05352D9A41D3}" type="parTrans" cxnId="{3B4AE384-9602-4FB6-BC4C-4679FDF7B565}">
      <dgm:prSet/>
      <dgm:spPr/>
      <dgm:t>
        <a:bodyPr/>
        <a:lstStyle/>
        <a:p>
          <a:endParaRPr lang="en-IE"/>
        </a:p>
      </dgm:t>
    </dgm:pt>
    <dgm:pt modelId="{463FC873-F2A6-4848-A423-8E77F4735B80}" type="sibTrans" cxnId="{3B4AE384-9602-4FB6-BC4C-4679FDF7B565}">
      <dgm:prSet/>
      <dgm:spPr/>
      <dgm:t>
        <a:bodyPr/>
        <a:lstStyle/>
        <a:p>
          <a:endParaRPr lang="en-IE"/>
        </a:p>
      </dgm:t>
    </dgm:pt>
    <dgm:pt modelId="{01FE2F85-1582-4CF4-B3CB-23438B260441}">
      <dgm:prSet phldrT="[Text]"/>
      <dgm:spPr>
        <a:solidFill>
          <a:srgbClr val="0BB491"/>
        </a:solidFill>
      </dgm:spPr>
      <dgm:t>
        <a:bodyPr/>
        <a:lstStyle/>
        <a:p>
          <a:r>
            <a:rPr lang="en-IE" dirty="0"/>
            <a:t>Purchase</a:t>
          </a:r>
        </a:p>
      </dgm:t>
    </dgm:pt>
    <dgm:pt modelId="{A3BB33AA-F2E4-4408-908B-A021196D0B86}" type="parTrans" cxnId="{C0E5EFB2-3B11-4EC4-B74C-99D62FD7D7C7}">
      <dgm:prSet/>
      <dgm:spPr/>
      <dgm:t>
        <a:bodyPr/>
        <a:lstStyle/>
        <a:p>
          <a:endParaRPr lang="en-IE"/>
        </a:p>
      </dgm:t>
    </dgm:pt>
    <dgm:pt modelId="{58E62D11-B281-43C5-8F3F-964F729891E5}" type="sibTrans" cxnId="{C0E5EFB2-3B11-4EC4-B74C-99D62FD7D7C7}">
      <dgm:prSet/>
      <dgm:spPr/>
      <dgm:t>
        <a:bodyPr/>
        <a:lstStyle/>
        <a:p>
          <a:endParaRPr lang="en-IE"/>
        </a:p>
      </dgm:t>
    </dgm:pt>
    <dgm:pt modelId="{ADC8508E-61DA-4C41-9A0B-11FC8A9D6540}" type="pres">
      <dgm:prSet presAssocID="{F265D900-9EE5-4823-BF6A-F10DFB0570E4}" presName="Name0" presStyleCnt="0">
        <dgm:presLayoutVars>
          <dgm:dir/>
          <dgm:animLvl val="lvl"/>
          <dgm:resizeHandles val="exact"/>
        </dgm:presLayoutVars>
      </dgm:prSet>
      <dgm:spPr/>
    </dgm:pt>
    <dgm:pt modelId="{F035F973-E196-4A9B-BCD8-2055C0FCA665}" type="pres">
      <dgm:prSet presAssocID="{4A2551BA-731D-45D4-8BA3-E6A95CEF2C49}" presName="parTxOnly" presStyleLbl="node1" presStyleIdx="0" presStyleCnt="3">
        <dgm:presLayoutVars>
          <dgm:chMax val="0"/>
          <dgm:chPref val="0"/>
          <dgm:bulletEnabled val="1"/>
        </dgm:presLayoutVars>
      </dgm:prSet>
      <dgm:spPr/>
    </dgm:pt>
    <dgm:pt modelId="{E8E65879-D355-45A7-AD42-0B24203896A3}" type="pres">
      <dgm:prSet presAssocID="{A90B80D2-6696-434D-BF0D-54F3807FA990}" presName="parTxOnlySpace" presStyleCnt="0"/>
      <dgm:spPr/>
    </dgm:pt>
    <dgm:pt modelId="{3EF7D67D-524B-4B72-89FA-66C222FAA8DD}" type="pres">
      <dgm:prSet presAssocID="{991D860F-99EE-4C51-B809-A66A81A7F343}" presName="parTxOnly" presStyleLbl="node1" presStyleIdx="1" presStyleCnt="3">
        <dgm:presLayoutVars>
          <dgm:chMax val="0"/>
          <dgm:chPref val="0"/>
          <dgm:bulletEnabled val="1"/>
        </dgm:presLayoutVars>
      </dgm:prSet>
      <dgm:spPr/>
    </dgm:pt>
    <dgm:pt modelId="{4830692F-390D-4223-9E33-CD8BB18119C6}" type="pres">
      <dgm:prSet presAssocID="{463FC873-F2A6-4848-A423-8E77F4735B80}" presName="parTxOnlySpace" presStyleCnt="0"/>
      <dgm:spPr/>
    </dgm:pt>
    <dgm:pt modelId="{AD0BE309-01D1-4F65-9A72-3CD4B19FBC8E}" type="pres">
      <dgm:prSet presAssocID="{01FE2F85-1582-4CF4-B3CB-23438B260441}" presName="parTxOnly" presStyleLbl="node1" presStyleIdx="2" presStyleCnt="3">
        <dgm:presLayoutVars>
          <dgm:chMax val="0"/>
          <dgm:chPref val="0"/>
          <dgm:bulletEnabled val="1"/>
        </dgm:presLayoutVars>
      </dgm:prSet>
      <dgm:spPr/>
    </dgm:pt>
  </dgm:ptLst>
  <dgm:cxnLst>
    <dgm:cxn modelId="{7EADCA19-80C8-4342-809A-FC15487123A7}" srcId="{F265D900-9EE5-4823-BF6A-F10DFB0570E4}" destId="{4A2551BA-731D-45D4-8BA3-E6A95CEF2C49}" srcOrd="0" destOrd="0" parTransId="{E36B79CD-E0B9-451F-8503-B4AE41C7A8A8}" sibTransId="{A90B80D2-6696-434D-BF0D-54F3807FA990}"/>
    <dgm:cxn modelId="{02E64B3B-36D7-4A3E-808A-497A733C98BF}" type="presOf" srcId="{F265D900-9EE5-4823-BF6A-F10DFB0570E4}" destId="{ADC8508E-61DA-4C41-9A0B-11FC8A9D6540}" srcOrd="0" destOrd="0" presId="urn:microsoft.com/office/officeart/2005/8/layout/chevron1"/>
    <dgm:cxn modelId="{57021768-36BB-40F6-931D-957F51926AE6}" type="presOf" srcId="{01FE2F85-1582-4CF4-B3CB-23438B260441}" destId="{AD0BE309-01D1-4F65-9A72-3CD4B19FBC8E}" srcOrd="0" destOrd="0" presId="urn:microsoft.com/office/officeart/2005/8/layout/chevron1"/>
    <dgm:cxn modelId="{C9EFCA7F-E472-4391-9ABC-1B87F6DA88E4}" type="presOf" srcId="{4A2551BA-731D-45D4-8BA3-E6A95CEF2C49}" destId="{F035F973-E196-4A9B-BCD8-2055C0FCA665}" srcOrd="0" destOrd="0" presId="urn:microsoft.com/office/officeart/2005/8/layout/chevron1"/>
    <dgm:cxn modelId="{3B4AE384-9602-4FB6-BC4C-4679FDF7B565}" srcId="{F265D900-9EE5-4823-BF6A-F10DFB0570E4}" destId="{991D860F-99EE-4C51-B809-A66A81A7F343}" srcOrd="1" destOrd="0" parTransId="{B6288782-1521-4AC0-8245-05352D9A41D3}" sibTransId="{463FC873-F2A6-4848-A423-8E77F4735B80}"/>
    <dgm:cxn modelId="{C0E5EFB2-3B11-4EC4-B74C-99D62FD7D7C7}" srcId="{F265D900-9EE5-4823-BF6A-F10DFB0570E4}" destId="{01FE2F85-1582-4CF4-B3CB-23438B260441}" srcOrd="2" destOrd="0" parTransId="{A3BB33AA-F2E4-4408-908B-A021196D0B86}" sibTransId="{58E62D11-B281-43C5-8F3F-964F729891E5}"/>
    <dgm:cxn modelId="{BD5633FE-154B-498C-B765-4D167996E69A}" type="presOf" srcId="{991D860F-99EE-4C51-B809-A66A81A7F343}" destId="{3EF7D67D-524B-4B72-89FA-66C222FAA8DD}" srcOrd="0" destOrd="0" presId="urn:microsoft.com/office/officeart/2005/8/layout/chevron1"/>
    <dgm:cxn modelId="{73E2713D-E845-4637-BF57-39338982B003}" type="presParOf" srcId="{ADC8508E-61DA-4C41-9A0B-11FC8A9D6540}" destId="{F035F973-E196-4A9B-BCD8-2055C0FCA665}" srcOrd="0" destOrd="0" presId="urn:microsoft.com/office/officeart/2005/8/layout/chevron1"/>
    <dgm:cxn modelId="{D336D526-B3ED-42F2-8647-1C504ECD7939}" type="presParOf" srcId="{ADC8508E-61DA-4C41-9A0B-11FC8A9D6540}" destId="{E8E65879-D355-45A7-AD42-0B24203896A3}" srcOrd="1" destOrd="0" presId="urn:microsoft.com/office/officeart/2005/8/layout/chevron1"/>
    <dgm:cxn modelId="{7EDE6381-C33A-4DD8-8367-E2E4DA989F75}" type="presParOf" srcId="{ADC8508E-61DA-4C41-9A0B-11FC8A9D6540}" destId="{3EF7D67D-524B-4B72-89FA-66C222FAA8DD}" srcOrd="2" destOrd="0" presId="urn:microsoft.com/office/officeart/2005/8/layout/chevron1"/>
    <dgm:cxn modelId="{9B529967-56CC-4536-AA3F-1CA1D71CFB55}" type="presParOf" srcId="{ADC8508E-61DA-4C41-9A0B-11FC8A9D6540}" destId="{4830692F-390D-4223-9E33-CD8BB18119C6}" srcOrd="3" destOrd="0" presId="urn:microsoft.com/office/officeart/2005/8/layout/chevron1"/>
    <dgm:cxn modelId="{E6460939-F366-487E-BD59-75A91569418B}" type="presParOf" srcId="{ADC8508E-61DA-4C41-9A0B-11FC8A9D6540}" destId="{AD0BE309-01D1-4F65-9A72-3CD4B19FBC8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65D900-9EE5-4823-BF6A-F10DFB0570E4}" type="doc">
      <dgm:prSet loTypeId="urn:microsoft.com/office/officeart/2005/8/layout/chevron1" loCatId="process" qsTypeId="urn:microsoft.com/office/officeart/2005/8/quickstyle/simple1" qsCatId="simple" csTypeId="urn:microsoft.com/office/officeart/2005/8/colors/accent1_2" csCatId="accent1" phldr="1"/>
      <dgm:spPr/>
    </dgm:pt>
    <dgm:pt modelId="{4A2551BA-731D-45D4-8BA3-E6A95CEF2C49}">
      <dgm:prSet phldrT="[Text]"/>
      <dgm:spPr>
        <a:solidFill>
          <a:schemeClr val="accent2"/>
        </a:solidFill>
      </dgm:spPr>
      <dgm:t>
        <a:bodyPr/>
        <a:lstStyle/>
        <a:p>
          <a:r>
            <a:rPr lang="en-IE" dirty="0"/>
            <a:t>Awareness</a:t>
          </a:r>
        </a:p>
      </dgm:t>
    </dgm:pt>
    <dgm:pt modelId="{E36B79CD-E0B9-451F-8503-B4AE41C7A8A8}" type="parTrans" cxnId="{7EADCA19-80C8-4342-809A-FC15487123A7}">
      <dgm:prSet/>
      <dgm:spPr/>
      <dgm:t>
        <a:bodyPr/>
        <a:lstStyle/>
        <a:p>
          <a:endParaRPr lang="en-IE"/>
        </a:p>
      </dgm:t>
    </dgm:pt>
    <dgm:pt modelId="{A90B80D2-6696-434D-BF0D-54F3807FA990}" type="sibTrans" cxnId="{7EADCA19-80C8-4342-809A-FC15487123A7}">
      <dgm:prSet/>
      <dgm:spPr/>
      <dgm:t>
        <a:bodyPr/>
        <a:lstStyle/>
        <a:p>
          <a:endParaRPr lang="en-IE"/>
        </a:p>
      </dgm:t>
    </dgm:pt>
    <dgm:pt modelId="{991D860F-99EE-4C51-B809-A66A81A7F343}">
      <dgm:prSet phldrT="[Text]"/>
      <dgm:spPr/>
      <dgm:t>
        <a:bodyPr/>
        <a:lstStyle/>
        <a:p>
          <a:r>
            <a:rPr lang="en-IE" dirty="0"/>
            <a:t>Consideration</a:t>
          </a:r>
        </a:p>
      </dgm:t>
    </dgm:pt>
    <dgm:pt modelId="{B6288782-1521-4AC0-8245-05352D9A41D3}" type="parTrans" cxnId="{3B4AE384-9602-4FB6-BC4C-4679FDF7B565}">
      <dgm:prSet/>
      <dgm:spPr/>
      <dgm:t>
        <a:bodyPr/>
        <a:lstStyle/>
        <a:p>
          <a:endParaRPr lang="en-IE"/>
        </a:p>
      </dgm:t>
    </dgm:pt>
    <dgm:pt modelId="{463FC873-F2A6-4848-A423-8E77F4735B80}" type="sibTrans" cxnId="{3B4AE384-9602-4FB6-BC4C-4679FDF7B565}">
      <dgm:prSet/>
      <dgm:spPr/>
      <dgm:t>
        <a:bodyPr/>
        <a:lstStyle/>
        <a:p>
          <a:endParaRPr lang="en-IE"/>
        </a:p>
      </dgm:t>
    </dgm:pt>
    <dgm:pt modelId="{01FE2F85-1582-4CF4-B3CB-23438B260441}">
      <dgm:prSet phldrT="[Text]"/>
      <dgm:spPr>
        <a:solidFill>
          <a:srgbClr val="0BB491"/>
        </a:solidFill>
      </dgm:spPr>
      <dgm:t>
        <a:bodyPr/>
        <a:lstStyle/>
        <a:p>
          <a:r>
            <a:rPr lang="en-IE" dirty="0"/>
            <a:t>Purchase</a:t>
          </a:r>
        </a:p>
      </dgm:t>
    </dgm:pt>
    <dgm:pt modelId="{A3BB33AA-F2E4-4408-908B-A021196D0B86}" type="parTrans" cxnId="{C0E5EFB2-3B11-4EC4-B74C-99D62FD7D7C7}">
      <dgm:prSet/>
      <dgm:spPr/>
      <dgm:t>
        <a:bodyPr/>
        <a:lstStyle/>
        <a:p>
          <a:endParaRPr lang="en-IE"/>
        </a:p>
      </dgm:t>
    </dgm:pt>
    <dgm:pt modelId="{58E62D11-B281-43C5-8F3F-964F729891E5}" type="sibTrans" cxnId="{C0E5EFB2-3B11-4EC4-B74C-99D62FD7D7C7}">
      <dgm:prSet/>
      <dgm:spPr/>
      <dgm:t>
        <a:bodyPr/>
        <a:lstStyle/>
        <a:p>
          <a:endParaRPr lang="en-IE"/>
        </a:p>
      </dgm:t>
    </dgm:pt>
    <dgm:pt modelId="{ADC8508E-61DA-4C41-9A0B-11FC8A9D6540}" type="pres">
      <dgm:prSet presAssocID="{F265D900-9EE5-4823-BF6A-F10DFB0570E4}" presName="Name0" presStyleCnt="0">
        <dgm:presLayoutVars>
          <dgm:dir/>
          <dgm:animLvl val="lvl"/>
          <dgm:resizeHandles val="exact"/>
        </dgm:presLayoutVars>
      </dgm:prSet>
      <dgm:spPr/>
    </dgm:pt>
    <dgm:pt modelId="{F035F973-E196-4A9B-BCD8-2055C0FCA665}" type="pres">
      <dgm:prSet presAssocID="{4A2551BA-731D-45D4-8BA3-E6A95CEF2C49}" presName="parTxOnly" presStyleLbl="node1" presStyleIdx="0" presStyleCnt="3">
        <dgm:presLayoutVars>
          <dgm:chMax val="0"/>
          <dgm:chPref val="0"/>
          <dgm:bulletEnabled val="1"/>
        </dgm:presLayoutVars>
      </dgm:prSet>
      <dgm:spPr/>
    </dgm:pt>
    <dgm:pt modelId="{E8E65879-D355-45A7-AD42-0B24203896A3}" type="pres">
      <dgm:prSet presAssocID="{A90B80D2-6696-434D-BF0D-54F3807FA990}" presName="parTxOnlySpace" presStyleCnt="0"/>
      <dgm:spPr/>
    </dgm:pt>
    <dgm:pt modelId="{3EF7D67D-524B-4B72-89FA-66C222FAA8DD}" type="pres">
      <dgm:prSet presAssocID="{991D860F-99EE-4C51-B809-A66A81A7F343}" presName="parTxOnly" presStyleLbl="node1" presStyleIdx="1" presStyleCnt="3">
        <dgm:presLayoutVars>
          <dgm:chMax val="0"/>
          <dgm:chPref val="0"/>
          <dgm:bulletEnabled val="1"/>
        </dgm:presLayoutVars>
      </dgm:prSet>
      <dgm:spPr/>
    </dgm:pt>
    <dgm:pt modelId="{4830692F-390D-4223-9E33-CD8BB18119C6}" type="pres">
      <dgm:prSet presAssocID="{463FC873-F2A6-4848-A423-8E77F4735B80}" presName="parTxOnlySpace" presStyleCnt="0"/>
      <dgm:spPr/>
    </dgm:pt>
    <dgm:pt modelId="{AD0BE309-01D1-4F65-9A72-3CD4B19FBC8E}" type="pres">
      <dgm:prSet presAssocID="{01FE2F85-1582-4CF4-B3CB-23438B260441}" presName="parTxOnly" presStyleLbl="node1" presStyleIdx="2" presStyleCnt="3">
        <dgm:presLayoutVars>
          <dgm:chMax val="0"/>
          <dgm:chPref val="0"/>
          <dgm:bulletEnabled val="1"/>
        </dgm:presLayoutVars>
      </dgm:prSet>
      <dgm:spPr/>
    </dgm:pt>
  </dgm:ptLst>
  <dgm:cxnLst>
    <dgm:cxn modelId="{7EADCA19-80C8-4342-809A-FC15487123A7}" srcId="{F265D900-9EE5-4823-BF6A-F10DFB0570E4}" destId="{4A2551BA-731D-45D4-8BA3-E6A95CEF2C49}" srcOrd="0" destOrd="0" parTransId="{E36B79CD-E0B9-451F-8503-B4AE41C7A8A8}" sibTransId="{A90B80D2-6696-434D-BF0D-54F3807FA990}"/>
    <dgm:cxn modelId="{02E64B3B-36D7-4A3E-808A-497A733C98BF}" type="presOf" srcId="{F265D900-9EE5-4823-BF6A-F10DFB0570E4}" destId="{ADC8508E-61DA-4C41-9A0B-11FC8A9D6540}" srcOrd="0" destOrd="0" presId="urn:microsoft.com/office/officeart/2005/8/layout/chevron1"/>
    <dgm:cxn modelId="{57021768-36BB-40F6-931D-957F51926AE6}" type="presOf" srcId="{01FE2F85-1582-4CF4-B3CB-23438B260441}" destId="{AD0BE309-01D1-4F65-9A72-3CD4B19FBC8E}" srcOrd="0" destOrd="0" presId="urn:microsoft.com/office/officeart/2005/8/layout/chevron1"/>
    <dgm:cxn modelId="{C9EFCA7F-E472-4391-9ABC-1B87F6DA88E4}" type="presOf" srcId="{4A2551BA-731D-45D4-8BA3-E6A95CEF2C49}" destId="{F035F973-E196-4A9B-BCD8-2055C0FCA665}" srcOrd="0" destOrd="0" presId="urn:microsoft.com/office/officeart/2005/8/layout/chevron1"/>
    <dgm:cxn modelId="{3B4AE384-9602-4FB6-BC4C-4679FDF7B565}" srcId="{F265D900-9EE5-4823-BF6A-F10DFB0570E4}" destId="{991D860F-99EE-4C51-B809-A66A81A7F343}" srcOrd="1" destOrd="0" parTransId="{B6288782-1521-4AC0-8245-05352D9A41D3}" sibTransId="{463FC873-F2A6-4848-A423-8E77F4735B80}"/>
    <dgm:cxn modelId="{C0E5EFB2-3B11-4EC4-B74C-99D62FD7D7C7}" srcId="{F265D900-9EE5-4823-BF6A-F10DFB0570E4}" destId="{01FE2F85-1582-4CF4-B3CB-23438B260441}" srcOrd="2" destOrd="0" parTransId="{A3BB33AA-F2E4-4408-908B-A021196D0B86}" sibTransId="{58E62D11-B281-43C5-8F3F-964F729891E5}"/>
    <dgm:cxn modelId="{BD5633FE-154B-498C-B765-4D167996E69A}" type="presOf" srcId="{991D860F-99EE-4C51-B809-A66A81A7F343}" destId="{3EF7D67D-524B-4B72-89FA-66C222FAA8DD}" srcOrd="0" destOrd="0" presId="urn:microsoft.com/office/officeart/2005/8/layout/chevron1"/>
    <dgm:cxn modelId="{73E2713D-E845-4637-BF57-39338982B003}" type="presParOf" srcId="{ADC8508E-61DA-4C41-9A0B-11FC8A9D6540}" destId="{F035F973-E196-4A9B-BCD8-2055C0FCA665}" srcOrd="0" destOrd="0" presId="urn:microsoft.com/office/officeart/2005/8/layout/chevron1"/>
    <dgm:cxn modelId="{D336D526-B3ED-42F2-8647-1C504ECD7939}" type="presParOf" srcId="{ADC8508E-61DA-4C41-9A0B-11FC8A9D6540}" destId="{E8E65879-D355-45A7-AD42-0B24203896A3}" srcOrd="1" destOrd="0" presId="urn:microsoft.com/office/officeart/2005/8/layout/chevron1"/>
    <dgm:cxn modelId="{7EDE6381-C33A-4DD8-8367-E2E4DA989F75}" type="presParOf" srcId="{ADC8508E-61DA-4C41-9A0B-11FC8A9D6540}" destId="{3EF7D67D-524B-4B72-89FA-66C222FAA8DD}" srcOrd="2" destOrd="0" presId="urn:microsoft.com/office/officeart/2005/8/layout/chevron1"/>
    <dgm:cxn modelId="{9B529967-56CC-4536-AA3F-1CA1D71CFB55}" type="presParOf" srcId="{ADC8508E-61DA-4C41-9A0B-11FC8A9D6540}" destId="{4830692F-390D-4223-9E33-CD8BB18119C6}" srcOrd="3" destOrd="0" presId="urn:microsoft.com/office/officeart/2005/8/layout/chevron1"/>
    <dgm:cxn modelId="{E6460939-F366-487E-BD59-75A91569418B}" type="presParOf" srcId="{ADC8508E-61DA-4C41-9A0B-11FC8A9D6540}" destId="{AD0BE309-01D1-4F65-9A72-3CD4B19FBC8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357F7F-18C1-4EAE-99DC-38355C051861}" type="doc">
      <dgm:prSet loTypeId="urn:microsoft.com/office/officeart/2005/8/layout/process1" loCatId="process" qsTypeId="urn:microsoft.com/office/officeart/2005/8/quickstyle/simple1" qsCatId="simple" csTypeId="urn:microsoft.com/office/officeart/2005/8/colors/accent1_2" csCatId="accent1" phldr="1"/>
      <dgm:spPr/>
    </dgm:pt>
    <dgm:pt modelId="{7D73AB0B-B027-4545-A006-CCF6DCC4A20F}">
      <dgm:prSet phldrT="[Text]"/>
      <dgm:spPr>
        <a:solidFill>
          <a:srgbClr val="E09018"/>
        </a:solidFill>
      </dgm:spPr>
      <dgm:t>
        <a:bodyPr/>
        <a:lstStyle/>
        <a:p>
          <a:r>
            <a:rPr lang="en-IE" dirty="0"/>
            <a:t>Describe what you see the customer problem to be</a:t>
          </a:r>
        </a:p>
      </dgm:t>
    </dgm:pt>
    <dgm:pt modelId="{E09C4AF5-3DBD-440E-A8CB-E1D83BB3D61B}" type="parTrans" cxnId="{50954446-C196-4B4B-814A-17C95CCFFA40}">
      <dgm:prSet/>
      <dgm:spPr/>
      <dgm:t>
        <a:bodyPr/>
        <a:lstStyle/>
        <a:p>
          <a:endParaRPr lang="en-IE"/>
        </a:p>
      </dgm:t>
    </dgm:pt>
    <dgm:pt modelId="{034D6D3A-7112-410E-922E-A15A07B274A9}" type="sibTrans" cxnId="{50954446-C196-4B4B-814A-17C95CCFFA40}">
      <dgm:prSet/>
      <dgm:spPr/>
      <dgm:t>
        <a:bodyPr/>
        <a:lstStyle/>
        <a:p>
          <a:endParaRPr lang="en-IE"/>
        </a:p>
      </dgm:t>
    </dgm:pt>
    <dgm:pt modelId="{EEAC9BC8-9613-46D4-8AF3-241D89CB8192}">
      <dgm:prSet phldrT="[Text]"/>
      <dgm:spPr>
        <a:solidFill>
          <a:srgbClr val="E09018"/>
        </a:solidFill>
      </dgm:spPr>
      <dgm:t>
        <a:bodyPr/>
        <a:lstStyle/>
        <a:p>
          <a:r>
            <a:rPr lang="en-IE" dirty="0"/>
            <a:t>Introduce your solution</a:t>
          </a:r>
        </a:p>
      </dgm:t>
    </dgm:pt>
    <dgm:pt modelId="{32B232EE-3F5E-47E0-9AA0-85E139C5400F}" type="parTrans" cxnId="{3E2C1B34-652A-49AF-84EA-DEA44634E3F5}">
      <dgm:prSet/>
      <dgm:spPr/>
      <dgm:t>
        <a:bodyPr/>
        <a:lstStyle/>
        <a:p>
          <a:endParaRPr lang="en-IE"/>
        </a:p>
      </dgm:t>
    </dgm:pt>
    <dgm:pt modelId="{03E076AA-9065-4CDD-869A-16ABF84935DB}" type="sibTrans" cxnId="{3E2C1B34-652A-49AF-84EA-DEA44634E3F5}">
      <dgm:prSet/>
      <dgm:spPr/>
      <dgm:t>
        <a:bodyPr/>
        <a:lstStyle/>
        <a:p>
          <a:endParaRPr lang="en-IE"/>
        </a:p>
      </dgm:t>
    </dgm:pt>
    <dgm:pt modelId="{0D057988-B769-4CB3-8BE0-1FB8D6A817E7}">
      <dgm:prSet phldrT="[Text]"/>
      <dgm:spPr/>
      <dgm:t>
        <a:bodyPr/>
        <a:lstStyle/>
        <a:p>
          <a:r>
            <a:rPr lang="en-IE" dirty="0"/>
            <a:t>Provide detailed information of your solution</a:t>
          </a:r>
        </a:p>
      </dgm:t>
    </dgm:pt>
    <dgm:pt modelId="{FCFC63FA-8B8B-461E-A04C-49E55B3A1F90}" type="parTrans" cxnId="{499E4601-394B-4897-A17F-14EA0E7BA4D7}">
      <dgm:prSet/>
      <dgm:spPr/>
      <dgm:t>
        <a:bodyPr/>
        <a:lstStyle/>
        <a:p>
          <a:endParaRPr lang="en-IE"/>
        </a:p>
      </dgm:t>
    </dgm:pt>
    <dgm:pt modelId="{813E551C-8471-4471-B41C-D772B49153F7}" type="sibTrans" cxnId="{499E4601-394B-4897-A17F-14EA0E7BA4D7}">
      <dgm:prSet/>
      <dgm:spPr/>
      <dgm:t>
        <a:bodyPr/>
        <a:lstStyle/>
        <a:p>
          <a:endParaRPr lang="en-IE"/>
        </a:p>
      </dgm:t>
    </dgm:pt>
    <dgm:pt modelId="{DF01C39A-FD91-4F2D-A42C-5A9E8D688FBB}">
      <dgm:prSet phldrT="[Text]"/>
      <dgm:spPr/>
      <dgm:t>
        <a:bodyPr/>
        <a:lstStyle/>
        <a:p>
          <a:r>
            <a:rPr lang="en-IE" dirty="0"/>
            <a:t>Provide back up proof – customer testimonials, reviews</a:t>
          </a:r>
        </a:p>
      </dgm:t>
    </dgm:pt>
    <dgm:pt modelId="{9272E19D-B6C0-42F6-ADD7-64B7ED00E170}" type="parTrans" cxnId="{1D3A99CD-637A-45E5-9439-5780A1877011}">
      <dgm:prSet/>
      <dgm:spPr/>
      <dgm:t>
        <a:bodyPr/>
        <a:lstStyle/>
        <a:p>
          <a:endParaRPr lang="en-IE"/>
        </a:p>
      </dgm:t>
    </dgm:pt>
    <dgm:pt modelId="{7EB50A12-4DFF-4B7D-B4E9-8DF9455526BA}" type="sibTrans" cxnId="{1D3A99CD-637A-45E5-9439-5780A1877011}">
      <dgm:prSet/>
      <dgm:spPr/>
      <dgm:t>
        <a:bodyPr/>
        <a:lstStyle/>
        <a:p>
          <a:endParaRPr lang="en-IE"/>
        </a:p>
      </dgm:t>
    </dgm:pt>
    <dgm:pt modelId="{4C6F3B42-0B08-40FE-818E-3461E8178E6F}">
      <dgm:prSet phldrT="[Text]"/>
      <dgm:spPr>
        <a:solidFill>
          <a:srgbClr val="0BB491"/>
        </a:solidFill>
      </dgm:spPr>
      <dgm:t>
        <a:bodyPr/>
        <a:lstStyle/>
        <a:p>
          <a:r>
            <a:rPr lang="en-IE" b="1" dirty="0"/>
            <a:t>PERHAPS</a:t>
          </a:r>
        </a:p>
        <a:p>
          <a:r>
            <a:rPr lang="en-IE" dirty="0"/>
            <a:t>Offer an incentive</a:t>
          </a:r>
        </a:p>
      </dgm:t>
    </dgm:pt>
    <dgm:pt modelId="{2B857C77-EA4A-428A-B116-D3119E8241ED}" type="parTrans" cxnId="{DD2BE526-48E1-4472-B107-0848C84814E1}">
      <dgm:prSet/>
      <dgm:spPr/>
      <dgm:t>
        <a:bodyPr/>
        <a:lstStyle/>
        <a:p>
          <a:endParaRPr lang="en-IE"/>
        </a:p>
      </dgm:t>
    </dgm:pt>
    <dgm:pt modelId="{43673040-3D81-4630-9EAE-049627F4AA3B}" type="sibTrans" cxnId="{DD2BE526-48E1-4472-B107-0848C84814E1}">
      <dgm:prSet/>
      <dgm:spPr/>
      <dgm:t>
        <a:bodyPr/>
        <a:lstStyle/>
        <a:p>
          <a:endParaRPr lang="en-IE"/>
        </a:p>
      </dgm:t>
    </dgm:pt>
    <dgm:pt modelId="{3CBF54EC-2F6B-46BE-873A-A33A78DF2870}">
      <dgm:prSet phldrT="[Text]"/>
      <dgm:spPr>
        <a:solidFill>
          <a:srgbClr val="0BB491"/>
        </a:solidFill>
      </dgm:spPr>
      <dgm:t>
        <a:bodyPr/>
        <a:lstStyle/>
        <a:p>
          <a:r>
            <a:rPr lang="en-IE" dirty="0"/>
            <a:t>Purchase</a:t>
          </a:r>
        </a:p>
      </dgm:t>
    </dgm:pt>
    <dgm:pt modelId="{EFE97966-3FFF-47D8-AB14-00D6A05F747D}" type="parTrans" cxnId="{30982291-7682-4606-BD9C-94FF2B03C3E1}">
      <dgm:prSet/>
      <dgm:spPr/>
      <dgm:t>
        <a:bodyPr/>
        <a:lstStyle/>
        <a:p>
          <a:endParaRPr lang="en-IE"/>
        </a:p>
      </dgm:t>
    </dgm:pt>
    <dgm:pt modelId="{1005F200-7C1E-4CE4-9460-9B1E5162341E}" type="sibTrans" cxnId="{30982291-7682-4606-BD9C-94FF2B03C3E1}">
      <dgm:prSet/>
      <dgm:spPr/>
      <dgm:t>
        <a:bodyPr/>
        <a:lstStyle/>
        <a:p>
          <a:endParaRPr lang="en-IE"/>
        </a:p>
      </dgm:t>
    </dgm:pt>
    <dgm:pt modelId="{E48345B1-556E-4F16-8A72-A8131057730C}" type="pres">
      <dgm:prSet presAssocID="{3D357F7F-18C1-4EAE-99DC-38355C051861}" presName="Name0" presStyleCnt="0">
        <dgm:presLayoutVars>
          <dgm:dir/>
          <dgm:resizeHandles val="exact"/>
        </dgm:presLayoutVars>
      </dgm:prSet>
      <dgm:spPr/>
    </dgm:pt>
    <dgm:pt modelId="{BE033CAC-15F7-4454-A549-391BD590F37B}" type="pres">
      <dgm:prSet presAssocID="{7D73AB0B-B027-4545-A006-CCF6DCC4A20F}" presName="node" presStyleLbl="node1" presStyleIdx="0" presStyleCnt="6">
        <dgm:presLayoutVars>
          <dgm:bulletEnabled val="1"/>
        </dgm:presLayoutVars>
      </dgm:prSet>
      <dgm:spPr/>
    </dgm:pt>
    <dgm:pt modelId="{A8181A59-06EE-42BB-B3B5-90D5245AA2D7}" type="pres">
      <dgm:prSet presAssocID="{034D6D3A-7112-410E-922E-A15A07B274A9}" presName="sibTrans" presStyleLbl="sibTrans2D1" presStyleIdx="0" presStyleCnt="5"/>
      <dgm:spPr/>
    </dgm:pt>
    <dgm:pt modelId="{B5312A1D-D173-4C13-AE34-5906D2413C1C}" type="pres">
      <dgm:prSet presAssocID="{034D6D3A-7112-410E-922E-A15A07B274A9}" presName="connectorText" presStyleLbl="sibTrans2D1" presStyleIdx="0" presStyleCnt="5"/>
      <dgm:spPr/>
    </dgm:pt>
    <dgm:pt modelId="{ADE440CF-4C99-43AB-BA78-FDB1FE94B370}" type="pres">
      <dgm:prSet presAssocID="{EEAC9BC8-9613-46D4-8AF3-241D89CB8192}" presName="node" presStyleLbl="node1" presStyleIdx="1" presStyleCnt="6">
        <dgm:presLayoutVars>
          <dgm:bulletEnabled val="1"/>
        </dgm:presLayoutVars>
      </dgm:prSet>
      <dgm:spPr/>
    </dgm:pt>
    <dgm:pt modelId="{0DEFC104-4B34-4282-AFDA-9CE6F9F1896C}" type="pres">
      <dgm:prSet presAssocID="{03E076AA-9065-4CDD-869A-16ABF84935DB}" presName="sibTrans" presStyleLbl="sibTrans2D1" presStyleIdx="1" presStyleCnt="5"/>
      <dgm:spPr/>
    </dgm:pt>
    <dgm:pt modelId="{968AF4DD-C712-438B-B80D-E640D79131FC}" type="pres">
      <dgm:prSet presAssocID="{03E076AA-9065-4CDD-869A-16ABF84935DB}" presName="connectorText" presStyleLbl="sibTrans2D1" presStyleIdx="1" presStyleCnt="5"/>
      <dgm:spPr/>
    </dgm:pt>
    <dgm:pt modelId="{27F853F8-2732-4E5B-B8C7-18A1C263354E}" type="pres">
      <dgm:prSet presAssocID="{0D057988-B769-4CB3-8BE0-1FB8D6A817E7}" presName="node" presStyleLbl="node1" presStyleIdx="2" presStyleCnt="6">
        <dgm:presLayoutVars>
          <dgm:bulletEnabled val="1"/>
        </dgm:presLayoutVars>
      </dgm:prSet>
      <dgm:spPr/>
    </dgm:pt>
    <dgm:pt modelId="{71C90A26-E174-49DC-AB1E-E7B790450AB2}" type="pres">
      <dgm:prSet presAssocID="{813E551C-8471-4471-B41C-D772B49153F7}" presName="sibTrans" presStyleLbl="sibTrans2D1" presStyleIdx="2" presStyleCnt="5"/>
      <dgm:spPr/>
    </dgm:pt>
    <dgm:pt modelId="{93CB4292-0E9D-4AFE-9AAC-A665EEE7EE08}" type="pres">
      <dgm:prSet presAssocID="{813E551C-8471-4471-B41C-D772B49153F7}" presName="connectorText" presStyleLbl="sibTrans2D1" presStyleIdx="2" presStyleCnt="5"/>
      <dgm:spPr/>
    </dgm:pt>
    <dgm:pt modelId="{3EDA1973-8DE5-4058-9A0A-E38F07F8A732}" type="pres">
      <dgm:prSet presAssocID="{DF01C39A-FD91-4F2D-A42C-5A9E8D688FBB}" presName="node" presStyleLbl="node1" presStyleIdx="3" presStyleCnt="6">
        <dgm:presLayoutVars>
          <dgm:bulletEnabled val="1"/>
        </dgm:presLayoutVars>
      </dgm:prSet>
      <dgm:spPr/>
    </dgm:pt>
    <dgm:pt modelId="{C28CB05C-8299-4531-AB74-01D3149328DD}" type="pres">
      <dgm:prSet presAssocID="{7EB50A12-4DFF-4B7D-B4E9-8DF9455526BA}" presName="sibTrans" presStyleLbl="sibTrans2D1" presStyleIdx="3" presStyleCnt="5"/>
      <dgm:spPr/>
    </dgm:pt>
    <dgm:pt modelId="{56D5E08C-3AFC-4AF0-8069-31E122528EF6}" type="pres">
      <dgm:prSet presAssocID="{7EB50A12-4DFF-4B7D-B4E9-8DF9455526BA}" presName="connectorText" presStyleLbl="sibTrans2D1" presStyleIdx="3" presStyleCnt="5"/>
      <dgm:spPr/>
    </dgm:pt>
    <dgm:pt modelId="{20761C98-95CA-42E8-8488-DB352157710B}" type="pres">
      <dgm:prSet presAssocID="{4C6F3B42-0B08-40FE-818E-3461E8178E6F}" presName="node" presStyleLbl="node1" presStyleIdx="4" presStyleCnt="6">
        <dgm:presLayoutVars>
          <dgm:bulletEnabled val="1"/>
        </dgm:presLayoutVars>
      </dgm:prSet>
      <dgm:spPr/>
    </dgm:pt>
    <dgm:pt modelId="{8E749769-3570-4F00-8FE2-DABD80F83B2A}" type="pres">
      <dgm:prSet presAssocID="{43673040-3D81-4630-9EAE-049627F4AA3B}" presName="sibTrans" presStyleLbl="sibTrans2D1" presStyleIdx="4" presStyleCnt="5"/>
      <dgm:spPr/>
    </dgm:pt>
    <dgm:pt modelId="{7C6C4A82-20EB-4D5E-9B99-ED2C39195629}" type="pres">
      <dgm:prSet presAssocID="{43673040-3D81-4630-9EAE-049627F4AA3B}" presName="connectorText" presStyleLbl="sibTrans2D1" presStyleIdx="4" presStyleCnt="5"/>
      <dgm:spPr/>
    </dgm:pt>
    <dgm:pt modelId="{94A6B726-CB01-4ED8-9960-E7E82820814C}" type="pres">
      <dgm:prSet presAssocID="{3CBF54EC-2F6B-46BE-873A-A33A78DF2870}" presName="node" presStyleLbl="node1" presStyleIdx="5" presStyleCnt="6">
        <dgm:presLayoutVars>
          <dgm:bulletEnabled val="1"/>
        </dgm:presLayoutVars>
      </dgm:prSet>
      <dgm:spPr/>
    </dgm:pt>
  </dgm:ptLst>
  <dgm:cxnLst>
    <dgm:cxn modelId="{499E4601-394B-4897-A17F-14EA0E7BA4D7}" srcId="{3D357F7F-18C1-4EAE-99DC-38355C051861}" destId="{0D057988-B769-4CB3-8BE0-1FB8D6A817E7}" srcOrd="2" destOrd="0" parTransId="{FCFC63FA-8B8B-461E-A04C-49E55B3A1F90}" sibTransId="{813E551C-8471-4471-B41C-D772B49153F7}"/>
    <dgm:cxn modelId="{2D80740C-72B8-459A-B61F-BFC3A0D7EB49}" type="presOf" srcId="{4C6F3B42-0B08-40FE-818E-3461E8178E6F}" destId="{20761C98-95CA-42E8-8488-DB352157710B}" srcOrd="0" destOrd="0" presId="urn:microsoft.com/office/officeart/2005/8/layout/process1"/>
    <dgm:cxn modelId="{0F739F1D-F683-4CE3-A689-A19184D73402}" type="presOf" srcId="{3D357F7F-18C1-4EAE-99DC-38355C051861}" destId="{E48345B1-556E-4F16-8A72-A8131057730C}" srcOrd="0" destOrd="0" presId="urn:microsoft.com/office/officeart/2005/8/layout/process1"/>
    <dgm:cxn modelId="{DD2BE526-48E1-4472-B107-0848C84814E1}" srcId="{3D357F7F-18C1-4EAE-99DC-38355C051861}" destId="{4C6F3B42-0B08-40FE-818E-3461E8178E6F}" srcOrd="4" destOrd="0" parTransId="{2B857C77-EA4A-428A-B116-D3119E8241ED}" sibTransId="{43673040-3D81-4630-9EAE-049627F4AA3B}"/>
    <dgm:cxn modelId="{2A128B2A-B460-4D6A-A423-CF5162720B52}" type="presOf" srcId="{EEAC9BC8-9613-46D4-8AF3-241D89CB8192}" destId="{ADE440CF-4C99-43AB-BA78-FDB1FE94B370}" srcOrd="0" destOrd="0" presId="urn:microsoft.com/office/officeart/2005/8/layout/process1"/>
    <dgm:cxn modelId="{3E2C1B34-652A-49AF-84EA-DEA44634E3F5}" srcId="{3D357F7F-18C1-4EAE-99DC-38355C051861}" destId="{EEAC9BC8-9613-46D4-8AF3-241D89CB8192}" srcOrd="1" destOrd="0" parTransId="{32B232EE-3F5E-47E0-9AA0-85E139C5400F}" sibTransId="{03E076AA-9065-4CDD-869A-16ABF84935DB}"/>
    <dgm:cxn modelId="{17DE9837-A2D7-4F1E-9408-A7B82B0374B4}" type="presOf" srcId="{034D6D3A-7112-410E-922E-A15A07B274A9}" destId="{B5312A1D-D173-4C13-AE34-5906D2413C1C}" srcOrd="1" destOrd="0" presId="urn:microsoft.com/office/officeart/2005/8/layout/process1"/>
    <dgm:cxn modelId="{72504138-BAA5-4F3B-AB96-9F7DEF50D4D6}" type="presOf" srcId="{7EB50A12-4DFF-4B7D-B4E9-8DF9455526BA}" destId="{C28CB05C-8299-4531-AB74-01D3149328DD}" srcOrd="0" destOrd="0" presId="urn:microsoft.com/office/officeart/2005/8/layout/process1"/>
    <dgm:cxn modelId="{B2AB3C3C-0EC4-4D17-B49E-8F209EC80330}" type="presOf" srcId="{813E551C-8471-4471-B41C-D772B49153F7}" destId="{93CB4292-0E9D-4AFE-9AAC-A665EEE7EE08}" srcOrd="1" destOrd="0" presId="urn:microsoft.com/office/officeart/2005/8/layout/process1"/>
    <dgm:cxn modelId="{435D343E-5560-411C-8FE4-C3708EC7D40A}" type="presOf" srcId="{7D73AB0B-B027-4545-A006-CCF6DCC4A20F}" destId="{BE033CAC-15F7-4454-A549-391BD590F37B}" srcOrd="0" destOrd="0" presId="urn:microsoft.com/office/officeart/2005/8/layout/process1"/>
    <dgm:cxn modelId="{A793BD3F-3DF2-4450-A18C-7A8206C205AF}" type="presOf" srcId="{43673040-3D81-4630-9EAE-049627F4AA3B}" destId="{7C6C4A82-20EB-4D5E-9B99-ED2C39195629}" srcOrd="1" destOrd="0" presId="urn:microsoft.com/office/officeart/2005/8/layout/process1"/>
    <dgm:cxn modelId="{53472E5E-AFF8-4047-8D8F-AABD678F7560}" type="presOf" srcId="{813E551C-8471-4471-B41C-D772B49153F7}" destId="{71C90A26-E174-49DC-AB1E-E7B790450AB2}" srcOrd="0" destOrd="0" presId="urn:microsoft.com/office/officeart/2005/8/layout/process1"/>
    <dgm:cxn modelId="{50954446-C196-4B4B-814A-17C95CCFFA40}" srcId="{3D357F7F-18C1-4EAE-99DC-38355C051861}" destId="{7D73AB0B-B027-4545-A006-CCF6DCC4A20F}" srcOrd="0" destOrd="0" parTransId="{E09C4AF5-3DBD-440E-A8CB-E1D83BB3D61B}" sibTransId="{034D6D3A-7112-410E-922E-A15A07B274A9}"/>
    <dgm:cxn modelId="{8EB06584-DF11-45EE-A79F-C4375A41BA92}" type="presOf" srcId="{7EB50A12-4DFF-4B7D-B4E9-8DF9455526BA}" destId="{56D5E08C-3AFC-4AF0-8069-31E122528EF6}" srcOrd="1" destOrd="0" presId="urn:microsoft.com/office/officeart/2005/8/layout/process1"/>
    <dgm:cxn modelId="{9F5D7B90-2D4A-48DC-A823-FDD99C8F8A4A}" type="presOf" srcId="{03E076AA-9065-4CDD-869A-16ABF84935DB}" destId="{0DEFC104-4B34-4282-AFDA-9CE6F9F1896C}" srcOrd="0" destOrd="0" presId="urn:microsoft.com/office/officeart/2005/8/layout/process1"/>
    <dgm:cxn modelId="{30982291-7682-4606-BD9C-94FF2B03C3E1}" srcId="{3D357F7F-18C1-4EAE-99DC-38355C051861}" destId="{3CBF54EC-2F6B-46BE-873A-A33A78DF2870}" srcOrd="5" destOrd="0" parTransId="{EFE97966-3FFF-47D8-AB14-00D6A05F747D}" sibTransId="{1005F200-7C1E-4CE4-9460-9B1E5162341E}"/>
    <dgm:cxn modelId="{E6E5A3A4-6F17-499B-BCED-080C8FFCEF7A}" type="presOf" srcId="{0D057988-B769-4CB3-8BE0-1FB8D6A817E7}" destId="{27F853F8-2732-4E5B-B8C7-18A1C263354E}" srcOrd="0" destOrd="0" presId="urn:microsoft.com/office/officeart/2005/8/layout/process1"/>
    <dgm:cxn modelId="{DE9A08A7-BD14-455E-B13F-18233FECA3F4}" type="presOf" srcId="{43673040-3D81-4630-9EAE-049627F4AA3B}" destId="{8E749769-3570-4F00-8FE2-DABD80F83B2A}" srcOrd="0" destOrd="0" presId="urn:microsoft.com/office/officeart/2005/8/layout/process1"/>
    <dgm:cxn modelId="{434CD2AE-D4A7-4415-901F-508C534EE8D3}" type="presOf" srcId="{03E076AA-9065-4CDD-869A-16ABF84935DB}" destId="{968AF4DD-C712-438B-B80D-E640D79131FC}" srcOrd="1" destOrd="0" presId="urn:microsoft.com/office/officeart/2005/8/layout/process1"/>
    <dgm:cxn modelId="{9272F5AE-1D1B-44B7-AFE7-5BBACDC598F1}" type="presOf" srcId="{DF01C39A-FD91-4F2D-A42C-5A9E8D688FBB}" destId="{3EDA1973-8DE5-4058-9A0A-E38F07F8A732}" srcOrd="0" destOrd="0" presId="urn:microsoft.com/office/officeart/2005/8/layout/process1"/>
    <dgm:cxn modelId="{7A863EB9-A6A1-4C4E-81AD-9FE7F73A5FD9}" type="presOf" srcId="{3CBF54EC-2F6B-46BE-873A-A33A78DF2870}" destId="{94A6B726-CB01-4ED8-9960-E7E82820814C}" srcOrd="0" destOrd="0" presId="urn:microsoft.com/office/officeart/2005/8/layout/process1"/>
    <dgm:cxn modelId="{1D3A99CD-637A-45E5-9439-5780A1877011}" srcId="{3D357F7F-18C1-4EAE-99DC-38355C051861}" destId="{DF01C39A-FD91-4F2D-A42C-5A9E8D688FBB}" srcOrd="3" destOrd="0" parTransId="{9272E19D-B6C0-42F6-ADD7-64B7ED00E170}" sibTransId="{7EB50A12-4DFF-4B7D-B4E9-8DF9455526BA}"/>
    <dgm:cxn modelId="{216E21EA-AAE9-4799-86ED-3847B244327D}" type="presOf" srcId="{034D6D3A-7112-410E-922E-A15A07B274A9}" destId="{A8181A59-06EE-42BB-B3B5-90D5245AA2D7}" srcOrd="0" destOrd="0" presId="urn:microsoft.com/office/officeart/2005/8/layout/process1"/>
    <dgm:cxn modelId="{465C296E-F82E-4D75-8CC7-A5DDFCF9ED3E}" type="presParOf" srcId="{E48345B1-556E-4F16-8A72-A8131057730C}" destId="{BE033CAC-15F7-4454-A549-391BD590F37B}" srcOrd="0" destOrd="0" presId="urn:microsoft.com/office/officeart/2005/8/layout/process1"/>
    <dgm:cxn modelId="{4B872429-04CE-4DA1-9495-2A93AF1BE94C}" type="presParOf" srcId="{E48345B1-556E-4F16-8A72-A8131057730C}" destId="{A8181A59-06EE-42BB-B3B5-90D5245AA2D7}" srcOrd="1" destOrd="0" presId="urn:microsoft.com/office/officeart/2005/8/layout/process1"/>
    <dgm:cxn modelId="{6835714D-25D3-48C4-973D-F0BE18A050CB}" type="presParOf" srcId="{A8181A59-06EE-42BB-B3B5-90D5245AA2D7}" destId="{B5312A1D-D173-4C13-AE34-5906D2413C1C}" srcOrd="0" destOrd="0" presId="urn:microsoft.com/office/officeart/2005/8/layout/process1"/>
    <dgm:cxn modelId="{B74D4F08-9E2B-4275-A348-DFEBA7C5B6A9}" type="presParOf" srcId="{E48345B1-556E-4F16-8A72-A8131057730C}" destId="{ADE440CF-4C99-43AB-BA78-FDB1FE94B370}" srcOrd="2" destOrd="0" presId="urn:microsoft.com/office/officeart/2005/8/layout/process1"/>
    <dgm:cxn modelId="{F332C616-8A8F-47C0-9B6C-7C970B16A268}" type="presParOf" srcId="{E48345B1-556E-4F16-8A72-A8131057730C}" destId="{0DEFC104-4B34-4282-AFDA-9CE6F9F1896C}" srcOrd="3" destOrd="0" presId="urn:microsoft.com/office/officeart/2005/8/layout/process1"/>
    <dgm:cxn modelId="{A85670C4-E5BE-408F-A4DB-E12AC023C079}" type="presParOf" srcId="{0DEFC104-4B34-4282-AFDA-9CE6F9F1896C}" destId="{968AF4DD-C712-438B-B80D-E640D79131FC}" srcOrd="0" destOrd="0" presId="urn:microsoft.com/office/officeart/2005/8/layout/process1"/>
    <dgm:cxn modelId="{4B0F192A-B45B-4196-B317-C61CA8FC6FCF}" type="presParOf" srcId="{E48345B1-556E-4F16-8A72-A8131057730C}" destId="{27F853F8-2732-4E5B-B8C7-18A1C263354E}" srcOrd="4" destOrd="0" presId="urn:microsoft.com/office/officeart/2005/8/layout/process1"/>
    <dgm:cxn modelId="{B912FA0F-C77C-4625-B70A-42CFC4A189B2}" type="presParOf" srcId="{E48345B1-556E-4F16-8A72-A8131057730C}" destId="{71C90A26-E174-49DC-AB1E-E7B790450AB2}" srcOrd="5" destOrd="0" presId="urn:microsoft.com/office/officeart/2005/8/layout/process1"/>
    <dgm:cxn modelId="{C98102DF-546E-41E6-8508-EBA6B55C3723}" type="presParOf" srcId="{71C90A26-E174-49DC-AB1E-E7B790450AB2}" destId="{93CB4292-0E9D-4AFE-9AAC-A665EEE7EE08}" srcOrd="0" destOrd="0" presId="urn:microsoft.com/office/officeart/2005/8/layout/process1"/>
    <dgm:cxn modelId="{662D0C36-B167-45E2-B834-16DFDFE12A45}" type="presParOf" srcId="{E48345B1-556E-4F16-8A72-A8131057730C}" destId="{3EDA1973-8DE5-4058-9A0A-E38F07F8A732}" srcOrd="6" destOrd="0" presId="urn:microsoft.com/office/officeart/2005/8/layout/process1"/>
    <dgm:cxn modelId="{2E91F82E-1C3A-42AC-885C-80665BAF79F2}" type="presParOf" srcId="{E48345B1-556E-4F16-8A72-A8131057730C}" destId="{C28CB05C-8299-4531-AB74-01D3149328DD}" srcOrd="7" destOrd="0" presId="urn:microsoft.com/office/officeart/2005/8/layout/process1"/>
    <dgm:cxn modelId="{2420B038-3085-4859-849A-810CD7A47200}" type="presParOf" srcId="{C28CB05C-8299-4531-AB74-01D3149328DD}" destId="{56D5E08C-3AFC-4AF0-8069-31E122528EF6}" srcOrd="0" destOrd="0" presId="urn:microsoft.com/office/officeart/2005/8/layout/process1"/>
    <dgm:cxn modelId="{22C57649-7053-496B-A1B4-2626A09F29C6}" type="presParOf" srcId="{E48345B1-556E-4F16-8A72-A8131057730C}" destId="{20761C98-95CA-42E8-8488-DB352157710B}" srcOrd="8" destOrd="0" presId="urn:microsoft.com/office/officeart/2005/8/layout/process1"/>
    <dgm:cxn modelId="{C8DEA5E4-9952-4EB6-A93B-22125FEBB923}" type="presParOf" srcId="{E48345B1-556E-4F16-8A72-A8131057730C}" destId="{8E749769-3570-4F00-8FE2-DABD80F83B2A}" srcOrd="9" destOrd="0" presId="urn:microsoft.com/office/officeart/2005/8/layout/process1"/>
    <dgm:cxn modelId="{FDCAEF82-349E-4E83-B296-7058CA136053}" type="presParOf" srcId="{8E749769-3570-4F00-8FE2-DABD80F83B2A}" destId="{7C6C4A82-20EB-4D5E-9B99-ED2C39195629}" srcOrd="0" destOrd="0" presId="urn:microsoft.com/office/officeart/2005/8/layout/process1"/>
    <dgm:cxn modelId="{2202B778-8C5F-4647-AEB1-BBC70F7A1316}" type="presParOf" srcId="{E48345B1-556E-4F16-8A72-A8131057730C}" destId="{94A6B726-CB01-4ED8-9960-E7E82820814C}"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5F973-E196-4A9B-BCD8-2055C0FCA665}">
      <dsp:nvSpPr>
        <dsp:cNvPr id="0" name=""/>
        <dsp:cNvSpPr/>
      </dsp:nvSpPr>
      <dsp:spPr>
        <a:xfrm>
          <a:off x="2381" y="1238057"/>
          <a:ext cx="2901156" cy="1160462"/>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IE" sz="2200" kern="1200" dirty="0"/>
            <a:t>Awareness</a:t>
          </a:r>
        </a:p>
      </dsp:txBody>
      <dsp:txXfrm>
        <a:off x="582612" y="1238057"/>
        <a:ext cx="1740694" cy="1160462"/>
      </dsp:txXfrm>
    </dsp:sp>
    <dsp:sp modelId="{3EF7D67D-524B-4B72-89FA-66C222FAA8DD}">
      <dsp:nvSpPr>
        <dsp:cNvPr id="0" name=""/>
        <dsp:cNvSpPr/>
      </dsp:nvSpPr>
      <dsp:spPr>
        <a:xfrm>
          <a:off x="2613421" y="1238057"/>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IE" sz="2200" kern="1200" dirty="0"/>
            <a:t>Consideration</a:t>
          </a:r>
        </a:p>
      </dsp:txBody>
      <dsp:txXfrm>
        <a:off x="3193652" y="1238057"/>
        <a:ext cx="1740694" cy="1160462"/>
      </dsp:txXfrm>
    </dsp:sp>
    <dsp:sp modelId="{AD0BE309-01D1-4F65-9A72-3CD4B19FBC8E}">
      <dsp:nvSpPr>
        <dsp:cNvPr id="0" name=""/>
        <dsp:cNvSpPr/>
      </dsp:nvSpPr>
      <dsp:spPr>
        <a:xfrm>
          <a:off x="5224462" y="1238057"/>
          <a:ext cx="2901156" cy="1160462"/>
        </a:xfrm>
        <a:prstGeom prst="chevron">
          <a:avLst/>
        </a:prstGeom>
        <a:solidFill>
          <a:srgbClr val="0BB4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IE" sz="2200" kern="1200" dirty="0"/>
            <a:t>Purchase</a:t>
          </a:r>
        </a:p>
      </dsp:txBody>
      <dsp:txXfrm>
        <a:off x="5804693" y="1238057"/>
        <a:ext cx="1740694" cy="1160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5F973-E196-4A9B-BCD8-2055C0FCA665}">
      <dsp:nvSpPr>
        <dsp:cNvPr id="0" name=""/>
        <dsp:cNvSpPr/>
      </dsp:nvSpPr>
      <dsp:spPr>
        <a:xfrm>
          <a:off x="2381" y="1238057"/>
          <a:ext cx="2901156" cy="1160462"/>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IE" sz="2200" kern="1200" dirty="0"/>
            <a:t>Awareness</a:t>
          </a:r>
        </a:p>
      </dsp:txBody>
      <dsp:txXfrm>
        <a:off x="582612" y="1238057"/>
        <a:ext cx="1740694" cy="1160462"/>
      </dsp:txXfrm>
    </dsp:sp>
    <dsp:sp modelId="{3EF7D67D-524B-4B72-89FA-66C222FAA8DD}">
      <dsp:nvSpPr>
        <dsp:cNvPr id="0" name=""/>
        <dsp:cNvSpPr/>
      </dsp:nvSpPr>
      <dsp:spPr>
        <a:xfrm>
          <a:off x="2613421" y="1238057"/>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IE" sz="2200" kern="1200" dirty="0"/>
            <a:t>Consideration</a:t>
          </a:r>
        </a:p>
      </dsp:txBody>
      <dsp:txXfrm>
        <a:off x="3193652" y="1238057"/>
        <a:ext cx="1740694" cy="1160462"/>
      </dsp:txXfrm>
    </dsp:sp>
    <dsp:sp modelId="{AD0BE309-01D1-4F65-9A72-3CD4B19FBC8E}">
      <dsp:nvSpPr>
        <dsp:cNvPr id="0" name=""/>
        <dsp:cNvSpPr/>
      </dsp:nvSpPr>
      <dsp:spPr>
        <a:xfrm>
          <a:off x="5224462" y="1238057"/>
          <a:ext cx="2901156" cy="1160462"/>
        </a:xfrm>
        <a:prstGeom prst="chevron">
          <a:avLst/>
        </a:prstGeom>
        <a:solidFill>
          <a:srgbClr val="0BB4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IE" sz="2200" kern="1200" dirty="0"/>
            <a:t>Purchase</a:t>
          </a:r>
        </a:p>
      </dsp:txBody>
      <dsp:txXfrm>
        <a:off x="5804693" y="1238057"/>
        <a:ext cx="1740694" cy="1160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33CAC-15F7-4454-A549-391BD590F37B}">
      <dsp:nvSpPr>
        <dsp:cNvPr id="0" name=""/>
        <dsp:cNvSpPr/>
      </dsp:nvSpPr>
      <dsp:spPr>
        <a:xfrm>
          <a:off x="0" y="1216659"/>
          <a:ext cx="1143716" cy="1168735"/>
        </a:xfrm>
        <a:prstGeom prst="roundRect">
          <a:avLst>
            <a:gd name="adj" fmla="val 10000"/>
          </a:avLst>
        </a:prstGeom>
        <a:solidFill>
          <a:srgbClr val="E09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E" sz="1400" kern="1200" dirty="0"/>
            <a:t>Describe what you see the customer problem to be</a:t>
          </a:r>
        </a:p>
      </dsp:txBody>
      <dsp:txXfrm>
        <a:off x="33498" y="1250157"/>
        <a:ext cx="1076720" cy="1101739"/>
      </dsp:txXfrm>
    </dsp:sp>
    <dsp:sp modelId="{A8181A59-06EE-42BB-B3B5-90D5245AA2D7}">
      <dsp:nvSpPr>
        <dsp:cNvPr id="0" name=""/>
        <dsp:cNvSpPr/>
      </dsp:nvSpPr>
      <dsp:spPr>
        <a:xfrm>
          <a:off x="1258088" y="1659206"/>
          <a:ext cx="242467" cy="283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a:off x="1258088" y="1715934"/>
        <a:ext cx="169727" cy="170185"/>
      </dsp:txXfrm>
    </dsp:sp>
    <dsp:sp modelId="{ADE440CF-4C99-43AB-BA78-FDB1FE94B370}">
      <dsp:nvSpPr>
        <dsp:cNvPr id="0" name=""/>
        <dsp:cNvSpPr/>
      </dsp:nvSpPr>
      <dsp:spPr>
        <a:xfrm>
          <a:off x="1601203" y="1216659"/>
          <a:ext cx="1143716" cy="1168735"/>
        </a:xfrm>
        <a:prstGeom prst="roundRect">
          <a:avLst>
            <a:gd name="adj" fmla="val 10000"/>
          </a:avLst>
        </a:prstGeom>
        <a:solidFill>
          <a:srgbClr val="E09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E" sz="1400" kern="1200" dirty="0"/>
            <a:t>Introduce your solution</a:t>
          </a:r>
        </a:p>
      </dsp:txBody>
      <dsp:txXfrm>
        <a:off x="1634701" y="1250157"/>
        <a:ext cx="1076720" cy="1101739"/>
      </dsp:txXfrm>
    </dsp:sp>
    <dsp:sp modelId="{0DEFC104-4B34-4282-AFDA-9CE6F9F1896C}">
      <dsp:nvSpPr>
        <dsp:cNvPr id="0" name=""/>
        <dsp:cNvSpPr/>
      </dsp:nvSpPr>
      <dsp:spPr>
        <a:xfrm>
          <a:off x="2859291" y="1659206"/>
          <a:ext cx="242467" cy="283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a:off x="2859291" y="1715934"/>
        <a:ext cx="169727" cy="170185"/>
      </dsp:txXfrm>
    </dsp:sp>
    <dsp:sp modelId="{27F853F8-2732-4E5B-B8C7-18A1C263354E}">
      <dsp:nvSpPr>
        <dsp:cNvPr id="0" name=""/>
        <dsp:cNvSpPr/>
      </dsp:nvSpPr>
      <dsp:spPr>
        <a:xfrm>
          <a:off x="3202406" y="1216659"/>
          <a:ext cx="1143716" cy="11687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E" sz="1400" kern="1200" dirty="0"/>
            <a:t>Provide detailed information of your solution</a:t>
          </a:r>
        </a:p>
      </dsp:txBody>
      <dsp:txXfrm>
        <a:off x="3235904" y="1250157"/>
        <a:ext cx="1076720" cy="1101739"/>
      </dsp:txXfrm>
    </dsp:sp>
    <dsp:sp modelId="{71C90A26-E174-49DC-AB1E-E7B790450AB2}">
      <dsp:nvSpPr>
        <dsp:cNvPr id="0" name=""/>
        <dsp:cNvSpPr/>
      </dsp:nvSpPr>
      <dsp:spPr>
        <a:xfrm>
          <a:off x="4460495" y="1659206"/>
          <a:ext cx="242467" cy="283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a:off x="4460495" y="1715934"/>
        <a:ext cx="169727" cy="170185"/>
      </dsp:txXfrm>
    </dsp:sp>
    <dsp:sp modelId="{3EDA1973-8DE5-4058-9A0A-E38F07F8A732}">
      <dsp:nvSpPr>
        <dsp:cNvPr id="0" name=""/>
        <dsp:cNvSpPr/>
      </dsp:nvSpPr>
      <dsp:spPr>
        <a:xfrm>
          <a:off x="4803610" y="1216659"/>
          <a:ext cx="1143716" cy="11687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E" sz="1400" kern="1200" dirty="0"/>
            <a:t>Provide back up proof – customer testimonials, reviews</a:t>
          </a:r>
        </a:p>
      </dsp:txBody>
      <dsp:txXfrm>
        <a:off x="4837108" y="1250157"/>
        <a:ext cx="1076720" cy="1101739"/>
      </dsp:txXfrm>
    </dsp:sp>
    <dsp:sp modelId="{C28CB05C-8299-4531-AB74-01D3149328DD}">
      <dsp:nvSpPr>
        <dsp:cNvPr id="0" name=""/>
        <dsp:cNvSpPr/>
      </dsp:nvSpPr>
      <dsp:spPr>
        <a:xfrm>
          <a:off x="6061698" y="1659206"/>
          <a:ext cx="242467" cy="283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a:off x="6061698" y="1715934"/>
        <a:ext cx="169727" cy="170185"/>
      </dsp:txXfrm>
    </dsp:sp>
    <dsp:sp modelId="{20761C98-95CA-42E8-8488-DB352157710B}">
      <dsp:nvSpPr>
        <dsp:cNvPr id="0" name=""/>
        <dsp:cNvSpPr/>
      </dsp:nvSpPr>
      <dsp:spPr>
        <a:xfrm>
          <a:off x="6404813" y="1216659"/>
          <a:ext cx="1143716" cy="1168735"/>
        </a:xfrm>
        <a:prstGeom prst="roundRect">
          <a:avLst>
            <a:gd name="adj" fmla="val 10000"/>
          </a:avLst>
        </a:prstGeom>
        <a:solidFill>
          <a:srgbClr val="0BB4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E" sz="1400" b="1" kern="1200" dirty="0"/>
            <a:t>PERHAPS</a:t>
          </a:r>
        </a:p>
        <a:p>
          <a:pPr marL="0" lvl="0" indent="0" algn="ctr" defTabSz="622300">
            <a:lnSpc>
              <a:spcPct val="90000"/>
            </a:lnSpc>
            <a:spcBef>
              <a:spcPct val="0"/>
            </a:spcBef>
            <a:spcAft>
              <a:spcPct val="35000"/>
            </a:spcAft>
            <a:buNone/>
          </a:pPr>
          <a:r>
            <a:rPr lang="en-IE" sz="1400" kern="1200" dirty="0"/>
            <a:t>Offer an incentive</a:t>
          </a:r>
        </a:p>
      </dsp:txBody>
      <dsp:txXfrm>
        <a:off x="6438311" y="1250157"/>
        <a:ext cx="1076720" cy="1101739"/>
      </dsp:txXfrm>
    </dsp:sp>
    <dsp:sp modelId="{8E749769-3570-4F00-8FE2-DABD80F83B2A}">
      <dsp:nvSpPr>
        <dsp:cNvPr id="0" name=""/>
        <dsp:cNvSpPr/>
      </dsp:nvSpPr>
      <dsp:spPr>
        <a:xfrm>
          <a:off x="7662902" y="1659206"/>
          <a:ext cx="242467" cy="283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a:off x="7662902" y="1715934"/>
        <a:ext cx="169727" cy="170185"/>
      </dsp:txXfrm>
    </dsp:sp>
    <dsp:sp modelId="{94A6B726-CB01-4ED8-9960-E7E82820814C}">
      <dsp:nvSpPr>
        <dsp:cNvPr id="0" name=""/>
        <dsp:cNvSpPr/>
      </dsp:nvSpPr>
      <dsp:spPr>
        <a:xfrm>
          <a:off x="8006017" y="1216659"/>
          <a:ext cx="1143716" cy="1168735"/>
        </a:xfrm>
        <a:prstGeom prst="roundRect">
          <a:avLst>
            <a:gd name="adj" fmla="val 10000"/>
          </a:avLst>
        </a:prstGeom>
        <a:solidFill>
          <a:srgbClr val="0BB4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E" sz="1400" kern="1200" dirty="0"/>
            <a:t>Purchase</a:t>
          </a:r>
        </a:p>
      </dsp:txBody>
      <dsp:txXfrm>
        <a:off x="8039515" y="1250157"/>
        <a:ext cx="1076720" cy="11017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9D4C8-331F-463E-ADE1-60BB72237FD6}" type="datetimeFigureOut">
              <a:rPr lang="en-IE" smtClean="0"/>
              <a:t>14/05/2020</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BC06E-823F-4B13-A068-C2F07582376F}" type="slidenum">
              <a:rPr lang="en-IE" smtClean="0"/>
              <a:t>‹#›</a:t>
            </a:fld>
            <a:endParaRPr lang="en-IE"/>
          </a:p>
        </p:txBody>
      </p:sp>
    </p:spTree>
    <p:extLst>
      <p:ext uri="{BB962C8B-B14F-4D97-AF65-F5344CB8AC3E}">
        <p14:creationId xmlns:p14="http://schemas.microsoft.com/office/powerpoint/2010/main" val="230219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7BC06E-823F-4B13-A068-C2F07582376F}" type="slidenum">
              <a:rPr lang="en-IE" smtClean="0"/>
              <a:t>1</a:t>
            </a:fld>
            <a:endParaRPr lang="en-IE"/>
          </a:p>
        </p:txBody>
      </p:sp>
    </p:spTree>
    <p:extLst>
      <p:ext uri="{BB962C8B-B14F-4D97-AF65-F5344CB8AC3E}">
        <p14:creationId xmlns:p14="http://schemas.microsoft.com/office/powerpoint/2010/main" val="80810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7BC06E-823F-4B13-A068-C2F07582376F}" type="slidenum">
              <a:rPr lang="en-IE" smtClean="0"/>
              <a:t>3</a:t>
            </a:fld>
            <a:endParaRPr lang="en-IE"/>
          </a:p>
        </p:txBody>
      </p:sp>
    </p:spTree>
    <p:extLst>
      <p:ext uri="{BB962C8B-B14F-4D97-AF65-F5344CB8AC3E}">
        <p14:creationId xmlns:p14="http://schemas.microsoft.com/office/powerpoint/2010/main" val="133310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FF43-87BE-4F0E-BE6A-F2FEBBEA2D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D81C6D52-BB49-432A-BB26-2805F1166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26E9FD3-028D-4DE2-A7C4-D7497B48FBDF}"/>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5" name="Footer Placeholder 4">
            <a:extLst>
              <a:ext uri="{FF2B5EF4-FFF2-40B4-BE49-F238E27FC236}">
                <a16:creationId xmlns:a16="http://schemas.microsoft.com/office/drawing/2014/main" id="{5253C1EA-0535-4B10-801F-E3385872F01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CBA71D8-68F3-4A50-A1CC-12E1931CC163}"/>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357247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AFF7-796C-4926-B1B2-B7E62C7B007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5E8D562-AE83-43F5-9AD2-1F9DB93133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D515FE7-11BC-4F05-A163-7EA40D61B92C}"/>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5" name="Footer Placeholder 4">
            <a:extLst>
              <a:ext uri="{FF2B5EF4-FFF2-40B4-BE49-F238E27FC236}">
                <a16:creationId xmlns:a16="http://schemas.microsoft.com/office/drawing/2014/main" id="{751A647B-00FC-4D6A-9B49-234AC6D3EEE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2F0E046-87C2-4D57-A38F-933DC85E430B}"/>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176704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4F26D-C19F-44FD-A757-2C60DDDAF6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847CEEA-D6B1-40BC-B711-2F1DCAE223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67E8C9D-F943-4D12-BAEC-6A0F09C178A8}"/>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5" name="Footer Placeholder 4">
            <a:extLst>
              <a:ext uri="{FF2B5EF4-FFF2-40B4-BE49-F238E27FC236}">
                <a16:creationId xmlns:a16="http://schemas.microsoft.com/office/drawing/2014/main" id="{3A7CB1D0-8E4F-4FC3-AA71-DBAAC0EFD88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FA24A66-DB39-42D1-B62B-13CF04889200}"/>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115021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7"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339280" y="-157350"/>
            <a:ext cx="3071537" cy="236490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extLst>
      <p:ext uri="{BB962C8B-B14F-4D97-AF65-F5344CB8AC3E}">
        <p14:creationId xmlns:p14="http://schemas.microsoft.com/office/powerpoint/2010/main" val="2091009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extLst>
      <p:ext uri="{BB962C8B-B14F-4D97-AF65-F5344CB8AC3E}">
        <p14:creationId xmlns:p14="http://schemas.microsoft.com/office/powerpoint/2010/main" val="2091583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ver Design 1">
    <p:spTree>
      <p:nvGrpSpPr>
        <p:cNvPr id="1" name=""/>
        <p:cNvGrpSpPr/>
        <p:nvPr/>
      </p:nvGrpSpPr>
      <p:grpSpPr>
        <a:xfrm>
          <a:off x="0" y="0"/>
          <a:ext cx="0" cy="0"/>
          <a:chOff x="0" y="0"/>
          <a:chExt cx="0" cy="0"/>
        </a:xfrm>
      </p:grpSpPr>
      <p:sp>
        <p:nvSpPr>
          <p:cNvPr id="36" name="Freeform 35"/>
          <p:cNvSpPr/>
          <p:nvPr userDrawn="1"/>
        </p:nvSpPr>
        <p:spPr>
          <a:xfrm>
            <a:off x="4904509" y="0"/>
            <a:ext cx="7329055" cy="6915800"/>
          </a:xfrm>
          <a:custGeom>
            <a:avLst/>
            <a:gdLst>
              <a:gd name="connsiteX0" fmla="*/ 2326041 w 7329055"/>
              <a:gd name="connsiteY0" fmla="*/ 0 h 6915800"/>
              <a:gd name="connsiteX1" fmla="*/ 7329055 w 7329055"/>
              <a:gd name="connsiteY1" fmla="*/ 0 h 6915800"/>
              <a:gd name="connsiteX2" fmla="*/ 7329055 w 7329055"/>
              <a:gd name="connsiteY2" fmla="*/ 6915800 h 6915800"/>
              <a:gd name="connsiteX3" fmla="*/ 633281 w 7329055"/>
              <a:gd name="connsiteY3" fmla="*/ 6915800 h 6915800"/>
              <a:gd name="connsiteX4" fmla="*/ 524561 w 7329055"/>
              <a:gd name="connsiteY4" fmla="*/ 6703526 h 6915800"/>
              <a:gd name="connsiteX5" fmla="*/ 0 w 7329055"/>
              <a:gd name="connsiteY5" fmla="*/ 4397304 h 6915800"/>
              <a:gd name="connsiteX6" fmla="*/ 2136758 w 7329055"/>
              <a:gd name="connsiteY6" fmla="*/ 134603 h 691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9055" h="6915800">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11000">
                <a:srgbClr val="10B1A2"/>
              </a:gs>
              <a:gs pos="62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04373" y="3844637"/>
            <a:ext cx="4088056" cy="2374946"/>
          </a:xfrm>
        </p:spPr>
        <p:txBody>
          <a:bodyPr>
            <a:normAutofit/>
          </a:bodyPr>
          <a:lstStyle>
            <a:lvl1pPr marL="0" indent="0" algn="l">
              <a:lnSpc>
                <a:spcPts val="4000"/>
              </a:lnSpc>
              <a:buNone/>
              <a:defRPr sz="3600" b="0" baseline="0">
                <a:solidFill>
                  <a:srgbClr val="174F72"/>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2085976" y="618250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1469" y="614249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214" y="428605"/>
            <a:ext cx="4722540" cy="1797044"/>
          </a:xfrm>
          <a:prstGeom prst="rect">
            <a:avLst/>
          </a:prstGeom>
        </p:spPr>
      </p:pic>
      <p:pic>
        <p:nvPicPr>
          <p:cNvPr id="22" name="Picture 21"/>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1283658" y="4789071"/>
            <a:ext cx="690436" cy="673218"/>
          </a:xfrm>
          <a:prstGeom prst="rect">
            <a:avLst/>
          </a:prstGeom>
        </p:spPr>
      </p:pic>
      <p:pic>
        <p:nvPicPr>
          <p:cNvPr id="24" name="Picture 23"/>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614236" y="5125680"/>
            <a:ext cx="1363247" cy="1350410"/>
          </a:xfrm>
          <a:prstGeom prst="rect">
            <a:avLst/>
          </a:prstGeom>
        </p:spPr>
      </p:pic>
      <p:pic>
        <p:nvPicPr>
          <p:cNvPr id="26" name="Picture 25"/>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4712409" y="2225649"/>
            <a:ext cx="2227993" cy="2220696"/>
          </a:xfrm>
          <a:prstGeom prst="rect">
            <a:avLst/>
          </a:prstGeom>
        </p:spPr>
      </p:pic>
    </p:spTree>
    <p:extLst>
      <p:ext uri="{BB962C8B-B14F-4D97-AF65-F5344CB8AC3E}">
        <p14:creationId xmlns:p14="http://schemas.microsoft.com/office/powerpoint/2010/main" val="3690818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to Top - Text Bottom (NAVY)">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7"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28" name="Picture 2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pic>
        <p:nvPicPr>
          <p:cNvPr id="29" name="Picture 2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rot="21300420" flipH="1">
            <a:off x="53262" y="3174707"/>
            <a:ext cx="1313993" cy="1281225"/>
          </a:xfrm>
          <a:prstGeom prst="rect">
            <a:avLst/>
          </a:prstGeom>
        </p:spPr>
      </p:pic>
    </p:spTree>
    <p:extLst>
      <p:ext uri="{BB962C8B-B14F-4D97-AF65-F5344CB8AC3E}">
        <p14:creationId xmlns:p14="http://schemas.microsoft.com/office/powerpoint/2010/main" val="1339869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Divider slide (NAVY)">
    <p:spTree>
      <p:nvGrpSpPr>
        <p:cNvPr id="1" name=""/>
        <p:cNvGrpSpPr/>
        <p:nvPr/>
      </p:nvGrpSpPr>
      <p:grpSpPr>
        <a:xfrm>
          <a:off x="0" y="0"/>
          <a:ext cx="0" cy="0"/>
          <a:chOff x="0" y="0"/>
          <a:chExt cx="0" cy="0"/>
        </a:xfrm>
      </p:grpSpPr>
      <p:sp>
        <p:nvSpPr>
          <p:cNvPr id="34" name="Freeform 33"/>
          <p:cNvSpPr/>
          <p:nvPr userDrawn="1"/>
        </p:nvSpPr>
        <p:spPr>
          <a:xfrm>
            <a:off x="0" y="0"/>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7" name="Picture 16"/>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9" name="Picture 18"/>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20" name="Picture 19"/>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extLst>
      <p:ext uri="{BB962C8B-B14F-4D97-AF65-F5344CB8AC3E}">
        <p14:creationId xmlns:p14="http://schemas.microsoft.com/office/powerpoint/2010/main" val="977336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Divider slide (TURQUOISE)">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4" name="Picture 13"/>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5" name="Picture 14"/>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311624" y="5825975"/>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920919" y="2330561"/>
            <a:ext cx="933458" cy="910180"/>
          </a:xfrm>
          <a:prstGeom prst="rect">
            <a:avLst/>
          </a:prstGeom>
        </p:spPr>
      </p:pic>
    </p:spTree>
    <p:extLst>
      <p:ext uri="{BB962C8B-B14F-4D97-AF65-F5344CB8AC3E}">
        <p14:creationId xmlns:p14="http://schemas.microsoft.com/office/powerpoint/2010/main" val="3776857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 ICON CIRCLE (PINK)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63275"/>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944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slide (PINK)">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extLst>
      <p:ext uri="{BB962C8B-B14F-4D97-AF65-F5344CB8AC3E}">
        <p14:creationId xmlns:p14="http://schemas.microsoft.com/office/powerpoint/2010/main" val="19667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5DFB-E8F1-4696-A51A-159B6C68BA5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6C418EE-130E-45A9-A6DD-3D39656D5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7BE0CA3-5ED2-440C-BDB5-72BC064F0390}"/>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5" name="Footer Placeholder 4">
            <a:extLst>
              <a:ext uri="{FF2B5EF4-FFF2-40B4-BE49-F238E27FC236}">
                <a16:creationId xmlns:a16="http://schemas.microsoft.com/office/drawing/2014/main" id="{3CB453B7-9C72-482C-A667-E0DD709827E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1935E7E-5E9B-4BC4-84DB-AD13F7B6B12D}"/>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3737399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extLst>
      <p:ext uri="{BB962C8B-B14F-4D97-AF65-F5344CB8AC3E}">
        <p14:creationId xmlns:p14="http://schemas.microsoft.com/office/powerpoint/2010/main" val="3321001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biLevel thresh="25000"/>
            <a:alphaModFix amt="2000"/>
            <a:extLst>
              <a:ext uri="{BEBA8EAE-BF5A-486C-A8C5-ECC9F3942E4B}">
                <a14:imgProps xmlns:a14="http://schemas.microsoft.com/office/drawing/2010/main">
                  <a14:imgLayer r:embed="rId3">
                    <a14:imgEffect>
                      <a14:colorTemperature colorTemp="6391"/>
                    </a14:imgEffect>
                  </a14:imgLayer>
                </a14:imgProps>
              </a:ext>
              <a:ext uri="{28A0092B-C50C-407E-A947-70E740481C1C}">
                <a14:useLocalDpi xmlns:a14="http://schemas.microsoft.com/office/drawing/2010/main" val="0"/>
              </a:ext>
            </a:extLst>
          </a:blip>
          <a:srcRect/>
          <a:stretch>
            <a:fillRect/>
          </a:stretch>
        </p:blipFill>
        <p:spPr>
          <a:xfrm rot="15744599" flipH="1">
            <a:off x="3396239" y="501080"/>
            <a:ext cx="6322751" cy="5225922"/>
          </a:xfrm>
          <a:custGeom>
            <a:avLst/>
            <a:gdLst>
              <a:gd name="connsiteX0" fmla="*/ 652261 w 652261"/>
              <a:gd name="connsiteY0" fmla="*/ 0 h 539111"/>
              <a:gd name="connsiteX1" fmla="*/ 652261 w 652261"/>
              <a:gd name="connsiteY1" fmla="*/ 352777 h 539111"/>
              <a:gd name="connsiteX2" fmla="*/ 412813 w 652261"/>
              <a:gd name="connsiteY2" fmla="*/ 510679 h 539111"/>
              <a:gd name="connsiteX3" fmla="*/ 431562 w 652261"/>
              <a:gd name="connsiteY3" fmla="*/ 539111 h 539111"/>
              <a:gd name="connsiteX4" fmla="*/ 229560 w 652261"/>
              <a:gd name="connsiteY4" fmla="*/ 539111 h 539111"/>
              <a:gd name="connsiteX5" fmla="*/ 0 w 652261"/>
              <a:gd name="connsiteY5" fmla="*/ 167133 h 539111"/>
              <a:gd name="connsiteX6" fmla="*/ 0 w 652261"/>
              <a:gd name="connsiteY6" fmla="*/ 0 h 53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261" h="539111">
                <a:moveTo>
                  <a:pt x="652261" y="0"/>
                </a:moveTo>
                <a:lnTo>
                  <a:pt x="652261" y="352777"/>
                </a:lnTo>
                <a:lnTo>
                  <a:pt x="412813" y="510679"/>
                </a:lnTo>
                <a:lnTo>
                  <a:pt x="431562" y="539111"/>
                </a:lnTo>
                <a:lnTo>
                  <a:pt x="229560" y="539111"/>
                </a:lnTo>
                <a:lnTo>
                  <a:pt x="0" y="167133"/>
                </a:lnTo>
                <a:lnTo>
                  <a:pt x="0" y="0"/>
                </a:lnTo>
                <a:close/>
              </a:path>
            </a:pathLst>
          </a:custGeom>
        </p:spPr>
      </p:pic>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flip="none" rotWithShape="1">
            <a:gsLst>
              <a:gs pos="40000">
                <a:srgbClr val="174F72"/>
              </a:gs>
              <a:gs pos="97000">
                <a:srgbClr val="10B1A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174F72"/>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174F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CEDA29"/>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8622" y="4750737"/>
            <a:ext cx="4722540" cy="1797044"/>
          </a:xfrm>
          <a:prstGeom prst="rect">
            <a:avLst/>
          </a:prstGeom>
        </p:spPr>
      </p:pic>
    </p:spTree>
    <p:extLst>
      <p:ext uri="{BB962C8B-B14F-4D97-AF65-F5344CB8AC3E}">
        <p14:creationId xmlns:p14="http://schemas.microsoft.com/office/powerpoint/2010/main" val="1677818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extLst>
      <p:ext uri="{BB962C8B-B14F-4D97-AF65-F5344CB8AC3E}">
        <p14:creationId xmlns:p14="http://schemas.microsoft.com/office/powerpoint/2010/main" val="7458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007A3-5219-4348-B4B3-4DB585675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F0790C6-7536-4928-946B-046CC0ECE9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3D493C-6F14-4681-99FB-D186C2E87383}"/>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5" name="Footer Placeholder 4">
            <a:extLst>
              <a:ext uri="{FF2B5EF4-FFF2-40B4-BE49-F238E27FC236}">
                <a16:creationId xmlns:a16="http://schemas.microsoft.com/office/drawing/2014/main" id="{8AF68FC7-968A-4965-B40C-DBBF8589802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0F44646-7B77-49D8-9A7B-3D9806CC4C30}"/>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192257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72BC2-FF6D-41C2-8816-09AA357C056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0C2EE11-C7C9-4013-8B7F-BEC2968174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52F6D29-74E8-4C56-8A0B-12D8CEB7DE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D6B2FA4-6A35-4E5C-B7F5-C725FBC6203F}"/>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6" name="Footer Placeholder 5">
            <a:extLst>
              <a:ext uri="{FF2B5EF4-FFF2-40B4-BE49-F238E27FC236}">
                <a16:creationId xmlns:a16="http://schemas.microsoft.com/office/drawing/2014/main" id="{65F36441-21DF-42A6-9C1E-AA37CE54B48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701A27B-3C34-4A3F-A2BD-B89AACE0F153}"/>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401099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D1E7-EE6B-46EF-B6C5-E97B59F496B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9273B8-88DE-455D-8F8C-D20A470B2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AA952-7998-4CF4-9D29-8C68F127BA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27CC4E-DAA6-4001-8EB0-E4057A0170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BC7171-9A01-4C09-9BA3-60D092F1E1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8AB8E9A8-45B9-4865-8C73-4D507024EA31}"/>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8" name="Footer Placeholder 7">
            <a:extLst>
              <a:ext uri="{FF2B5EF4-FFF2-40B4-BE49-F238E27FC236}">
                <a16:creationId xmlns:a16="http://schemas.microsoft.com/office/drawing/2014/main" id="{E411C703-2C4A-41D5-B50F-5FD5F1A90B8A}"/>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5D0A2CB-A8B2-4E59-9C48-0A2C46B07F47}"/>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240451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21CC-F289-4877-AEA7-85A48693F37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69D9BAF-315A-4FFC-8441-E675D32CED86}"/>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4" name="Footer Placeholder 3">
            <a:extLst>
              <a:ext uri="{FF2B5EF4-FFF2-40B4-BE49-F238E27FC236}">
                <a16:creationId xmlns:a16="http://schemas.microsoft.com/office/drawing/2014/main" id="{04703B4A-7A86-40C1-BFFA-68FCC459E75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9CD5362D-A27D-4460-B9C2-FDDE6C1F78A8}"/>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33600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42B3ED-96D6-4587-80A3-18599D37D797}"/>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3" name="Footer Placeholder 2">
            <a:extLst>
              <a:ext uri="{FF2B5EF4-FFF2-40B4-BE49-F238E27FC236}">
                <a16:creationId xmlns:a16="http://schemas.microsoft.com/office/drawing/2014/main" id="{F1B8A653-B1A7-40FB-9869-D01D4B8051E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598FDAA-643B-4060-B142-C1FE56634530}"/>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35473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1D4D-0989-4D73-B107-5A4C7CE022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9FBB5AC-7E0D-4689-A4E6-1600E991E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3386737-1A97-4101-BC28-58F086FFD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F8A26-24BD-4C06-A801-B9F3B021B0AD}"/>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6" name="Footer Placeholder 5">
            <a:extLst>
              <a:ext uri="{FF2B5EF4-FFF2-40B4-BE49-F238E27FC236}">
                <a16:creationId xmlns:a16="http://schemas.microsoft.com/office/drawing/2014/main" id="{CA7FF412-3E05-402A-998C-6A3EE6C636D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6014F60-A41F-440B-9B76-2268317EF4B7}"/>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305532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31F7-C728-4021-8748-AC2084F66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680CDAA-7D13-4F78-B41F-BC74C93D8A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D2F2E06-50AC-4BA5-A3BD-9D2DD38C9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1DDECD-C56B-421E-A60A-3D9C023AC427}"/>
              </a:ext>
            </a:extLst>
          </p:cNvPr>
          <p:cNvSpPr>
            <a:spLocks noGrp="1"/>
          </p:cNvSpPr>
          <p:nvPr>
            <p:ph type="dt" sz="half" idx="10"/>
          </p:nvPr>
        </p:nvSpPr>
        <p:spPr/>
        <p:txBody>
          <a:bodyPr/>
          <a:lstStyle/>
          <a:p>
            <a:fld id="{BFFC31F5-DE5A-4A9B-8441-2675A84DF272}" type="datetimeFigureOut">
              <a:rPr lang="en-IE" smtClean="0"/>
              <a:t>14/05/2020</a:t>
            </a:fld>
            <a:endParaRPr lang="en-IE"/>
          </a:p>
        </p:txBody>
      </p:sp>
      <p:sp>
        <p:nvSpPr>
          <p:cNvPr id="6" name="Footer Placeholder 5">
            <a:extLst>
              <a:ext uri="{FF2B5EF4-FFF2-40B4-BE49-F238E27FC236}">
                <a16:creationId xmlns:a16="http://schemas.microsoft.com/office/drawing/2014/main" id="{4F23DF33-9CD3-4296-B910-2545F008A13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D9C5E08-7E95-4F88-B5EC-B533B7855D15}"/>
              </a:ext>
            </a:extLst>
          </p:cNvPr>
          <p:cNvSpPr>
            <a:spLocks noGrp="1"/>
          </p:cNvSpPr>
          <p:nvPr>
            <p:ph type="sldNum" sz="quarter" idx="12"/>
          </p:nvPr>
        </p:nvSpPr>
        <p:spPr/>
        <p:txBody>
          <a:bodyPr/>
          <a:lstStyle/>
          <a:p>
            <a:fld id="{7DB27F10-63E2-4707-BF8B-CA258A4CCE68}" type="slidenum">
              <a:rPr lang="en-IE" smtClean="0"/>
              <a:t>‹#›</a:t>
            </a:fld>
            <a:endParaRPr lang="en-IE"/>
          </a:p>
        </p:txBody>
      </p:sp>
    </p:spTree>
    <p:extLst>
      <p:ext uri="{BB962C8B-B14F-4D97-AF65-F5344CB8AC3E}">
        <p14:creationId xmlns:p14="http://schemas.microsoft.com/office/powerpoint/2010/main" val="217166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0BB47-AB83-4E77-AB0A-65FDBD919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13F315A-6033-4FFC-B09E-AD31602206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56C5AEA-1840-46E1-AD33-F96E22D2A1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C31F5-DE5A-4A9B-8441-2675A84DF272}" type="datetimeFigureOut">
              <a:rPr lang="en-IE" smtClean="0"/>
              <a:t>14/05/2020</a:t>
            </a:fld>
            <a:endParaRPr lang="en-IE"/>
          </a:p>
        </p:txBody>
      </p:sp>
      <p:sp>
        <p:nvSpPr>
          <p:cNvPr id="5" name="Footer Placeholder 4">
            <a:extLst>
              <a:ext uri="{FF2B5EF4-FFF2-40B4-BE49-F238E27FC236}">
                <a16:creationId xmlns:a16="http://schemas.microsoft.com/office/drawing/2014/main" id="{843C8FED-C99D-43E7-9D19-2CEAD5B4D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B54DD5B-F9AD-46B9-B689-441C27032A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27F10-63E2-4707-BF8B-CA258A4CCE68}" type="slidenum">
              <a:rPr lang="en-IE" smtClean="0"/>
              <a:t>‹#›</a:t>
            </a:fld>
            <a:endParaRPr lang="en-IE"/>
          </a:p>
        </p:txBody>
      </p:sp>
    </p:spTree>
    <p:extLst>
      <p:ext uri="{BB962C8B-B14F-4D97-AF65-F5344CB8AC3E}">
        <p14:creationId xmlns:p14="http://schemas.microsoft.com/office/powerpoint/2010/main" val="1429951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7" r:id="rId14"/>
    <p:sldLayoutId id="2147483683" r:id="rId15"/>
    <p:sldLayoutId id="2147483687" r:id="rId16"/>
    <p:sldLayoutId id="2147483689" r:id="rId17"/>
    <p:sldLayoutId id="2147483692" r:id="rId18"/>
    <p:sldLayoutId id="2147483699" r:id="rId19"/>
    <p:sldLayoutId id="2147483705" r:id="rId20"/>
    <p:sldLayoutId id="2147483710" r:id="rId21"/>
    <p:sldLayoutId id="214748371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www.infotecarios.com/bibliomarketi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hyperlink" Target="https://www.lego.com/en-us/aboutus/lego-group/the_lego_bran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squadhelp.com/blog/business-name-types-with-examples/"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designcharitylife.com/digitaledu/storytelling-matters-in-marketing/" TargetMode="External"/><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awpixel.com/search/woman" TargetMode="External"/><Relationship Id="rId2" Type="http://schemas.openxmlformats.org/officeDocument/2006/relationships/image" Target="../media/image33.1"/><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oksuzi.com/" TargetMode="External"/><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velomethod.com/"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adnabu.com/"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ww.frankgroup.com/" TargetMode="Externa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mberphillipsdesign.co.uk/"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relativemarketinggroup.com/"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ifiweremarketing.com/"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micheledaae.com/"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caityhubert.com/" TargetMode="Externa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www.mavensandmoguls.com/"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kmhmarketing.co/"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americanfreight.com/"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www.pngall.com/customer-png" TargetMode="External"/><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ehc_Sk2gYfE"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2" Type="http://schemas.openxmlformats.org/officeDocument/2006/relationships/hyperlink" Target="https://www.conductor.com/blog/2016/02/customer-journey-map-american-family-insurance/"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hyperlink" Target="https://www.conductor.com/blog/2019/01/what-is-a-touchpoint-marketing-touchpoints-on-a-buyers-journey-in-2019/"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onductor.com/blog/2019/01/what-is-a-touchpoint-marketing-touchpoints-on-a-buyers-journey-in-2019/" TargetMode="External"/><Relationship Id="rId2" Type="http://schemas.openxmlformats.org/officeDocument/2006/relationships/hyperlink" Target="https://www.conductor.com/blog/2018/05/digital-marketing-strategy/"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s://www.conductor.com/blog/2019/01/what-is-a-touchpoint-marketing-touchpoints-on-a-buyers-journey-in-2019/" TargetMode="External"/><Relationship Id="rId2" Type="http://schemas.openxmlformats.org/officeDocument/2006/relationships/hyperlink" Target="https://www.conductor.com/blog/2017/06/brick-and-mortar-retail/"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hyperlink" Target="https://www.businessknowhow.com/startup/findcustomers.htm"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hyperlink" Target="https://www.businessknowhow.com/startup/findcustomers.htm"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hyperlink" Target="https://blogs.constantcontact.com/marketing-to-reach-new-customers/"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hyperlink" Target="https://blogs.constantcontact.com/marketing-to-reach-new-customers/"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hyperlink" Target="https://www.productplan.com/what-customers-really-want/"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2" Type="http://schemas.openxmlformats.org/officeDocument/2006/relationships/hyperlink" Target="http://www.wikihow.com/Upsell"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TY4WZx_TEvg" TargetMode="External"/><Relationship Id="rId2" Type="http://schemas.openxmlformats.org/officeDocument/2006/relationships/image" Target="../media/image54.png"/><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gLdjEC7bvlw" TargetMode="External"/><Relationship Id="rId2" Type="http://schemas.openxmlformats.org/officeDocument/2006/relationships/image" Target="../media/image54.png"/><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www.emergeengineers.eu/project-partners/" TargetMode="External"/><Relationship Id="rId2" Type="http://schemas.openxmlformats.org/officeDocument/2006/relationships/hyperlink" Target="https://www.facebook.com/EMERGEPROJECTEU/?ref=br_rs" TargetMode="External"/><Relationship Id="rId1" Type="http://schemas.openxmlformats.org/officeDocument/2006/relationships/slideLayout" Target="../slideLayouts/slideLayout21.xml"/><Relationship Id="rId4" Type="http://schemas.openxmlformats.org/officeDocument/2006/relationships/hyperlink" Target="http://www.emergeengineers.e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feedback-review-opinion-1978036/" TargetMode="External"/><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lawyersandsettlements.com/blog/got-a-samsung-washer-explosion-story.html" TargetMode="External"/><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researchleap.com/international-brand-strategy-case-analysis-according-moroccan-market/"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77959" y="2701255"/>
            <a:ext cx="4088056" cy="3420135"/>
          </a:xfrm>
        </p:spPr>
        <p:txBody>
          <a:bodyPr>
            <a:normAutofit/>
          </a:bodyPr>
          <a:lstStyle/>
          <a:p>
            <a:r>
              <a:rPr lang="en-US" b="1" dirty="0">
                <a:solidFill>
                  <a:srgbClr val="E63275"/>
                </a:solidFill>
              </a:rPr>
              <a:t>MODULE 6</a:t>
            </a:r>
          </a:p>
          <a:p>
            <a:r>
              <a:rPr lang="en-US" b="1" dirty="0"/>
              <a:t>Marketing for Success</a:t>
            </a:r>
            <a:endParaRPr lang="en-US" dirty="0"/>
          </a:p>
        </p:txBody>
      </p:sp>
      <p:pic>
        <p:nvPicPr>
          <p:cNvPr id="7" name="Picture Placeholder 6" descr="A picture containing refrigerator&#10;&#10;Description automatically generated">
            <a:extLst>
              <a:ext uri="{FF2B5EF4-FFF2-40B4-BE49-F238E27FC236}">
                <a16:creationId xmlns:a16="http://schemas.microsoft.com/office/drawing/2014/main" id="{53AB1531-4BD7-4027-95C9-E7C1D582657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316" b="4316"/>
          <a:stretch>
            <a:fillRect/>
          </a:stretch>
        </p:blipFill>
        <p:spPr>
          <a:xfrm>
            <a:off x="5796811" y="-121836"/>
            <a:ext cx="6749004" cy="6749004"/>
          </a:xfrm>
        </p:spPr>
      </p:pic>
    </p:spTree>
    <p:extLst>
      <p:ext uri="{BB962C8B-B14F-4D97-AF65-F5344CB8AC3E}">
        <p14:creationId xmlns:p14="http://schemas.microsoft.com/office/powerpoint/2010/main" val="4004654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bwMode="auto">
          <a:xfrm>
            <a:off x="3130331" y="264570"/>
            <a:ext cx="8903893"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srgbClr val="E95273"/>
              </a:solidFill>
            </a:endParaRPr>
          </a:p>
        </p:txBody>
      </p:sp>
      <p:sp>
        <p:nvSpPr>
          <p:cNvPr id="7" name="Rectangle 6">
            <a:extLst>
              <a:ext uri="{FF2B5EF4-FFF2-40B4-BE49-F238E27FC236}">
                <a16:creationId xmlns:a16="http://schemas.microsoft.com/office/drawing/2014/main" id="{E1DB7D9B-63C7-4C43-8A45-04D7F2D96A96}"/>
              </a:ext>
            </a:extLst>
          </p:cNvPr>
          <p:cNvSpPr/>
          <p:nvPr/>
        </p:nvSpPr>
        <p:spPr>
          <a:xfrm>
            <a:off x="3393614" y="1402127"/>
            <a:ext cx="8798386" cy="4847481"/>
          </a:xfrm>
          <a:prstGeom prst="rect">
            <a:avLst/>
          </a:prstGeom>
          <a:solidFill>
            <a:schemeClr val="bg1"/>
          </a:solidFill>
        </p:spPr>
        <p:txBody>
          <a:bodyPr wrap="square">
            <a:spAutoFit/>
          </a:bodyPr>
          <a:lstStyle/>
          <a:p>
            <a:r>
              <a:rPr lang="en-IE" sz="2700" dirty="0">
                <a:solidFill>
                  <a:srgbClr val="615F5D"/>
                </a:solidFill>
              </a:rPr>
              <a:t>“</a:t>
            </a:r>
            <a:r>
              <a:rPr lang="en-IE" sz="2400" dirty="0">
                <a:solidFill>
                  <a:srgbClr val="615F5D"/>
                </a:solidFill>
              </a:rPr>
              <a:t>The LEGO brand is more than simply our familiar logo. It is the expectations that people have of the company towards its products and services, and the accountability that the LEGO Group feels towards the world around it. The brand acts as a guarantee of quality and originality.”</a:t>
            </a:r>
          </a:p>
          <a:p>
            <a:endParaRPr lang="en-IE" sz="2400" dirty="0">
              <a:solidFill>
                <a:srgbClr val="615F5D"/>
              </a:solidFill>
            </a:endParaRPr>
          </a:p>
          <a:p>
            <a:endParaRPr lang="en-IE" sz="2400" dirty="0">
              <a:solidFill>
                <a:srgbClr val="615F5D"/>
              </a:solidFill>
            </a:endParaRPr>
          </a:p>
          <a:p>
            <a:endParaRPr lang="en-IE" sz="2400" dirty="0">
              <a:solidFill>
                <a:srgbClr val="615F5D"/>
              </a:solidFill>
            </a:endParaRPr>
          </a:p>
          <a:p>
            <a:endParaRPr lang="en-IE" sz="2400" dirty="0">
              <a:solidFill>
                <a:srgbClr val="615F5D"/>
              </a:solidFill>
            </a:endParaRPr>
          </a:p>
          <a:p>
            <a:endParaRPr lang="en-IE" sz="2400" dirty="0">
              <a:solidFill>
                <a:srgbClr val="615F5D"/>
              </a:solidFill>
            </a:endParaRPr>
          </a:p>
          <a:p>
            <a:endParaRPr lang="en-IE" sz="2400" dirty="0">
              <a:solidFill>
                <a:srgbClr val="615F5D"/>
              </a:solidFill>
            </a:endParaRPr>
          </a:p>
          <a:p>
            <a:endParaRPr lang="en-IE" sz="2400" dirty="0">
              <a:solidFill>
                <a:srgbClr val="615F5D"/>
              </a:solidFill>
            </a:endParaRPr>
          </a:p>
          <a:p>
            <a:endParaRPr lang="en-IE" dirty="0"/>
          </a:p>
        </p:txBody>
      </p:sp>
      <p:pic>
        <p:nvPicPr>
          <p:cNvPr id="8" name="Picture 7">
            <a:extLst>
              <a:ext uri="{FF2B5EF4-FFF2-40B4-BE49-F238E27FC236}">
                <a16:creationId xmlns:a16="http://schemas.microsoft.com/office/drawing/2014/main" id="{DBEEAF2D-4AD1-4A2F-8314-CCE9FD574A51}"/>
              </a:ext>
            </a:extLst>
          </p:cNvPr>
          <p:cNvPicPr>
            <a:picLocks noChangeAspect="1"/>
          </p:cNvPicPr>
          <p:nvPr/>
        </p:nvPicPr>
        <p:blipFill>
          <a:blip r:embed="rId2"/>
          <a:stretch>
            <a:fillRect/>
          </a:stretch>
        </p:blipFill>
        <p:spPr>
          <a:xfrm>
            <a:off x="10206690" y="127952"/>
            <a:ext cx="1293481" cy="1274175"/>
          </a:xfrm>
          <a:prstGeom prst="rect">
            <a:avLst/>
          </a:prstGeom>
        </p:spPr>
      </p:pic>
      <p:pic>
        <p:nvPicPr>
          <p:cNvPr id="9" name="Picture 2" descr="https://www.lego.com/r/www/r/aboutus/-/media/aboutus/img/lbf16.png?la=en-US&amp;l.r=-167079166">
            <a:extLst>
              <a:ext uri="{FF2B5EF4-FFF2-40B4-BE49-F238E27FC236}">
                <a16:creationId xmlns:a16="http://schemas.microsoft.com/office/drawing/2014/main" id="{B8D97F49-3776-47C6-A300-ECBE69BED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82" y="3670769"/>
            <a:ext cx="5929652" cy="260904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B8B44B8-DDBC-43F3-BF08-3B29E8AEDFDE}"/>
              </a:ext>
            </a:extLst>
          </p:cNvPr>
          <p:cNvSpPr>
            <a:spLocks noGrp="1"/>
          </p:cNvSpPr>
          <p:nvPr>
            <p:ph type="body" sz="quarter" idx="13"/>
          </p:nvPr>
        </p:nvSpPr>
        <p:spPr>
          <a:xfrm>
            <a:off x="3878733" y="336475"/>
            <a:ext cx="7407087" cy="697353"/>
          </a:xfrm>
        </p:spPr>
        <p:txBody>
          <a:bodyPr/>
          <a:lstStyle/>
          <a:p>
            <a:r>
              <a:rPr lang="en-US" b="1" dirty="0">
                <a:solidFill>
                  <a:srgbClr val="E95273"/>
                </a:solidFill>
              </a:rPr>
              <a:t>Brand Promise Example: LEGO</a:t>
            </a:r>
          </a:p>
          <a:p>
            <a:endParaRPr lang="en-IE" dirty="0"/>
          </a:p>
        </p:txBody>
      </p:sp>
      <p:sp>
        <p:nvSpPr>
          <p:cNvPr id="4" name="Rectangle 3">
            <a:extLst>
              <a:ext uri="{FF2B5EF4-FFF2-40B4-BE49-F238E27FC236}">
                <a16:creationId xmlns:a16="http://schemas.microsoft.com/office/drawing/2014/main" id="{C652F4E1-4EF7-48C9-83B6-2DC32BD2F17B}"/>
              </a:ext>
            </a:extLst>
          </p:cNvPr>
          <p:cNvSpPr/>
          <p:nvPr/>
        </p:nvSpPr>
        <p:spPr>
          <a:xfrm>
            <a:off x="6517266" y="3670769"/>
            <a:ext cx="5472452" cy="1785104"/>
          </a:xfrm>
          <a:prstGeom prst="rect">
            <a:avLst/>
          </a:prstGeom>
        </p:spPr>
        <p:txBody>
          <a:bodyPr wrap="square">
            <a:spAutoFit/>
          </a:bodyPr>
          <a:lstStyle/>
          <a:p>
            <a:pPr lvl="0"/>
            <a:endParaRPr lang="en-IE" sz="2400" dirty="0">
              <a:solidFill>
                <a:srgbClr val="615F5D"/>
              </a:solidFill>
            </a:endParaRPr>
          </a:p>
          <a:p>
            <a:pPr lvl="0"/>
            <a:r>
              <a:rPr lang="en-IE" sz="2400" dirty="0">
                <a:solidFill>
                  <a:srgbClr val="615F5D"/>
                </a:solidFill>
              </a:rPr>
              <a:t>Lego explain each of their values on their website and it makes for interesting reading:</a:t>
            </a:r>
          </a:p>
          <a:p>
            <a:pPr lvl="0"/>
            <a:r>
              <a:rPr lang="en-IE" sz="1400" dirty="0">
                <a:solidFill>
                  <a:srgbClr val="E63275"/>
                </a:solidFill>
                <a:hlinkClick r:id="rId4">
                  <a:extLst>
                    <a:ext uri="{A12FA001-AC4F-418D-AE19-62706E023703}">
                      <ahyp:hlinkClr xmlns:ahyp="http://schemas.microsoft.com/office/drawing/2018/hyperlinkcolor" val="tx"/>
                    </a:ext>
                  </a:extLst>
                </a:hlinkClick>
              </a:rPr>
              <a:t>https://www.lego.com/en-us/aboutus/lego-group/the_lego_brand</a:t>
            </a:r>
            <a:r>
              <a:rPr lang="en-IE" sz="1400" dirty="0">
                <a:solidFill>
                  <a:srgbClr val="E63275"/>
                </a:solidFill>
              </a:rPr>
              <a:t>  </a:t>
            </a:r>
          </a:p>
        </p:txBody>
      </p:sp>
    </p:spTree>
    <p:extLst>
      <p:ext uri="{BB962C8B-B14F-4D97-AF65-F5344CB8AC3E}">
        <p14:creationId xmlns:p14="http://schemas.microsoft.com/office/powerpoint/2010/main" val="3414015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7B47B2-2637-4FD8-BFF3-36E199B76D7F}"/>
              </a:ext>
            </a:extLst>
          </p:cNvPr>
          <p:cNvSpPr>
            <a:spLocks noGrp="1"/>
          </p:cNvSpPr>
          <p:nvPr>
            <p:ph type="body" sz="quarter" idx="13"/>
          </p:nvPr>
        </p:nvSpPr>
        <p:spPr>
          <a:xfrm>
            <a:off x="4161984" y="412376"/>
            <a:ext cx="7743145" cy="1452283"/>
          </a:xfrm>
        </p:spPr>
        <p:txBody>
          <a:bodyPr>
            <a:normAutofit/>
          </a:bodyPr>
          <a:lstStyle/>
          <a:p>
            <a:r>
              <a:rPr lang="en-IE" sz="3900" b="1" dirty="0">
                <a:solidFill>
                  <a:srgbClr val="E63275"/>
                </a:solidFill>
              </a:rPr>
              <a:t>Developing Your Brand</a:t>
            </a:r>
          </a:p>
          <a:p>
            <a:r>
              <a:rPr lang="en-IE" sz="3300" b="1" i="1" dirty="0">
                <a:solidFill>
                  <a:srgbClr val="10B2A3"/>
                </a:solidFill>
              </a:rPr>
              <a:t>1. Make Sure You Know Your Audience</a:t>
            </a:r>
          </a:p>
        </p:txBody>
      </p:sp>
      <p:sp>
        <p:nvSpPr>
          <p:cNvPr id="6" name="Text Placeholder 5">
            <a:extLst>
              <a:ext uri="{FF2B5EF4-FFF2-40B4-BE49-F238E27FC236}">
                <a16:creationId xmlns:a16="http://schemas.microsoft.com/office/drawing/2014/main" id="{CC65B3C1-769E-47A8-8F5C-1C6C326808ED}"/>
              </a:ext>
            </a:extLst>
          </p:cNvPr>
          <p:cNvSpPr>
            <a:spLocks noGrp="1"/>
          </p:cNvSpPr>
          <p:nvPr>
            <p:ph type="body" sz="quarter" idx="14"/>
          </p:nvPr>
        </p:nvSpPr>
        <p:spPr>
          <a:xfrm>
            <a:off x="3874995" y="2117448"/>
            <a:ext cx="8030134" cy="3975101"/>
          </a:xfrm>
        </p:spPr>
        <p:txBody>
          <a:bodyPr/>
          <a:lstStyle/>
          <a:p>
            <a:r>
              <a:rPr lang="en-IE" dirty="0"/>
              <a:t>Starting with a clear idea of exactly </a:t>
            </a:r>
            <a:r>
              <a:rPr lang="en-IE" i="1" dirty="0"/>
              <a:t>what </a:t>
            </a:r>
            <a:r>
              <a:rPr lang="en-IE" dirty="0"/>
              <a:t>message you want to send, and </a:t>
            </a:r>
            <a:r>
              <a:rPr lang="en-IE" i="1" dirty="0"/>
              <a:t>whom</a:t>
            </a:r>
            <a:r>
              <a:rPr lang="en-IE" dirty="0"/>
              <a:t> you want your brand to resonate with will help you first choose a style (preeminent, playful, pragmatic, modern, intriguing, powerful) which will be the north star through the road to choosing a brand name.</a:t>
            </a:r>
          </a:p>
          <a:p>
            <a:r>
              <a:rPr lang="en-IE" dirty="0"/>
              <a:t>For example, if you are selling consumer-based products, and your target consumers are millennials, or generations Y or Z, you will have a bit more flexibility to think outside the box, with intriguing names like </a:t>
            </a:r>
            <a:r>
              <a:rPr lang="en-IE" i="1" dirty="0"/>
              <a:t>Urban Decay</a:t>
            </a:r>
            <a:r>
              <a:rPr lang="en-IE" dirty="0"/>
              <a:t> or playful names like </a:t>
            </a:r>
            <a:r>
              <a:rPr lang="en-IE" i="1" dirty="0"/>
              <a:t>Squatty Potty</a:t>
            </a:r>
            <a:r>
              <a:rPr lang="en-IE" dirty="0"/>
              <a:t>. However, if you are a corporate company aiming for baby boomers, you'd be smart to choose something more classic, like </a:t>
            </a:r>
            <a:r>
              <a:rPr lang="en-IE" i="1" dirty="0"/>
              <a:t>Stone Eagle Advisors</a:t>
            </a:r>
            <a:r>
              <a:rPr lang="en-IE" dirty="0"/>
              <a:t> or </a:t>
            </a:r>
            <a:r>
              <a:rPr lang="en-IE" i="1" dirty="0"/>
              <a:t>Zenith Capital.</a:t>
            </a:r>
            <a:endParaRPr lang="en-IE" dirty="0"/>
          </a:p>
          <a:p>
            <a:endParaRPr lang="en-IE" dirty="0"/>
          </a:p>
        </p:txBody>
      </p:sp>
      <p:pic>
        <p:nvPicPr>
          <p:cNvPr id="2050" name="Picture 2">
            <a:extLst>
              <a:ext uri="{FF2B5EF4-FFF2-40B4-BE49-F238E27FC236}">
                <a16:creationId xmlns:a16="http://schemas.microsoft.com/office/drawing/2014/main" id="{8718C783-B08B-46E1-93C1-12C5CCFE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44" y="3017968"/>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338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7B47B2-2637-4FD8-BFF3-36E199B76D7F}"/>
              </a:ext>
            </a:extLst>
          </p:cNvPr>
          <p:cNvSpPr>
            <a:spLocks noGrp="1"/>
          </p:cNvSpPr>
          <p:nvPr>
            <p:ph type="body" sz="quarter" idx="13"/>
          </p:nvPr>
        </p:nvSpPr>
        <p:spPr>
          <a:xfrm>
            <a:off x="3825927" y="366656"/>
            <a:ext cx="7743145" cy="1452283"/>
          </a:xfrm>
        </p:spPr>
        <p:txBody>
          <a:bodyPr>
            <a:normAutofit/>
          </a:bodyPr>
          <a:lstStyle/>
          <a:p>
            <a:r>
              <a:rPr lang="en-IE" b="1" dirty="0">
                <a:solidFill>
                  <a:srgbClr val="E63275"/>
                </a:solidFill>
              </a:rPr>
              <a:t>Developing Your Brand</a:t>
            </a:r>
          </a:p>
          <a:p>
            <a:r>
              <a:rPr lang="en-IE" sz="3300" b="1" i="1" dirty="0">
                <a:solidFill>
                  <a:srgbClr val="10B2A3"/>
                </a:solidFill>
              </a:rPr>
              <a:t>2. Focus on Your Brand, Not Business</a:t>
            </a:r>
          </a:p>
        </p:txBody>
      </p:sp>
      <p:sp>
        <p:nvSpPr>
          <p:cNvPr id="6" name="Text Placeholder 5">
            <a:extLst>
              <a:ext uri="{FF2B5EF4-FFF2-40B4-BE49-F238E27FC236}">
                <a16:creationId xmlns:a16="http://schemas.microsoft.com/office/drawing/2014/main" id="{CC65B3C1-769E-47A8-8F5C-1C6C326808ED}"/>
              </a:ext>
            </a:extLst>
          </p:cNvPr>
          <p:cNvSpPr>
            <a:spLocks noGrp="1"/>
          </p:cNvSpPr>
          <p:nvPr>
            <p:ph type="body" sz="quarter" idx="14"/>
          </p:nvPr>
        </p:nvSpPr>
        <p:spPr>
          <a:xfrm>
            <a:off x="3909061" y="2117448"/>
            <a:ext cx="8129194" cy="3975101"/>
          </a:xfrm>
        </p:spPr>
        <p:txBody>
          <a:bodyPr/>
          <a:lstStyle/>
          <a:p>
            <a:r>
              <a:rPr lang="en-IE" dirty="0"/>
              <a:t>Before brainstorming name ideas, write down some aspects that are unique to your brand. Many </a:t>
            </a:r>
            <a:r>
              <a:rPr lang="en-IE" dirty="0" err="1"/>
              <a:t>startups</a:t>
            </a:r>
            <a:r>
              <a:rPr lang="en-IE" dirty="0"/>
              <a:t> make the mistake of explaining their features or business in the name. This leads to boring and dull names. For example, if you write:</a:t>
            </a:r>
          </a:p>
          <a:p>
            <a:r>
              <a:rPr lang="en-IE" i="1" dirty="0"/>
              <a:t>“We are opening a high-end seafood restaurant in Everett, Washington.”</a:t>
            </a:r>
            <a:endParaRPr lang="en-IE" dirty="0"/>
          </a:p>
          <a:p>
            <a:r>
              <a:rPr lang="en-IE" dirty="0"/>
              <a:t>Your name ideas will likely have these undertones:</a:t>
            </a:r>
          </a:p>
          <a:p>
            <a:pPr marL="342900" indent="-342900">
              <a:buFont typeface="Arial" panose="020B0604020202020204" pitchFamily="34" charset="0"/>
              <a:buChar char="•"/>
            </a:pPr>
            <a:r>
              <a:rPr lang="en-IE" dirty="0"/>
              <a:t>High-end = classic name</a:t>
            </a:r>
          </a:p>
          <a:p>
            <a:pPr marL="342900" indent="-342900">
              <a:buFont typeface="Arial" panose="020B0604020202020204" pitchFamily="34" charset="0"/>
              <a:buChar char="•"/>
            </a:pPr>
            <a:r>
              <a:rPr lang="en-IE" dirty="0"/>
              <a:t>Everett = local restaurant and location themes</a:t>
            </a:r>
          </a:p>
          <a:p>
            <a:r>
              <a:rPr lang="en-IE" dirty="0"/>
              <a:t>This may - but likely will not - fit your vision.</a:t>
            </a:r>
          </a:p>
          <a:p>
            <a:endParaRPr lang="en-IE" dirty="0"/>
          </a:p>
        </p:txBody>
      </p:sp>
      <p:pic>
        <p:nvPicPr>
          <p:cNvPr id="3074" name="Picture 2">
            <a:extLst>
              <a:ext uri="{FF2B5EF4-FFF2-40B4-BE49-F238E27FC236}">
                <a16:creationId xmlns:a16="http://schemas.microsoft.com/office/drawing/2014/main" id="{4704DCF4-0792-4D86-90C8-920C03B67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45" y="290120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91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7B47B2-2637-4FD8-BFF3-36E199B76D7F}"/>
              </a:ext>
            </a:extLst>
          </p:cNvPr>
          <p:cNvSpPr>
            <a:spLocks noGrp="1"/>
          </p:cNvSpPr>
          <p:nvPr>
            <p:ph type="body" sz="quarter" idx="13"/>
          </p:nvPr>
        </p:nvSpPr>
        <p:spPr>
          <a:xfrm>
            <a:off x="4161984" y="412376"/>
            <a:ext cx="7743145" cy="1452283"/>
          </a:xfrm>
        </p:spPr>
        <p:txBody>
          <a:bodyPr>
            <a:normAutofit/>
          </a:bodyPr>
          <a:lstStyle/>
          <a:p>
            <a:r>
              <a:rPr lang="en-IE" b="1" dirty="0">
                <a:solidFill>
                  <a:srgbClr val="E63275"/>
                </a:solidFill>
              </a:rPr>
              <a:t>Developing Your Brand</a:t>
            </a:r>
          </a:p>
          <a:p>
            <a:r>
              <a:rPr lang="en-IE" sz="3300" b="1" i="1" dirty="0">
                <a:solidFill>
                  <a:srgbClr val="10B2A3"/>
                </a:solidFill>
              </a:rPr>
              <a:t>2. Focus on Your Brand, Not Business</a:t>
            </a:r>
          </a:p>
        </p:txBody>
      </p:sp>
      <p:sp>
        <p:nvSpPr>
          <p:cNvPr id="6" name="Text Placeholder 5">
            <a:extLst>
              <a:ext uri="{FF2B5EF4-FFF2-40B4-BE49-F238E27FC236}">
                <a16:creationId xmlns:a16="http://schemas.microsoft.com/office/drawing/2014/main" id="{CC65B3C1-769E-47A8-8F5C-1C6C326808ED}"/>
              </a:ext>
            </a:extLst>
          </p:cNvPr>
          <p:cNvSpPr>
            <a:spLocks noGrp="1"/>
          </p:cNvSpPr>
          <p:nvPr>
            <p:ph type="body" sz="quarter" idx="14"/>
          </p:nvPr>
        </p:nvSpPr>
        <p:spPr/>
        <p:txBody>
          <a:bodyPr/>
          <a:lstStyle/>
          <a:p>
            <a:r>
              <a:rPr lang="en-IE" b="1" dirty="0"/>
              <a:t>If you write</a:t>
            </a:r>
            <a:endParaRPr lang="en-IE" dirty="0"/>
          </a:p>
          <a:p>
            <a:r>
              <a:rPr lang="en-IE" i="1" dirty="0"/>
              <a:t>“We are opening a unique, hip, seafood restaurant. The decor will be minimalist. The food will be top-notch, but the ambiance will be more casual.”</a:t>
            </a:r>
            <a:endParaRPr lang="en-IE" dirty="0"/>
          </a:p>
          <a:p>
            <a:r>
              <a:rPr lang="en-IE" b="1" dirty="0"/>
              <a:t>Your name ideas will likely have undertones that more accurately represent your Brand:</a:t>
            </a:r>
            <a:endParaRPr lang="en-IE" dirty="0"/>
          </a:p>
          <a:p>
            <a:r>
              <a:rPr lang="en-IE" dirty="0"/>
              <a:t>Unique, hip = fresh, unique, and modern name</a:t>
            </a:r>
          </a:p>
          <a:p>
            <a:r>
              <a:rPr lang="en-IE" dirty="0"/>
              <a:t>Minimalist decor = straightforward name</a:t>
            </a:r>
          </a:p>
          <a:p>
            <a:endParaRPr lang="en-IE" dirty="0"/>
          </a:p>
        </p:txBody>
      </p:sp>
      <p:pic>
        <p:nvPicPr>
          <p:cNvPr id="4098" name="Picture 2">
            <a:extLst>
              <a:ext uri="{FF2B5EF4-FFF2-40B4-BE49-F238E27FC236}">
                <a16:creationId xmlns:a16="http://schemas.microsoft.com/office/drawing/2014/main" id="{6276C0C1-4992-4820-BCAC-A77BF1EDD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2" y="2972248"/>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35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7B47B2-2637-4FD8-BFF3-36E199B76D7F}"/>
              </a:ext>
            </a:extLst>
          </p:cNvPr>
          <p:cNvSpPr>
            <a:spLocks noGrp="1"/>
          </p:cNvSpPr>
          <p:nvPr>
            <p:ph type="body" sz="quarter" idx="13"/>
          </p:nvPr>
        </p:nvSpPr>
        <p:spPr>
          <a:xfrm>
            <a:off x="4161984" y="412376"/>
            <a:ext cx="7743145" cy="1452283"/>
          </a:xfrm>
        </p:spPr>
        <p:txBody>
          <a:bodyPr>
            <a:normAutofit/>
          </a:bodyPr>
          <a:lstStyle/>
          <a:p>
            <a:r>
              <a:rPr lang="en-IE" b="1" dirty="0">
                <a:solidFill>
                  <a:srgbClr val="E63275"/>
                </a:solidFill>
              </a:rPr>
              <a:t>Developing Your Brand</a:t>
            </a:r>
          </a:p>
          <a:p>
            <a:r>
              <a:rPr lang="en-IE" sz="3300" b="1" i="1" dirty="0">
                <a:solidFill>
                  <a:srgbClr val="10B2A3"/>
                </a:solidFill>
              </a:rPr>
              <a:t>3. Visualise Key Ideas</a:t>
            </a:r>
          </a:p>
        </p:txBody>
      </p:sp>
      <p:sp>
        <p:nvSpPr>
          <p:cNvPr id="6" name="Text Placeholder 5">
            <a:extLst>
              <a:ext uri="{FF2B5EF4-FFF2-40B4-BE49-F238E27FC236}">
                <a16:creationId xmlns:a16="http://schemas.microsoft.com/office/drawing/2014/main" id="{CC65B3C1-769E-47A8-8F5C-1C6C326808ED}"/>
              </a:ext>
            </a:extLst>
          </p:cNvPr>
          <p:cNvSpPr>
            <a:spLocks noGrp="1"/>
          </p:cNvSpPr>
          <p:nvPr>
            <p:ph type="body" sz="quarter" idx="14"/>
          </p:nvPr>
        </p:nvSpPr>
        <p:spPr>
          <a:xfrm>
            <a:off x="3931919" y="2117448"/>
            <a:ext cx="7973209" cy="3975101"/>
          </a:xfrm>
        </p:spPr>
        <p:txBody>
          <a:bodyPr/>
          <a:lstStyle/>
          <a:p>
            <a:r>
              <a:rPr lang="en-IE" dirty="0"/>
              <a:t>The next step is to come up with the different ideas and images to convey in your name which are inherently linked to your brand. </a:t>
            </a:r>
          </a:p>
          <a:p>
            <a:r>
              <a:rPr lang="en-IE" dirty="0"/>
              <a:t>Instead of focusing on the descriptive element -- i.e., what you sell -- focus on expressing one or two other core concepts that are essential to your brand, culture and values.</a:t>
            </a:r>
          </a:p>
          <a:p>
            <a:r>
              <a:rPr lang="en-IE" dirty="0"/>
              <a:t>For example, if you are a food-delivery </a:t>
            </a:r>
            <a:r>
              <a:rPr lang="en-IE" dirty="0" err="1"/>
              <a:t>startup</a:t>
            </a:r>
            <a:r>
              <a:rPr lang="en-IE" dirty="0"/>
              <a:t>, your ideas could convey images of healthy living, ethically sourced products or great customer service and quick delivery time.</a:t>
            </a:r>
          </a:p>
          <a:p>
            <a:endParaRPr lang="en-IE" dirty="0"/>
          </a:p>
        </p:txBody>
      </p:sp>
      <p:pic>
        <p:nvPicPr>
          <p:cNvPr id="5122" name="Picture 2">
            <a:extLst>
              <a:ext uri="{FF2B5EF4-FFF2-40B4-BE49-F238E27FC236}">
                <a16:creationId xmlns:a16="http://schemas.microsoft.com/office/drawing/2014/main" id="{A43557A4-133A-47EB-804C-FC8DFBE87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59" y="3017968"/>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67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7B47B2-2637-4FD8-BFF3-36E199B76D7F}"/>
              </a:ext>
            </a:extLst>
          </p:cNvPr>
          <p:cNvSpPr>
            <a:spLocks noGrp="1"/>
          </p:cNvSpPr>
          <p:nvPr>
            <p:ph type="body" sz="quarter" idx="13"/>
          </p:nvPr>
        </p:nvSpPr>
        <p:spPr>
          <a:xfrm>
            <a:off x="4161984" y="412376"/>
            <a:ext cx="7743145" cy="1452283"/>
          </a:xfrm>
        </p:spPr>
        <p:txBody>
          <a:bodyPr>
            <a:normAutofit/>
          </a:bodyPr>
          <a:lstStyle/>
          <a:p>
            <a:r>
              <a:rPr lang="en-IE" b="1" dirty="0">
                <a:solidFill>
                  <a:srgbClr val="E63275"/>
                </a:solidFill>
              </a:rPr>
              <a:t>Developing Your Brand</a:t>
            </a:r>
          </a:p>
          <a:p>
            <a:r>
              <a:rPr lang="en-IE" sz="3300" b="1" i="1" dirty="0">
                <a:solidFill>
                  <a:srgbClr val="10B2A3"/>
                </a:solidFill>
              </a:rPr>
              <a:t>4. Know the Danger Zones</a:t>
            </a:r>
          </a:p>
        </p:txBody>
      </p:sp>
      <p:sp>
        <p:nvSpPr>
          <p:cNvPr id="6" name="Text Placeholder 5">
            <a:extLst>
              <a:ext uri="{FF2B5EF4-FFF2-40B4-BE49-F238E27FC236}">
                <a16:creationId xmlns:a16="http://schemas.microsoft.com/office/drawing/2014/main" id="{CC65B3C1-769E-47A8-8F5C-1C6C326808ED}"/>
              </a:ext>
            </a:extLst>
          </p:cNvPr>
          <p:cNvSpPr>
            <a:spLocks noGrp="1"/>
          </p:cNvSpPr>
          <p:nvPr>
            <p:ph type="body" sz="quarter" idx="14"/>
          </p:nvPr>
        </p:nvSpPr>
        <p:spPr>
          <a:xfrm>
            <a:off x="3989071" y="2117448"/>
            <a:ext cx="7916058" cy="3975101"/>
          </a:xfrm>
        </p:spPr>
        <p:txBody>
          <a:bodyPr/>
          <a:lstStyle/>
          <a:p>
            <a:r>
              <a:rPr lang="en-IE" dirty="0"/>
              <a:t>Once you have your style, themes and purpose clear in your heads, it’s time to really start experimenting. </a:t>
            </a:r>
          </a:p>
          <a:p>
            <a:r>
              <a:rPr lang="en-IE" dirty="0"/>
              <a:t>But before trying out different names, you should know which areas to avoid. With so many trademarks out there, the freedom to use almost any particular English word is becoming slim. The common danger zones are:</a:t>
            </a:r>
          </a:p>
          <a:p>
            <a:r>
              <a:rPr lang="en-IE" dirty="0"/>
              <a:t>Single English words</a:t>
            </a:r>
          </a:p>
          <a:p>
            <a:pPr marL="342900" indent="-342900">
              <a:buFont typeface="Arial" panose="020B0604020202020204" pitchFamily="34" charset="0"/>
              <a:buChar char="•"/>
            </a:pPr>
            <a:r>
              <a:rPr lang="en-IE" b="1" dirty="0"/>
              <a:t>Power words -like f</a:t>
            </a:r>
            <a:r>
              <a:rPr lang="en-IE" b="1" i="1" dirty="0"/>
              <a:t>orce, united, omni, icon</a:t>
            </a:r>
            <a:endParaRPr lang="en-IE" b="1" dirty="0"/>
          </a:p>
          <a:p>
            <a:pPr marL="342900" indent="-342900">
              <a:buFont typeface="Arial" panose="020B0604020202020204" pitchFamily="34" charset="0"/>
              <a:buChar char="•"/>
            </a:pPr>
            <a:r>
              <a:rPr lang="en-IE" b="1" dirty="0"/>
              <a:t>Symbolic words - like </a:t>
            </a:r>
            <a:r>
              <a:rPr lang="en-IE" b="1" i="1" dirty="0"/>
              <a:t>bridge, spring, sage, rocket</a:t>
            </a:r>
            <a:endParaRPr lang="en-IE" b="1" dirty="0"/>
          </a:p>
          <a:p>
            <a:endParaRPr lang="en-IE" dirty="0"/>
          </a:p>
        </p:txBody>
      </p:sp>
      <p:pic>
        <p:nvPicPr>
          <p:cNvPr id="6146" name="Picture 2">
            <a:extLst>
              <a:ext uri="{FF2B5EF4-FFF2-40B4-BE49-F238E27FC236}">
                <a16:creationId xmlns:a16="http://schemas.microsoft.com/office/drawing/2014/main" id="{74FD7760-CFAD-4A53-992B-C4813EFB8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15" y="3099547"/>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9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7B47B2-2637-4FD8-BFF3-36E199B76D7F}"/>
              </a:ext>
            </a:extLst>
          </p:cNvPr>
          <p:cNvSpPr>
            <a:spLocks noGrp="1"/>
          </p:cNvSpPr>
          <p:nvPr>
            <p:ph type="body" sz="quarter" idx="13"/>
          </p:nvPr>
        </p:nvSpPr>
        <p:spPr>
          <a:xfrm>
            <a:off x="4161984" y="412376"/>
            <a:ext cx="7743145" cy="1452283"/>
          </a:xfrm>
        </p:spPr>
        <p:txBody>
          <a:bodyPr>
            <a:normAutofit/>
          </a:bodyPr>
          <a:lstStyle/>
          <a:p>
            <a:r>
              <a:rPr lang="en-IE" b="1" dirty="0">
                <a:solidFill>
                  <a:srgbClr val="E63275"/>
                </a:solidFill>
              </a:rPr>
              <a:t>Developing Your Brand</a:t>
            </a:r>
          </a:p>
          <a:p>
            <a:r>
              <a:rPr lang="en-IE" sz="3300" b="1" i="1" dirty="0">
                <a:solidFill>
                  <a:srgbClr val="10B2A3"/>
                </a:solidFill>
              </a:rPr>
              <a:t>4. Know the Danger Zones</a:t>
            </a:r>
          </a:p>
        </p:txBody>
      </p:sp>
      <p:sp>
        <p:nvSpPr>
          <p:cNvPr id="6" name="Text Placeholder 5">
            <a:extLst>
              <a:ext uri="{FF2B5EF4-FFF2-40B4-BE49-F238E27FC236}">
                <a16:creationId xmlns:a16="http://schemas.microsoft.com/office/drawing/2014/main" id="{CC65B3C1-769E-47A8-8F5C-1C6C326808ED}"/>
              </a:ext>
            </a:extLst>
          </p:cNvPr>
          <p:cNvSpPr>
            <a:spLocks noGrp="1"/>
          </p:cNvSpPr>
          <p:nvPr>
            <p:ph type="body" sz="quarter" idx="14"/>
          </p:nvPr>
        </p:nvSpPr>
        <p:spPr>
          <a:xfrm>
            <a:off x="3825929" y="2117448"/>
            <a:ext cx="8079200" cy="3975101"/>
          </a:xfrm>
        </p:spPr>
        <p:txBody>
          <a:bodyPr/>
          <a:lstStyle/>
          <a:p>
            <a:r>
              <a:rPr lang="en-IE" dirty="0"/>
              <a:t>But just because you can’t use one stand-alone word doesn’t mean you can’t combine these words into something original. </a:t>
            </a:r>
          </a:p>
          <a:p>
            <a:r>
              <a:rPr lang="en-IE" dirty="0">
                <a:hlinkClick r:id="rId2"/>
              </a:rPr>
              <a:t>Types of names</a:t>
            </a:r>
            <a:r>
              <a:rPr lang="en-IE" dirty="0"/>
              <a:t> that have been attached to powerful brands have included:</a:t>
            </a:r>
          </a:p>
          <a:p>
            <a:pPr marL="342900" indent="-342900">
              <a:buFont typeface="Arial" panose="020B0604020202020204" pitchFamily="34" charset="0"/>
              <a:buChar char="•"/>
            </a:pPr>
            <a:r>
              <a:rPr lang="en-IE" b="1" dirty="0"/>
              <a:t>Transmutations - </a:t>
            </a:r>
            <a:r>
              <a:rPr lang="en-IE" b="1" i="1" dirty="0"/>
              <a:t>Zappos, Zumba</a:t>
            </a:r>
            <a:endParaRPr lang="en-IE" b="1" dirty="0"/>
          </a:p>
          <a:p>
            <a:pPr marL="342900" indent="-342900">
              <a:buFont typeface="Arial" panose="020B0604020202020204" pitchFamily="34" charset="0"/>
              <a:buChar char="•"/>
            </a:pPr>
            <a:r>
              <a:rPr lang="en-IE" b="1" dirty="0"/>
              <a:t>This and that - </a:t>
            </a:r>
            <a:r>
              <a:rPr lang="en-IE" b="1" i="1" dirty="0"/>
              <a:t>Haute and Bold,</a:t>
            </a:r>
            <a:r>
              <a:rPr lang="en-IE" b="1" dirty="0"/>
              <a:t> </a:t>
            </a:r>
            <a:r>
              <a:rPr lang="en-IE" b="1" i="1" dirty="0"/>
              <a:t>Crate &amp; Barrel</a:t>
            </a:r>
            <a:endParaRPr lang="en-IE" b="1" dirty="0"/>
          </a:p>
          <a:p>
            <a:pPr marL="342900" indent="-342900">
              <a:buFont typeface="Arial" panose="020B0604020202020204" pitchFamily="34" charset="0"/>
              <a:buChar char="•"/>
            </a:pPr>
            <a:r>
              <a:rPr lang="en-IE" b="1" dirty="0"/>
              <a:t>Compounds -  </a:t>
            </a:r>
            <a:r>
              <a:rPr lang="en-IE" b="1" i="1" dirty="0" err="1"/>
              <a:t>SnapChat</a:t>
            </a:r>
            <a:r>
              <a:rPr lang="en-IE" b="1" i="1" dirty="0"/>
              <a:t>, WordPress</a:t>
            </a:r>
            <a:endParaRPr lang="en-IE" b="1" dirty="0"/>
          </a:p>
          <a:p>
            <a:pPr marL="342900" indent="-342900">
              <a:buFont typeface="Arial" panose="020B0604020202020204" pitchFamily="34" charset="0"/>
              <a:buChar char="•"/>
            </a:pPr>
            <a:r>
              <a:rPr lang="en-IE" b="1" dirty="0"/>
              <a:t>Visual Story - </a:t>
            </a:r>
            <a:r>
              <a:rPr lang="en-IE" b="1" i="1" dirty="0"/>
              <a:t>Ice Mountain, Red Bull</a:t>
            </a:r>
            <a:endParaRPr lang="en-IE" b="1" dirty="0"/>
          </a:p>
          <a:p>
            <a:pPr marL="342900" indent="-342900">
              <a:buFont typeface="Arial" panose="020B0604020202020204" pitchFamily="34" charset="0"/>
              <a:buChar char="•"/>
            </a:pPr>
            <a:r>
              <a:rPr lang="en-IE" b="1" dirty="0"/>
              <a:t>Blends -  </a:t>
            </a:r>
            <a:r>
              <a:rPr lang="en-IE" b="1" i="1" dirty="0"/>
              <a:t>Groupon, Instagram</a:t>
            </a:r>
            <a:endParaRPr lang="en-IE" b="1" dirty="0"/>
          </a:p>
          <a:p>
            <a:endParaRPr lang="en-IE" dirty="0"/>
          </a:p>
        </p:txBody>
      </p:sp>
      <p:pic>
        <p:nvPicPr>
          <p:cNvPr id="7170" name="Picture 2">
            <a:extLst>
              <a:ext uri="{FF2B5EF4-FFF2-40B4-BE49-F238E27FC236}">
                <a16:creationId xmlns:a16="http://schemas.microsoft.com/office/drawing/2014/main" id="{CFD2FB37-2D3F-4BFC-9617-C61B06B71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61" y="3125545"/>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73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D7B47B2-2637-4FD8-BFF3-36E199B76D7F}"/>
              </a:ext>
            </a:extLst>
          </p:cNvPr>
          <p:cNvSpPr>
            <a:spLocks noGrp="1"/>
          </p:cNvSpPr>
          <p:nvPr>
            <p:ph type="body" sz="quarter" idx="13"/>
          </p:nvPr>
        </p:nvSpPr>
        <p:spPr>
          <a:xfrm>
            <a:off x="4161984" y="412376"/>
            <a:ext cx="7743145" cy="1452283"/>
          </a:xfrm>
        </p:spPr>
        <p:txBody>
          <a:bodyPr>
            <a:normAutofit/>
          </a:bodyPr>
          <a:lstStyle/>
          <a:p>
            <a:r>
              <a:rPr lang="en-IE" sz="3900" b="1" dirty="0">
                <a:solidFill>
                  <a:srgbClr val="E63275"/>
                </a:solidFill>
              </a:rPr>
              <a:t>Developing Your Brand</a:t>
            </a:r>
          </a:p>
          <a:p>
            <a:r>
              <a:rPr lang="en-IE" sz="3300" b="1" i="1" dirty="0">
                <a:solidFill>
                  <a:srgbClr val="10B2A3"/>
                </a:solidFill>
              </a:rPr>
              <a:t>4. Know the Danger Zones</a:t>
            </a:r>
          </a:p>
        </p:txBody>
      </p:sp>
      <p:sp>
        <p:nvSpPr>
          <p:cNvPr id="6" name="Text Placeholder 5">
            <a:extLst>
              <a:ext uri="{FF2B5EF4-FFF2-40B4-BE49-F238E27FC236}">
                <a16:creationId xmlns:a16="http://schemas.microsoft.com/office/drawing/2014/main" id="{CC65B3C1-769E-47A8-8F5C-1C6C326808ED}"/>
              </a:ext>
            </a:extLst>
          </p:cNvPr>
          <p:cNvSpPr>
            <a:spLocks noGrp="1"/>
          </p:cNvSpPr>
          <p:nvPr>
            <p:ph type="body" sz="quarter" idx="14"/>
          </p:nvPr>
        </p:nvSpPr>
        <p:spPr>
          <a:xfrm>
            <a:off x="3825929" y="2117448"/>
            <a:ext cx="8079200" cy="3975101"/>
          </a:xfrm>
        </p:spPr>
        <p:txBody>
          <a:bodyPr/>
          <a:lstStyle/>
          <a:p>
            <a:r>
              <a:rPr lang="en-IE" dirty="0"/>
              <a:t>While compounds and transmutations are great, you should say the words out loud to make sure they stay within the following three guidelines:</a:t>
            </a:r>
          </a:p>
          <a:p>
            <a:r>
              <a:rPr lang="en-IE" b="1" dirty="0"/>
              <a:t>Is the name easy to say?</a:t>
            </a:r>
            <a:r>
              <a:rPr lang="en-IE" dirty="0"/>
              <a:t> It should roll off the tongue, rather than twist it.</a:t>
            </a:r>
          </a:p>
          <a:p>
            <a:r>
              <a:rPr lang="en-IE" b="1" dirty="0"/>
              <a:t>Is the name easy to hear?</a:t>
            </a:r>
            <a:r>
              <a:rPr lang="en-IE" dirty="0"/>
              <a:t> Consumers should be able to hear your brand name, then quickly tap it into Google to find you.</a:t>
            </a:r>
          </a:p>
          <a:p>
            <a:r>
              <a:rPr lang="en-IE" b="1" dirty="0"/>
              <a:t>Is the name easy to spell?</a:t>
            </a:r>
            <a:r>
              <a:rPr lang="en-IE" dirty="0"/>
              <a:t> Simple misspellings such as </a:t>
            </a:r>
            <a:r>
              <a:rPr lang="en-IE" i="1" dirty="0"/>
              <a:t>Flickr, Xero and Lyft</a:t>
            </a:r>
            <a:r>
              <a:rPr lang="en-IE" dirty="0"/>
              <a:t> are much easier to trademark, but if they are hard to spell, problems could result.</a:t>
            </a:r>
          </a:p>
          <a:p>
            <a:endParaRPr lang="en-IE" dirty="0"/>
          </a:p>
        </p:txBody>
      </p:sp>
      <p:pic>
        <p:nvPicPr>
          <p:cNvPr id="8194" name="Picture 2">
            <a:extLst>
              <a:ext uri="{FF2B5EF4-FFF2-40B4-BE49-F238E27FC236}">
                <a16:creationId xmlns:a16="http://schemas.microsoft.com/office/drawing/2014/main" id="{3830BE37-7848-4195-A008-00AFAF7F6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61" y="294513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53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bwMode="auto">
          <a:xfrm>
            <a:off x="3130331" y="171605"/>
            <a:ext cx="8903893"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srgbClr val="E95273"/>
              </a:solidFill>
            </a:endParaRPr>
          </a:p>
        </p:txBody>
      </p:sp>
      <p:sp>
        <p:nvSpPr>
          <p:cNvPr id="2" name="Rectangle 1">
            <a:extLst>
              <a:ext uri="{FF2B5EF4-FFF2-40B4-BE49-F238E27FC236}">
                <a16:creationId xmlns:a16="http://schemas.microsoft.com/office/drawing/2014/main" id="{22E3577C-B898-4601-84DE-CD4546981E06}"/>
              </a:ext>
            </a:extLst>
          </p:cNvPr>
          <p:cNvSpPr/>
          <p:nvPr/>
        </p:nvSpPr>
        <p:spPr>
          <a:xfrm>
            <a:off x="3130331" y="1565425"/>
            <a:ext cx="5590027" cy="646331"/>
          </a:xfrm>
          <a:prstGeom prst="rect">
            <a:avLst/>
          </a:prstGeom>
        </p:spPr>
        <p:txBody>
          <a:bodyPr wrap="square">
            <a:spAutoFit/>
          </a:bodyPr>
          <a:lstStyle/>
          <a:p>
            <a:pPr>
              <a:buNone/>
            </a:pPr>
            <a:br>
              <a:rPr lang="en-US" dirty="0">
                <a:solidFill>
                  <a:srgbClr val="7A7C7E"/>
                </a:solidFill>
              </a:rPr>
            </a:br>
            <a:endParaRPr lang="en-US" dirty="0">
              <a:solidFill>
                <a:srgbClr val="7A7C7E"/>
              </a:solidFill>
            </a:endParaRPr>
          </a:p>
        </p:txBody>
      </p:sp>
      <p:pic>
        <p:nvPicPr>
          <p:cNvPr id="5" name="Picture 4">
            <a:extLst>
              <a:ext uri="{FF2B5EF4-FFF2-40B4-BE49-F238E27FC236}">
                <a16:creationId xmlns:a16="http://schemas.microsoft.com/office/drawing/2014/main" id="{28F8ED8F-484E-4157-982A-C14A29FEBAD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81940" y="3212440"/>
            <a:ext cx="3369440" cy="2867609"/>
          </a:xfrm>
          <a:prstGeom prst="rect">
            <a:avLst/>
          </a:prstGeom>
        </p:spPr>
      </p:pic>
      <p:sp>
        <p:nvSpPr>
          <p:cNvPr id="3" name="Text Placeholder 2">
            <a:extLst>
              <a:ext uri="{FF2B5EF4-FFF2-40B4-BE49-F238E27FC236}">
                <a16:creationId xmlns:a16="http://schemas.microsoft.com/office/drawing/2014/main" id="{665974E5-A00B-4D5F-B69C-D6D1BE608B51}"/>
              </a:ext>
            </a:extLst>
          </p:cNvPr>
          <p:cNvSpPr>
            <a:spLocks noGrp="1"/>
          </p:cNvSpPr>
          <p:nvPr>
            <p:ph type="body" sz="quarter" idx="13"/>
          </p:nvPr>
        </p:nvSpPr>
        <p:spPr>
          <a:xfrm>
            <a:off x="4161984" y="777456"/>
            <a:ext cx="7407087" cy="697353"/>
          </a:xfrm>
        </p:spPr>
        <p:txBody>
          <a:bodyPr>
            <a:noAutofit/>
          </a:bodyPr>
          <a:lstStyle/>
          <a:p>
            <a:r>
              <a:rPr lang="en-US" b="1" dirty="0">
                <a:solidFill>
                  <a:srgbClr val="E95273"/>
                </a:solidFill>
              </a:rPr>
              <a:t>What is a Brand Story &amp; why you need one in your Business Plan?</a:t>
            </a:r>
          </a:p>
          <a:p>
            <a:endParaRPr lang="en-IE" b="1" dirty="0"/>
          </a:p>
        </p:txBody>
      </p:sp>
      <p:sp>
        <p:nvSpPr>
          <p:cNvPr id="4" name="Text Placeholder 3">
            <a:extLst>
              <a:ext uri="{FF2B5EF4-FFF2-40B4-BE49-F238E27FC236}">
                <a16:creationId xmlns:a16="http://schemas.microsoft.com/office/drawing/2014/main" id="{3F2B8355-8905-4F44-B662-9F2AEF4182D7}"/>
              </a:ext>
            </a:extLst>
          </p:cNvPr>
          <p:cNvSpPr>
            <a:spLocks noGrp="1"/>
          </p:cNvSpPr>
          <p:nvPr>
            <p:ph type="body" sz="quarter" idx="14"/>
          </p:nvPr>
        </p:nvSpPr>
        <p:spPr>
          <a:xfrm>
            <a:off x="3794760" y="2080660"/>
            <a:ext cx="8115300" cy="3369311"/>
          </a:xfrm>
        </p:spPr>
        <p:txBody>
          <a:bodyPr/>
          <a:lstStyle/>
          <a:p>
            <a:r>
              <a:rPr lang="en-US" dirty="0">
                <a:solidFill>
                  <a:srgbClr val="7A7C7E"/>
                </a:solidFill>
              </a:rPr>
              <a:t>Your brand story is unique and special to only you and your business. It is a blend of how your Engineering business start up came to be, what you’re passionate about (e.g. solving problems through engineering solutions), your business culture (e.g. the ethics behind your business – environmental </a:t>
            </a:r>
            <a:r>
              <a:rPr lang="en-US" dirty="0" err="1">
                <a:solidFill>
                  <a:srgbClr val="7A7C7E"/>
                </a:solidFill>
              </a:rPr>
              <a:t>etc</a:t>
            </a:r>
            <a:r>
              <a:rPr lang="en-US" dirty="0">
                <a:solidFill>
                  <a:srgbClr val="7A7C7E"/>
                </a:solidFill>
              </a:rPr>
              <a:t>), how your product make people’s lives better and why your product is worth noticing.</a:t>
            </a:r>
          </a:p>
          <a:p>
            <a:r>
              <a:rPr lang="en-US" dirty="0">
                <a:solidFill>
                  <a:srgbClr val="7A7C7E"/>
                </a:solidFill>
              </a:rPr>
              <a:t>Good brands often have human traits that your targets might identify with. They have a strong emotional context. You want your customer targets to think ‘he/she is like me’ or ‘that’s how I think’. Your brand story should convey and share your brand promise. Now we will look at steps to creating your own brand story…</a:t>
            </a:r>
          </a:p>
          <a:p>
            <a:endParaRPr lang="en-IE" dirty="0"/>
          </a:p>
        </p:txBody>
      </p:sp>
    </p:spTree>
    <p:extLst>
      <p:ext uri="{BB962C8B-B14F-4D97-AF65-F5344CB8AC3E}">
        <p14:creationId xmlns:p14="http://schemas.microsoft.com/office/powerpoint/2010/main" val="2696338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2CAA09-9245-4C5E-A990-98DEEF08ECBE}"/>
              </a:ext>
            </a:extLst>
          </p:cNvPr>
          <p:cNvPicPr>
            <a:picLocks noChangeAspect="1"/>
          </p:cNvPicPr>
          <p:nvPr/>
        </p:nvPicPr>
        <p:blipFill rotWithShape="1">
          <a:blip r:embed="rId2">
            <a:extLst>
              <a:ext uri="{28A0092B-C50C-407E-A947-70E740481C1C}">
                <a14:useLocalDpi xmlns:a14="http://schemas.microsoft.com/office/drawing/2010/main" val="0"/>
              </a:ext>
            </a:extLst>
          </a:blip>
          <a:srcRect b="9198"/>
          <a:stretch/>
        </p:blipFill>
        <p:spPr>
          <a:xfrm>
            <a:off x="98551" y="3349313"/>
            <a:ext cx="4640401" cy="2979723"/>
          </a:xfrm>
          <a:prstGeom prst="rect">
            <a:avLst/>
          </a:prstGeom>
        </p:spPr>
      </p:pic>
      <p:sp>
        <p:nvSpPr>
          <p:cNvPr id="6" name="Text Placeholder 1"/>
          <p:cNvSpPr txBox="1">
            <a:spLocks/>
          </p:cNvSpPr>
          <p:nvPr/>
        </p:nvSpPr>
        <p:spPr bwMode="auto">
          <a:xfrm>
            <a:off x="3400463" y="427868"/>
            <a:ext cx="8903893"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srgbClr val="E95273"/>
              </a:solidFill>
            </a:endParaRPr>
          </a:p>
        </p:txBody>
      </p:sp>
      <p:sp>
        <p:nvSpPr>
          <p:cNvPr id="2" name="Rectangle 1">
            <a:extLst>
              <a:ext uri="{FF2B5EF4-FFF2-40B4-BE49-F238E27FC236}">
                <a16:creationId xmlns:a16="http://schemas.microsoft.com/office/drawing/2014/main" id="{22E3577C-B898-4601-84DE-CD4546981E06}"/>
              </a:ext>
            </a:extLst>
          </p:cNvPr>
          <p:cNvSpPr/>
          <p:nvPr/>
        </p:nvSpPr>
        <p:spPr>
          <a:xfrm>
            <a:off x="3130331" y="1565425"/>
            <a:ext cx="5590027" cy="646331"/>
          </a:xfrm>
          <a:prstGeom prst="rect">
            <a:avLst/>
          </a:prstGeom>
        </p:spPr>
        <p:txBody>
          <a:bodyPr wrap="square">
            <a:spAutoFit/>
          </a:bodyPr>
          <a:lstStyle/>
          <a:p>
            <a:pPr>
              <a:buNone/>
            </a:pPr>
            <a:br>
              <a:rPr lang="en-US" dirty="0">
                <a:solidFill>
                  <a:srgbClr val="7A7C7E"/>
                </a:solidFill>
              </a:rPr>
            </a:br>
            <a:endParaRPr lang="en-US" dirty="0">
              <a:solidFill>
                <a:srgbClr val="7A7C7E"/>
              </a:solidFill>
            </a:endParaRPr>
          </a:p>
        </p:txBody>
      </p:sp>
      <p:sp>
        <p:nvSpPr>
          <p:cNvPr id="3" name="Text Placeholder 2">
            <a:extLst>
              <a:ext uri="{FF2B5EF4-FFF2-40B4-BE49-F238E27FC236}">
                <a16:creationId xmlns:a16="http://schemas.microsoft.com/office/drawing/2014/main" id="{665974E5-A00B-4D5F-B69C-D6D1BE608B51}"/>
              </a:ext>
            </a:extLst>
          </p:cNvPr>
          <p:cNvSpPr>
            <a:spLocks noGrp="1"/>
          </p:cNvSpPr>
          <p:nvPr>
            <p:ph type="body" sz="quarter" idx="13"/>
          </p:nvPr>
        </p:nvSpPr>
        <p:spPr>
          <a:xfrm>
            <a:off x="3794760" y="427868"/>
            <a:ext cx="7407087" cy="697353"/>
          </a:xfrm>
        </p:spPr>
        <p:txBody>
          <a:bodyPr>
            <a:noAutofit/>
          </a:bodyPr>
          <a:lstStyle/>
          <a:p>
            <a:r>
              <a:rPr lang="en-US" b="1" dirty="0">
                <a:solidFill>
                  <a:srgbClr val="E95273"/>
                </a:solidFill>
              </a:rPr>
              <a:t>Creating your Brand Story… </a:t>
            </a:r>
            <a:r>
              <a:rPr lang="en-IE" b="1" dirty="0">
                <a:solidFill>
                  <a:srgbClr val="E95273"/>
                </a:solidFill>
              </a:rPr>
              <a:t>The elements to create or capture your brand story…</a:t>
            </a:r>
          </a:p>
          <a:p>
            <a:endParaRPr lang="en-IE" b="1" dirty="0"/>
          </a:p>
        </p:txBody>
      </p:sp>
      <p:sp>
        <p:nvSpPr>
          <p:cNvPr id="8" name="Text Placeholder 7">
            <a:extLst>
              <a:ext uri="{FF2B5EF4-FFF2-40B4-BE49-F238E27FC236}">
                <a16:creationId xmlns:a16="http://schemas.microsoft.com/office/drawing/2014/main" id="{C6FF2BE8-EA4A-4A3F-B179-8C1BC0773CB9}"/>
              </a:ext>
            </a:extLst>
          </p:cNvPr>
          <p:cNvSpPr>
            <a:spLocks noGrp="1"/>
          </p:cNvSpPr>
          <p:nvPr>
            <p:ph type="body" sz="quarter" idx="14"/>
          </p:nvPr>
        </p:nvSpPr>
        <p:spPr>
          <a:xfrm>
            <a:off x="5052060" y="2117448"/>
            <a:ext cx="6517012" cy="3975101"/>
          </a:xfrm>
        </p:spPr>
        <p:txBody>
          <a:bodyPr/>
          <a:lstStyle/>
          <a:p>
            <a:pPr marL="342900" indent="-342900">
              <a:buClr>
                <a:srgbClr val="EC2179"/>
              </a:buClr>
              <a:buFont typeface="Arial" charset="0"/>
              <a:buChar char="•"/>
            </a:pPr>
            <a:r>
              <a:rPr lang="en-US" dirty="0"/>
              <a:t>Start with your Personal Story: Your history, how you got started, the choices you made, were other characters involved?</a:t>
            </a:r>
          </a:p>
          <a:p>
            <a:pPr marL="342900" indent="-342900">
              <a:buClr>
                <a:srgbClr val="EC2179"/>
              </a:buClr>
              <a:buFont typeface="Arial" charset="0"/>
              <a:buChar char="•"/>
            </a:pPr>
            <a:r>
              <a:rPr lang="en-US" dirty="0"/>
              <a:t>Your Passion Story: What you love and why you love what you do.</a:t>
            </a:r>
          </a:p>
          <a:p>
            <a:pPr marL="342900" indent="-342900">
              <a:buClr>
                <a:srgbClr val="EC2179"/>
              </a:buClr>
              <a:buFont typeface="Arial" charset="0"/>
              <a:buChar char="•"/>
            </a:pPr>
            <a:r>
              <a:rPr lang="en-US" dirty="0"/>
              <a:t>The Personality Story: How people might experience your brand, the customer experience or your approach to the work.</a:t>
            </a:r>
          </a:p>
          <a:p>
            <a:pPr marL="342900" indent="-342900">
              <a:buClr>
                <a:srgbClr val="EC2179"/>
              </a:buClr>
              <a:buFont typeface="Arial" charset="0"/>
              <a:buChar char="•"/>
            </a:pPr>
            <a:r>
              <a:rPr lang="en-US" dirty="0"/>
              <a:t>The Customer Story: What do you customers say about you?</a:t>
            </a:r>
          </a:p>
          <a:p>
            <a:endParaRPr lang="en-IE" dirty="0"/>
          </a:p>
        </p:txBody>
      </p:sp>
    </p:spTree>
    <p:extLst>
      <p:ext uri="{BB962C8B-B14F-4D97-AF65-F5344CB8AC3E}">
        <p14:creationId xmlns:p14="http://schemas.microsoft.com/office/powerpoint/2010/main" val="2493387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b="1" dirty="0">
                <a:solidFill>
                  <a:srgbClr val="E63275"/>
                </a:solidFill>
              </a:rPr>
              <a:t>Module 6</a:t>
            </a:r>
          </a:p>
        </p:txBody>
      </p:sp>
      <p:sp>
        <p:nvSpPr>
          <p:cNvPr id="7" name="Text Placeholder 6"/>
          <p:cNvSpPr>
            <a:spLocks noGrp="1"/>
          </p:cNvSpPr>
          <p:nvPr>
            <p:ph type="body" sz="quarter" idx="14"/>
          </p:nvPr>
        </p:nvSpPr>
        <p:spPr>
          <a:xfrm>
            <a:off x="103464" y="2038632"/>
            <a:ext cx="4746073" cy="3642009"/>
          </a:xfrm>
        </p:spPr>
        <p:txBody>
          <a:bodyPr/>
          <a:lstStyle/>
          <a:p>
            <a:pPr>
              <a:defRPr/>
            </a:pPr>
            <a:r>
              <a:rPr lang="en-IE" sz="2400" dirty="0"/>
              <a:t>Without marketing many businesses wouldn't exist because marketing is ultimately what increases your customer base and drives sales.</a:t>
            </a:r>
          </a:p>
          <a:p>
            <a:pPr>
              <a:defRPr/>
            </a:pPr>
            <a:r>
              <a:rPr lang="en-US" sz="2400" dirty="0"/>
              <a:t>In this module, you will learn some basic but essential marketing tactics and skills that will help get your business off the ground! </a:t>
            </a:r>
          </a:p>
        </p:txBody>
      </p:sp>
      <p:sp>
        <p:nvSpPr>
          <p:cNvPr id="8" name="Text Placeholder 7"/>
          <p:cNvSpPr>
            <a:spLocks noGrp="1"/>
          </p:cNvSpPr>
          <p:nvPr>
            <p:ph type="body" sz="quarter" idx="15"/>
          </p:nvPr>
        </p:nvSpPr>
        <p:spPr/>
        <p:txBody>
          <a:bodyPr/>
          <a:lstStyle/>
          <a:p>
            <a:endParaRPr lang="en-US" dirty="0"/>
          </a:p>
        </p:txBody>
      </p:sp>
      <p:sp>
        <p:nvSpPr>
          <p:cNvPr id="5" name="Text Placeholder 4"/>
          <p:cNvSpPr>
            <a:spLocks noGrp="1"/>
          </p:cNvSpPr>
          <p:nvPr>
            <p:ph type="body" sz="quarter" idx="12"/>
          </p:nvPr>
        </p:nvSpPr>
        <p:spPr>
          <a:xfrm>
            <a:off x="6198344" y="1135414"/>
            <a:ext cx="5890192" cy="1494856"/>
          </a:xfrm>
        </p:spPr>
        <p:txBody>
          <a:bodyPr anchor="t">
            <a:normAutofit/>
          </a:bodyPr>
          <a:lstStyle/>
          <a:p>
            <a:pPr>
              <a:lnSpc>
                <a:spcPct val="100000"/>
              </a:lnSpc>
              <a:spcBef>
                <a:spcPts val="0"/>
              </a:spcBef>
            </a:pPr>
            <a:r>
              <a:rPr lang="en-US" b="1" dirty="0"/>
              <a:t>What is marketing?</a:t>
            </a:r>
          </a:p>
          <a:p>
            <a:pPr>
              <a:lnSpc>
                <a:spcPct val="100000"/>
              </a:lnSpc>
              <a:spcBef>
                <a:spcPts val="0"/>
              </a:spcBef>
            </a:pPr>
            <a:r>
              <a:rPr lang="en-IE" sz="1900" dirty="0"/>
              <a:t>Learn what marketing is and the relationship it has to sales. Great marketing starts with your brand so we will look at branding in detail including your brand story</a:t>
            </a:r>
            <a:endParaRPr lang="en-US" dirty="0"/>
          </a:p>
        </p:txBody>
      </p:sp>
      <p:sp>
        <p:nvSpPr>
          <p:cNvPr id="9" name="Text Placeholder 8"/>
          <p:cNvSpPr>
            <a:spLocks noGrp="1"/>
          </p:cNvSpPr>
          <p:nvPr>
            <p:ph type="body" sz="quarter" idx="16"/>
          </p:nvPr>
        </p:nvSpPr>
        <p:spPr/>
        <p:txBody>
          <a:bodyPr/>
          <a:lstStyle/>
          <a:p>
            <a:endParaRPr lang="en-US" dirty="0"/>
          </a:p>
        </p:txBody>
      </p:sp>
      <p:sp>
        <p:nvSpPr>
          <p:cNvPr id="10" name="Text Placeholder 9"/>
          <p:cNvSpPr>
            <a:spLocks noGrp="1"/>
          </p:cNvSpPr>
          <p:nvPr>
            <p:ph type="body" sz="quarter" idx="17"/>
          </p:nvPr>
        </p:nvSpPr>
        <p:spPr>
          <a:xfrm>
            <a:off x="6264920" y="2782502"/>
            <a:ext cx="5353929" cy="1292995"/>
          </a:xfrm>
        </p:spPr>
        <p:txBody>
          <a:bodyPr>
            <a:normAutofit fontScale="85000" lnSpcReduction="10000"/>
          </a:bodyPr>
          <a:lstStyle/>
          <a:p>
            <a:r>
              <a:rPr lang="en-US" b="1" dirty="0"/>
              <a:t>Marketing for Success</a:t>
            </a:r>
          </a:p>
          <a:p>
            <a:r>
              <a:rPr lang="en-US" dirty="0"/>
              <a:t>Developing your brand. In this section, we get top marketing tips for success from 12 Successful Female Entrepreneurs (from a range of sectors)</a:t>
            </a:r>
          </a:p>
        </p:txBody>
      </p:sp>
      <p:sp>
        <p:nvSpPr>
          <p:cNvPr id="11" name="Text Placeholder 10"/>
          <p:cNvSpPr>
            <a:spLocks noGrp="1"/>
          </p:cNvSpPr>
          <p:nvPr>
            <p:ph type="body" sz="quarter" idx="18"/>
          </p:nvPr>
        </p:nvSpPr>
        <p:spPr/>
        <p:txBody>
          <a:bodyPr/>
          <a:lstStyle/>
          <a:p>
            <a:endParaRPr lang="en-US" dirty="0"/>
          </a:p>
        </p:txBody>
      </p:sp>
      <p:sp>
        <p:nvSpPr>
          <p:cNvPr id="12" name="Text Placeholder 11"/>
          <p:cNvSpPr>
            <a:spLocks noGrp="1"/>
          </p:cNvSpPr>
          <p:nvPr>
            <p:ph type="body" sz="quarter" idx="19"/>
          </p:nvPr>
        </p:nvSpPr>
        <p:spPr/>
        <p:txBody>
          <a:bodyPr>
            <a:normAutofit fontScale="85000" lnSpcReduction="10000"/>
          </a:bodyPr>
          <a:lstStyle/>
          <a:p>
            <a:pPr lvl="0"/>
            <a:r>
              <a:rPr lang="en-IE" b="1" dirty="0"/>
              <a:t>Reaching your Audience </a:t>
            </a:r>
            <a:endParaRPr lang="en-IE" dirty="0"/>
          </a:p>
          <a:p>
            <a:r>
              <a:rPr lang="en-IE" sz="2500" dirty="0"/>
              <a:t>The buying journey and touch points. How to get to your customers? Where your customers are? What Your Customers Want? </a:t>
            </a:r>
          </a:p>
        </p:txBody>
      </p:sp>
    </p:spTree>
    <p:extLst>
      <p:ext uri="{BB962C8B-B14F-4D97-AF65-F5344CB8AC3E}">
        <p14:creationId xmlns:p14="http://schemas.microsoft.com/office/powerpoint/2010/main" val="171188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E3577C-B898-4601-84DE-CD4546981E06}"/>
              </a:ext>
            </a:extLst>
          </p:cNvPr>
          <p:cNvSpPr/>
          <p:nvPr/>
        </p:nvSpPr>
        <p:spPr>
          <a:xfrm>
            <a:off x="3130331" y="1565425"/>
            <a:ext cx="5590027" cy="646331"/>
          </a:xfrm>
          <a:prstGeom prst="rect">
            <a:avLst/>
          </a:prstGeom>
        </p:spPr>
        <p:txBody>
          <a:bodyPr wrap="square">
            <a:spAutoFit/>
          </a:bodyPr>
          <a:lstStyle/>
          <a:p>
            <a:pPr>
              <a:buNone/>
            </a:pPr>
            <a:br>
              <a:rPr lang="en-US" dirty="0">
                <a:solidFill>
                  <a:srgbClr val="7A7C7E"/>
                </a:solidFill>
              </a:rPr>
            </a:br>
            <a:endParaRPr lang="en-US" dirty="0">
              <a:solidFill>
                <a:srgbClr val="7A7C7E"/>
              </a:solidFill>
            </a:endParaRPr>
          </a:p>
        </p:txBody>
      </p:sp>
      <p:pic>
        <p:nvPicPr>
          <p:cNvPr id="11" name="Picture 10">
            <a:extLst>
              <a:ext uri="{FF2B5EF4-FFF2-40B4-BE49-F238E27FC236}">
                <a16:creationId xmlns:a16="http://schemas.microsoft.com/office/drawing/2014/main" id="{4A925A65-9718-4292-9336-F813706CE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165" y="727141"/>
            <a:ext cx="5364151" cy="838284"/>
          </a:xfrm>
          <a:prstGeom prst="rect">
            <a:avLst/>
          </a:prstGeom>
        </p:spPr>
      </p:pic>
      <p:sp>
        <p:nvSpPr>
          <p:cNvPr id="12" name="Text Placeholder 3">
            <a:extLst>
              <a:ext uri="{FF2B5EF4-FFF2-40B4-BE49-F238E27FC236}">
                <a16:creationId xmlns:a16="http://schemas.microsoft.com/office/drawing/2014/main" id="{E9E3E1D2-BC2F-4E2B-871D-F4F3965DFF8B}"/>
              </a:ext>
            </a:extLst>
          </p:cNvPr>
          <p:cNvSpPr txBox="1">
            <a:spLocks/>
          </p:cNvSpPr>
          <p:nvPr/>
        </p:nvSpPr>
        <p:spPr>
          <a:xfrm>
            <a:off x="-80010" y="2174597"/>
            <a:ext cx="12192000" cy="110581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E63275"/>
                </a:solidFill>
              </a:rPr>
              <a:t>EXERCISE:</a:t>
            </a:r>
          </a:p>
          <a:p>
            <a:pPr marL="0" indent="0" algn="ctr">
              <a:buNone/>
            </a:pPr>
            <a:r>
              <a:rPr lang="en-US" sz="2400" dirty="0">
                <a:solidFill>
                  <a:srgbClr val="6D6E6C"/>
                </a:solidFill>
              </a:rPr>
              <a:t>Using Pinterest (or a similar) create an online storyboard for your brand which </a:t>
            </a:r>
            <a:r>
              <a:rPr lang="en-IE" sz="2400" dirty="0">
                <a:solidFill>
                  <a:srgbClr val="6D6E6C"/>
                </a:solidFill>
              </a:rPr>
              <a:t>tells the story of your business through images. Include:</a:t>
            </a:r>
          </a:p>
          <a:p>
            <a:pPr marL="0" indent="0" algn="ctr">
              <a:buNone/>
            </a:pPr>
            <a:r>
              <a:rPr lang="en-US" sz="2400" dirty="0">
                <a:solidFill>
                  <a:srgbClr val="6D6E6C"/>
                </a:solidFill>
              </a:rPr>
              <a:t> </a:t>
            </a:r>
          </a:p>
        </p:txBody>
      </p:sp>
      <p:sp>
        <p:nvSpPr>
          <p:cNvPr id="13" name="Text Placeholder 3">
            <a:extLst>
              <a:ext uri="{FF2B5EF4-FFF2-40B4-BE49-F238E27FC236}">
                <a16:creationId xmlns:a16="http://schemas.microsoft.com/office/drawing/2014/main" id="{1C30A364-D423-4C68-8108-DF5A4B5CCAEB}"/>
              </a:ext>
            </a:extLst>
          </p:cNvPr>
          <p:cNvSpPr txBox="1">
            <a:spLocks/>
          </p:cNvSpPr>
          <p:nvPr/>
        </p:nvSpPr>
        <p:spPr>
          <a:xfrm>
            <a:off x="0" y="3577591"/>
            <a:ext cx="12192000" cy="283872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3000" i="1" kern="1200" baseline="0">
                <a:solidFill>
                  <a:srgbClr val="00384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EC2179"/>
              </a:buClr>
              <a:buFont typeface="Arial" charset="0"/>
              <a:buChar char="•"/>
            </a:pPr>
            <a:r>
              <a:rPr lang="en-US" sz="2500" i="0" dirty="0">
                <a:solidFill>
                  <a:srgbClr val="6D6E6C"/>
                </a:solidFill>
              </a:rPr>
              <a:t>Photos of yourself  - your passions and skills</a:t>
            </a:r>
          </a:p>
          <a:p>
            <a:pPr marL="342900" indent="-342900">
              <a:buClr>
                <a:srgbClr val="EC2179"/>
              </a:buClr>
              <a:buFont typeface="Arial" charset="0"/>
              <a:buChar char="•"/>
            </a:pPr>
            <a:r>
              <a:rPr lang="en-US" sz="2500" i="0" dirty="0">
                <a:solidFill>
                  <a:srgbClr val="6D6E6C"/>
                </a:solidFill>
              </a:rPr>
              <a:t>Photos of your product</a:t>
            </a:r>
          </a:p>
          <a:p>
            <a:pPr marL="342900" indent="-342900">
              <a:buClr>
                <a:srgbClr val="EC2179"/>
              </a:buClr>
              <a:buFont typeface="Arial" charset="0"/>
              <a:buChar char="•"/>
            </a:pPr>
            <a:r>
              <a:rPr lang="en-US" sz="2500" i="0" dirty="0">
                <a:solidFill>
                  <a:srgbClr val="6D6E6C"/>
                </a:solidFill>
              </a:rPr>
              <a:t>Snippets of behind the scenes work</a:t>
            </a:r>
          </a:p>
          <a:p>
            <a:pPr marL="342900" indent="-342900">
              <a:buClr>
                <a:srgbClr val="EC2179"/>
              </a:buClr>
              <a:buFont typeface="Arial" charset="0"/>
              <a:buChar char="•"/>
            </a:pPr>
            <a:r>
              <a:rPr lang="en-US" sz="2500" i="0" dirty="0">
                <a:solidFill>
                  <a:srgbClr val="6D6E6C"/>
                </a:solidFill>
              </a:rPr>
              <a:t>What motivates / inspires you ?</a:t>
            </a:r>
          </a:p>
          <a:p>
            <a:pPr marL="342900" indent="-342900">
              <a:buClr>
                <a:srgbClr val="EC2179"/>
              </a:buClr>
              <a:buFont typeface="Arial" charset="0"/>
              <a:buChar char="•"/>
            </a:pPr>
            <a:r>
              <a:rPr lang="en-US" sz="2500" i="0" dirty="0">
                <a:solidFill>
                  <a:srgbClr val="6D6E6C"/>
                </a:solidFill>
              </a:rPr>
              <a:t>Images which represent your target market</a:t>
            </a:r>
          </a:p>
          <a:p>
            <a:pPr marL="342900" indent="-342900">
              <a:buClr>
                <a:srgbClr val="EC2179"/>
              </a:buClr>
              <a:buFont typeface="Arial" charset="0"/>
              <a:buChar char="•"/>
            </a:pPr>
            <a:r>
              <a:rPr lang="en-US" sz="2500" i="0" dirty="0">
                <a:solidFill>
                  <a:srgbClr val="6D6E6C"/>
                </a:solidFill>
              </a:rPr>
              <a:t>If possible,  images that convey the problem your business solves</a:t>
            </a:r>
          </a:p>
        </p:txBody>
      </p:sp>
      <p:grpSp>
        <p:nvGrpSpPr>
          <p:cNvPr id="15" name="Google Shape;518;p39">
            <a:extLst>
              <a:ext uri="{FF2B5EF4-FFF2-40B4-BE49-F238E27FC236}">
                <a16:creationId xmlns:a16="http://schemas.microsoft.com/office/drawing/2014/main" id="{2D2194D2-7C5C-4F30-9383-1354B28F4F3F}"/>
              </a:ext>
            </a:extLst>
          </p:cNvPr>
          <p:cNvGrpSpPr/>
          <p:nvPr/>
        </p:nvGrpSpPr>
        <p:grpSpPr>
          <a:xfrm>
            <a:off x="6880977" y="1999505"/>
            <a:ext cx="424526" cy="424501"/>
            <a:chOff x="1923675" y="1633650"/>
            <a:chExt cx="436000" cy="435975"/>
          </a:xfrm>
          <a:solidFill>
            <a:srgbClr val="E63275"/>
          </a:solidFill>
        </p:grpSpPr>
        <p:sp>
          <p:nvSpPr>
            <p:cNvPr id="16" name="Google Shape;519;p39">
              <a:extLst>
                <a:ext uri="{FF2B5EF4-FFF2-40B4-BE49-F238E27FC236}">
                  <a16:creationId xmlns:a16="http://schemas.microsoft.com/office/drawing/2014/main" id="{2E8A3271-ED62-4BBC-92D3-044C52445B64}"/>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20;p39">
              <a:extLst>
                <a:ext uri="{FF2B5EF4-FFF2-40B4-BE49-F238E27FC236}">
                  <a16:creationId xmlns:a16="http://schemas.microsoft.com/office/drawing/2014/main" id="{E7081D92-CE98-4048-A4FE-79FE8CC6C5F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21;p39">
              <a:extLst>
                <a:ext uri="{FF2B5EF4-FFF2-40B4-BE49-F238E27FC236}">
                  <a16:creationId xmlns:a16="http://schemas.microsoft.com/office/drawing/2014/main" id="{8162027E-F4AA-46E0-98CB-EE46809CE6E4}"/>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12700" cap="rnd" cmpd="sng">
              <a:solidFill>
                <a:srgbClr val="E632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22;p39">
              <a:extLst>
                <a:ext uri="{FF2B5EF4-FFF2-40B4-BE49-F238E27FC236}">
                  <a16:creationId xmlns:a16="http://schemas.microsoft.com/office/drawing/2014/main" id="{5308B4F0-CA4C-4530-A675-A9C3AF67378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23;p39">
              <a:extLst>
                <a:ext uri="{FF2B5EF4-FFF2-40B4-BE49-F238E27FC236}">
                  <a16:creationId xmlns:a16="http://schemas.microsoft.com/office/drawing/2014/main" id="{64F4216B-F9FC-4FC2-A7C5-314577703FF1}"/>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524;p39">
              <a:extLst>
                <a:ext uri="{FF2B5EF4-FFF2-40B4-BE49-F238E27FC236}">
                  <a16:creationId xmlns:a16="http://schemas.microsoft.com/office/drawing/2014/main" id="{03EBC150-74D3-4651-9703-4F7473812F5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446623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19279" y="2182556"/>
            <a:ext cx="6491432" cy="2654302"/>
          </a:xfrm>
        </p:spPr>
        <p:txBody>
          <a:bodyPr rtlCol="0">
            <a:noAutofit/>
          </a:bodyPr>
          <a:lstStyle/>
          <a:p>
            <a:pPr algn="l">
              <a:defRPr/>
            </a:pPr>
            <a:r>
              <a:rPr lang="en-US" sz="4800" b="1" i="0" dirty="0">
                <a:latin typeface="+mn-lt"/>
              </a:rPr>
              <a:t>SECTION 2:</a:t>
            </a:r>
          </a:p>
          <a:p>
            <a:pPr algn="l">
              <a:defRPr/>
            </a:pPr>
            <a:endParaRPr lang="en-US" sz="1200" b="1" i="0" dirty="0">
              <a:latin typeface="+mn-lt"/>
            </a:endParaRPr>
          </a:p>
          <a:p>
            <a:pPr algn="l">
              <a:defRPr/>
            </a:pPr>
            <a:r>
              <a:rPr lang="en-US" sz="4800" b="1" i="0" dirty="0">
                <a:latin typeface="+mn-lt"/>
              </a:rPr>
              <a:t>Marketing for Success</a:t>
            </a:r>
          </a:p>
          <a:p>
            <a:pPr algn="l">
              <a:defRPr/>
            </a:pPr>
            <a:r>
              <a:rPr lang="en-US" sz="2800" dirty="0">
                <a:latin typeface="+mn-lt"/>
              </a:rPr>
              <a:t>12 Successful Female Entrepreneurs (from a range of sectors) share their Best Marketing Tips</a:t>
            </a:r>
          </a:p>
          <a:p>
            <a:pPr algn="l">
              <a:defRPr/>
            </a:pPr>
            <a:endParaRPr lang="en-US" sz="4800" i="0" dirty="0">
              <a:latin typeface="+mn-lt"/>
            </a:endParaRPr>
          </a:p>
        </p:txBody>
      </p:sp>
      <p:pic>
        <p:nvPicPr>
          <p:cNvPr id="3" name="Picture 2" descr="A picture containing drawing&#10;&#10;Description automatically generated">
            <a:extLst>
              <a:ext uri="{FF2B5EF4-FFF2-40B4-BE49-F238E27FC236}">
                <a16:creationId xmlns:a16="http://schemas.microsoft.com/office/drawing/2014/main" id="{6BFA60C0-AAEA-48E0-947F-92D2C3452B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59190" y="3429000"/>
            <a:ext cx="3200400" cy="2560320"/>
          </a:xfrm>
          <a:prstGeom prst="rect">
            <a:avLst/>
          </a:prstGeom>
        </p:spPr>
      </p:pic>
    </p:spTree>
    <p:extLst>
      <p:ext uri="{BB962C8B-B14F-4D97-AF65-F5344CB8AC3E}">
        <p14:creationId xmlns:p14="http://schemas.microsoft.com/office/powerpoint/2010/main" val="1155759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 up of a logo&#10;&#10;Description automatically generated">
            <a:extLst>
              <a:ext uri="{FF2B5EF4-FFF2-40B4-BE49-F238E27FC236}">
                <a16:creationId xmlns:a16="http://schemas.microsoft.com/office/drawing/2014/main" id="{6E71F196-3868-4BDC-BFB4-91D14D448F8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483" b="11483"/>
          <a:stretch>
            <a:fillRect/>
          </a:stretch>
        </p:blipFill>
        <p:spPr/>
      </p:pic>
      <p:sp>
        <p:nvSpPr>
          <p:cNvPr id="5" name="Text Placeholder 4">
            <a:extLst>
              <a:ext uri="{FF2B5EF4-FFF2-40B4-BE49-F238E27FC236}">
                <a16:creationId xmlns:a16="http://schemas.microsoft.com/office/drawing/2014/main" id="{4D575D5E-DB52-486B-B1D6-B2E349B22686}"/>
              </a:ext>
            </a:extLst>
          </p:cNvPr>
          <p:cNvSpPr>
            <a:spLocks noGrp="1"/>
          </p:cNvSpPr>
          <p:nvPr>
            <p:ph type="body" sz="quarter" idx="25"/>
          </p:nvPr>
        </p:nvSpPr>
        <p:spPr>
          <a:xfrm>
            <a:off x="332508" y="4612984"/>
            <a:ext cx="11545518" cy="1673516"/>
          </a:xfrm>
        </p:spPr>
        <p:txBody>
          <a:bodyPr>
            <a:normAutofit fontScale="85000" lnSpcReduction="20000"/>
          </a:bodyPr>
          <a:lstStyle/>
          <a:p>
            <a:r>
              <a:rPr lang="en-IE" b="1" dirty="0"/>
              <a:t>Go where your potential customers and clients are!</a:t>
            </a:r>
          </a:p>
          <a:p>
            <a:r>
              <a:rPr lang="en-IE" b="1" dirty="0"/>
              <a:t>Make Inbound Marketing a Priority</a:t>
            </a:r>
          </a:p>
          <a:p>
            <a:r>
              <a:rPr lang="en-IE" b="1" dirty="0"/>
              <a:t>Know your Customer. Create the right customer Persona</a:t>
            </a:r>
          </a:p>
          <a:p>
            <a:r>
              <a:rPr lang="en-IE" b="1" dirty="0"/>
              <a:t>Implementing Call Tracking Platforms….and more….</a:t>
            </a:r>
            <a:endParaRPr lang="en-IE" dirty="0"/>
          </a:p>
        </p:txBody>
      </p:sp>
      <p:sp>
        <p:nvSpPr>
          <p:cNvPr id="4" name="Text Placeholder 3">
            <a:extLst>
              <a:ext uri="{FF2B5EF4-FFF2-40B4-BE49-F238E27FC236}">
                <a16:creationId xmlns:a16="http://schemas.microsoft.com/office/drawing/2014/main" id="{1FD002D2-D64E-4817-B3A2-E624A38A85C0}"/>
              </a:ext>
            </a:extLst>
          </p:cNvPr>
          <p:cNvSpPr>
            <a:spLocks noGrp="1"/>
          </p:cNvSpPr>
          <p:nvPr>
            <p:ph type="body" sz="quarter" idx="20"/>
          </p:nvPr>
        </p:nvSpPr>
        <p:spPr>
          <a:xfrm>
            <a:off x="437283" y="3214324"/>
            <a:ext cx="11545518" cy="629984"/>
          </a:xfrm>
        </p:spPr>
        <p:txBody>
          <a:bodyPr/>
          <a:lstStyle/>
          <a:p>
            <a:pPr>
              <a:defRPr/>
            </a:pPr>
            <a:r>
              <a:rPr lang="en-US" b="1" dirty="0">
                <a:latin typeface="+mn-lt"/>
              </a:rPr>
              <a:t>Marketing for Success</a:t>
            </a:r>
          </a:p>
          <a:p>
            <a:pPr>
              <a:defRPr/>
            </a:pPr>
            <a:r>
              <a:rPr lang="en-US" dirty="0">
                <a:latin typeface="+mn-lt"/>
              </a:rPr>
              <a:t>Entrepreneurs Share Their Best Marketing Tips</a:t>
            </a:r>
          </a:p>
          <a:p>
            <a:endParaRPr lang="en-IE" dirty="0">
              <a:latin typeface="+mn-lt"/>
            </a:endParaRPr>
          </a:p>
        </p:txBody>
      </p:sp>
    </p:spTree>
    <p:extLst>
      <p:ext uri="{BB962C8B-B14F-4D97-AF65-F5344CB8AC3E}">
        <p14:creationId xmlns:p14="http://schemas.microsoft.com/office/powerpoint/2010/main" val="4105792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0BF661-F675-491D-9430-4BE466C97654}"/>
              </a:ext>
            </a:extLst>
          </p:cNvPr>
          <p:cNvSpPr>
            <a:spLocks noGrp="1"/>
          </p:cNvSpPr>
          <p:nvPr>
            <p:ph type="body" sz="quarter" idx="13"/>
          </p:nvPr>
        </p:nvSpPr>
        <p:spPr>
          <a:xfrm>
            <a:off x="4161984" y="444617"/>
            <a:ext cx="7407087" cy="1260509"/>
          </a:xfrm>
        </p:spPr>
        <p:txBody>
          <a:bodyPr>
            <a:normAutofit fontScale="77500" lnSpcReduction="20000"/>
          </a:bodyPr>
          <a:lstStyle/>
          <a:p>
            <a:pPr>
              <a:defRPr/>
            </a:pPr>
            <a:r>
              <a:rPr lang="en-US" sz="6000" b="1" dirty="0">
                <a:solidFill>
                  <a:srgbClr val="E63275"/>
                </a:solidFill>
              </a:rPr>
              <a:t>Marketing for Success</a:t>
            </a:r>
          </a:p>
          <a:p>
            <a:pPr>
              <a:defRPr/>
            </a:pPr>
            <a:r>
              <a:rPr lang="en-US" b="1" i="1" dirty="0">
                <a:solidFill>
                  <a:srgbClr val="10B2A3"/>
                </a:solidFill>
              </a:rPr>
              <a:t>Entrepreneurs Share Their Best Marketing Tips</a:t>
            </a:r>
          </a:p>
          <a:p>
            <a:endParaRPr lang="en-IE" dirty="0"/>
          </a:p>
        </p:txBody>
      </p:sp>
      <p:sp>
        <p:nvSpPr>
          <p:cNvPr id="4" name="Text Placeholder 3">
            <a:extLst>
              <a:ext uri="{FF2B5EF4-FFF2-40B4-BE49-F238E27FC236}">
                <a16:creationId xmlns:a16="http://schemas.microsoft.com/office/drawing/2014/main" id="{C644836C-6505-4BF3-8EAC-2F127539EA08}"/>
              </a:ext>
            </a:extLst>
          </p:cNvPr>
          <p:cNvSpPr>
            <a:spLocks noGrp="1"/>
          </p:cNvSpPr>
          <p:nvPr>
            <p:ph type="body" sz="quarter" idx="14"/>
          </p:nvPr>
        </p:nvSpPr>
        <p:spPr>
          <a:xfrm>
            <a:off x="4972051" y="2117448"/>
            <a:ext cx="7219950" cy="3975101"/>
          </a:xfrm>
        </p:spPr>
        <p:txBody>
          <a:bodyPr/>
          <a:lstStyle/>
          <a:p>
            <a:r>
              <a:rPr lang="en-IE" dirty="0"/>
              <a:t>One of the toughest challenges an entrepreneur faces is marketing. You can have a great idea and you can have a great product; but if you can’t effectively market your idea, you’ll never be as successful as you were meant to be. </a:t>
            </a:r>
          </a:p>
          <a:p>
            <a:r>
              <a:rPr lang="en-IE" dirty="0"/>
              <a:t>With so many other competing entrepreneurs and ideas, marketing can be a tough nut to crack. In this section you’ll find out successful marketing tips business owners and entrepreneurs implemented and how their strategies led them to success. </a:t>
            </a:r>
          </a:p>
        </p:txBody>
      </p:sp>
      <p:pic>
        <p:nvPicPr>
          <p:cNvPr id="6" name="Picture 5" descr="A group of people in a room&#10;&#10;Description automatically generated">
            <a:extLst>
              <a:ext uri="{FF2B5EF4-FFF2-40B4-BE49-F238E27FC236}">
                <a16:creationId xmlns:a16="http://schemas.microsoft.com/office/drawing/2014/main" id="{091615B1-4058-4411-9A09-E9807F3A8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33" y="2924376"/>
            <a:ext cx="4350530" cy="2895822"/>
          </a:xfrm>
          <a:prstGeom prst="rect">
            <a:avLst/>
          </a:prstGeom>
        </p:spPr>
      </p:pic>
    </p:spTree>
    <p:extLst>
      <p:ext uri="{BB962C8B-B14F-4D97-AF65-F5344CB8AC3E}">
        <p14:creationId xmlns:p14="http://schemas.microsoft.com/office/powerpoint/2010/main" val="1036368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5259897" y="1914132"/>
            <a:ext cx="6441566" cy="3631644"/>
          </a:xfrm>
        </p:spPr>
        <p:txBody>
          <a:bodyPr/>
          <a:lstStyle/>
          <a:p>
            <a:r>
              <a:rPr lang="en-IE" dirty="0"/>
              <a:t>Focus your marketing efforts on where your customers or potential customers </a:t>
            </a:r>
            <a:r>
              <a:rPr lang="en-IE" b="1" dirty="0"/>
              <a:t>spend their time.</a:t>
            </a:r>
            <a:r>
              <a:rPr lang="en-IE" dirty="0"/>
              <a:t> Go where they are and where they spend their time. This will require you to do some research to understand their current behaviour and to understand where they spend their time. For example, </a:t>
            </a:r>
            <a:r>
              <a:rPr lang="en-IE" b="1" dirty="0"/>
              <a:t>participate in groups on Facebook or LinkedIn.</a:t>
            </a:r>
            <a:r>
              <a:rPr lang="en-IE" dirty="0"/>
              <a:t> See how potential customers are </a:t>
            </a:r>
            <a:r>
              <a:rPr lang="en-IE" b="1" dirty="0"/>
              <a:t>responding to competitors’ efforts and where they’re engaging with competitors.</a:t>
            </a:r>
            <a:r>
              <a:rPr lang="en-IE" dirty="0"/>
              <a:t> If your clients don’t spend time on one type of social media, don’t spend time there and don’t use your budget in that marketing medium</a:t>
            </a:r>
          </a:p>
          <a:p>
            <a:endParaRPr lang="en-IE" dirty="0"/>
          </a:p>
        </p:txBody>
      </p:sp>
      <p:pic>
        <p:nvPicPr>
          <p:cNvPr id="8" name="Picture Placeholder 7" descr="A person standing in front of a building&#10;&#10;Description automatically generated">
            <a:extLst>
              <a:ext uri="{FF2B5EF4-FFF2-40B4-BE49-F238E27FC236}">
                <a16:creationId xmlns:a16="http://schemas.microsoft.com/office/drawing/2014/main" id="{6E8D220B-8B7C-4828-9C7C-39DEAEECFAC2}"/>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309" r="309"/>
          <a:stretch>
            <a:fillRect/>
          </a:stretch>
        </p:blipFill>
        <p:spPr>
          <a:xfrm>
            <a:off x="784254" y="1496775"/>
            <a:ext cx="4115891" cy="4141280"/>
          </a:xfrm>
        </p:spPr>
      </p:pic>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4412609" y="282794"/>
            <a:ext cx="7288854" cy="1478893"/>
          </a:xfrm>
        </p:spPr>
        <p:txBody>
          <a:bodyPr>
            <a:normAutofit fontScale="92500" lnSpcReduction="10000"/>
          </a:bodyPr>
          <a:lstStyle/>
          <a:p>
            <a:pPr algn="ctr">
              <a:lnSpc>
                <a:spcPct val="110000"/>
              </a:lnSpc>
              <a:spcBef>
                <a:spcPts val="0"/>
              </a:spcBef>
            </a:pPr>
            <a:r>
              <a:rPr lang="en-IE" b="1" dirty="0"/>
              <a:t>#1- Go where your potential customers and clients are!</a:t>
            </a:r>
          </a:p>
          <a:p>
            <a:pPr algn="ctr">
              <a:lnSpc>
                <a:spcPct val="110000"/>
              </a:lnSpc>
              <a:spcBef>
                <a:spcPts val="0"/>
              </a:spcBef>
            </a:pPr>
            <a:r>
              <a:rPr lang="en-IE" sz="2600" b="1" i="1" dirty="0">
                <a:solidFill>
                  <a:srgbClr val="10B2A3"/>
                </a:solidFill>
              </a:rPr>
              <a:t>Suzanne Brown, </a:t>
            </a:r>
            <a:r>
              <a:rPr lang="en-IE" sz="2600" b="1" i="1" dirty="0">
                <a:solidFill>
                  <a:srgbClr val="10B2A3"/>
                </a:solidFill>
                <a:hlinkClick r:id="rId3">
                  <a:extLst>
                    <a:ext uri="{A12FA001-AC4F-418D-AE19-62706E023703}">
                      <ahyp:hlinkClr xmlns:ahyp="http://schemas.microsoft.com/office/drawing/2018/hyperlinkcolor" val="tx"/>
                    </a:ext>
                  </a:extLst>
                </a:hlinkClick>
              </a:rPr>
              <a:t>Oksuzi marketing</a:t>
            </a:r>
            <a:endParaRPr lang="en-IE" sz="2600" b="1" i="1" dirty="0">
              <a:solidFill>
                <a:srgbClr val="10B2A3"/>
              </a:solidFill>
            </a:endParaRPr>
          </a:p>
          <a:p>
            <a:pPr algn="ctr">
              <a:lnSpc>
                <a:spcPct val="110000"/>
              </a:lnSpc>
              <a:spcBef>
                <a:spcPts val="0"/>
              </a:spcBef>
            </a:pPr>
            <a:endParaRPr lang="en-IE" dirty="0"/>
          </a:p>
        </p:txBody>
      </p:sp>
    </p:spTree>
    <p:extLst>
      <p:ext uri="{BB962C8B-B14F-4D97-AF65-F5344CB8AC3E}">
        <p14:creationId xmlns:p14="http://schemas.microsoft.com/office/powerpoint/2010/main" val="400316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924338" y="1914132"/>
            <a:ext cx="6777125" cy="3631644"/>
          </a:xfrm>
        </p:spPr>
        <p:txBody>
          <a:bodyPr/>
          <a:lstStyle/>
          <a:p>
            <a:r>
              <a:rPr lang="en-IE" b="1" dirty="0">
                <a:solidFill>
                  <a:srgbClr val="E63275"/>
                </a:solidFill>
              </a:rPr>
              <a:t>Inbound marketing is focused on attracting leads through relevant and helpful content and adding value at each stage of the buyer’s journey. </a:t>
            </a:r>
            <a:r>
              <a:rPr lang="en-IE" dirty="0"/>
              <a:t>With inbound marketing, prospective customers find your brand through channels like blogs, search engines, and social media. Inbound marketing is hands-down the most effective strategy – specifically, content marketing (on-site and off), search engine optimization and social media. </a:t>
            </a:r>
            <a:r>
              <a:rPr lang="en-IE" b="1" dirty="0"/>
              <a:t>There is no magic to marketing – it’s all about attracting clients with helpful, relevant content that addresses their pain points and/or needs and provides value.</a:t>
            </a:r>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4412609" y="282794"/>
            <a:ext cx="7288854" cy="1478893"/>
          </a:xfrm>
        </p:spPr>
        <p:txBody>
          <a:bodyPr>
            <a:normAutofit fontScale="92500"/>
          </a:bodyPr>
          <a:lstStyle/>
          <a:p>
            <a:pPr algn="ctr">
              <a:lnSpc>
                <a:spcPct val="110000"/>
              </a:lnSpc>
              <a:spcBef>
                <a:spcPts val="0"/>
              </a:spcBef>
            </a:pPr>
            <a:r>
              <a:rPr lang="en-IE" b="1" dirty="0"/>
              <a:t>#2- Make Inbound Marketing a Priority</a:t>
            </a:r>
          </a:p>
          <a:p>
            <a:pPr algn="ctr">
              <a:lnSpc>
                <a:spcPct val="110000"/>
              </a:lnSpc>
              <a:spcBef>
                <a:spcPts val="0"/>
              </a:spcBef>
            </a:pPr>
            <a:r>
              <a:rPr lang="en-IE" sz="2600" b="1" i="1" dirty="0">
                <a:solidFill>
                  <a:srgbClr val="10B2A3"/>
                </a:solidFill>
              </a:rPr>
              <a:t>Crystal McFerran, </a:t>
            </a:r>
            <a:r>
              <a:rPr lang="en-IE" sz="2600" b="1" i="1" dirty="0">
                <a:solidFill>
                  <a:srgbClr val="10B2A3"/>
                </a:solidFill>
                <a:hlinkClick r:id="rId2">
                  <a:extLst>
                    <a:ext uri="{A12FA001-AC4F-418D-AE19-62706E023703}">
                      <ahyp:hlinkClr xmlns:ahyp="http://schemas.microsoft.com/office/drawing/2018/hyperlinkcolor" val="tx"/>
                    </a:ext>
                  </a:extLst>
                </a:hlinkClick>
              </a:rPr>
              <a:t>Velo IT Group</a:t>
            </a:r>
            <a:r>
              <a:rPr lang="en-IE" sz="2600" b="1" i="1" dirty="0">
                <a:solidFill>
                  <a:srgbClr val="10B2A3"/>
                </a:solidFill>
              </a:rPr>
              <a:t>!</a:t>
            </a:r>
          </a:p>
        </p:txBody>
      </p:sp>
      <p:pic>
        <p:nvPicPr>
          <p:cNvPr id="7" name="Picture Placeholder 6" descr="A person talking on a cell phone&#10;&#10;Description automatically generated">
            <a:extLst>
              <a:ext uri="{FF2B5EF4-FFF2-40B4-BE49-F238E27FC236}">
                <a16:creationId xmlns:a16="http://schemas.microsoft.com/office/drawing/2014/main" id="{8934C093-4C19-4051-9806-0CCAC3050AC4}"/>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309" r="309"/>
          <a:stretch>
            <a:fillRect/>
          </a:stretch>
        </p:blipFill>
        <p:spPr>
          <a:xfrm>
            <a:off x="926868" y="1613178"/>
            <a:ext cx="3609380" cy="3631644"/>
          </a:xfrm>
        </p:spPr>
      </p:pic>
    </p:spTree>
    <p:extLst>
      <p:ext uri="{BB962C8B-B14F-4D97-AF65-F5344CB8AC3E}">
        <p14:creationId xmlns:p14="http://schemas.microsoft.com/office/powerpoint/2010/main" val="3619244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924338" y="1914132"/>
            <a:ext cx="6777125" cy="3631644"/>
          </a:xfrm>
        </p:spPr>
        <p:txBody>
          <a:bodyPr/>
          <a:lstStyle/>
          <a:p>
            <a:r>
              <a:rPr lang="en-IE" dirty="0"/>
              <a:t>This may seem like an easy job, but I recommend my fellow marketers to sincerely focus on this step. A lot of times, I’ve seen people on my team just assume the buyer persona that seems fine to them, which is the worst way to do it, because </a:t>
            </a:r>
            <a:r>
              <a:rPr lang="en-IE" b="1" dirty="0">
                <a:solidFill>
                  <a:srgbClr val="E63275"/>
                </a:solidFill>
              </a:rPr>
              <a:t>no matter how amazing is your marketing strategy, if you are not targeting the right audience, it’s useless. </a:t>
            </a:r>
            <a:r>
              <a:rPr lang="en-IE" dirty="0"/>
              <a:t>So, create buyer persona based on real data of your customers and market research (If you’re new). Once you’re able to put a face and personality to your buyer, it’s easier to meet their needs.</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4412609" y="282794"/>
            <a:ext cx="7288854" cy="1478893"/>
          </a:xfrm>
        </p:spPr>
        <p:txBody>
          <a:bodyPr>
            <a:normAutofit fontScale="92500" lnSpcReduction="10000"/>
          </a:bodyPr>
          <a:lstStyle/>
          <a:p>
            <a:pPr algn="ctr">
              <a:lnSpc>
                <a:spcPct val="110000"/>
              </a:lnSpc>
              <a:spcBef>
                <a:spcPts val="0"/>
              </a:spcBef>
            </a:pPr>
            <a:r>
              <a:rPr lang="en-IE" b="1" dirty="0"/>
              <a:t>#3 - Know your Customer. Create the right customer Persona</a:t>
            </a:r>
          </a:p>
          <a:p>
            <a:pPr algn="ctr">
              <a:lnSpc>
                <a:spcPct val="110000"/>
              </a:lnSpc>
              <a:spcBef>
                <a:spcPts val="0"/>
              </a:spcBef>
            </a:pPr>
            <a:r>
              <a:rPr lang="en-IE" sz="2600" b="1" i="1" dirty="0">
                <a:solidFill>
                  <a:srgbClr val="10B2A3"/>
                </a:solidFill>
              </a:rPr>
              <a:t>Preksha Madan, </a:t>
            </a:r>
            <a:r>
              <a:rPr lang="en-IE" sz="2600" b="1" i="1" dirty="0">
                <a:solidFill>
                  <a:srgbClr val="10B2A3"/>
                </a:solidFill>
                <a:hlinkClick r:id="rId2">
                  <a:extLst>
                    <a:ext uri="{A12FA001-AC4F-418D-AE19-62706E023703}">
                      <ahyp:hlinkClr xmlns:ahyp="http://schemas.microsoft.com/office/drawing/2018/hyperlinkcolor" val="tx"/>
                    </a:ext>
                  </a:extLst>
                </a:hlinkClick>
              </a:rPr>
              <a:t>AdNabu</a:t>
            </a:r>
            <a:r>
              <a:rPr lang="en-IE" sz="2600" b="1" i="1" dirty="0">
                <a:solidFill>
                  <a:srgbClr val="10B2A3"/>
                </a:solidFill>
              </a:rPr>
              <a:t>!</a:t>
            </a:r>
          </a:p>
        </p:txBody>
      </p:sp>
      <p:pic>
        <p:nvPicPr>
          <p:cNvPr id="8" name="Picture Placeholder 7" descr="A person standing in front of a mirror posing for the camera&#10;&#10;Description automatically generated">
            <a:extLst>
              <a:ext uri="{FF2B5EF4-FFF2-40B4-BE49-F238E27FC236}">
                <a16:creationId xmlns:a16="http://schemas.microsoft.com/office/drawing/2014/main" id="{C7B4D526-ED66-47C9-A5DF-3B51A7A8F29C}"/>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309" r="309"/>
          <a:stretch>
            <a:fillRect/>
          </a:stretch>
        </p:blipFill>
        <p:spPr>
          <a:xfrm>
            <a:off x="608086" y="1404496"/>
            <a:ext cx="4072971" cy="4098095"/>
          </a:xfrm>
        </p:spPr>
      </p:pic>
    </p:spTree>
    <p:extLst>
      <p:ext uri="{BB962C8B-B14F-4D97-AF65-F5344CB8AC3E}">
        <p14:creationId xmlns:p14="http://schemas.microsoft.com/office/powerpoint/2010/main" val="45893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924338" y="1914132"/>
            <a:ext cx="6777125" cy="3631644"/>
          </a:xfrm>
        </p:spPr>
        <p:txBody>
          <a:bodyPr/>
          <a:lstStyle/>
          <a:p>
            <a:r>
              <a:rPr lang="en-IE" dirty="0"/>
              <a:t>Live events are definitely one of the best ways to generate leads and start to build relationships, but </a:t>
            </a:r>
            <a:r>
              <a:rPr lang="en-IE" b="1" dirty="0">
                <a:solidFill>
                  <a:srgbClr val="E63275"/>
                </a:solidFill>
              </a:rPr>
              <a:t>it’s important to follow those up afterwards</a:t>
            </a:r>
            <a:r>
              <a:rPr lang="en-IE" dirty="0"/>
              <a:t>. We do post-event email marketing campaigns and divide the leads out per region so the managers can work on them with the sales teams. We have regular calls after the event with the sales team to make sure they know where they are with the leads. </a:t>
            </a:r>
            <a:r>
              <a:rPr lang="en-IE" b="1" dirty="0">
                <a:solidFill>
                  <a:srgbClr val="E63275"/>
                </a:solidFill>
              </a:rPr>
              <a:t>Once you build up the relationships you can go back to the events and people come over and say, Oh hi, I met you guys last year.. </a:t>
            </a:r>
            <a:r>
              <a:rPr lang="en-IE" dirty="0"/>
              <a:t>This is the massive advantage of events over email marketing; it’s more personal and you’re not just a faceless recruitment agency.</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4412609" y="282794"/>
            <a:ext cx="7288854" cy="1478893"/>
          </a:xfrm>
        </p:spPr>
        <p:txBody>
          <a:bodyPr>
            <a:normAutofit/>
          </a:bodyPr>
          <a:lstStyle/>
          <a:p>
            <a:pPr algn="ctr">
              <a:lnSpc>
                <a:spcPct val="110000"/>
              </a:lnSpc>
              <a:spcBef>
                <a:spcPts val="0"/>
              </a:spcBef>
            </a:pPr>
            <a:r>
              <a:rPr lang="en-IE" b="1" dirty="0"/>
              <a:t>#4 – Frequent Live Events</a:t>
            </a:r>
          </a:p>
          <a:p>
            <a:pPr algn="ctr">
              <a:lnSpc>
                <a:spcPct val="110000"/>
              </a:lnSpc>
              <a:spcBef>
                <a:spcPts val="0"/>
              </a:spcBef>
            </a:pPr>
            <a:r>
              <a:rPr lang="en-IE" sz="2600" b="1" i="1" dirty="0">
                <a:solidFill>
                  <a:srgbClr val="10B2A3"/>
                </a:solidFill>
              </a:rPr>
              <a:t>Nicola Lloyd, </a:t>
            </a:r>
            <a:r>
              <a:rPr lang="en-IE" sz="2600" b="1" i="1" dirty="0">
                <a:solidFill>
                  <a:srgbClr val="10B2A3"/>
                </a:solidFill>
                <a:hlinkClick r:id="rId2">
                  <a:extLst>
                    <a:ext uri="{A12FA001-AC4F-418D-AE19-62706E023703}">
                      <ahyp:hlinkClr xmlns:ahyp="http://schemas.microsoft.com/office/drawing/2018/hyperlinkcolor" val="tx"/>
                    </a:ext>
                  </a:extLst>
                </a:hlinkClick>
              </a:rPr>
              <a:t>Frank Recruitment Group</a:t>
            </a:r>
            <a:r>
              <a:rPr lang="en-IE" sz="2600" b="1" i="1" dirty="0">
                <a:solidFill>
                  <a:srgbClr val="10B2A3"/>
                </a:solidFill>
              </a:rPr>
              <a:t>!</a:t>
            </a:r>
          </a:p>
        </p:txBody>
      </p:sp>
      <p:pic>
        <p:nvPicPr>
          <p:cNvPr id="12" name="Picture Placeholder 11" descr="A person posing for a picture&#10;&#10;Description automatically generated">
            <a:extLst>
              <a:ext uri="{FF2B5EF4-FFF2-40B4-BE49-F238E27FC236}">
                <a16:creationId xmlns:a16="http://schemas.microsoft.com/office/drawing/2014/main" id="{51A3F44C-962D-40A2-9051-CF43F4CE1AAD}"/>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309" r="309"/>
          <a:stretch>
            <a:fillRect/>
          </a:stretch>
        </p:blipFill>
        <p:spPr>
          <a:xfrm>
            <a:off x="884923" y="1574089"/>
            <a:ext cx="3687077" cy="3709821"/>
          </a:xfrm>
        </p:spPr>
      </p:pic>
    </p:spTree>
    <p:extLst>
      <p:ext uri="{BB962C8B-B14F-4D97-AF65-F5344CB8AC3E}">
        <p14:creationId xmlns:p14="http://schemas.microsoft.com/office/powerpoint/2010/main" val="1546559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924338" y="1914132"/>
            <a:ext cx="6777125" cy="3631644"/>
          </a:xfrm>
        </p:spPr>
        <p:txBody>
          <a:bodyPr/>
          <a:lstStyle/>
          <a:p>
            <a:r>
              <a:rPr lang="en-IE" dirty="0"/>
              <a:t>Don’t try to do everything and don’t try to be everything! </a:t>
            </a:r>
            <a:r>
              <a:rPr lang="en-IE" b="1" dirty="0">
                <a:solidFill>
                  <a:srgbClr val="E63275"/>
                </a:solidFill>
              </a:rPr>
              <a:t>Pick a few key tactics and do them consistently. You don’t have to be on every social media platform and you don’t have to do every single marketing method you come across. </a:t>
            </a:r>
            <a:r>
              <a:rPr lang="en-IE" dirty="0"/>
              <a:t>Find what works best for you and concentrate on becoming the best in that particular method.</a:t>
            </a:r>
          </a:p>
          <a:p>
            <a:br>
              <a:rPr lang="en-IE" dirty="0"/>
            </a:b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4412609" y="282794"/>
            <a:ext cx="7288854" cy="1478893"/>
          </a:xfrm>
        </p:spPr>
        <p:txBody>
          <a:bodyPr>
            <a:normAutofit/>
          </a:bodyPr>
          <a:lstStyle/>
          <a:p>
            <a:pPr algn="ctr">
              <a:lnSpc>
                <a:spcPct val="110000"/>
              </a:lnSpc>
              <a:spcBef>
                <a:spcPts val="0"/>
              </a:spcBef>
            </a:pPr>
            <a:r>
              <a:rPr lang="en-IE" b="1" dirty="0"/>
              <a:t>#5 – Consistency is key</a:t>
            </a:r>
          </a:p>
          <a:p>
            <a:pPr algn="ctr">
              <a:lnSpc>
                <a:spcPct val="110000"/>
              </a:lnSpc>
              <a:spcBef>
                <a:spcPts val="0"/>
              </a:spcBef>
            </a:pPr>
            <a:r>
              <a:rPr lang="en-IE" sz="2600" b="1" i="1" dirty="0">
                <a:solidFill>
                  <a:srgbClr val="10B2A3"/>
                </a:solidFill>
              </a:rPr>
              <a:t>Amber Phillips, </a:t>
            </a:r>
            <a:r>
              <a:rPr lang="en-IE" sz="2600" b="1" i="1" dirty="0">
                <a:solidFill>
                  <a:srgbClr val="10B2A3"/>
                </a:solidFill>
                <a:hlinkClick r:id="rId2">
                  <a:extLst>
                    <a:ext uri="{A12FA001-AC4F-418D-AE19-62706E023703}">
                      <ahyp:hlinkClr xmlns:ahyp="http://schemas.microsoft.com/office/drawing/2018/hyperlinkcolor" val="tx"/>
                    </a:ext>
                  </a:extLst>
                </a:hlinkClick>
              </a:rPr>
              <a:t>Amber Phillips Design</a:t>
            </a:r>
            <a:r>
              <a:rPr lang="en-IE" sz="2600" b="1" i="1" dirty="0">
                <a:solidFill>
                  <a:srgbClr val="10B2A3"/>
                </a:solidFill>
              </a:rPr>
              <a:t>!</a:t>
            </a:r>
          </a:p>
        </p:txBody>
      </p:sp>
      <p:pic>
        <p:nvPicPr>
          <p:cNvPr id="7" name="Picture Placeholder 6" descr="A person wearing a purple shirt and smiling at the camera&#10;&#10;Description automatically generated">
            <a:extLst>
              <a:ext uri="{FF2B5EF4-FFF2-40B4-BE49-F238E27FC236}">
                <a16:creationId xmlns:a16="http://schemas.microsoft.com/office/drawing/2014/main" id="{14E42F6E-C261-4D9E-B196-69BE0ED4ACE5}"/>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309" r="309"/>
          <a:stretch>
            <a:fillRect/>
          </a:stretch>
        </p:blipFill>
        <p:spPr>
          <a:xfrm>
            <a:off x="714245" y="1505164"/>
            <a:ext cx="3698364" cy="3721177"/>
          </a:xfrm>
        </p:spPr>
      </p:pic>
    </p:spTree>
    <p:extLst>
      <p:ext uri="{BB962C8B-B14F-4D97-AF65-F5344CB8AC3E}">
        <p14:creationId xmlns:p14="http://schemas.microsoft.com/office/powerpoint/2010/main" val="3997155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412610" y="1914132"/>
            <a:ext cx="7288854" cy="3631644"/>
          </a:xfrm>
        </p:spPr>
        <p:txBody>
          <a:bodyPr/>
          <a:lstStyle/>
          <a:p>
            <a:r>
              <a:rPr lang="en-IE" dirty="0"/>
              <a:t>One of the best tools you can use to track specific marketing campaigns and return on investment (ROI) is by implementing a call tracking platform. A call tracking platform allows you to assign unique phone numbers and tracking sources providing you with valuable information on what marketing campaigns are producing leads and which are not. These metrics provide information on where to spend marketing dollars and where to cut costs. I have worked with many clients over the years who were throwing their marketing dollars in the wind, with no real tracking in place. Imagine how much money it saves once this is implemented allowing companies to be able to make informed marketing decisions!</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4479721" y="651909"/>
            <a:ext cx="7288854" cy="1478893"/>
          </a:xfrm>
        </p:spPr>
        <p:txBody>
          <a:bodyPr>
            <a:normAutofit fontScale="85000" lnSpcReduction="10000"/>
          </a:bodyPr>
          <a:lstStyle/>
          <a:p>
            <a:pPr algn="ctr">
              <a:lnSpc>
                <a:spcPct val="110000"/>
              </a:lnSpc>
              <a:spcBef>
                <a:spcPts val="0"/>
              </a:spcBef>
            </a:pPr>
            <a:r>
              <a:rPr lang="en-IE" b="1" dirty="0"/>
              <a:t>#6 – Implementing Call Tracking Platforms</a:t>
            </a:r>
          </a:p>
          <a:p>
            <a:pPr algn="ctr">
              <a:lnSpc>
                <a:spcPct val="110000"/>
              </a:lnSpc>
              <a:spcBef>
                <a:spcPts val="0"/>
              </a:spcBef>
            </a:pPr>
            <a:r>
              <a:rPr lang="en-IE" sz="2800" b="1" i="1" dirty="0">
                <a:solidFill>
                  <a:srgbClr val="10B2A3"/>
                </a:solidFill>
              </a:rPr>
              <a:t>Marissa Katrin Maldonado, </a:t>
            </a:r>
            <a:r>
              <a:rPr lang="en-IE" sz="2800" b="1" i="1" dirty="0">
                <a:solidFill>
                  <a:srgbClr val="10B2A3"/>
                </a:solidFill>
                <a:hlinkClick r:id="rId2">
                  <a:extLst>
                    <a:ext uri="{A12FA001-AC4F-418D-AE19-62706E023703}">
                      <ahyp:hlinkClr xmlns:ahyp="http://schemas.microsoft.com/office/drawing/2018/hyperlinkcolor" val="tx"/>
                    </a:ext>
                  </a:extLst>
                </a:hlinkClick>
              </a:rPr>
              <a:t>Relative Marketing Group</a:t>
            </a:r>
            <a:r>
              <a:rPr lang="en-IE" sz="2800" b="1" i="1" dirty="0">
                <a:solidFill>
                  <a:srgbClr val="10B2A3"/>
                </a:solidFill>
              </a:rPr>
              <a:t>!</a:t>
            </a:r>
          </a:p>
        </p:txBody>
      </p:sp>
      <p:pic>
        <p:nvPicPr>
          <p:cNvPr id="8" name="Picture Placeholder 7" descr="A person smiling for the camera&#10;&#10;Description automatically generated">
            <a:extLst>
              <a:ext uri="{FF2B5EF4-FFF2-40B4-BE49-F238E27FC236}">
                <a16:creationId xmlns:a16="http://schemas.microsoft.com/office/drawing/2014/main" id="{408DA715-81A9-4E14-B0E0-126A7DB52FBD}"/>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309" r="309"/>
          <a:stretch>
            <a:fillRect/>
          </a:stretch>
        </p:blipFill>
        <p:spPr>
          <a:xfrm>
            <a:off x="608086" y="1404496"/>
            <a:ext cx="3628354" cy="3650735"/>
          </a:xfrm>
        </p:spPr>
      </p:pic>
    </p:spTree>
    <p:extLst>
      <p:ext uri="{BB962C8B-B14F-4D97-AF65-F5344CB8AC3E}">
        <p14:creationId xmlns:p14="http://schemas.microsoft.com/office/powerpoint/2010/main" val="86111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82903" y="2871552"/>
            <a:ext cx="5423273" cy="2497338"/>
          </a:xfrm>
        </p:spPr>
        <p:txBody>
          <a:bodyPr rtlCol="0">
            <a:noAutofit/>
          </a:bodyPr>
          <a:lstStyle/>
          <a:p>
            <a:pPr algn="l">
              <a:defRPr/>
            </a:pPr>
            <a:r>
              <a:rPr lang="en-US" sz="4800" b="1" i="0" dirty="0"/>
              <a:t>SECTION 1: What is Marketing?</a:t>
            </a:r>
          </a:p>
          <a:p>
            <a:pPr algn="l">
              <a:defRPr/>
            </a:pPr>
            <a:endParaRPr lang="en-US" sz="4800" b="1" i="0" dirty="0"/>
          </a:p>
          <a:p>
            <a:pPr algn="l">
              <a:lnSpc>
                <a:spcPct val="100000"/>
              </a:lnSpc>
              <a:spcBef>
                <a:spcPts val="0"/>
              </a:spcBef>
            </a:pPr>
            <a:r>
              <a:rPr lang="en-IE" sz="2800" i="0" dirty="0"/>
              <a:t>Learn what marketing is and the relationship it has to sales. Great marketing starts with your brand so we will look at branding in detail</a:t>
            </a:r>
          </a:p>
          <a:p>
            <a:pPr algn="l">
              <a:lnSpc>
                <a:spcPct val="100000"/>
              </a:lnSpc>
              <a:spcBef>
                <a:spcPts val="0"/>
              </a:spcBef>
            </a:pPr>
            <a:endParaRPr lang="en-US" sz="4800" i="0" dirty="0"/>
          </a:p>
        </p:txBody>
      </p:sp>
      <p:pic>
        <p:nvPicPr>
          <p:cNvPr id="1026" name="Picture 2" descr="CIT - Cork Institute of Technology - Certificate in Digital ...">
            <a:extLst>
              <a:ext uri="{FF2B5EF4-FFF2-40B4-BE49-F238E27FC236}">
                <a16:creationId xmlns:a16="http://schemas.microsoft.com/office/drawing/2014/main" id="{433444DD-8CB1-4D9F-A700-D87C18D7C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3703550"/>
            <a:ext cx="3733800" cy="220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542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924338" y="2291636"/>
            <a:ext cx="6777125" cy="3631644"/>
          </a:xfrm>
        </p:spPr>
        <p:txBody>
          <a:bodyPr/>
          <a:lstStyle/>
          <a:p>
            <a:r>
              <a:rPr lang="en-IE" dirty="0"/>
              <a:t>Do anything that shocks a reaction out of the audience be it unexpected tears or surprise or jaw-dropping. </a:t>
            </a:r>
            <a:r>
              <a:rPr lang="en-IE" b="1" dirty="0">
                <a:solidFill>
                  <a:srgbClr val="E63275"/>
                </a:solidFill>
              </a:rPr>
              <a:t>Once that’s achieved then open conversation while they are still digesting what they saw/ heard/ experienced. </a:t>
            </a:r>
            <a:r>
              <a:rPr lang="en-IE" dirty="0"/>
              <a:t>Those few precious seconds when your tactic or storyline left the audience speechless are your marketing gold. Use them to engage and start a conversation about your brand and product.</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4479721" y="651909"/>
            <a:ext cx="7288854" cy="1478893"/>
          </a:xfrm>
        </p:spPr>
        <p:txBody>
          <a:bodyPr>
            <a:normAutofit/>
          </a:bodyPr>
          <a:lstStyle/>
          <a:p>
            <a:pPr algn="ctr">
              <a:lnSpc>
                <a:spcPct val="110000"/>
              </a:lnSpc>
              <a:spcBef>
                <a:spcPts val="0"/>
              </a:spcBef>
            </a:pPr>
            <a:r>
              <a:rPr lang="en-IE" b="1" dirty="0"/>
              <a:t>#7 – Shock/surprise and talk</a:t>
            </a:r>
          </a:p>
          <a:p>
            <a:pPr algn="ctr">
              <a:lnSpc>
                <a:spcPct val="110000"/>
              </a:lnSpc>
              <a:spcBef>
                <a:spcPts val="0"/>
              </a:spcBef>
            </a:pPr>
            <a:r>
              <a:rPr lang="en-IE" dirty="0"/>
              <a:t> </a:t>
            </a:r>
            <a:r>
              <a:rPr lang="en-IE" sz="2400" b="1" i="1" dirty="0">
                <a:solidFill>
                  <a:srgbClr val="10B2A3"/>
                </a:solidFill>
              </a:rPr>
              <a:t>Jinal Shah, </a:t>
            </a:r>
            <a:r>
              <a:rPr lang="en-IE" sz="2400" b="1" i="1" dirty="0">
                <a:solidFill>
                  <a:srgbClr val="10B2A3"/>
                </a:solidFill>
                <a:hlinkClick r:id="rId2">
                  <a:extLst>
                    <a:ext uri="{A12FA001-AC4F-418D-AE19-62706E023703}">
                      <ahyp:hlinkClr xmlns:ahyp="http://schemas.microsoft.com/office/drawing/2018/hyperlinkcolor" val="tx"/>
                    </a:ext>
                  </a:extLst>
                </a:hlinkClick>
              </a:rPr>
              <a:t>If I Were Marketing</a:t>
            </a:r>
            <a:r>
              <a:rPr lang="en-IE" sz="2400" b="1" i="1" dirty="0">
                <a:solidFill>
                  <a:srgbClr val="10B2A3"/>
                </a:solidFill>
              </a:rPr>
              <a:t>!</a:t>
            </a:r>
          </a:p>
        </p:txBody>
      </p:sp>
      <p:pic>
        <p:nvPicPr>
          <p:cNvPr id="7" name="Picture Placeholder 6" descr="A person in a green plant&#10;&#10;Description automatically generated">
            <a:extLst>
              <a:ext uri="{FF2B5EF4-FFF2-40B4-BE49-F238E27FC236}">
                <a16:creationId xmlns:a16="http://schemas.microsoft.com/office/drawing/2014/main" id="{E11884BE-55B3-4119-8F65-73B422F7BD3D}"/>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309" r="309"/>
          <a:stretch>
            <a:fillRect/>
          </a:stretch>
        </p:blipFill>
        <p:spPr>
          <a:xfrm>
            <a:off x="870341" y="1530331"/>
            <a:ext cx="3609380" cy="3631644"/>
          </a:xfrm>
        </p:spPr>
      </p:pic>
    </p:spTree>
    <p:extLst>
      <p:ext uri="{BB962C8B-B14F-4D97-AF65-F5344CB8AC3E}">
        <p14:creationId xmlns:p14="http://schemas.microsoft.com/office/powerpoint/2010/main" val="1771435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412610" y="1897354"/>
            <a:ext cx="7558480" cy="3631644"/>
          </a:xfrm>
        </p:spPr>
        <p:txBody>
          <a:bodyPr/>
          <a:lstStyle/>
          <a:p>
            <a:r>
              <a:rPr lang="en-IE" dirty="0"/>
              <a:t>I’m not a flashy, slick salesperson, nor should I want to be. I’m an introvert. </a:t>
            </a:r>
            <a:r>
              <a:rPr lang="en-IE" b="1" dirty="0">
                <a:solidFill>
                  <a:srgbClr val="E63275"/>
                </a:solidFill>
              </a:rPr>
              <a:t>My marketing approach mirrors my personality so it comes across as natural and genuine. </a:t>
            </a:r>
            <a:r>
              <a:rPr lang="en-IE" dirty="0"/>
              <a:t>I like to think of business relationships in the context of romantic relationships. If you are on a first date and the person you meet asks you to marry them, you’d probably run…fast! Same thing in business. Don’t try to close the deal on the first meeting. It’s awkward. Have a first date. (Check out my website.) Then ask them out for coffee. (Want to download my free report?) If things click then you’ll want to ask them for dinner. (Purchase my entry-level product.) And, then yes, if all goes well…marriage. (It’s time you bought my high-ticket offer.) And, don’t forget – schedule date nights after you’ve closed the deal.</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4479721" y="651909"/>
            <a:ext cx="7288854" cy="1478893"/>
          </a:xfrm>
        </p:spPr>
        <p:txBody>
          <a:bodyPr>
            <a:normAutofit/>
          </a:bodyPr>
          <a:lstStyle/>
          <a:p>
            <a:pPr algn="ctr">
              <a:lnSpc>
                <a:spcPct val="100000"/>
              </a:lnSpc>
              <a:spcBef>
                <a:spcPts val="0"/>
              </a:spcBef>
            </a:pPr>
            <a:r>
              <a:rPr lang="en-IE" b="1" dirty="0"/>
              <a:t>#8 – Building Relationships</a:t>
            </a:r>
          </a:p>
          <a:p>
            <a:pPr algn="ctr">
              <a:lnSpc>
                <a:spcPct val="100000"/>
              </a:lnSpc>
              <a:spcBef>
                <a:spcPts val="0"/>
              </a:spcBef>
            </a:pPr>
            <a:r>
              <a:rPr lang="en-IE" dirty="0"/>
              <a:t> </a:t>
            </a:r>
            <a:r>
              <a:rPr lang="en-IE" sz="2400" b="1" i="1" dirty="0">
                <a:solidFill>
                  <a:srgbClr val="10B2A3"/>
                </a:solidFill>
              </a:rPr>
              <a:t>Michele Daae, </a:t>
            </a:r>
            <a:r>
              <a:rPr lang="en-IE" sz="2400" b="1" i="1" dirty="0">
                <a:solidFill>
                  <a:srgbClr val="10B2A3"/>
                </a:solidFill>
                <a:hlinkClick r:id="rId2">
                  <a:extLst>
                    <a:ext uri="{A12FA001-AC4F-418D-AE19-62706E023703}">
                      <ahyp:hlinkClr xmlns:ahyp="http://schemas.microsoft.com/office/drawing/2018/hyperlinkcolor" val="tx"/>
                    </a:ext>
                  </a:extLst>
                </a:hlinkClick>
              </a:rPr>
              <a:t>Daae Consulting</a:t>
            </a:r>
            <a:r>
              <a:rPr lang="en-IE" sz="2400" b="1" i="1" dirty="0">
                <a:solidFill>
                  <a:srgbClr val="10B2A3"/>
                </a:solidFill>
              </a:rPr>
              <a:t>!</a:t>
            </a:r>
          </a:p>
        </p:txBody>
      </p:sp>
      <p:pic>
        <p:nvPicPr>
          <p:cNvPr id="6" name="Picture Placeholder 5" descr="A person taking a selfie&#10;&#10;Description automatically generated">
            <a:extLst>
              <a:ext uri="{FF2B5EF4-FFF2-40B4-BE49-F238E27FC236}">
                <a16:creationId xmlns:a16="http://schemas.microsoft.com/office/drawing/2014/main" id="{7D565190-C991-46D4-88D8-CE7C96D71F2E}"/>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2049" r="22049"/>
          <a:stretch>
            <a:fillRect/>
          </a:stretch>
        </p:blipFill>
        <p:spPr>
          <a:xfrm>
            <a:off x="775866" y="1481242"/>
            <a:ext cx="3513702" cy="3535376"/>
          </a:xfrm>
        </p:spPr>
      </p:pic>
    </p:spTree>
    <p:extLst>
      <p:ext uri="{BB962C8B-B14F-4D97-AF65-F5344CB8AC3E}">
        <p14:creationId xmlns:p14="http://schemas.microsoft.com/office/powerpoint/2010/main" val="188267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737893" y="2139189"/>
            <a:ext cx="6772509" cy="3631644"/>
          </a:xfrm>
        </p:spPr>
        <p:txBody>
          <a:bodyPr/>
          <a:lstStyle/>
          <a:p>
            <a:r>
              <a:rPr lang="en-IE" dirty="0"/>
              <a:t>Make sure you’re communicating what you and your company can do for your current and potential customers by explaining benefits, not features. Showing and telling your client how your products or services will improve their life stirs much more desire for your offer than simply explaining the features. If recommending a shampoo for a client, for example, explain how their hair will look and feel after use rather than listing out the ingredients. Some people may purchase solely based on features, but most are driven by an emotional reaction and feelings of desire for the benefits of what you’re marketing.</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3833769" y="651909"/>
            <a:ext cx="7934806" cy="1478893"/>
          </a:xfrm>
        </p:spPr>
        <p:txBody>
          <a:bodyPr>
            <a:normAutofit fontScale="92500"/>
          </a:bodyPr>
          <a:lstStyle/>
          <a:p>
            <a:pPr algn="ctr">
              <a:lnSpc>
                <a:spcPct val="100000"/>
              </a:lnSpc>
              <a:spcBef>
                <a:spcPts val="0"/>
              </a:spcBef>
            </a:pPr>
            <a:r>
              <a:rPr lang="en-IE" b="1" dirty="0"/>
              <a:t>#9 – Focus on the Benefits, Not the Features</a:t>
            </a:r>
          </a:p>
          <a:p>
            <a:pPr algn="ctr">
              <a:lnSpc>
                <a:spcPct val="100000"/>
              </a:lnSpc>
              <a:spcBef>
                <a:spcPts val="0"/>
              </a:spcBef>
            </a:pPr>
            <a:r>
              <a:rPr lang="en-IE" dirty="0"/>
              <a:t> </a:t>
            </a:r>
            <a:r>
              <a:rPr lang="en-IE" sz="2600" b="1" i="1" dirty="0">
                <a:solidFill>
                  <a:srgbClr val="10B2A3"/>
                </a:solidFill>
              </a:rPr>
              <a:t> </a:t>
            </a:r>
            <a:r>
              <a:rPr lang="en-IE" sz="2600" b="1" i="1" dirty="0">
                <a:solidFill>
                  <a:srgbClr val="10B2A3"/>
                </a:solidFill>
                <a:hlinkClick r:id="rId2">
                  <a:extLst>
                    <a:ext uri="{A12FA001-AC4F-418D-AE19-62706E023703}">
                      <ahyp:hlinkClr xmlns:ahyp="http://schemas.microsoft.com/office/drawing/2018/hyperlinkcolor" val="tx"/>
                    </a:ext>
                  </a:extLst>
                </a:hlinkClick>
              </a:rPr>
              <a:t>Caity Hubert</a:t>
            </a:r>
            <a:endParaRPr lang="en-IE" sz="2600" b="1" i="1" dirty="0">
              <a:solidFill>
                <a:srgbClr val="10B2A3"/>
              </a:solidFill>
            </a:endParaRPr>
          </a:p>
        </p:txBody>
      </p:sp>
      <p:pic>
        <p:nvPicPr>
          <p:cNvPr id="8" name="Picture Placeholder 7" descr="A person smiling for the camera&#10;&#10;Description automatically generated">
            <a:extLst>
              <a:ext uri="{FF2B5EF4-FFF2-40B4-BE49-F238E27FC236}">
                <a16:creationId xmlns:a16="http://schemas.microsoft.com/office/drawing/2014/main" id="{D1686641-BD1A-4892-A0B9-506583531E52}"/>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5971" b="5971"/>
          <a:stretch>
            <a:fillRect/>
          </a:stretch>
        </p:blipFill>
        <p:spPr>
          <a:xfrm>
            <a:off x="939770" y="1555497"/>
            <a:ext cx="3539951" cy="3561787"/>
          </a:xfrm>
        </p:spPr>
      </p:pic>
    </p:spTree>
    <p:extLst>
      <p:ext uri="{BB962C8B-B14F-4D97-AF65-F5344CB8AC3E}">
        <p14:creationId xmlns:p14="http://schemas.microsoft.com/office/powerpoint/2010/main" val="397263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202885" y="1820407"/>
            <a:ext cx="7692704" cy="3631644"/>
          </a:xfrm>
        </p:spPr>
        <p:txBody>
          <a:bodyPr/>
          <a:lstStyle/>
          <a:p>
            <a:r>
              <a:rPr lang="en-IE" dirty="0"/>
              <a:t>Thought leadership is an effective and cost-efficient way to build your brand, increase your visibility more broadly, raise your profile and attract more clients. Activities like speaking at a conference, writing articles, building your following on social media all contribute increasing your awareness with potential customers and building your credibility with a larger community. Instead of trying to start your own blog or newsletter, try contributing regularly to existing well-trafficked blogs in your industry or newsletters of like-minded organizations reaching the same target audience as you. Make sure you put your URL or contact info on it so they can find you and follow up. When your articles or talks become available online, make sure to send them out via social media to all your friends, followers and contacts.</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3808602" y="248582"/>
            <a:ext cx="7934806" cy="1478893"/>
          </a:xfrm>
        </p:spPr>
        <p:txBody>
          <a:bodyPr>
            <a:normAutofit fontScale="92500" lnSpcReduction="10000"/>
          </a:bodyPr>
          <a:lstStyle/>
          <a:p>
            <a:pPr algn="ctr">
              <a:lnSpc>
                <a:spcPct val="100000"/>
              </a:lnSpc>
              <a:spcBef>
                <a:spcPts val="0"/>
              </a:spcBef>
            </a:pPr>
            <a:r>
              <a:rPr lang="en-IE" b="1" dirty="0"/>
              <a:t>#10 – Contribute regularly to existing well-trafficked blogs</a:t>
            </a:r>
          </a:p>
          <a:p>
            <a:pPr algn="ctr">
              <a:lnSpc>
                <a:spcPct val="100000"/>
              </a:lnSpc>
              <a:spcBef>
                <a:spcPts val="0"/>
              </a:spcBef>
            </a:pPr>
            <a:r>
              <a:rPr lang="en-IE" dirty="0"/>
              <a:t> </a:t>
            </a:r>
            <a:r>
              <a:rPr lang="en-IE" sz="2600" b="1" i="1" dirty="0">
                <a:solidFill>
                  <a:srgbClr val="10B2A3"/>
                </a:solidFill>
              </a:rPr>
              <a:t>Paige Arnof-Fenn, </a:t>
            </a:r>
            <a:r>
              <a:rPr lang="en-IE" sz="2600" b="1" i="1" dirty="0">
                <a:solidFill>
                  <a:srgbClr val="10B2A3"/>
                </a:solidFill>
                <a:hlinkClick r:id="rId2">
                  <a:extLst>
                    <a:ext uri="{A12FA001-AC4F-418D-AE19-62706E023703}">
                      <ahyp:hlinkClr xmlns:ahyp="http://schemas.microsoft.com/office/drawing/2018/hyperlinkcolor" val="tx"/>
                    </a:ext>
                  </a:extLst>
                </a:hlinkClick>
              </a:rPr>
              <a:t>Mavens &amp; Moguls</a:t>
            </a:r>
            <a:r>
              <a:rPr lang="en-IE" sz="2600" b="1" i="1" dirty="0">
                <a:solidFill>
                  <a:srgbClr val="10B2A3"/>
                </a:solidFill>
              </a:rPr>
              <a:t>!</a:t>
            </a:r>
          </a:p>
        </p:txBody>
      </p:sp>
      <p:pic>
        <p:nvPicPr>
          <p:cNvPr id="7" name="Picture Placeholder 6" descr="A person sitting next to a fence&#10;&#10;Description automatically generated">
            <a:extLst>
              <a:ext uri="{FF2B5EF4-FFF2-40B4-BE49-F238E27FC236}">
                <a16:creationId xmlns:a16="http://schemas.microsoft.com/office/drawing/2014/main" id="{F9154326-ADE3-4959-A00D-626B24CE1F7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16590" b="16590"/>
          <a:stretch>
            <a:fillRect/>
          </a:stretch>
        </p:blipFill>
        <p:spPr>
          <a:xfrm>
            <a:off x="1077869" y="1727475"/>
            <a:ext cx="2981334" cy="2999724"/>
          </a:xfrm>
        </p:spPr>
      </p:pic>
    </p:spTree>
    <p:extLst>
      <p:ext uri="{BB962C8B-B14F-4D97-AF65-F5344CB8AC3E}">
        <p14:creationId xmlns:p14="http://schemas.microsoft.com/office/powerpoint/2010/main" val="2655824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4412435" y="1848982"/>
            <a:ext cx="7692704" cy="3631644"/>
          </a:xfrm>
        </p:spPr>
        <p:txBody>
          <a:bodyPr/>
          <a:lstStyle/>
          <a:p>
            <a:r>
              <a:rPr lang="en-IE" dirty="0"/>
              <a:t>I know that answer lacks fancy buzz-words and may sound simple. However, it’s the basis for any successful marketing strategy. </a:t>
            </a:r>
            <a:r>
              <a:rPr lang="en-IE" b="1" dirty="0">
                <a:solidFill>
                  <a:srgbClr val="E63275"/>
                </a:solidFill>
              </a:rPr>
              <a:t>Don’t look at marketing as a “quick fix” </a:t>
            </a:r>
            <a:r>
              <a:rPr lang="en-IE" dirty="0"/>
              <a:t>rather than a long-term solution. Marketing has many moving parts and you need to understand and communicate your business goals in order to know where to allocate your marketing resources. Do you want to get more leads? Do you want to sell a certain number of products? Do you simply want to raise awareness in specific markets? </a:t>
            </a:r>
            <a:r>
              <a:rPr lang="en-IE" b="1" dirty="0">
                <a:solidFill>
                  <a:srgbClr val="E63275"/>
                </a:solidFill>
              </a:rPr>
              <a:t>Odds are, it’s a mix of all of the above.</a:t>
            </a:r>
            <a:r>
              <a:rPr lang="en-IE" dirty="0"/>
              <a:t> Laying this out first helps you or whomever is handling your marketing understand the needs of the business and from there you can build a thoughtful marketing strategy to help you reach those goals. Without it you’re going to waste a lot of time and money!</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3808602" y="248582"/>
            <a:ext cx="7934806" cy="1478893"/>
          </a:xfrm>
        </p:spPr>
        <p:txBody>
          <a:bodyPr>
            <a:normAutofit/>
          </a:bodyPr>
          <a:lstStyle/>
          <a:p>
            <a:pPr algn="ctr"/>
            <a:r>
              <a:rPr lang="en-IE" b="1" dirty="0"/>
              <a:t>#11 – Know your goals</a:t>
            </a:r>
          </a:p>
          <a:p>
            <a:pPr algn="ctr">
              <a:lnSpc>
                <a:spcPct val="100000"/>
              </a:lnSpc>
              <a:spcBef>
                <a:spcPts val="0"/>
              </a:spcBef>
            </a:pPr>
            <a:r>
              <a:rPr lang="en-IE" sz="2400" b="1" i="1" dirty="0">
                <a:solidFill>
                  <a:srgbClr val="10B2A3"/>
                </a:solidFill>
              </a:rPr>
              <a:t> Kristen Harold, </a:t>
            </a:r>
            <a:r>
              <a:rPr lang="en-IE" sz="2400" b="1" i="1" dirty="0">
                <a:solidFill>
                  <a:srgbClr val="10B2A3"/>
                </a:solidFill>
                <a:hlinkClick r:id="rId2">
                  <a:extLst>
                    <a:ext uri="{A12FA001-AC4F-418D-AE19-62706E023703}">
                      <ahyp:hlinkClr xmlns:ahyp="http://schemas.microsoft.com/office/drawing/2018/hyperlinkcolor" val="tx"/>
                    </a:ext>
                  </a:extLst>
                </a:hlinkClick>
              </a:rPr>
              <a:t>KMH Marketing</a:t>
            </a:r>
            <a:r>
              <a:rPr lang="en-IE" sz="2400" b="1" i="1" dirty="0">
                <a:solidFill>
                  <a:srgbClr val="10B2A3"/>
                </a:solidFill>
              </a:rPr>
              <a:t>!</a:t>
            </a:r>
          </a:p>
        </p:txBody>
      </p:sp>
      <p:pic>
        <p:nvPicPr>
          <p:cNvPr id="8" name="Picture Placeholder 7" descr="A person smiling for the camera&#10;&#10;Description automatically generated">
            <a:extLst>
              <a:ext uri="{FF2B5EF4-FFF2-40B4-BE49-F238E27FC236}">
                <a16:creationId xmlns:a16="http://schemas.microsoft.com/office/drawing/2014/main" id="{370D2F18-DCFE-4023-B193-E64FDE9F80F8}"/>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309" r="309"/>
          <a:stretch>
            <a:fillRect/>
          </a:stretch>
        </p:blipFill>
        <p:spPr>
          <a:xfrm>
            <a:off x="985590" y="1580664"/>
            <a:ext cx="3339849" cy="3360451"/>
          </a:xfrm>
        </p:spPr>
      </p:pic>
    </p:spTree>
    <p:extLst>
      <p:ext uri="{BB962C8B-B14F-4D97-AF65-F5344CB8AC3E}">
        <p14:creationId xmlns:p14="http://schemas.microsoft.com/office/powerpoint/2010/main" val="4094357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D07E65-48B8-42C1-8EEE-F34D4301AC80}"/>
              </a:ext>
            </a:extLst>
          </p:cNvPr>
          <p:cNvSpPr>
            <a:spLocks noGrp="1"/>
          </p:cNvSpPr>
          <p:nvPr>
            <p:ph type="body" sz="quarter" idx="20"/>
          </p:nvPr>
        </p:nvSpPr>
        <p:spPr>
          <a:xfrm>
            <a:off x="5318620" y="2239856"/>
            <a:ext cx="6576968" cy="3631644"/>
          </a:xfrm>
        </p:spPr>
        <p:txBody>
          <a:bodyPr/>
          <a:lstStyle/>
          <a:p>
            <a:r>
              <a:rPr lang="en-IE" dirty="0"/>
              <a:t>Since you never know when or where your potential customers or investors may cross your path in life, </a:t>
            </a:r>
            <a:r>
              <a:rPr lang="en-IE" b="1" dirty="0">
                <a:solidFill>
                  <a:srgbClr val="E63275"/>
                </a:solidFill>
              </a:rPr>
              <a:t>you need to have an engaging elevator pitch ready to share at any time</a:t>
            </a:r>
            <a:r>
              <a:rPr lang="en-IE" dirty="0"/>
              <a:t>. The average adult attention span is under eight seconds, so you should have something compelling to offer about your brand that shows value, and does so quickly.!</a:t>
            </a:r>
            <a:endParaRPr lang="en-IE" b="1" dirty="0"/>
          </a:p>
        </p:txBody>
      </p:sp>
      <p:sp>
        <p:nvSpPr>
          <p:cNvPr id="5" name="Text Placeholder 4">
            <a:extLst>
              <a:ext uri="{FF2B5EF4-FFF2-40B4-BE49-F238E27FC236}">
                <a16:creationId xmlns:a16="http://schemas.microsoft.com/office/drawing/2014/main" id="{E2AF18A3-864C-4111-9929-BC9BDC8090DD}"/>
              </a:ext>
            </a:extLst>
          </p:cNvPr>
          <p:cNvSpPr>
            <a:spLocks noGrp="1"/>
          </p:cNvSpPr>
          <p:nvPr>
            <p:ph type="body" sz="quarter" idx="22"/>
          </p:nvPr>
        </p:nvSpPr>
        <p:spPr>
          <a:xfrm>
            <a:off x="5318620" y="248582"/>
            <a:ext cx="6424787" cy="1571825"/>
          </a:xfrm>
        </p:spPr>
        <p:txBody>
          <a:bodyPr>
            <a:normAutofit fontScale="92500" lnSpcReduction="20000"/>
          </a:bodyPr>
          <a:lstStyle/>
          <a:p>
            <a:r>
              <a:rPr lang="en-IE" b="1" dirty="0"/>
              <a:t>#12 – Always have an engaging elevator pitch ready</a:t>
            </a:r>
          </a:p>
          <a:p>
            <a:r>
              <a:rPr lang="en-IE" sz="3100" b="1" i="1" dirty="0">
                <a:solidFill>
                  <a:srgbClr val="10B2A3"/>
                </a:solidFill>
              </a:rPr>
              <a:t> </a:t>
            </a:r>
            <a:r>
              <a:rPr lang="en-IE" sz="2600" b="1" i="1" dirty="0">
                <a:solidFill>
                  <a:srgbClr val="10B2A3"/>
                </a:solidFill>
              </a:rPr>
              <a:t>Kelley Lauginiger, </a:t>
            </a:r>
            <a:r>
              <a:rPr lang="en-IE" sz="2600" b="1" i="1" dirty="0">
                <a:solidFill>
                  <a:srgbClr val="10B2A3"/>
                </a:solidFill>
                <a:hlinkClick r:id="rId2">
                  <a:extLst>
                    <a:ext uri="{A12FA001-AC4F-418D-AE19-62706E023703}">
                      <ahyp:hlinkClr xmlns:ahyp="http://schemas.microsoft.com/office/drawing/2018/hyperlinkcolor" val="tx"/>
                    </a:ext>
                  </a:extLst>
                </a:hlinkClick>
              </a:rPr>
              <a:t>American Freight Furniture &amp; Mattress</a:t>
            </a:r>
            <a:r>
              <a:rPr lang="en-IE" sz="2600" b="1" i="1" dirty="0">
                <a:solidFill>
                  <a:srgbClr val="10B2A3"/>
                </a:solidFill>
              </a:rPr>
              <a:t>!</a:t>
            </a:r>
          </a:p>
        </p:txBody>
      </p:sp>
      <p:pic>
        <p:nvPicPr>
          <p:cNvPr id="7" name="Picture Placeholder 6" descr="A person looking at the camera&#10;&#10;Description automatically generated">
            <a:extLst>
              <a:ext uri="{FF2B5EF4-FFF2-40B4-BE49-F238E27FC236}">
                <a16:creationId xmlns:a16="http://schemas.microsoft.com/office/drawing/2014/main" id="{38883242-2ADF-4CDE-B8F3-E6200D80BD1B}"/>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6873" r="16873"/>
          <a:stretch>
            <a:fillRect/>
          </a:stretch>
        </p:blipFill>
        <p:spPr>
          <a:xfrm>
            <a:off x="943645" y="1664884"/>
            <a:ext cx="3506601" cy="3528231"/>
          </a:xfrm>
        </p:spPr>
      </p:pic>
    </p:spTree>
    <p:extLst>
      <p:ext uri="{BB962C8B-B14F-4D97-AF65-F5344CB8AC3E}">
        <p14:creationId xmlns:p14="http://schemas.microsoft.com/office/powerpoint/2010/main" val="2826170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65355F-9B53-42C2-9238-47FD8EBB2DF5}"/>
              </a:ext>
            </a:extLst>
          </p:cNvPr>
          <p:cNvSpPr>
            <a:spLocks noGrp="1"/>
          </p:cNvSpPr>
          <p:nvPr>
            <p:ph type="body" sz="quarter" idx="11"/>
          </p:nvPr>
        </p:nvSpPr>
        <p:spPr>
          <a:xfrm>
            <a:off x="438535" y="1840442"/>
            <a:ext cx="6491432" cy="2654302"/>
          </a:xfrm>
        </p:spPr>
        <p:txBody>
          <a:bodyPr/>
          <a:lstStyle/>
          <a:p>
            <a:pPr lvl="0"/>
            <a:r>
              <a:rPr lang="en-IE" b="1" dirty="0"/>
              <a:t>SECTION 3</a:t>
            </a:r>
          </a:p>
          <a:p>
            <a:pPr lvl="0"/>
            <a:r>
              <a:rPr lang="en-IE" b="1" dirty="0"/>
              <a:t>Reaching/Attracting your Audience and getting Sales started!</a:t>
            </a:r>
            <a:endParaRPr lang="en-IE" dirty="0"/>
          </a:p>
          <a:p>
            <a:r>
              <a:rPr lang="en-IE" sz="2400" dirty="0">
                <a:latin typeface="+mn-lt"/>
              </a:rPr>
              <a:t>The buying journey and touch points. How to get to your customers? Where your customers are? What Your Customers Want? </a:t>
            </a:r>
          </a:p>
        </p:txBody>
      </p:sp>
    </p:spTree>
    <p:extLst>
      <p:ext uri="{BB962C8B-B14F-4D97-AF65-F5344CB8AC3E}">
        <p14:creationId xmlns:p14="http://schemas.microsoft.com/office/powerpoint/2010/main" val="3680457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666612" y="2964760"/>
            <a:ext cx="7407087" cy="697353"/>
          </a:xfrm>
        </p:spPr>
        <p:txBody>
          <a:bodyPr>
            <a:normAutofit/>
          </a:bodyPr>
          <a:lstStyle/>
          <a:p>
            <a:endParaRPr lang="en-IE" dirty="0"/>
          </a:p>
          <a:p>
            <a:endParaRPr lang="en-IE" dirty="0"/>
          </a:p>
          <a:p>
            <a:endParaRPr lang="en-IE" dirty="0">
              <a:solidFill>
                <a:srgbClr val="E95273"/>
              </a:solidFill>
            </a:endParaRPr>
          </a:p>
          <a:p>
            <a:endParaRPr lang="en-US" altLang="x-none" dirty="0">
              <a:solidFill>
                <a:srgbClr val="525252"/>
              </a:solidFill>
              <a:latin typeface="Calibri" charset="0"/>
              <a:ea typeface="MS PGothic" charset="-128"/>
            </a:endParaRPr>
          </a:p>
          <a:p>
            <a:pPr algn="just"/>
            <a:endParaRPr lang="en-IE" dirty="0">
              <a:solidFill>
                <a:srgbClr val="7A7C7E"/>
              </a:solidFill>
            </a:endParaRPr>
          </a:p>
          <a:p>
            <a:pPr>
              <a:spcBef>
                <a:spcPts val="400"/>
              </a:spcBef>
            </a:pPr>
            <a:endParaRPr lang="en-IE" dirty="0"/>
          </a:p>
          <a:p>
            <a:pPr>
              <a:spcBef>
                <a:spcPts val="400"/>
              </a:spcBef>
            </a:pPr>
            <a:endParaRPr lang="en-US" dirty="0"/>
          </a:p>
        </p:txBody>
      </p:sp>
      <p:sp>
        <p:nvSpPr>
          <p:cNvPr id="2" name="Text Placeholder 1">
            <a:extLst>
              <a:ext uri="{FF2B5EF4-FFF2-40B4-BE49-F238E27FC236}">
                <a16:creationId xmlns:a16="http://schemas.microsoft.com/office/drawing/2014/main" id="{7DD5FF40-84B1-4626-ABFD-587D0355BDE7}"/>
              </a:ext>
            </a:extLst>
          </p:cNvPr>
          <p:cNvSpPr>
            <a:spLocks noGrp="1"/>
          </p:cNvSpPr>
          <p:nvPr>
            <p:ph type="body" sz="quarter" idx="14"/>
          </p:nvPr>
        </p:nvSpPr>
        <p:spPr>
          <a:xfrm>
            <a:off x="4682042" y="2191901"/>
            <a:ext cx="7407088" cy="3975101"/>
          </a:xfrm>
          <a:solidFill>
            <a:schemeClr val="bg1"/>
          </a:solidFill>
        </p:spPr>
        <p:txBody>
          <a:bodyPr/>
          <a:lstStyle/>
          <a:p>
            <a:r>
              <a:rPr lang="en-IE" dirty="0"/>
              <a:t>In </a:t>
            </a:r>
            <a:r>
              <a:rPr lang="en-IE" altLang="en-US" dirty="0">
                <a:solidFill>
                  <a:srgbClr val="7A7C7E"/>
                </a:solidFill>
              </a:rPr>
              <a:t>Module 2, we went into considerable detail on customer profiling as part of your Validating your Business Idea. We also touched on some relevant is content in </a:t>
            </a:r>
            <a:r>
              <a:rPr lang="en-IE" dirty="0"/>
              <a:t>Module 5 where we introduced you to 9 business models. The one you chose will determine how you approach you sales and marketing. </a:t>
            </a:r>
          </a:p>
          <a:p>
            <a:r>
              <a:rPr lang="en-IE" dirty="0"/>
              <a:t>In an increasingly competitive world, start-ups need to get their products to the market faster than ever. A strong marketing strategy will help you hit the ground running.</a:t>
            </a:r>
          </a:p>
          <a:p>
            <a:r>
              <a:rPr lang="en-IE" dirty="0"/>
              <a:t>In the section which follows we will look at ways to reach and engage in your customer</a:t>
            </a:r>
          </a:p>
        </p:txBody>
      </p:sp>
      <p:sp>
        <p:nvSpPr>
          <p:cNvPr id="6" name="Text Placeholder 1"/>
          <p:cNvSpPr txBox="1">
            <a:spLocks/>
          </p:cNvSpPr>
          <p:nvPr/>
        </p:nvSpPr>
        <p:spPr bwMode="auto">
          <a:xfrm>
            <a:off x="3817620" y="690998"/>
            <a:ext cx="8374380"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dirty="0">
                <a:solidFill>
                  <a:srgbClr val="E95273"/>
                </a:solidFill>
              </a:rPr>
              <a:t>Your Customer defines your Marketing and Sales Strategy</a:t>
            </a:r>
          </a:p>
        </p:txBody>
      </p:sp>
      <p:pic>
        <p:nvPicPr>
          <p:cNvPr id="4" name="Picture 3" descr="A picture containing light&#10;&#10;Description automatically generated">
            <a:extLst>
              <a:ext uri="{FF2B5EF4-FFF2-40B4-BE49-F238E27FC236}">
                <a16:creationId xmlns:a16="http://schemas.microsoft.com/office/drawing/2014/main" id="{6E4D9622-7DAF-4B60-81A8-525DE2BF1A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4310" y="3245007"/>
            <a:ext cx="4435611" cy="3098951"/>
          </a:xfrm>
          <a:prstGeom prst="rect">
            <a:avLst/>
          </a:prstGeom>
        </p:spPr>
      </p:pic>
    </p:spTree>
    <p:extLst>
      <p:ext uri="{BB962C8B-B14F-4D97-AF65-F5344CB8AC3E}">
        <p14:creationId xmlns:p14="http://schemas.microsoft.com/office/powerpoint/2010/main" val="2072933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25D41E-8AB9-40E2-A52A-D2A9B056AA19}"/>
              </a:ext>
            </a:extLst>
          </p:cNvPr>
          <p:cNvSpPr>
            <a:spLocks noGrp="1"/>
          </p:cNvSpPr>
          <p:nvPr>
            <p:ph type="body" sz="quarter" idx="13"/>
          </p:nvPr>
        </p:nvSpPr>
        <p:spPr/>
        <p:txBody>
          <a:bodyPr/>
          <a:lstStyle/>
          <a:p>
            <a:r>
              <a:rPr lang="en-IE" b="1" dirty="0">
                <a:solidFill>
                  <a:srgbClr val="E63275"/>
                </a:solidFill>
              </a:rPr>
              <a:t>Customer Touch Points</a:t>
            </a:r>
          </a:p>
        </p:txBody>
      </p:sp>
      <p:sp>
        <p:nvSpPr>
          <p:cNvPr id="6" name="Text Placeholder 5">
            <a:extLst>
              <a:ext uri="{FF2B5EF4-FFF2-40B4-BE49-F238E27FC236}">
                <a16:creationId xmlns:a16="http://schemas.microsoft.com/office/drawing/2014/main" id="{1CB3EFF2-DC93-464E-A020-5C653A24173E}"/>
              </a:ext>
            </a:extLst>
          </p:cNvPr>
          <p:cNvSpPr>
            <a:spLocks noGrp="1"/>
          </p:cNvSpPr>
          <p:nvPr>
            <p:ph type="body" sz="quarter" idx="14"/>
          </p:nvPr>
        </p:nvSpPr>
        <p:spPr>
          <a:xfrm>
            <a:off x="331470" y="2882899"/>
            <a:ext cx="4777740" cy="3975101"/>
          </a:xfrm>
        </p:spPr>
        <p:txBody>
          <a:bodyPr/>
          <a:lstStyle/>
          <a:p>
            <a:r>
              <a:rPr lang="en-IE" b="1" dirty="0">
                <a:solidFill>
                  <a:srgbClr val="E63275"/>
                </a:solidFill>
              </a:rPr>
              <a:t>Customer touchpoints</a:t>
            </a:r>
            <a:r>
              <a:rPr lang="en-IE" dirty="0">
                <a:solidFill>
                  <a:srgbClr val="E63275"/>
                </a:solidFill>
              </a:rPr>
              <a:t> </a:t>
            </a:r>
            <a:r>
              <a:rPr lang="en-IE" dirty="0"/>
              <a:t>are your brand's </a:t>
            </a:r>
            <a:r>
              <a:rPr lang="en-IE" b="1" dirty="0"/>
              <a:t>points</a:t>
            </a:r>
            <a:r>
              <a:rPr lang="en-IE" dirty="0"/>
              <a:t> of </a:t>
            </a:r>
            <a:r>
              <a:rPr lang="en-IE" b="1" dirty="0"/>
              <a:t>customer</a:t>
            </a:r>
            <a:r>
              <a:rPr lang="en-IE" dirty="0"/>
              <a:t> contact, from start to finish. </a:t>
            </a:r>
          </a:p>
          <a:p>
            <a:r>
              <a:rPr lang="en-IE" dirty="0"/>
              <a:t>For example, </a:t>
            </a:r>
            <a:r>
              <a:rPr lang="en-IE" b="1" dirty="0"/>
              <a:t>customers</a:t>
            </a:r>
            <a:r>
              <a:rPr lang="en-IE" dirty="0"/>
              <a:t> may find your business online or in an ad, see ratings and reviews, visit your website, shop at your retail store, or contact your </a:t>
            </a:r>
            <a:r>
              <a:rPr lang="en-IE" b="1" dirty="0"/>
              <a:t>customer</a:t>
            </a:r>
            <a:r>
              <a:rPr lang="en-IE" dirty="0"/>
              <a:t> service.</a:t>
            </a:r>
          </a:p>
        </p:txBody>
      </p:sp>
      <p:pic>
        <p:nvPicPr>
          <p:cNvPr id="10242" name="Picture 2" descr="Brand touchpoints">
            <a:extLst>
              <a:ext uri="{FF2B5EF4-FFF2-40B4-BE49-F238E27FC236}">
                <a16:creationId xmlns:a16="http://schemas.microsoft.com/office/drawing/2014/main" id="{EA68E282-E93C-4426-A3DC-42CFD516B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21"/>
          <a:stretch/>
        </p:blipFill>
        <p:spPr bwMode="auto">
          <a:xfrm>
            <a:off x="5101304" y="1931670"/>
            <a:ext cx="6923056" cy="428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689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The buying journey and touch points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302003" y="2612398"/>
            <a:ext cx="11065734" cy="3975101"/>
          </a:xfrm>
        </p:spPr>
        <p:txBody>
          <a:bodyPr/>
          <a:lstStyle/>
          <a:p>
            <a:r>
              <a:rPr lang="en-IE" b="1" dirty="0">
                <a:solidFill>
                  <a:srgbClr val="10B2A3"/>
                </a:solidFill>
              </a:rPr>
              <a:t>Marketing touchpoints </a:t>
            </a:r>
            <a:r>
              <a:rPr lang="en-IE" dirty="0"/>
              <a:t>are customer interactions with your brand over the course of their buyer journey. Mapping those touchpoints across the buyer journey will help your brand provide the right experience for your customers across channels.</a:t>
            </a:r>
          </a:p>
          <a:p>
            <a:r>
              <a:rPr lang="en-IE" b="1" dirty="0">
                <a:solidFill>
                  <a:srgbClr val="E63275"/>
                </a:solidFill>
              </a:rPr>
              <a:t>The Customer Journey: One Touchpoint at a Time</a:t>
            </a:r>
          </a:p>
          <a:p>
            <a:r>
              <a:rPr lang="en-IE" dirty="0"/>
              <a:t>Consider the many ways your customers interact with your brand, you also can start building out the customer journey, find the right content or experience to deliver on the right channel at the right time to the right person. </a:t>
            </a:r>
          </a:p>
          <a:p>
            <a:r>
              <a:rPr lang="en-IE" dirty="0"/>
              <a:t>Building the customer journey means knowing and understanding your customers: their pain points, their challenges, their motivations, and more. It’s a process we call “</a:t>
            </a:r>
            <a:r>
              <a:rPr lang="en-IE" dirty="0">
                <a:hlinkClick r:id="rId2" tooltip="humanizing marketing"/>
              </a:rPr>
              <a:t>humanizing marketing</a:t>
            </a:r>
            <a:r>
              <a:rPr lang="en-IE" dirty="0"/>
              <a:t>,” in which deep understanding of your customers allows a brand to use marketing to make a positive impact on their lives.</a:t>
            </a:r>
          </a:p>
          <a:p>
            <a:endParaRPr lang="en-IE" dirty="0"/>
          </a:p>
        </p:txBody>
      </p:sp>
    </p:spTree>
    <p:extLst>
      <p:ext uri="{BB962C8B-B14F-4D97-AF65-F5344CB8AC3E}">
        <p14:creationId xmlns:p14="http://schemas.microsoft.com/office/powerpoint/2010/main" val="439675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60CFF-7D32-4E14-9AFB-1BEE0369AAB1}"/>
              </a:ext>
            </a:extLst>
          </p:cNvPr>
          <p:cNvSpPr>
            <a:spLocks noGrp="1"/>
          </p:cNvSpPr>
          <p:nvPr>
            <p:ph type="body" sz="quarter" idx="20"/>
          </p:nvPr>
        </p:nvSpPr>
        <p:spPr/>
        <p:txBody>
          <a:bodyPr/>
          <a:lstStyle/>
          <a:p>
            <a:r>
              <a:rPr lang="en-US" dirty="0"/>
              <a:t>Many people wonder abut the difference between and sales and marketing. </a:t>
            </a:r>
          </a:p>
          <a:p>
            <a:endParaRPr lang="en-US" dirty="0"/>
          </a:p>
          <a:p>
            <a:r>
              <a:rPr lang="en-US" dirty="0"/>
              <a:t>Let’s be clear …while marketing and sales are related in business, they are not the same thing…</a:t>
            </a:r>
          </a:p>
          <a:p>
            <a:endParaRPr lang="en-IE" dirty="0"/>
          </a:p>
        </p:txBody>
      </p:sp>
      <p:sp>
        <p:nvSpPr>
          <p:cNvPr id="4" name="Text Placeholder 3">
            <a:extLst>
              <a:ext uri="{FF2B5EF4-FFF2-40B4-BE49-F238E27FC236}">
                <a16:creationId xmlns:a16="http://schemas.microsoft.com/office/drawing/2014/main" id="{F4ED37EB-3B60-456D-A8B8-728F843E60E2}"/>
              </a:ext>
            </a:extLst>
          </p:cNvPr>
          <p:cNvSpPr>
            <a:spLocks noGrp="1"/>
          </p:cNvSpPr>
          <p:nvPr>
            <p:ph type="body" sz="quarter" idx="22"/>
          </p:nvPr>
        </p:nvSpPr>
        <p:spPr>
          <a:xfrm>
            <a:off x="2788920" y="767883"/>
            <a:ext cx="8912543" cy="857158"/>
          </a:xfrm>
        </p:spPr>
        <p:txBody>
          <a:bodyPr>
            <a:normAutofit/>
          </a:bodyPr>
          <a:lstStyle/>
          <a:p>
            <a:r>
              <a:rPr lang="en-US" dirty="0"/>
              <a:t>Relationship between Marketing and Sales</a:t>
            </a:r>
          </a:p>
          <a:p>
            <a:endParaRPr lang="en-IE" dirty="0"/>
          </a:p>
        </p:txBody>
      </p:sp>
      <p:pic>
        <p:nvPicPr>
          <p:cNvPr id="15" name="Picture 14">
            <a:extLst>
              <a:ext uri="{FF2B5EF4-FFF2-40B4-BE49-F238E27FC236}">
                <a16:creationId xmlns:a16="http://schemas.microsoft.com/office/drawing/2014/main" id="{D8BCC17C-DE26-4438-BCAE-A2F73D980109}"/>
              </a:ext>
            </a:extLst>
          </p:cNvPr>
          <p:cNvPicPr>
            <a:picLocks noChangeAspect="1"/>
          </p:cNvPicPr>
          <p:nvPr/>
        </p:nvPicPr>
        <p:blipFill>
          <a:blip r:embed="rId2"/>
          <a:stretch>
            <a:fillRect/>
          </a:stretch>
        </p:blipFill>
        <p:spPr>
          <a:xfrm>
            <a:off x="0" y="3074149"/>
            <a:ext cx="5676900" cy="2492900"/>
          </a:xfrm>
          <a:prstGeom prst="rect">
            <a:avLst/>
          </a:prstGeom>
        </p:spPr>
      </p:pic>
      <p:pic>
        <p:nvPicPr>
          <p:cNvPr id="17" name="Graphic 16" descr="Euro">
            <a:extLst>
              <a:ext uri="{FF2B5EF4-FFF2-40B4-BE49-F238E27FC236}">
                <a16:creationId xmlns:a16="http://schemas.microsoft.com/office/drawing/2014/main" id="{417867A6-3B65-4D66-B356-DAC8AC5D1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830" y="4274879"/>
            <a:ext cx="914400" cy="914400"/>
          </a:xfrm>
          <a:prstGeom prst="rect">
            <a:avLst/>
          </a:prstGeom>
        </p:spPr>
      </p:pic>
      <p:pic>
        <p:nvPicPr>
          <p:cNvPr id="19" name="Graphic 18" descr="Upward trend">
            <a:extLst>
              <a:ext uri="{FF2B5EF4-FFF2-40B4-BE49-F238E27FC236}">
                <a16:creationId xmlns:a16="http://schemas.microsoft.com/office/drawing/2014/main" id="{A5BAE4DD-AF7E-4D2A-9395-11A3A5F99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5760" y="4274879"/>
            <a:ext cx="914400" cy="914400"/>
          </a:xfrm>
          <a:prstGeom prst="rect">
            <a:avLst/>
          </a:prstGeom>
        </p:spPr>
      </p:pic>
    </p:spTree>
    <p:extLst>
      <p:ext uri="{BB962C8B-B14F-4D97-AF65-F5344CB8AC3E}">
        <p14:creationId xmlns:p14="http://schemas.microsoft.com/office/powerpoint/2010/main" val="3241227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The buying journey and touch points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302003" y="2612398"/>
            <a:ext cx="11065734" cy="3975101"/>
          </a:xfrm>
        </p:spPr>
        <p:txBody>
          <a:bodyPr/>
          <a:lstStyle/>
          <a:p>
            <a:r>
              <a:rPr lang="en-IE" b="1" dirty="0"/>
              <a:t>Some of the keyways touchpoints are likely to influence the customer experience.</a:t>
            </a:r>
          </a:p>
          <a:p>
            <a:pPr marL="457200" indent="-457200">
              <a:buFont typeface="+mj-lt"/>
              <a:buAutoNum type="arabicPeriod"/>
            </a:pPr>
            <a:r>
              <a:rPr lang="en-IE" b="1" dirty="0">
                <a:solidFill>
                  <a:srgbClr val="10B2A3"/>
                </a:solidFill>
              </a:rPr>
              <a:t>Use Data to Make Your Website Your Most Versatile Touchpoint </a:t>
            </a:r>
            <a:r>
              <a:rPr lang="en-IE" dirty="0"/>
              <a:t>Your website contains numerous potential touchpoints: product pages, blog posts, location specific pages. An understanding of your customers is crucial to perfecting your website as the hub of the digital customer experience. One of the best ways to align your touchpoints is by </a:t>
            </a:r>
            <a:r>
              <a:rPr lang="en-IE" dirty="0">
                <a:hlinkClick r:id="rId2" tooltip="mapping the customer journey"/>
              </a:rPr>
              <a:t>mapping the customer journey</a:t>
            </a:r>
            <a:r>
              <a:rPr lang="en-IE" dirty="0"/>
              <a:t>. </a:t>
            </a:r>
            <a:r>
              <a:rPr lang="en-IE" b="1" dirty="0"/>
              <a:t>Start with personas: </a:t>
            </a:r>
            <a:r>
              <a:rPr lang="en-IE" dirty="0"/>
              <a:t>who are your key customer segments? To understand who they are and how they are likely interact with your brand at key touchpoints, you need to get insights from customer data. Personalization is one of the biggest trends in marketing right now (and the one that marketing executives feel most unprepared for), but it requires walking a very particular line around customer data. </a:t>
            </a:r>
          </a:p>
          <a:p>
            <a:pPr marL="457200" indent="-457200">
              <a:buFont typeface="+mj-lt"/>
              <a:buAutoNum type="arabicPeriod"/>
            </a:pPr>
            <a:endParaRPr lang="en-IE" dirty="0"/>
          </a:p>
          <a:p>
            <a:endParaRPr lang="en-IE" dirty="0"/>
          </a:p>
        </p:txBody>
      </p:sp>
    </p:spTree>
    <p:extLst>
      <p:ext uri="{BB962C8B-B14F-4D97-AF65-F5344CB8AC3E}">
        <p14:creationId xmlns:p14="http://schemas.microsoft.com/office/powerpoint/2010/main" val="805079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The buying journey and touch points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302003" y="2813734"/>
            <a:ext cx="11065734" cy="3975101"/>
          </a:xfrm>
        </p:spPr>
        <p:txBody>
          <a:bodyPr/>
          <a:lstStyle/>
          <a:p>
            <a:pPr marL="457200" indent="-457200">
              <a:buFont typeface="+mj-lt"/>
              <a:buAutoNum type="arabicPeriod" startAt="2"/>
            </a:pPr>
            <a:r>
              <a:rPr lang="en-IE" b="1" dirty="0">
                <a:solidFill>
                  <a:srgbClr val="10B2A3"/>
                </a:solidFill>
              </a:rPr>
              <a:t>Map the Customer Journey to Find Crucial Touchpoints</a:t>
            </a:r>
          </a:p>
          <a:p>
            <a:r>
              <a:rPr lang="en-IE" b="1" dirty="0">
                <a:solidFill>
                  <a:srgbClr val="E63275"/>
                </a:solidFill>
              </a:rPr>
              <a:t>Organic search insights </a:t>
            </a:r>
            <a:r>
              <a:rPr lang="en-IE" dirty="0"/>
              <a:t>are a key component in understanding how your customers are likely to engage with your brand. What questions are they asking that you can help them answer? What can you share about your brand’s area of expertise? What kind of device are they using? Use technology to access and organize your insights so you can get the most impact from them. Next, consider the stages of the customer journey: what is your customer trying to accomplish when they search for specific groups of phrases? </a:t>
            </a:r>
          </a:p>
          <a:p>
            <a:r>
              <a:rPr lang="en-IE" sz="1400" dirty="0">
                <a:hlinkClick r:id="rId2"/>
              </a:rPr>
              <a:t>https://www.conductor.com/blog/2019/01/what-is-a-touchpoint-marketing-touchpoints-on-a-buyers-journey-in-2019/</a:t>
            </a:r>
            <a:endParaRPr lang="en-IE" sz="1400" dirty="0"/>
          </a:p>
          <a:p>
            <a:pPr marL="457200" indent="-457200">
              <a:buFont typeface="+mj-lt"/>
              <a:buAutoNum type="arabicPeriod"/>
            </a:pPr>
            <a:endParaRPr lang="en-IE" dirty="0"/>
          </a:p>
          <a:p>
            <a:endParaRPr lang="en-IE" dirty="0"/>
          </a:p>
        </p:txBody>
      </p:sp>
    </p:spTree>
    <p:extLst>
      <p:ext uri="{BB962C8B-B14F-4D97-AF65-F5344CB8AC3E}">
        <p14:creationId xmlns:p14="http://schemas.microsoft.com/office/powerpoint/2010/main" val="2468849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The buying journey and touch points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302003" y="2813734"/>
            <a:ext cx="11065734" cy="3975101"/>
          </a:xfrm>
        </p:spPr>
        <p:txBody>
          <a:bodyPr/>
          <a:lstStyle/>
          <a:p>
            <a:pPr marL="457200" indent="-457200">
              <a:buFont typeface="+mj-lt"/>
              <a:buAutoNum type="arabicPeriod" startAt="3"/>
            </a:pPr>
            <a:r>
              <a:rPr lang="en-IE" b="1" dirty="0">
                <a:solidFill>
                  <a:srgbClr val="10B2A3"/>
                </a:solidFill>
              </a:rPr>
              <a:t>Finding the Right Moment: Other Digital Channels</a:t>
            </a:r>
          </a:p>
          <a:p>
            <a:r>
              <a:rPr lang="en-IE" dirty="0"/>
              <a:t>Other key channels that you need to consider include social media, paid search, display ads, and more. All too often, we divide our marketing into </a:t>
            </a:r>
            <a:r>
              <a:rPr lang="en-IE" dirty="0">
                <a:hlinkClick r:id="rId2" tooltip="paid and earned strategies"/>
              </a:rPr>
              <a:t>paid and earned strategies</a:t>
            </a:r>
            <a:r>
              <a:rPr lang="en-IE" dirty="0"/>
              <a:t> that can deploy very differently. But the same humanized marketing strategies and considerations you apply to your “earned” interactions like blog posts driving organic traffic should apply to every touchpoint.</a:t>
            </a:r>
          </a:p>
          <a:p>
            <a:r>
              <a:rPr lang="en-IE" dirty="0"/>
              <a:t>If you are buying space on a search engine results page, does the content you’re providing match the search intent of your customer? It needs to; you should not buy space just to have it, but because you are able to provide real value to your customer at that touchpoint. </a:t>
            </a:r>
            <a:r>
              <a:rPr lang="en-IE" sz="1400" dirty="0">
                <a:hlinkClick r:id="rId3"/>
              </a:rPr>
              <a:t>https://www.conductor.com/blog/2019/01/what-is-a-touchpoint-marketing-touchpoints-on-a-buyers-journey-in-2019/</a:t>
            </a:r>
            <a:endParaRPr lang="en-IE" sz="1400" dirty="0"/>
          </a:p>
          <a:p>
            <a:pPr marL="457200" indent="-457200">
              <a:buFont typeface="+mj-lt"/>
              <a:buAutoNum type="arabicPeriod"/>
            </a:pPr>
            <a:endParaRPr lang="en-IE" dirty="0"/>
          </a:p>
          <a:p>
            <a:endParaRPr lang="en-IE" dirty="0"/>
          </a:p>
        </p:txBody>
      </p:sp>
    </p:spTree>
    <p:extLst>
      <p:ext uri="{BB962C8B-B14F-4D97-AF65-F5344CB8AC3E}">
        <p14:creationId xmlns:p14="http://schemas.microsoft.com/office/powerpoint/2010/main" val="2442161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The buying journey and touch points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692528" y="2882899"/>
            <a:ext cx="11065734" cy="3975101"/>
          </a:xfrm>
        </p:spPr>
        <p:txBody>
          <a:bodyPr/>
          <a:lstStyle/>
          <a:p>
            <a:pPr marL="457200" indent="-457200">
              <a:buFont typeface="+mj-lt"/>
              <a:buAutoNum type="arabicPeriod" startAt="4"/>
            </a:pPr>
            <a:r>
              <a:rPr lang="en-IE" b="1" dirty="0">
                <a:solidFill>
                  <a:srgbClr val="10B2A3"/>
                </a:solidFill>
              </a:rPr>
              <a:t>Beyond Digital Touchpoints: Integrating Brick-and-Mortar Experiences</a:t>
            </a:r>
          </a:p>
          <a:p>
            <a:r>
              <a:rPr lang="en-IE" dirty="0"/>
              <a:t>Increasingly, customers are </a:t>
            </a:r>
            <a:r>
              <a:rPr lang="en-IE" dirty="0">
                <a:hlinkClick r:id="rId2" tooltip="demanding seamless omnichannel experiences"/>
              </a:rPr>
              <a:t>demanding seamless omnichannel experiences</a:t>
            </a:r>
            <a:r>
              <a:rPr lang="en-IE" dirty="0"/>
              <a:t>, in which they are able to interact with brands across channels both digital and in person. It’s crucial to bring together data from non-digital sources like in-store purchase history that are often isolated to get a whole picture of your customers’ interactions with your brand across all channels.</a:t>
            </a:r>
          </a:p>
          <a:p>
            <a:r>
              <a:rPr lang="en-IE" sz="1400" dirty="0">
                <a:hlinkClick r:id="rId3"/>
              </a:rPr>
              <a:t>https://www.conductor.com/blog/2019/01/what-is-a-touchpoint-marketing-touchpoints-on-a-buyers-journey-in-2019/</a:t>
            </a:r>
            <a:endParaRPr lang="en-IE" sz="1400" dirty="0"/>
          </a:p>
          <a:p>
            <a:pPr marL="457200" indent="-457200">
              <a:buFont typeface="+mj-lt"/>
              <a:buAutoNum type="arabicPeriod"/>
            </a:pPr>
            <a:endParaRPr lang="en-IE" dirty="0"/>
          </a:p>
          <a:p>
            <a:endParaRPr lang="en-IE" dirty="0"/>
          </a:p>
        </p:txBody>
      </p:sp>
    </p:spTree>
    <p:extLst>
      <p:ext uri="{BB962C8B-B14F-4D97-AF65-F5344CB8AC3E}">
        <p14:creationId xmlns:p14="http://schemas.microsoft.com/office/powerpoint/2010/main" val="2397584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How to Find Your Customers?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547688" y="2882899"/>
            <a:ext cx="11096624" cy="3975101"/>
          </a:xfrm>
        </p:spPr>
        <p:txBody>
          <a:bodyPr/>
          <a:lstStyle/>
          <a:p>
            <a:pPr marL="457200" indent="-457200">
              <a:buFont typeface="+mj-lt"/>
              <a:buAutoNum type="arabicPeriod"/>
            </a:pPr>
            <a:r>
              <a:rPr lang="en-IE" b="1" dirty="0">
                <a:solidFill>
                  <a:srgbClr val="10B2A3"/>
                </a:solidFill>
              </a:rPr>
              <a:t>Develop a Plan for Customer Acquisition </a:t>
            </a:r>
            <a:r>
              <a:rPr lang="en-IE" dirty="0"/>
              <a:t>the secret to this is to know who would make an idea customer</a:t>
            </a:r>
          </a:p>
          <a:p>
            <a:pPr marL="457200" indent="-457200">
              <a:buFont typeface="+mj-lt"/>
              <a:buAutoNum type="arabicPeriod"/>
            </a:pPr>
            <a:r>
              <a:rPr lang="en-IE" b="1" dirty="0">
                <a:solidFill>
                  <a:srgbClr val="10B2A3"/>
                </a:solidFill>
              </a:rPr>
              <a:t>Look for and follow business prospects on social media </a:t>
            </a:r>
            <a:r>
              <a:rPr lang="en-IE" dirty="0"/>
              <a:t>Don’t try to sell to them on social media feeds try to develop relationships with potential customers. Retweet or comment on their posts. Mention them on your social media!</a:t>
            </a:r>
          </a:p>
          <a:p>
            <a:pPr marL="457200" indent="-457200">
              <a:buFont typeface="+mj-lt"/>
              <a:buAutoNum type="arabicPeriod"/>
            </a:pPr>
            <a:r>
              <a:rPr lang="en-IE" b="1" dirty="0">
                <a:solidFill>
                  <a:srgbClr val="10B2A3"/>
                </a:solidFill>
              </a:rPr>
              <a:t>Work your local newspapers and radio stations </a:t>
            </a:r>
            <a:r>
              <a:rPr lang="en-IE" dirty="0"/>
              <a:t>can be powerful and have a huge reach and lead to potential new customers especially if your customers read or listen to the title you are on. Send people who have done well or who have been on such mediums who could be potentially a customer send them a ‘congratulations’ </a:t>
            </a:r>
          </a:p>
          <a:p>
            <a:r>
              <a:rPr lang="en-IE" sz="1400" dirty="0">
                <a:hlinkClick r:id="rId2"/>
              </a:rPr>
              <a:t>https://www.businessknowhow.com/startup/findcustomers.htm</a:t>
            </a:r>
            <a:r>
              <a:rPr lang="en-IE" sz="1400" dirty="0"/>
              <a:t> </a:t>
            </a:r>
          </a:p>
          <a:p>
            <a:endParaRPr lang="en-IE" dirty="0"/>
          </a:p>
        </p:txBody>
      </p:sp>
    </p:spTree>
    <p:extLst>
      <p:ext uri="{BB962C8B-B14F-4D97-AF65-F5344CB8AC3E}">
        <p14:creationId xmlns:p14="http://schemas.microsoft.com/office/powerpoint/2010/main" val="3597724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How to Find Your Customers?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547688" y="2882899"/>
            <a:ext cx="11096624" cy="3975101"/>
          </a:xfrm>
        </p:spPr>
        <p:txBody>
          <a:bodyPr/>
          <a:lstStyle/>
          <a:p>
            <a:pPr marL="457200" indent="-457200">
              <a:buFont typeface="+mj-lt"/>
              <a:buAutoNum type="arabicPeriod" startAt="5"/>
            </a:pPr>
            <a:r>
              <a:rPr lang="en-IE" b="1" dirty="0">
                <a:solidFill>
                  <a:srgbClr val="10B2A3"/>
                </a:solidFill>
              </a:rPr>
              <a:t>Be sure your website and social media pages make it easy for visitors to know how to reach you </a:t>
            </a:r>
            <a:r>
              <a:rPr lang="en-IE" dirty="0"/>
              <a:t>better still give them a reason to give you their contact information</a:t>
            </a:r>
          </a:p>
          <a:p>
            <a:pPr marL="457200" indent="-457200">
              <a:buFont typeface="+mj-lt"/>
              <a:buAutoNum type="arabicPeriod" startAt="5"/>
            </a:pPr>
            <a:r>
              <a:rPr lang="en-IE" b="1" dirty="0">
                <a:solidFill>
                  <a:srgbClr val="10B2A3"/>
                </a:solidFill>
              </a:rPr>
              <a:t>Sponsor events </a:t>
            </a:r>
            <a:r>
              <a:rPr lang="en-IE" dirty="0"/>
              <a:t>that bring your potential market together. This can be an inexpensive way and a direct way to get in front of your customers</a:t>
            </a:r>
          </a:p>
          <a:p>
            <a:pPr marL="457200" indent="-457200">
              <a:buFont typeface="+mj-lt"/>
              <a:buAutoNum type="arabicPeriod" startAt="5"/>
            </a:pPr>
            <a:r>
              <a:rPr lang="en-IE" b="1" dirty="0">
                <a:solidFill>
                  <a:srgbClr val="10B2A3"/>
                </a:solidFill>
              </a:rPr>
              <a:t>Work your personal network </a:t>
            </a:r>
            <a:r>
              <a:rPr lang="en-IE" dirty="0"/>
              <a:t>ask people if they know people who would use your services, ask them to promote you and talk or refer you.</a:t>
            </a:r>
          </a:p>
          <a:p>
            <a:pPr marL="457200" indent="-457200">
              <a:buFont typeface="+mj-lt"/>
              <a:buAutoNum type="arabicPeriod" startAt="5"/>
            </a:pPr>
            <a:r>
              <a:rPr lang="en-IE" b="1" dirty="0">
                <a:solidFill>
                  <a:srgbClr val="10B2A3"/>
                </a:solidFill>
              </a:rPr>
              <a:t>Study your successful competitors </a:t>
            </a:r>
            <a:r>
              <a:rPr lang="en-IE" dirty="0"/>
              <a:t>where do they advertise? Where do they network? What tactics do they use? What works for them may just work for you.</a:t>
            </a:r>
          </a:p>
          <a:p>
            <a:r>
              <a:rPr lang="en-IE" b="1" dirty="0">
                <a:solidFill>
                  <a:srgbClr val="E63275"/>
                </a:solidFill>
              </a:rPr>
              <a:t>More tips here: </a:t>
            </a:r>
            <a:r>
              <a:rPr lang="en-IE" sz="1400" dirty="0">
                <a:hlinkClick r:id="rId2"/>
              </a:rPr>
              <a:t>https://www.businessknowhow.com/startup/findcustomers.htm</a:t>
            </a:r>
            <a:r>
              <a:rPr lang="en-IE" sz="1400" dirty="0"/>
              <a:t> </a:t>
            </a:r>
          </a:p>
          <a:p>
            <a:endParaRPr lang="en-IE" dirty="0"/>
          </a:p>
        </p:txBody>
      </p:sp>
    </p:spTree>
    <p:extLst>
      <p:ext uri="{BB962C8B-B14F-4D97-AF65-F5344CB8AC3E}">
        <p14:creationId xmlns:p14="http://schemas.microsoft.com/office/powerpoint/2010/main" val="1024066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How to get to your customers?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361950" y="2165073"/>
            <a:ext cx="11468099" cy="3975101"/>
          </a:xfrm>
          <a:solidFill>
            <a:schemeClr val="bg1"/>
          </a:solidFill>
        </p:spPr>
        <p:txBody>
          <a:bodyPr/>
          <a:lstStyle/>
          <a:p>
            <a:pPr marL="457200" indent="-457200">
              <a:buFont typeface="+mj-lt"/>
              <a:buAutoNum type="arabicPeriod"/>
            </a:pPr>
            <a:r>
              <a:rPr lang="en-IE" b="1" dirty="0">
                <a:solidFill>
                  <a:srgbClr val="10B2A3"/>
                </a:solidFill>
              </a:rPr>
              <a:t>Encourage them to join your email list </a:t>
            </a:r>
            <a:r>
              <a:rPr lang="en-IE" dirty="0"/>
              <a:t>Email marketing isn’t the newest marketing channel around, but it continues to be one of the most effective.  Sign up for an email marketing provider, gather contacts online by adding a sign-up form to your website, and start sending professional messages using a mobile-responsive email template. </a:t>
            </a:r>
          </a:p>
          <a:p>
            <a:pPr marL="457200" indent="-457200">
              <a:buFont typeface="+mj-lt"/>
              <a:buAutoNum type="arabicPeriod"/>
            </a:pPr>
            <a:r>
              <a:rPr lang="en-IE" b="1" dirty="0">
                <a:solidFill>
                  <a:srgbClr val="10B2A3"/>
                </a:solidFill>
              </a:rPr>
              <a:t>Start a Blog </a:t>
            </a:r>
            <a:r>
              <a:rPr lang="en-IE" dirty="0"/>
              <a:t>Start your blog as a written record of the questions your customers ask you all the time? Wouldn’t that actually be a time-saver if you had a resource at the ready to point to?</a:t>
            </a:r>
          </a:p>
          <a:p>
            <a:pPr marL="457200" indent="-457200">
              <a:buFont typeface="+mj-lt"/>
              <a:buAutoNum type="arabicPeriod"/>
            </a:pPr>
            <a:r>
              <a:rPr lang="en-IE" b="1" dirty="0">
                <a:solidFill>
                  <a:srgbClr val="10B2A3"/>
                </a:solidFill>
              </a:rPr>
              <a:t>Host a photo contest </a:t>
            </a:r>
            <a:r>
              <a:rPr lang="en-IE" dirty="0"/>
              <a:t>If you encourage your current customers to share photos of themselves enjoying an experience, their friends will be soon to follow. This is a great way to reach new people without a lot of effort. Create a timely contest that’s easy for people to participate holiday photo contest and offered an enticing reward to encourage participation.</a:t>
            </a:r>
          </a:p>
          <a:p>
            <a:r>
              <a:rPr lang="en-IE" sz="1400" dirty="0">
                <a:hlinkClick r:id="rId2"/>
              </a:rPr>
              <a:t>https://blogs.constantcontact.com/marketing-to-reach-new-customers/</a:t>
            </a:r>
            <a:endParaRPr lang="en-IE" sz="1400" dirty="0"/>
          </a:p>
          <a:p>
            <a:pPr marL="457200" indent="-457200">
              <a:buFont typeface="+mj-lt"/>
              <a:buAutoNum type="arabicPeriod"/>
            </a:pPr>
            <a:endParaRPr lang="en-IE" dirty="0"/>
          </a:p>
          <a:p>
            <a:endParaRPr lang="en-IE" dirty="0"/>
          </a:p>
        </p:txBody>
      </p:sp>
    </p:spTree>
    <p:extLst>
      <p:ext uri="{BB962C8B-B14F-4D97-AF65-F5344CB8AC3E}">
        <p14:creationId xmlns:p14="http://schemas.microsoft.com/office/powerpoint/2010/main" val="2366738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How to get to your customers?</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361950" y="2882899"/>
            <a:ext cx="11468099" cy="3975101"/>
          </a:xfrm>
          <a:solidFill>
            <a:schemeClr val="bg1"/>
          </a:solidFill>
        </p:spPr>
        <p:txBody>
          <a:bodyPr/>
          <a:lstStyle/>
          <a:p>
            <a:pPr marL="457200" indent="-457200">
              <a:buFont typeface="+mj-lt"/>
              <a:buAutoNum type="arabicPeriod" startAt="4"/>
            </a:pPr>
            <a:r>
              <a:rPr lang="en-IE" b="1" dirty="0">
                <a:solidFill>
                  <a:srgbClr val="10B2A3"/>
                </a:solidFill>
              </a:rPr>
              <a:t>Encourage reviews </a:t>
            </a:r>
            <a:r>
              <a:rPr lang="en-IE" dirty="0"/>
              <a:t>Post a call to action on your Facebook page and in your next email blast to ask loyal fans to share a review. </a:t>
            </a:r>
          </a:p>
          <a:p>
            <a:pPr marL="457200" indent="-457200">
              <a:buFont typeface="+mj-lt"/>
              <a:buAutoNum type="arabicPeriod" startAt="4"/>
            </a:pPr>
            <a:r>
              <a:rPr lang="en-IE" b="1" dirty="0">
                <a:solidFill>
                  <a:srgbClr val="10B2A3"/>
                </a:solidFill>
              </a:rPr>
              <a:t>Ask for referrals </a:t>
            </a:r>
            <a:r>
              <a:rPr lang="en-IE" dirty="0"/>
              <a:t>Don’t let the fear of rejection stand in the way of reaching new customers! Even if only a couple people say yes, you’ll get in front of some valuable new customers.</a:t>
            </a:r>
            <a:endParaRPr lang="en-IE" b="1" dirty="0"/>
          </a:p>
          <a:p>
            <a:pPr marL="457200" indent="-457200">
              <a:buFont typeface="+mj-lt"/>
              <a:buAutoNum type="arabicPeriod" startAt="4"/>
            </a:pPr>
            <a:r>
              <a:rPr lang="en-IE" b="1" dirty="0">
                <a:solidFill>
                  <a:srgbClr val="10B2A3"/>
                </a:solidFill>
              </a:rPr>
              <a:t>Write a survey or poll </a:t>
            </a:r>
            <a:r>
              <a:rPr lang="en-IE" dirty="0"/>
              <a:t>Do you know how most of your customers found out about you? Do you know what products, services, or topics they’re most interested in?</a:t>
            </a:r>
            <a:endParaRPr lang="en-IE" b="1" dirty="0"/>
          </a:p>
          <a:p>
            <a:endParaRPr lang="en-IE" b="1" dirty="0"/>
          </a:p>
          <a:p>
            <a:r>
              <a:rPr lang="en-IE" sz="1400" dirty="0">
                <a:hlinkClick r:id="rId2"/>
              </a:rPr>
              <a:t>https://blogs.constantcontact.com/marketing-to-reach-new-customers/</a:t>
            </a:r>
            <a:endParaRPr lang="en-IE" sz="1400" dirty="0"/>
          </a:p>
          <a:p>
            <a:pPr marL="457200" indent="-457200">
              <a:buFont typeface="+mj-lt"/>
              <a:buAutoNum type="arabicPeriod"/>
            </a:pPr>
            <a:endParaRPr lang="en-IE" dirty="0"/>
          </a:p>
          <a:p>
            <a:endParaRPr lang="en-IE" dirty="0"/>
          </a:p>
        </p:txBody>
      </p:sp>
    </p:spTree>
    <p:extLst>
      <p:ext uri="{BB962C8B-B14F-4D97-AF65-F5344CB8AC3E}">
        <p14:creationId xmlns:p14="http://schemas.microsoft.com/office/powerpoint/2010/main" val="728551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What Do Your Customers Want?</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609599" y="2222223"/>
            <a:ext cx="11226172" cy="3975101"/>
          </a:xfrm>
          <a:solidFill>
            <a:schemeClr val="bg1"/>
          </a:solidFill>
        </p:spPr>
        <p:txBody>
          <a:bodyPr/>
          <a:lstStyle/>
          <a:p>
            <a:pPr marL="457200" indent="-457200">
              <a:buFont typeface="+mj-lt"/>
              <a:buAutoNum type="arabicPeriod"/>
            </a:pPr>
            <a:r>
              <a:rPr lang="en-IE" b="1" dirty="0">
                <a:solidFill>
                  <a:srgbClr val="10B2A3"/>
                </a:solidFill>
              </a:rPr>
              <a:t>Figure out what problem you’re trying to solve. </a:t>
            </a:r>
            <a:r>
              <a:rPr lang="en-IE" dirty="0"/>
              <a:t>Netflix broke its own business model a few years ago. The company earned a position as a market leader in the home entertainment space with its original model of charging a subscription to customers and sending them DVDs through the mail. But Netflix was thinking beyond their customers’ ability to articulate what they really wanted. They wanted a faster, more convenient way to receive and consume their entertainment. Their upgrade was about solving their customers’ problems. </a:t>
            </a:r>
          </a:p>
          <a:p>
            <a:r>
              <a:rPr lang="en-IE" dirty="0"/>
              <a:t>Had Netflix asked its customers seven years ago what they really wanted from the company, they might have said they wanted the subscription rates to be lower. What percentage of those customers would have answered, “Let us stream your content over the Internet, to our TVs and other devices, by embedding an app directly into our cable and satellite services and other set-top boxes?” Not many.</a:t>
            </a:r>
          </a:p>
          <a:p>
            <a:r>
              <a:rPr lang="en-IE" sz="1400" dirty="0">
                <a:hlinkClick r:id="rId2"/>
              </a:rPr>
              <a:t>https://www.productplan.com/what-customers-really-want/</a:t>
            </a:r>
            <a:endParaRPr lang="en-IE" sz="1400" dirty="0"/>
          </a:p>
          <a:p>
            <a:endParaRPr lang="en-IE" dirty="0"/>
          </a:p>
        </p:txBody>
      </p:sp>
    </p:spTree>
    <p:extLst>
      <p:ext uri="{BB962C8B-B14F-4D97-AF65-F5344CB8AC3E}">
        <p14:creationId xmlns:p14="http://schemas.microsoft.com/office/powerpoint/2010/main" val="2316849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What Do Your Customers Want?</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609599" y="2269848"/>
            <a:ext cx="11226172" cy="3975101"/>
          </a:xfrm>
          <a:solidFill>
            <a:schemeClr val="bg1"/>
          </a:solidFill>
        </p:spPr>
        <p:txBody>
          <a:bodyPr/>
          <a:lstStyle/>
          <a:p>
            <a:pPr marL="457200" indent="-457200">
              <a:buFont typeface="+mj-lt"/>
              <a:buAutoNum type="arabicPeriod" startAt="2"/>
            </a:pPr>
            <a:r>
              <a:rPr lang="en-IE" b="1" dirty="0">
                <a:solidFill>
                  <a:srgbClr val="10B2A3"/>
                </a:solidFill>
              </a:rPr>
              <a:t>“Faster Horse” Theory of Product Management </a:t>
            </a:r>
            <a:r>
              <a:rPr lang="en-IE" dirty="0"/>
              <a:t>made famous by Henry Ford. When horses were the primary means of transportation, and Ford asked his would-be customers what they wanted in terms of better transportation, most simply answered, “a faster horse.”</a:t>
            </a:r>
          </a:p>
          <a:p>
            <a:r>
              <a:rPr lang="en-IE" dirty="0"/>
              <a:t>What Ford’s customers really wanted, without having the vision or language to explain it, was a more effective and convenient means of transportation. Ideally, one that didn’t need to rest so often or leave poop in the owner’s driveway.</a:t>
            </a:r>
          </a:p>
          <a:p>
            <a:r>
              <a:rPr lang="en-IE" b="1" dirty="0">
                <a:solidFill>
                  <a:srgbClr val="E63275"/>
                </a:solidFill>
              </a:rPr>
              <a:t>It’s the concept of</a:t>
            </a:r>
            <a:r>
              <a:rPr lang="en-IE" b="1" i="1" dirty="0">
                <a:solidFill>
                  <a:srgbClr val="E63275"/>
                </a:solidFill>
              </a:rPr>
              <a:t> problem first</a:t>
            </a:r>
            <a:r>
              <a:rPr lang="en-IE" b="1" dirty="0">
                <a:solidFill>
                  <a:srgbClr val="E63275"/>
                </a:solidFill>
              </a:rPr>
              <a:t>—the idea that you don’t start with the product. </a:t>
            </a:r>
            <a:r>
              <a:rPr lang="en-IE" dirty="0"/>
              <a:t>Rather, you lead with the problem that you’re solving. If you can figure out what your customers’ real problems are — not simply the problems they themselves are able to articulate, but the real ones — then you can identify the opportunities to create products that delight those customers.</a:t>
            </a:r>
          </a:p>
        </p:txBody>
      </p:sp>
    </p:spTree>
    <p:extLst>
      <p:ext uri="{BB962C8B-B14F-4D97-AF65-F5344CB8AC3E}">
        <p14:creationId xmlns:p14="http://schemas.microsoft.com/office/powerpoint/2010/main" val="1337179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49DC15E-8459-4433-AFA5-BAC23E83D67E}"/>
              </a:ext>
            </a:extLst>
          </p:cNvPr>
          <p:cNvSpPr txBox="1">
            <a:spLocks/>
          </p:cNvSpPr>
          <p:nvPr/>
        </p:nvSpPr>
        <p:spPr>
          <a:xfrm>
            <a:off x="716531" y="2277300"/>
            <a:ext cx="9323043" cy="3975101"/>
          </a:xfrm>
          <a:prstGeom prst="rect">
            <a:avLst/>
          </a:prstGeom>
        </p:spPr>
        <p:txBody>
          <a:bodyPr vert="horz" lIns="91440" tIns="45720" rIns="91440" bIns="45720" numCol="2"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EC2179"/>
                </a:solidFill>
              </a:rPr>
              <a:t>MARKETING</a:t>
            </a:r>
          </a:p>
          <a:p>
            <a:r>
              <a:rPr lang="en-US" sz="400" b="1" dirty="0">
                <a:solidFill>
                  <a:srgbClr val="EC2179"/>
                </a:solidFill>
              </a:rPr>
              <a:t> </a:t>
            </a:r>
          </a:p>
          <a:p>
            <a:pPr marL="342900" indent="-342900">
              <a:buClr>
                <a:srgbClr val="EC2179"/>
              </a:buClr>
              <a:buFont typeface="Arial" charset="0"/>
              <a:buChar char="•"/>
            </a:pPr>
            <a:r>
              <a:rPr lang="en-US" dirty="0"/>
              <a:t>Long term</a:t>
            </a:r>
          </a:p>
          <a:p>
            <a:pPr marL="342900" indent="-342900">
              <a:buClr>
                <a:srgbClr val="EC2179"/>
              </a:buClr>
              <a:buFont typeface="Arial" charset="0"/>
              <a:buChar char="•"/>
            </a:pPr>
            <a:r>
              <a:rPr lang="en-US" dirty="0"/>
              <a:t>Aim is to build relationships</a:t>
            </a:r>
          </a:p>
          <a:p>
            <a:pPr marL="342900" indent="-342900">
              <a:buClr>
                <a:srgbClr val="EC2179"/>
              </a:buClr>
              <a:buFont typeface="Arial" charset="0"/>
              <a:buChar char="•"/>
            </a:pPr>
            <a:r>
              <a:rPr lang="en-US" dirty="0"/>
              <a:t>While sales is really the 'push' to buy the product once the customer is in place, marketing is the 'pull' that gets the customer to you in the first place.</a:t>
            </a:r>
          </a:p>
          <a:p>
            <a:endParaRPr lang="en-US" dirty="0"/>
          </a:p>
          <a:p>
            <a:r>
              <a:rPr lang="en-US" b="1" dirty="0">
                <a:solidFill>
                  <a:srgbClr val="EC2179"/>
                </a:solidFill>
              </a:rPr>
              <a:t>SALES</a:t>
            </a:r>
          </a:p>
          <a:p>
            <a:endParaRPr lang="en-US" sz="400" b="1" dirty="0">
              <a:solidFill>
                <a:srgbClr val="EC2179"/>
              </a:solidFill>
            </a:endParaRPr>
          </a:p>
          <a:p>
            <a:pPr marL="342900" indent="-342900">
              <a:buClr>
                <a:srgbClr val="EC2179"/>
              </a:buClr>
              <a:buFont typeface="Arial" charset="0"/>
              <a:buChar char="•"/>
            </a:pPr>
            <a:r>
              <a:rPr lang="en-US" dirty="0"/>
              <a:t>Short term</a:t>
            </a:r>
          </a:p>
          <a:p>
            <a:pPr marL="342900" indent="-342900">
              <a:buClr>
                <a:srgbClr val="EC2179"/>
              </a:buClr>
              <a:buFont typeface="Arial" charset="0"/>
              <a:buChar char="•"/>
            </a:pPr>
            <a:r>
              <a:rPr lang="en-US" dirty="0"/>
              <a:t>Aim is to ‘close a sale’ (that is get someone to buy your product)</a:t>
            </a:r>
          </a:p>
          <a:p>
            <a:pPr marL="342900" indent="-342900">
              <a:buClr>
                <a:srgbClr val="EC2179"/>
              </a:buClr>
              <a:buFont typeface="Arial" charset="0"/>
              <a:buChar char="•"/>
            </a:pPr>
            <a:r>
              <a:rPr lang="en-US" dirty="0"/>
              <a:t>Sales strategy is based on the individual buyer and what needs to be done for them to give you their cash or click on the buy button</a:t>
            </a:r>
          </a:p>
          <a:p>
            <a:endParaRPr lang="en-US" dirty="0"/>
          </a:p>
        </p:txBody>
      </p:sp>
      <p:sp>
        <p:nvSpPr>
          <p:cNvPr id="8" name="Rectangle 7">
            <a:extLst>
              <a:ext uri="{FF2B5EF4-FFF2-40B4-BE49-F238E27FC236}">
                <a16:creationId xmlns:a16="http://schemas.microsoft.com/office/drawing/2014/main" id="{133CC37E-A11F-4DFC-827C-A138A6184095}"/>
              </a:ext>
            </a:extLst>
          </p:cNvPr>
          <p:cNvSpPr/>
          <p:nvPr/>
        </p:nvSpPr>
        <p:spPr>
          <a:xfrm>
            <a:off x="396239" y="1204026"/>
            <a:ext cx="8427469" cy="590931"/>
          </a:xfrm>
          <a:prstGeom prst="rect">
            <a:avLst/>
          </a:prstGeom>
        </p:spPr>
        <p:txBody>
          <a:bodyPr wrap="square">
            <a:spAutoFit/>
          </a:bodyPr>
          <a:lstStyle/>
          <a:p>
            <a:pPr lvl="0">
              <a:lnSpc>
                <a:spcPct val="90000"/>
              </a:lnSpc>
              <a:spcBef>
                <a:spcPts val="1000"/>
              </a:spcBef>
            </a:pPr>
            <a:r>
              <a:rPr lang="en-US" sz="3600" dirty="0">
                <a:solidFill>
                  <a:srgbClr val="E63275"/>
                </a:solidFill>
              </a:rPr>
              <a:t>Relationship between Marketing and Sales</a:t>
            </a:r>
          </a:p>
        </p:txBody>
      </p:sp>
    </p:spTree>
    <p:extLst>
      <p:ext uri="{BB962C8B-B14F-4D97-AF65-F5344CB8AC3E}">
        <p14:creationId xmlns:p14="http://schemas.microsoft.com/office/powerpoint/2010/main" val="1548805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What Do Your Customers Want?</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3400425" y="2079348"/>
            <a:ext cx="8546786" cy="3975101"/>
          </a:xfrm>
          <a:solidFill>
            <a:schemeClr val="bg1"/>
          </a:solidFill>
        </p:spPr>
        <p:txBody>
          <a:bodyPr/>
          <a:lstStyle/>
          <a:p>
            <a:pPr marL="457200" indent="-457200">
              <a:buFont typeface="+mj-lt"/>
              <a:buAutoNum type="arabicPeriod" startAt="3"/>
            </a:pPr>
            <a:r>
              <a:rPr lang="en-IE" b="1" dirty="0">
                <a:solidFill>
                  <a:srgbClr val="10B2A3"/>
                </a:solidFill>
              </a:rPr>
              <a:t>Learn what your customers’ customers want. </a:t>
            </a:r>
            <a:r>
              <a:rPr lang="en-IE" dirty="0"/>
              <a:t>If you’re selling a business-to-business product, this is another vital strategy for successful innovation. Learn not only what your customers want but what </a:t>
            </a:r>
            <a:r>
              <a:rPr lang="en-IE" i="1" dirty="0"/>
              <a:t>their</a:t>
            </a:r>
            <a:r>
              <a:rPr lang="en-IE" dirty="0"/>
              <a:t> customers want. As a product manager, you need to really understand the buyer persona that you’ll be working before you can prioritize features.</a:t>
            </a:r>
          </a:p>
          <a:p>
            <a:r>
              <a:rPr lang="en-IE" dirty="0"/>
              <a:t>If you develop a data analysis platform for consulting firms, then the clients of those consulting firms represent a gold mine of intelligence for you about what types of features will resonate with your consulting firm personas.</a:t>
            </a:r>
          </a:p>
        </p:txBody>
      </p:sp>
      <p:pic>
        <p:nvPicPr>
          <p:cNvPr id="3" name="Picture 2" descr="A cup of coffee on a table&#10;&#10;Description automatically generated">
            <a:extLst>
              <a:ext uri="{FF2B5EF4-FFF2-40B4-BE49-F238E27FC236}">
                <a16:creationId xmlns:a16="http://schemas.microsoft.com/office/drawing/2014/main" id="{1474F190-58DA-491F-9F63-3A4DE03C2288}"/>
              </a:ext>
            </a:extLst>
          </p:cNvPr>
          <p:cNvPicPr>
            <a:picLocks noChangeAspect="1"/>
          </p:cNvPicPr>
          <p:nvPr/>
        </p:nvPicPr>
        <p:blipFill rotWithShape="1">
          <a:blip r:embed="rId2">
            <a:extLst>
              <a:ext uri="{28A0092B-C50C-407E-A947-70E740481C1C}">
                <a14:useLocalDpi xmlns:a14="http://schemas.microsoft.com/office/drawing/2010/main" val="0"/>
              </a:ext>
            </a:extLst>
          </a:blip>
          <a:srcRect t="11717" r="21945"/>
          <a:stretch/>
        </p:blipFill>
        <p:spPr>
          <a:xfrm>
            <a:off x="409576" y="3257550"/>
            <a:ext cx="2791740" cy="2105024"/>
          </a:xfrm>
          <a:prstGeom prst="rect">
            <a:avLst/>
          </a:prstGeom>
        </p:spPr>
      </p:pic>
    </p:spTree>
    <p:extLst>
      <p:ext uri="{BB962C8B-B14F-4D97-AF65-F5344CB8AC3E}">
        <p14:creationId xmlns:p14="http://schemas.microsoft.com/office/powerpoint/2010/main" val="1688045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What Do Your Customers Want?</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4161983" y="2269848"/>
            <a:ext cx="7673787" cy="3975101"/>
          </a:xfrm>
          <a:solidFill>
            <a:schemeClr val="bg1"/>
          </a:solidFill>
        </p:spPr>
        <p:txBody>
          <a:bodyPr/>
          <a:lstStyle/>
          <a:p>
            <a:pPr marL="457200" indent="-457200">
              <a:buFont typeface="+mj-lt"/>
              <a:buAutoNum type="arabicPeriod" startAt="4"/>
            </a:pPr>
            <a:r>
              <a:rPr lang="en-IE" b="1" dirty="0">
                <a:solidFill>
                  <a:srgbClr val="10B2A3"/>
                </a:solidFill>
              </a:rPr>
              <a:t>Stop listening to your customers.</a:t>
            </a:r>
            <a:r>
              <a:rPr lang="en-IE" b="1" dirty="0"/>
              <a:t> </a:t>
            </a:r>
            <a:r>
              <a:rPr lang="en-IE" dirty="0"/>
              <a:t>You don’t want to ignore your customer or user personas outright. Their feedback can be an invaluable source of information on where your existing products are working and where they are coming up short.</a:t>
            </a:r>
          </a:p>
          <a:p>
            <a:r>
              <a:rPr lang="en-IE" dirty="0"/>
              <a:t>But you need to keep in mind that your customers know only what they’ve seen and used, and as such, they are often a misleading source of information about what you should be building next.</a:t>
            </a:r>
          </a:p>
          <a:p>
            <a:endParaRPr lang="en-IE" dirty="0"/>
          </a:p>
        </p:txBody>
      </p:sp>
      <p:pic>
        <p:nvPicPr>
          <p:cNvPr id="3" name="Picture 2" descr="A picture containing indoor, sitting, table, black&#10;&#10;Description automatically generated">
            <a:extLst>
              <a:ext uri="{FF2B5EF4-FFF2-40B4-BE49-F238E27FC236}">
                <a16:creationId xmlns:a16="http://schemas.microsoft.com/office/drawing/2014/main" id="{570586F3-89B6-4173-B809-0C7857E1233C}"/>
              </a:ext>
            </a:extLst>
          </p:cNvPr>
          <p:cNvPicPr>
            <a:picLocks noChangeAspect="1"/>
          </p:cNvPicPr>
          <p:nvPr/>
        </p:nvPicPr>
        <p:blipFill rotWithShape="1">
          <a:blip r:embed="rId2">
            <a:extLst>
              <a:ext uri="{28A0092B-C50C-407E-A947-70E740481C1C}">
                <a14:useLocalDpi xmlns:a14="http://schemas.microsoft.com/office/drawing/2010/main" val="0"/>
              </a:ext>
            </a:extLst>
          </a:blip>
          <a:srcRect t="48333"/>
          <a:stretch/>
        </p:blipFill>
        <p:spPr>
          <a:xfrm>
            <a:off x="203830" y="3047999"/>
            <a:ext cx="3871545" cy="3038475"/>
          </a:xfrm>
          <a:prstGeom prst="rect">
            <a:avLst/>
          </a:prstGeom>
        </p:spPr>
      </p:pic>
    </p:spTree>
    <p:extLst>
      <p:ext uri="{BB962C8B-B14F-4D97-AF65-F5344CB8AC3E}">
        <p14:creationId xmlns:p14="http://schemas.microsoft.com/office/powerpoint/2010/main" val="3679107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3CEDB-8E6B-42C9-8D57-F27ED383B84A}"/>
              </a:ext>
            </a:extLst>
          </p:cNvPr>
          <p:cNvSpPr>
            <a:spLocks noGrp="1"/>
          </p:cNvSpPr>
          <p:nvPr>
            <p:ph type="body" sz="quarter" idx="13"/>
          </p:nvPr>
        </p:nvSpPr>
        <p:spPr/>
        <p:txBody>
          <a:bodyPr/>
          <a:lstStyle/>
          <a:p>
            <a:r>
              <a:rPr lang="en-IE" b="1" dirty="0">
                <a:solidFill>
                  <a:srgbClr val="E63275"/>
                </a:solidFill>
              </a:rPr>
              <a:t>What Do Your Customers Want?</a:t>
            </a:r>
          </a:p>
        </p:txBody>
      </p:sp>
      <p:sp>
        <p:nvSpPr>
          <p:cNvPr id="6" name="Text Placeholder 5">
            <a:extLst>
              <a:ext uri="{FF2B5EF4-FFF2-40B4-BE49-F238E27FC236}">
                <a16:creationId xmlns:a16="http://schemas.microsoft.com/office/drawing/2014/main" id="{461B0315-1965-4BA7-B808-3D478D9BCA66}"/>
              </a:ext>
            </a:extLst>
          </p:cNvPr>
          <p:cNvSpPr>
            <a:spLocks noGrp="1"/>
          </p:cNvSpPr>
          <p:nvPr>
            <p:ph type="body" sz="quarter" idx="14"/>
          </p:nvPr>
        </p:nvSpPr>
        <p:spPr>
          <a:xfrm>
            <a:off x="3838575" y="2269848"/>
            <a:ext cx="7997196" cy="3975101"/>
          </a:xfrm>
          <a:solidFill>
            <a:schemeClr val="bg1"/>
          </a:solidFill>
        </p:spPr>
        <p:txBody>
          <a:bodyPr/>
          <a:lstStyle/>
          <a:p>
            <a:pPr marL="457200" indent="-457200">
              <a:buFont typeface="+mj-lt"/>
              <a:buAutoNum type="arabicPeriod" startAt="5"/>
            </a:pPr>
            <a:r>
              <a:rPr lang="en-IE" b="1" dirty="0">
                <a:solidFill>
                  <a:srgbClr val="10B2A3"/>
                </a:solidFill>
              </a:rPr>
              <a:t>Learn as much as you can about your personas’ jobs or lives. </a:t>
            </a:r>
            <a:r>
              <a:rPr lang="en-IE" dirty="0"/>
              <a:t>You’ll notice that again this is a suggestion not to focus on your product itself, but rather on the people who will be using it.</a:t>
            </a:r>
          </a:p>
          <a:p>
            <a:r>
              <a:rPr lang="en-IE" dirty="0"/>
              <a:t>If you sell lawnmowers for residential use, for example, asking your existing customers what they want from your next model will almost certainly yield predictable results: faster blades, bigger grass catcher, more cutting-height options, lower engine noise, etc.</a:t>
            </a:r>
          </a:p>
          <a:p>
            <a:endParaRPr lang="en-IE" dirty="0"/>
          </a:p>
        </p:txBody>
      </p:sp>
      <p:pic>
        <p:nvPicPr>
          <p:cNvPr id="3" name="Picture 2" descr="A close up of text on a black background&#10;&#10;Description automatically generated">
            <a:extLst>
              <a:ext uri="{FF2B5EF4-FFF2-40B4-BE49-F238E27FC236}">
                <a16:creationId xmlns:a16="http://schemas.microsoft.com/office/drawing/2014/main" id="{E79A9E9B-C671-4559-9F62-11F1E6225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39" y="3137067"/>
            <a:ext cx="3090567" cy="2240661"/>
          </a:xfrm>
          <a:prstGeom prst="rect">
            <a:avLst/>
          </a:prstGeom>
        </p:spPr>
      </p:pic>
    </p:spTree>
    <p:extLst>
      <p:ext uri="{BB962C8B-B14F-4D97-AF65-F5344CB8AC3E}">
        <p14:creationId xmlns:p14="http://schemas.microsoft.com/office/powerpoint/2010/main" val="1315804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bwMode="auto">
          <a:xfrm>
            <a:off x="3130331" y="264570"/>
            <a:ext cx="8903893"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srgbClr val="E95273"/>
              </a:solidFill>
            </a:endParaRPr>
          </a:p>
        </p:txBody>
      </p:sp>
      <p:sp>
        <p:nvSpPr>
          <p:cNvPr id="2" name="Rectangle 1">
            <a:extLst>
              <a:ext uri="{FF2B5EF4-FFF2-40B4-BE49-F238E27FC236}">
                <a16:creationId xmlns:a16="http://schemas.microsoft.com/office/drawing/2014/main" id="{55FA2406-CEAF-4B05-ABC0-CB75F0E9FF07}"/>
              </a:ext>
            </a:extLst>
          </p:cNvPr>
          <p:cNvSpPr/>
          <p:nvPr/>
        </p:nvSpPr>
        <p:spPr>
          <a:xfrm>
            <a:off x="715698" y="2292852"/>
            <a:ext cx="8707883" cy="830997"/>
          </a:xfrm>
          <a:prstGeom prst="rect">
            <a:avLst/>
          </a:prstGeom>
        </p:spPr>
        <p:txBody>
          <a:bodyPr wrap="square">
            <a:spAutoFit/>
          </a:bodyPr>
          <a:lstStyle/>
          <a:p>
            <a:pPr>
              <a:buFontTx/>
              <a:buNone/>
            </a:pPr>
            <a:r>
              <a:rPr kumimoji="1" lang="en-IE" altLang="ja-JP" sz="2400" dirty="0">
                <a:solidFill>
                  <a:srgbClr val="615F5D"/>
                </a:solidFill>
                <a:latin typeface="Calibri" charset="0"/>
              </a:rPr>
              <a:t>A simple way to look at the  customer buying cycle is to break into three stages in even the most complex sales situation:</a:t>
            </a:r>
          </a:p>
        </p:txBody>
      </p:sp>
      <p:graphicFrame>
        <p:nvGraphicFramePr>
          <p:cNvPr id="10" name="Diagram 9">
            <a:extLst>
              <a:ext uri="{FF2B5EF4-FFF2-40B4-BE49-F238E27FC236}">
                <a16:creationId xmlns:a16="http://schemas.microsoft.com/office/drawing/2014/main" id="{487D03AF-4FF8-4E5F-BAD7-A903C80078D2}"/>
              </a:ext>
            </a:extLst>
          </p:cNvPr>
          <p:cNvGraphicFramePr/>
          <p:nvPr/>
        </p:nvGraphicFramePr>
        <p:xfrm>
          <a:off x="1918642" y="2154344"/>
          <a:ext cx="8128000" cy="3636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F9512A13-B398-4EFF-923E-41D496574340}"/>
              </a:ext>
            </a:extLst>
          </p:cNvPr>
          <p:cNvSpPr/>
          <p:nvPr/>
        </p:nvSpPr>
        <p:spPr>
          <a:xfrm>
            <a:off x="715698" y="4703656"/>
            <a:ext cx="10760604" cy="1569660"/>
          </a:xfrm>
          <a:prstGeom prst="rect">
            <a:avLst/>
          </a:prstGeom>
        </p:spPr>
        <p:txBody>
          <a:bodyPr wrap="square">
            <a:spAutoFit/>
          </a:bodyPr>
          <a:lstStyle/>
          <a:p>
            <a:pPr>
              <a:buFontTx/>
              <a:buNone/>
            </a:pPr>
            <a:r>
              <a:rPr kumimoji="1" lang="en-IE" altLang="ja-JP" sz="2400" b="1" dirty="0">
                <a:solidFill>
                  <a:srgbClr val="E95273"/>
                </a:solidFill>
                <a:latin typeface="Calibri" charset="0"/>
              </a:rPr>
              <a:t>Awareness</a:t>
            </a:r>
            <a:r>
              <a:rPr kumimoji="1" lang="en-IE" altLang="ja-JP" sz="2400" dirty="0">
                <a:solidFill>
                  <a:srgbClr val="615F5D"/>
                </a:solidFill>
                <a:latin typeface="Calibri" charset="0"/>
              </a:rPr>
              <a:t> – when a customer first becomes aware of your product or service . Or where a customer first becomes aware of a need that they want to fulfil</a:t>
            </a:r>
          </a:p>
          <a:p>
            <a:pPr>
              <a:buFontTx/>
              <a:buNone/>
            </a:pPr>
            <a:r>
              <a:rPr kumimoji="1" lang="en-IE" altLang="ja-JP" sz="2400" b="1" dirty="0">
                <a:solidFill>
                  <a:srgbClr val="E95273"/>
                </a:solidFill>
                <a:latin typeface="Calibri" charset="0"/>
              </a:rPr>
              <a:t>Consideration</a:t>
            </a:r>
            <a:r>
              <a:rPr kumimoji="1" lang="en-IE" altLang="ja-JP" sz="2400" dirty="0">
                <a:solidFill>
                  <a:srgbClr val="E95273"/>
                </a:solidFill>
                <a:latin typeface="Calibri" charset="0"/>
              </a:rPr>
              <a:t> </a:t>
            </a:r>
            <a:r>
              <a:rPr kumimoji="1" lang="en-IE" altLang="ja-JP" sz="2400" dirty="0">
                <a:solidFill>
                  <a:srgbClr val="615F5D"/>
                </a:solidFill>
                <a:latin typeface="Calibri" charset="0"/>
              </a:rPr>
              <a:t>– when a customer starts evaluating solutions to their need</a:t>
            </a:r>
          </a:p>
          <a:p>
            <a:pPr>
              <a:buFontTx/>
              <a:buNone/>
            </a:pPr>
            <a:r>
              <a:rPr kumimoji="1" lang="en-IE" altLang="ja-JP" sz="2400" b="1" dirty="0">
                <a:solidFill>
                  <a:srgbClr val="E95273"/>
                </a:solidFill>
                <a:latin typeface="Calibri" charset="0"/>
              </a:rPr>
              <a:t>Purchase</a:t>
            </a:r>
            <a:r>
              <a:rPr kumimoji="1" lang="en-IE" altLang="ja-JP" sz="2400" dirty="0">
                <a:solidFill>
                  <a:srgbClr val="E95273"/>
                </a:solidFill>
                <a:latin typeface="Calibri" charset="0"/>
              </a:rPr>
              <a:t> – </a:t>
            </a:r>
            <a:r>
              <a:rPr kumimoji="1" lang="en-IE" altLang="ja-JP" sz="2400" dirty="0">
                <a:solidFill>
                  <a:srgbClr val="615F5D"/>
                </a:solidFill>
                <a:latin typeface="Calibri" charset="0"/>
              </a:rPr>
              <a:t>when a customer makes the decision and completes the purchase</a:t>
            </a:r>
            <a:endParaRPr kumimoji="1" lang="ja-JP" altLang="en-US" sz="2400" dirty="0">
              <a:solidFill>
                <a:srgbClr val="615F5D"/>
              </a:solidFill>
              <a:latin typeface="Calibri" charset="0"/>
            </a:endParaRPr>
          </a:p>
        </p:txBody>
      </p:sp>
      <p:sp>
        <p:nvSpPr>
          <p:cNvPr id="4" name="Text Placeholder 3">
            <a:extLst>
              <a:ext uri="{FF2B5EF4-FFF2-40B4-BE49-F238E27FC236}">
                <a16:creationId xmlns:a16="http://schemas.microsoft.com/office/drawing/2014/main" id="{1C42BA16-05F2-46D3-A192-4383673B9397}"/>
              </a:ext>
            </a:extLst>
          </p:cNvPr>
          <p:cNvSpPr>
            <a:spLocks noGrp="1"/>
          </p:cNvSpPr>
          <p:nvPr>
            <p:ph type="body" sz="quarter" idx="13"/>
          </p:nvPr>
        </p:nvSpPr>
        <p:spPr/>
        <p:txBody>
          <a:bodyPr/>
          <a:lstStyle/>
          <a:p>
            <a:r>
              <a:rPr lang="en-US" b="1" dirty="0">
                <a:solidFill>
                  <a:srgbClr val="E95273"/>
                </a:solidFill>
              </a:rPr>
              <a:t>Getting started with Sales </a:t>
            </a:r>
          </a:p>
          <a:p>
            <a:endParaRPr lang="en-IE" b="1" dirty="0"/>
          </a:p>
        </p:txBody>
      </p:sp>
    </p:spTree>
    <p:extLst>
      <p:ext uri="{BB962C8B-B14F-4D97-AF65-F5344CB8AC3E}">
        <p14:creationId xmlns:p14="http://schemas.microsoft.com/office/powerpoint/2010/main" val="35158154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bwMode="auto">
          <a:xfrm>
            <a:off x="3130331" y="264570"/>
            <a:ext cx="8903893"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srgbClr val="E95273"/>
              </a:solidFill>
            </a:endParaRPr>
          </a:p>
        </p:txBody>
      </p:sp>
      <p:sp>
        <p:nvSpPr>
          <p:cNvPr id="2" name="Rectangle 1">
            <a:extLst>
              <a:ext uri="{FF2B5EF4-FFF2-40B4-BE49-F238E27FC236}">
                <a16:creationId xmlns:a16="http://schemas.microsoft.com/office/drawing/2014/main" id="{55FA2406-CEAF-4B05-ABC0-CB75F0E9FF07}"/>
              </a:ext>
            </a:extLst>
          </p:cNvPr>
          <p:cNvSpPr/>
          <p:nvPr/>
        </p:nvSpPr>
        <p:spPr>
          <a:xfrm>
            <a:off x="2106874" y="2466733"/>
            <a:ext cx="8707883" cy="461665"/>
          </a:xfrm>
          <a:prstGeom prst="rect">
            <a:avLst/>
          </a:prstGeom>
        </p:spPr>
        <p:txBody>
          <a:bodyPr wrap="square">
            <a:spAutoFit/>
          </a:bodyPr>
          <a:lstStyle/>
          <a:p>
            <a:pPr>
              <a:spcBef>
                <a:spcPct val="0"/>
              </a:spcBef>
              <a:buFontTx/>
              <a:buNone/>
            </a:pPr>
            <a:r>
              <a:rPr kumimoji="1" lang="en-US" altLang="ja-JP" sz="2400" dirty="0">
                <a:solidFill>
                  <a:srgbClr val="615F5D"/>
                </a:solidFill>
                <a:latin typeface="Calibri" charset="0"/>
              </a:rPr>
              <a:t>Your sales actions with the customer buying cycle</a:t>
            </a:r>
            <a:endParaRPr kumimoji="1" lang="ja-JP" altLang="en-US" sz="2400" dirty="0">
              <a:solidFill>
                <a:srgbClr val="615F5D"/>
              </a:solidFill>
              <a:latin typeface="Calibri" charset="0"/>
            </a:endParaRPr>
          </a:p>
        </p:txBody>
      </p:sp>
      <p:graphicFrame>
        <p:nvGraphicFramePr>
          <p:cNvPr id="10" name="Diagram 9">
            <a:extLst>
              <a:ext uri="{FF2B5EF4-FFF2-40B4-BE49-F238E27FC236}">
                <a16:creationId xmlns:a16="http://schemas.microsoft.com/office/drawing/2014/main" id="{487D03AF-4FF8-4E5F-BAD7-A903C80078D2}"/>
              </a:ext>
            </a:extLst>
          </p:cNvPr>
          <p:cNvGraphicFramePr/>
          <p:nvPr/>
        </p:nvGraphicFramePr>
        <p:xfrm>
          <a:off x="1465635" y="2145094"/>
          <a:ext cx="8128000" cy="3636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FA2028CC-A936-42B3-8643-F6C7EC713F7F}"/>
              </a:ext>
            </a:extLst>
          </p:cNvPr>
          <p:cNvGraphicFramePr/>
          <p:nvPr/>
        </p:nvGraphicFramePr>
        <p:xfrm>
          <a:off x="1064079" y="3711702"/>
          <a:ext cx="9149734" cy="36020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 Placeholder 2">
            <a:extLst>
              <a:ext uri="{FF2B5EF4-FFF2-40B4-BE49-F238E27FC236}">
                <a16:creationId xmlns:a16="http://schemas.microsoft.com/office/drawing/2014/main" id="{BF56971C-DEF1-4099-8208-8F33CC664313}"/>
              </a:ext>
            </a:extLst>
          </p:cNvPr>
          <p:cNvSpPr>
            <a:spLocks noGrp="1"/>
          </p:cNvSpPr>
          <p:nvPr>
            <p:ph type="body" sz="quarter" idx="13"/>
          </p:nvPr>
        </p:nvSpPr>
        <p:spPr/>
        <p:txBody>
          <a:bodyPr/>
          <a:lstStyle/>
          <a:p>
            <a:r>
              <a:rPr lang="en-US" b="1" dirty="0">
                <a:solidFill>
                  <a:srgbClr val="E95273"/>
                </a:solidFill>
              </a:rPr>
              <a:t>Your Sales Plan</a:t>
            </a:r>
          </a:p>
          <a:p>
            <a:endParaRPr lang="en-IE" b="1" dirty="0"/>
          </a:p>
        </p:txBody>
      </p:sp>
    </p:spTree>
    <p:extLst>
      <p:ext uri="{BB962C8B-B14F-4D97-AF65-F5344CB8AC3E}">
        <p14:creationId xmlns:p14="http://schemas.microsoft.com/office/powerpoint/2010/main" val="546447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90CB4E-6EB2-4B5A-957E-248071DEAAE3}"/>
              </a:ext>
            </a:extLst>
          </p:cNvPr>
          <p:cNvSpPr>
            <a:spLocks noGrp="1"/>
          </p:cNvSpPr>
          <p:nvPr>
            <p:ph type="body" sz="quarter" idx="13"/>
          </p:nvPr>
        </p:nvSpPr>
        <p:spPr/>
        <p:txBody>
          <a:bodyPr/>
          <a:lstStyle/>
          <a:p>
            <a:r>
              <a:rPr lang="en-US" b="1" dirty="0"/>
              <a:t>Upselling</a:t>
            </a:r>
          </a:p>
          <a:p>
            <a:endParaRPr lang="en-IE" dirty="0"/>
          </a:p>
        </p:txBody>
      </p:sp>
      <p:sp>
        <p:nvSpPr>
          <p:cNvPr id="4" name="Rectangle 3">
            <a:extLst>
              <a:ext uri="{FF2B5EF4-FFF2-40B4-BE49-F238E27FC236}">
                <a16:creationId xmlns:a16="http://schemas.microsoft.com/office/drawing/2014/main" id="{C961CD6A-D436-44F0-9788-5591A972F1EB}"/>
              </a:ext>
            </a:extLst>
          </p:cNvPr>
          <p:cNvSpPr/>
          <p:nvPr/>
        </p:nvSpPr>
        <p:spPr>
          <a:xfrm>
            <a:off x="928242" y="2286000"/>
            <a:ext cx="10968822" cy="3908762"/>
          </a:xfrm>
          <a:prstGeom prst="rect">
            <a:avLst/>
          </a:prstGeom>
        </p:spPr>
        <p:txBody>
          <a:bodyPr wrap="square">
            <a:spAutoFit/>
          </a:bodyPr>
          <a:lstStyle/>
          <a:p>
            <a:pPr marL="0" lvl="1"/>
            <a:r>
              <a:rPr lang="en-US" altLang="en-US" sz="2400" dirty="0">
                <a:solidFill>
                  <a:srgbClr val="615F5D"/>
                </a:solidFill>
              </a:rPr>
              <a:t>Highly important ancillary sales – e.g. one year customer support package</a:t>
            </a:r>
          </a:p>
          <a:p>
            <a:pPr marL="0" lvl="1"/>
            <a:r>
              <a:rPr lang="en-IE" altLang="en-US" sz="2400" dirty="0">
                <a:solidFill>
                  <a:srgbClr val="615F5D"/>
                </a:solidFill>
              </a:rPr>
              <a:t>Upselling adds </a:t>
            </a:r>
            <a:r>
              <a:rPr lang="en-IE" sz="2400" dirty="0">
                <a:solidFill>
                  <a:srgbClr val="615F5D"/>
                </a:solidFill>
              </a:rPr>
              <a:t>perceived value to a sale that the customer is already willing to make, as well as offer upgrades to purchases.</a:t>
            </a:r>
            <a:endParaRPr lang="en-US" sz="2400" dirty="0">
              <a:solidFill>
                <a:srgbClr val="615F5D"/>
              </a:solidFill>
            </a:endParaRPr>
          </a:p>
          <a:p>
            <a:pPr marL="0" lvl="1"/>
            <a:r>
              <a:rPr lang="en-US" altLang="en-US" sz="2400" dirty="0">
                <a:solidFill>
                  <a:srgbClr val="615F5D"/>
                </a:solidFill>
              </a:rPr>
              <a:t>Customers will value your opinion</a:t>
            </a:r>
          </a:p>
          <a:p>
            <a:pPr marL="0" lvl="1"/>
            <a:r>
              <a:rPr lang="en-US" altLang="en-US" sz="2400" dirty="0">
                <a:solidFill>
                  <a:srgbClr val="615F5D"/>
                </a:solidFill>
              </a:rPr>
              <a:t>Easier to sell up to a customer - they have already indicated a willingness to purchase</a:t>
            </a:r>
          </a:p>
          <a:p>
            <a:pPr marL="0" lvl="1"/>
            <a:endParaRPr lang="en-US" sz="2400" b="1" dirty="0">
              <a:solidFill>
                <a:srgbClr val="615F5D"/>
              </a:solidFill>
            </a:endParaRPr>
          </a:p>
          <a:p>
            <a:pPr marL="0" lvl="1"/>
            <a:r>
              <a:rPr lang="en-US" sz="2400" b="1" dirty="0">
                <a:solidFill>
                  <a:srgbClr val="E95273"/>
                </a:solidFill>
              </a:rPr>
              <a:t>READ MORE </a:t>
            </a:r>
            <a:r>
              <a:rPr lang="en-US" sz="2400" dirty="0"/>
              <a:t>- </a:t>
            </a:r>
            <a:r>
              <a:rPr lang="en-IE" sz="2400" dirty="0">
                <a:hlinkClick r:id="rId2"/>
              </a:rPr>
              <a:t>www.wikihow.com/Upsell</a:t>
            </a:r>
            <a:r>
              <a:rPr lang="en-IE" sz="2400" dirty="0"/>
              <a:t> </a:t>
            </a:r>
          </a:p>
          <a:p>
            <a:pPr marL="0" lvl="1"/>
            <a:endParaRPr lang="en-US" sz="2400" dirty="0"/>
          </a:p>
          <a:p>
            <a:pPr marL="0" lvl="1"/>
            <a:r>
              <a:rPr kumimoji="1" lang="en-IE" altLang="ja-JP" sz="2800" b="1" dirty="0">
                <a:solidFill>
                  <a:srgbClr val="E95273"/>
                </a:solidFill>
                <a:latin typeface="Calibri" charset="0"/>
              </a:rPr>
              <a:t>EXERCISE – After reading the above how do you think you can add upselling opportunities to your business ?</a:t>
            </a:r>
          </a:p>
        </p:txBody>
      </p:sp>
    </p:spTree>
    <p:extLst>
      <p:ext uri="{BB962C8B-B14F-4D97-AF65-F5344CB8AC3E}">
        <p14:creationId xmlns:p14="http://schemas.microsoft.com/office/powerpoint/2010/main" val="2708966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90CB4E-6EB2-4B5A-957E-248071DEAAE3}"/>
              </a:ext>
            </a:extLst>
          </p:cNvPr>
          <p:cNvSpPr>
            <a:spLocks noGrp="1"/>
          </p:cNvSpPr>
          <p:nvPr>
            <p:ph type="body" sz="quarter" idx="13"/>
          </p:nvPr>
        </p:nvSpPr>
        <p:spPr/>
        <p:txBody>
          <a:bodyPr/>
          <a:lstStyle/>
          <a:p>
            <a:r>
              <a:rPr lang="en-US" b="1" dirty="0"/>
              <a:t>Upselling</a:t>
            </a:r>
          </a:p>
          <a:p>
            <a:endParaRPr lang="en-IE" dirty="0"/>
          </a:p>
        </p:txBody>
      </p:sp>
      <p:pic>
        <p:nvPicPr>
          <p:cNvPr id="5" name="Picture 4" descr="A group of people sitting at a table&#10;&#10;Description automatically generated">
            <a:extLst>
              <a:ext uri="{FF2B5EF4-FFF2-40B4-BE49-F238E27FC236}">
                <a16:creationId xmlns:a16="http://schemas.microsoft.com/office/drawing/2014/main" id="{5E4A13C0-0C01-46EE-92FF-E70C04DBC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82" y="2540952"/>
            <a:ext cx="3970588" cy="3429000"/>
          </a:xfrm>
          <a:prstGeom prst="rect">
            <a:avLst/>
          </a:prstGeom>
        </p:spPr>
      </p:pic>
      <p:sp>
        <p:nvSpPr>
          <p:cNvPr id="6" name="Rectangle 5">
            <a:extLst>
              <a:ext uri="{FF2B5EF4-FFF2-40B4-BE49-F238E27FC236}">
                <a16:creationId xmlns:a16="http://schemas.microsoft.com/office/drawing/2014/main" id="{425DCE2F-1FA7-4358-944B-FEBFBE991CE9}"/>
              </a:ext>
            </a:extLst>
          </p:cNvPr>
          <p:cNvSpPr/>
          <p:nvPr/>
        </p:nvSpPr>
        <p:spPr>
          <a:xfrm>
            <a:off x="4953000" y="2167303"/>
            <a:ext cx="6510772" cy="3416320"/>
          </a:xfrm>
          <a:prstGeom prst="rect">
            <a:avLst/>
          </a:prstGeom>
        </p:spPr>
        <p:txBody>
          <a:bodyPr wrap="square">
            <a:spAutoFit/>
          </a:bodyPr>
          <a:lstStyle/>
          <a:p>
            <a:r>
              <a:rPr lang="en-GB" altLang="en-US" sz="2400" dirty="0">
                <a:solidFill>
                  <a:srgbClr val="615F5D"/>
                </a:solidFill>
              </a:rPr>
              <a:t>The sales and marketing section of your business plan needs elaborate further on who and where your customers are and how you will reach them. </a:t>
            </a:r>
            <a:r>
              <a:rPr lang="en-IE" sz="2400" dirty="0">
                <a:solidFill>
                  <a:srgbClr val="615F5D"/>
                </a:solidFill>
              </a:rPr>
              <a:t>While you may have  developed a wonderful product or service, it's all for nothing if you don't have customers and clients</a:t>
            </a:r>
            <a:endParaRPr lang="en-GB" altLang="en-US" sz="2400" dirty="0">
              <a:solidFill>
                <a:srgbClr val="615F5D"/>
              </a:solidFill>
            </a:endParaRPr>
          </a:p>
          <a:p>
            <a:endParaRPr lang="en-GB" altLang="en-US" sz="2400" dirty="0">
              <a:solidFill>
                <a:srgbClr val="615F5D"/>
              </a:solidFill>
            </a:endParaRPr>
          </a:p>
          <a:p>
            <a:r>
              <a:rPr lang="en-GB" altLang="en-US" sz="2400" dirty="0">
                <a:solidFill>
                  <a:srgbClr val="615F5D"/>
                </a:solidFill>
              </a:rPr>
              <a:t>Start with your brand and take the reader through all the learning you covered in this course. </a:t>
            </a:r>
            <a:endParaRPr kumimoji="1" lang="en-IE" altLang="ja-JP" sz="2400" b="1" dirty="0">
              <a:solidFill>
                <a:srgbClr val="E95273"/>
              </a:solidFill>
              <a:latin typeface="Calibri" charset="0"/>
            </a:endParaRPr>
          </a:p>
        </p:txBody>
      </p:sp>
    </p:spTree>
    <p:extLst>
      <p:ext uri="{BB962C8B-B14F-4D97-AF65-F5344CB8AC3E}">
        <p14:creationId xmlns:p14="http://schemas.microsoft.com/office/powerpoint/2010/main" val="1857593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A0534-C289-4151-868B-69F8988EB3D7}"/>
              </a:ext>
            </a:extLst>
          </p:cNvPr>
          <p:cNvSpPr>
            <a:spLocks noGrp="1"/>
          </p:cNvSpPr>
          <p:nvPr>
            <p:ph type="body" sz="quarter" idx="13"/>
          </p:nvPr>
        </p:nvSpPr>
        <p:spPr/>
        <p:txBody>
          <a:bodyPr/>
          <a:lstStyle/>
          <a:p>
            <a:r>
              <a:rPr lang="en-US" sz="3400" b="1" dirty="0">
                <a:solidFill>
                  <a:srgbClr val="E63275"/>
                </a:solidFill>
              </a:rPr>
              <a:t>Case Study: </a:t>
            </a:r>
            <a:r>
              <a:rPr lang="en-US" b="1" dirty="0"/>
              <a:t>Success stories, motivational guides!</a:t>
            </a:r>
            <a:endParaRPr lang="en-US" sz="3200" b="1" dirty="0"/>
          </a:p>
          <a:p>
            <a:endParaRPr lang="en-IE" dirty="0"/>
          </a:p>
        </p:txBody>
      </p:sp>
      <p:sp>
        <p:nvSpPr>
          <p:cNvPr id="6" name="Picture Placeholder 5">
            <a:extLst>
              <a:ext uri="{FF2B5EF4-FFF2-40B4-BE49-F238E27FC236}">
                <a16:creationId xmlns:a16="http://schemas.microsoft.com/office/drawing/2014/main" id="{BF7D60FD-CC15-4D55-AEDF-40F5FAD9D6CA}"/>
              </a:ext>
            </a:extLst>
          </p:cNvPr>
          <p:cNvSpPr>
            <a:spLocks noGrp="1"/>
          </p:cNvSpPr>
          <p:nvPr>
            <p:ph type="pic" sz="quarter" idx="15"/>
          </p:nvPr>
        </p:nvSpPr>
        <p:spPr/>
      </p:sp>
      <p:pic>
        <p:nvPicPr>
          <p:cNvPr id="8" name="Picture 7">
            <a:extLst>
              <a:ext uri="{FF2B5EF4-FFF2-40B4-BE49-F238E27FC236}">
                <a16:creationId xmlns:a16="http://schemas.microsoft.com/office/drawing/2014/main" id="{1E22A825-D9BA-4637-BE88-314A0AC377EA}"/>
              </a:ext>
            </a:extLst>
          </p:cNvPr>
          <p:cNvPicPr>
            <a:picLocks noChangeAspect="1"/>
          </p:cNvPicPr>
          <p:nvPr/>
        </p:nvPicPr>
        <p:blipFill>
          <a:blip r:embed="rId2"/>
          <a:stretch>
            <a:fillRect/>
          </a:stretch>
        </p:blipFill>
        <p:spPr>
          <a:xfrm>
            <a:off x="9765129" y="1893434"/>
            <a:ext cx="2087640" cy="1391760"/>
          </a:xfrm>
          <a:prstGeom prst="rect">
            <a:avLst/>
          </a:prstGeom>
        </p:spPr>
      </p:pic>
      <p:sp>
        <p:nvSpPr>
          <p:cNvPr id="9" name="TextBox 8">
            <a:extLst>
              <a:ext uri="{FF2B5EF4-FFF2-40B4-BE49-F238E27FC236}">
                <a16:creationId xmlns:a16="http://schemas.microsoft.com/office/drawing/2014/main" id="{2F9AB700-C8A9-4AD2-9608-9748BBFDABB1}"/>
              </a:ext>
            </a:extLst>
          </p:cNvPr>
          <p:cNvSpPr txBox="1"/>
          <p:nvPr/>
        </p:nvSpPr>
        <p:spPr>
          <a:xfrm>
            <a:off x="9865052" y="35429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a:solidFill>
                  <a:srgbClr val="FF0000"/>
                </a:solidFill>
              </a:rPr>
              <a:t>TURKEY</a:t>
            </a:r>
            <a:endParaRPr lang="en-IE" sz="2400" b="1" dirty="0">
              <a:solidFill>
                <a:srgbClr val="FF0000"/>
              </a:solidFill>
            </a:endParaRPr>
          </a:p>
        </p:txBody>
      </p:sp>
      <p:pic>
        <p:nvPicPr>
          <p:cNvPr id="2" name="Picture 1">
            <a:hlinkClick r:id="rId3"/>
            <a:extLst>
              <a:ext uri="{FF2B5EF4-FFF2-40B4-BE49-F238E27FC236}">
                <a16:creationId xmlns:a16="http://schemas.microsoft.com/office/drawing/2014/main" id="{E7D5E58E-B706-42DC-8E24-237A1FC12595}"/>
              </a:ext>
            </a:extLst>
          </p:cNvPr>
          <p:cNvPicPr>
            <a:picLocks noChangeAspect="1"/>
          </p:cNvPicPr>
          <p:nvPr/>
        </p:nvPicPr>
        <p:blipFill>
          <a:blip r:embed="rId4"/>
          <a:stretch>
            <a:fillRect/>
          </a:stretch>
        </p:blipFill>
        <p:spPr>
          <a:xfrm>
            <a:off x="3362326" y="1893434"/>
            <a:ext cx="5190004" cy="3302730"/>
          </a:xfrm>
          <a:prstGeom prst="rect">
            <a:avLst/>
          </a:prstGeom>
        </p:spPr>
      </p:pic>
    </p:spTree>
    <p:extLst>
      <p:ext uri="{BB962C8B-B14F-4D97-AF65-F5344CB8AC3E}">
        <p14:creationId xmlns:p14="http://schemas.microsoft.com/office/powerpoint/2010/main" val="1190967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A0534-C289-4151-868B-69F8988EB3D7}"/>
              </a:ext>
            </a:extLst>
          </p:cNvPr>
          <p:cNvSpPr>
            <a:spLocks noGrp="1"/>
          </p:cNvSpPr>
          <p:nvPr>
            <p:ph type="body" sz="quarter" idx="13"/>
          </p:nvPr>
        </p:nvSpPr>
        <p:spPr/>
        <p:txBody>
          <a:bodyPr/>
          <a:lstStyle/>
          <a:p>
            <a:r>
              <a:rPr lang="en-US" sz="3400" b="1" dirty="0">
                <a:solidFill>
                  <a:srgbClr val="E63275"/>
                </a:solidFill>
              </a:rPr>
              <a:t>Case Study: </a:t>
            </a:r>
            <a:r>
              <a:rPr lang="en-US" b="1" dirty="0"/>
              <a:t>Success stories, motivational guides!</a:t>
            </a:r>
            <a:endParaRPr lang="en-US" sz="3200" b="1" dirty="0"/>
          </a:p>
          <a:p>
            <a:endParaRPr lang="en-IE" dirty="0"/>
          </a:p>
        </p:txBody>
      </p:sp>
      <p:sp>
        <p:nvSpPr>
          <p:cNvPr id="6" name="Picture Placeholder 5">
            <a:extLst>
              <a:ext uri="{FF2B5EF4-FFF2-40B4-BE49-F238E27FC236}">
                <a16:creationId xmlns:a16="http://schemas.microsoft.com/office/drawing/2014/main" id="{BF7D60FD-CC15-4D55-AEDF-40F5FAD9D6CA}"/>
              </a:ext>
            </a:extLst>
          </p:cNvPr>
          <p:cNvSpPr>
            <a:spLocks noGrp="1"/>
          </p:cNvSpPr>
          <p:nvPr>
            <p:ph type="pic" sz="quarter" idx="15"/>
          </p:nvPr>
        </p:nvSpPr>
        <p:spPr/>
      </p:sp>
      <p:pic>
        <p:nvPicPr>
          <p:cNvPr id="8" name="Picture 7">
            <a:extLst>
              <a:ext uri="{FF2B5EF4-FFF2-40B4-BE49-F238E27FC236}">
                <a16:creationId xmlns:a16="http://schemas.microsoft.com/office/drawing/2014/main" id="{1E22A825-D9BA-4637-BE88-314A0AC377EA}"/>
              </a:ext>
            </a:extLst>
          </p:cNvPr>
          <p:cNvPicPr>
            <a:picLocks noChangeAspect="1"/>
          </p:cNvPicPr>
          <p:nvPr/>
        </p:nvPicPr>
        <p:blipFill>
          <a:blip r:embed="rId2"/>
          <a:stretch>
            <a:fillRect/>
          </a:stretch>
        </p:blipFill>
        <p:spPr>
          <a:xfrm>
            <a:off x="9765129" y="1893434"/>
            <a:ext cx="2087640" cy="1391760"/>
          </a:xfrm>
          <a:prstGeom prst="rect">
            <a:avLst/>
          </a:prstGeom>
        </p:spPr>
      </p:pic>
      <p:sp>
        <p:nvSpPr>
          <p:cNvPr id="9" name="TextBox 8">
            <a:extLst>
              <a:ext uri="{FF2B5EF4-FFF2-40B4-BE49-F238E27FC236}">
                <a16:creationId xmlns:a16="http://schemas.microsoft.com/office/drawing/2014/main" id="{2F9AB700-C8A9-4AD2-9608-9748BBFDABB1}"/>
              </a:ext>
            </a:extLst>
          </p:cNvPr>
          <p:cNvSpPr txBox="1"/>
          <p:nvPr/>
        </p:nvSpPr>
        <p:spPr>
          <a:xfrm>
            <a:off x="9865052" y="35429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a:solidFill>
                  <a:srgbClr val="FF0000"/>
                </a:solidFill>
              </a:rPr>
              <a:t>TURKEY</a:t>
            </a:r>
            <a:endParaRPr lang="en-IE" sz="2400" b="1" dirty="0">
              <a:solidFill>
                <a:srgbClr val="FF0000"/>
              </a:solidFill>
            </a:endParaRPr>
          </a:p>
        </p:txBody>
      </p:sp>
      <p:pic>
        <p:nvPicPr>
          <p:cNvPr id="3" name="Picture 2">
            <a:hlinkClick r:id="rId3"/>
            <a:extLst>
              <a:ext uri="{FF2B5EF4-FFF2-40B4-BE49-F238E27FC236}">
                <a16:creationId xmlns:a16="http://schemas.microsoft.com/office/drawing/2014/main" id="{231F685B-A4CE-445D-BE26-361ADA4544FC}"/>
              </a:ext>
            </a:extLst>
          </p:cNvPr>
          <p:cNvPicPr>
            <a:picLocks noChangeAspect="1"/>
          </p:cNvPicPr>
          <p:nvPr/>
        </p:nvPicPr>
        <p:blipFill>
          <a:blip r:embed="rId4"/>
          <a:stretch>
            <a:fillRect/>
          </a:stretch>
        </p:blipFill>
        <p:spPr>
          <a:xfrm>
            <a:off x="3284296" y="1931067"/>
            <a:ext cx="5465338" cy="3402946"/>
          </a:xfrm>
          <a:prstGeom prst="rect">
            <a:avLst/>
          </a:prstGeom>
        </p:spPr>
      </p:pic>
    </p:spTree>
    <p:extLst>
      <p:ext uri="{BB962C8B-B14F-4D97-AF65-F5344CB8AC3E}">
        <p14:creationId xmlns:p14="http://schemas.microsoft.com/office/powerpoint/2010/main" val="453325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ltLang="ja-JP" b="1" dirty="0">
                <a:solidFill>
                  <a:srgbClr val="E63275"/>
                </a:solidFill>
                <a:latin typeface="Calibri" charset="0"/>
                <a:ea typeface="MS PGothic" charset="-128"/>
              </a:rPr>
              <a:t>What I Have Learned?</a:t>
            </a:r>
            <a:endParaRPr lang="en-US" b="1" dirty="0">
              <a:solidFill>
                <a:srgbClr val="E63275"/>
              </a:solidFill>
            </a:endParaRPr>
          </a:p>
        </p:txBody>
      </p:sp>
      <p:sp>
        <p:nvSpPr>
          <p:cNvPr id="6" name="Text Placeholder 5"/>
          <p:cNvSpPr>
            <a:spLocks noGrp="1"/>
          </p:cNvSpPr>
          <p:nvPr>
            <p:ph type="body" sz="quarter" idx="14"/>
          </p:nvPr>
        </p:nvSpPr>
        <p:spPr>
          <a:xfrm>
            <a:off x="544826" y="2226174"/>
            <a:ext cx="11102348" cy="3975101"/>
          </a:xfrm>
          <a:solidFill>
            <a:schemeClr val="bg1"/>
          </a:solidFill>
        </p:spPr>
        <p:txBody>
          <a:bodyPr/>
          <a:lstStyle/>
          <a:p>
            <a:pPr marL="342900" indent="-342900">
              <a:spcBef>
                <a:spcPts val="400"/>
              </a:spcBef>
              <a:buClr>
                <a:srgbClr val="F26942"/>
              </a:buClr>
              <a:buFont typeface="Wingdings" panose="05000000000000000000" pitchFamily="2" charset="2"/>
              <a:buChar char="ü"/>
            </a:pPr>
            <a:r>
              <a:rPr kumimoji="1" lang="en-IE" altLang="ja-JP" dirty="0">
                <a:solidFill>
                  <a:srgbClr val="525252"/>
                </a:solidFill>
              </a:rPr>
              <a:t>I understand what marketing is and its relationship to sales </a:t>
            </a:r>
          </a:p>
          <a:p>
            <a:pPr marL="342900" indent="-342900">
              <a:spcBef>
                <a:spcPts val="400"/>
              </a:spcBef>
              <a:buClr>
                <a:srgbClr val="F26942"/>
              </a:buClr>
              <a:buFont typeface="Wingdings" panose="05000000000000000000" pitchFamily="2" charset="2"/>
              <a:buChar char="ü"/>
            </a:pPr>
            <a:r>
              <a:rPr kumimoji="1" lang="en-IE" altLang="ja-JP" dirty="0">
                <a:solidFill>
                  <a:srgbClr val="525252"/>
                </a:solidFill>
              </a:rPr>
              <a:t>I have learned successful marketing tips and tricks and the different strategies and ways I can reach, know and understand my customers.</a:t>
            </a:r>
          </a:p>
          <a:p>
            <a:pPr marL="342900" indent="-342900">
              <a:spcBef>
                <a:spcPts val="400"/>
              </a:spcBef>
              <a:buClr>
                <a:srgbClr val="F26942"/>
              </a:buClr>
              <a:buFont typeface="Wingdings" panose="05000000000000000000" pitchFamily="2" charset="2"/>
              <a:buChar char="ü"/>
            </a:pPr>
            <a:r>
              <a:rPr kumimoji="1" lang="en-IE" altLang="ja-JP" dirty="0">
                <a:solidFill>
                  <a:srgbClr val="525252"/>
                </a:solidFill>
              </a:rPr>
              <a:t>I know a multitude of ways I can implement marketing strategies that are cost effective, I don’t have to be an expert to carry out. </a:t>
            </a:r>
          </a:p>
          <a:p>
            <a:pPr marL="342900" indent="-342900">
              <a:spcBef>
                <a:spcPts val="400"/>
              </a:spcBef>
              <a:buClr>
                <a:srgbClr val="F26942"/>
              </a:buClr>
              <a:buFont typeface="Wingdings" panose="05000000000000000000" pitchFamily="2" charset="2"/>
              <a:buChar char="ü"/>
            </a:pPr>
            <a:r>
              <a:rPr kumimoji="1" lang="en-IE" altLang="ja-JP" dirty="0">
                <a:solidFill>
                  <a:srgbClr val="525252"/>
                </a:solidFill>
              </a:rPr>
              <a:t>I understand that I need to implement a mix of different marketing mixes and strategies but the most important thing to do is concentrate on those that fit my business, my customer and me best. To do a few things right because to try and do all perfectly on a shoestring is next to impossible. </a:t>
            </a:r>
            <a:endParaRPr lang="en-US" altLang="ja-JP" dirty="0">
              <a:solidFill>
                <a:srgbClr val="525252"/>
              </a:solidFill>
            </a:endParaRPr>
          </a:p>
          <a:p>
            <a:pPr marL="342900" indent="-342900">
              <a:spcBef>
                <a:spcPts val="400"/>
              </a:spcBef>
              <a:buClr>
                <a:srgbClr val="F26942"/>
              </a:buClr>
              <a:buFont typeface="Wingdings" panose="05000000000000000000" pitchFamily="2" charset="2"/>
              <a:buChar char="ü"/>
            </a:pPr>
            <a:endParaRPr lang="en-US" dirty="0"/>
          </a:p>
        </p:txBody>
      </p:sp>
    </p:spTree>
    <p:extLst>
      <p:ext uri="{BB962C8B-B14F-4D97-AF65-F5344CB8AC3E}">
        <p14:creationId xmlns:p14="http://schemas.microsoft.com/office/powerpoint/2010/main" val="185192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a:extLst>
              <a:ext uri="{FF2B5EF4-FFF2-40B4-BE49-F238E27FC236}">
                <a16:creationId xmlns:a16="http://schemas.microsoft.com/office/drawing/2014/main" id="{8BE988E8-DE90-4CB5-9B3B-4C35414C0A0F}"/>
              </a:ext>
            </a:extLst>
          </p:cNvPr>
          <p:cNvPicPr>
            <a:picLocks noChangeAspect="1"/>
          </p:cNvPicPr>
          <p:nvPr/>
        </p:nvPicPr>
        <p:blipFill rotWithShape="1">
          <a:blip r:embed="rId2">
            <a:extLst>
              <a:ext uri="{28A0092B-C50C-407E-A947-70E740481C1C}">
                <a14:useLocalDpi xmlns:a14="http://schemas.microsoft.com/office/drawing/2010/main" val="0"/>
              </a:ext>
            </a:extLst>
          </a:blip>
          <a:srcRect l="20915" r="44719"/>
          <a:stretch/>
        </p:blipFill>
        <p:spPr>
          <a:xfrm>
            <a:off x="0" y="-108191"/>
            <a:ext cx="3671470" cy="6858000"/>
          </a:xfrm>
          <a:prstGeom prst="rect">
            <a:avLst/>
          </a:prstGeom>
        </p:spPr>
      </p:pic>
      <p:sp>
        <p:nvSpPr>
          <p:cNvPr id="6" name="Text Placeholder 1"/>
          <p:cNvSpPr txBox="1">
            <a:spLocks/>
          </p:cNvSpPr>
          <p:nvPr/>
        </p:nvSpPr>
        <p:spPr bwMode="auto">
          <a:xfrm>
            <a:off x="3984323" y="470631"/>
            <a:ext cx="8049901"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solidFill>
                <a:srgbClr val="E95273"/>
              </a:solidFill>
            </a:endParaRPr>
          </a:p>
        </p:txBody>
      </p:sp>
      <p:sp>
        <p:nvSpPr>
          <p:cNvPr id="8" name="Rectangle 7">
            <a:extLst>
              <a:ext uri="{FF2B5EF4-FFF2-40B4-BE49-F238E27FC236}">
                <a16:creationId xmlns:a16="http://schemas.microsoft.com/office/drawing/2014/main" id="{6065CD15-55ED-4799-B587-6C679A189DFE}"/>
              </a:ext>
            </a:extLst>
          </p:cNvPr>
          <p:cNvSpPr/>
          <p:nvPr/>
        </p:nvSpPr>
        <p:spPr>
          <a:xfrm>
            <a:off x="3984323" y="2160514"/>
            <a:ext cx="7057732" cy="3416320"/>
          </a:xfrm>
          <a:prstGeom prst="rect">
            <a:avLst/>
          </a:prstGeom>
        </p:spPr>
        <p:txBody>
          <a:bodyPr wrap="square">
            <a:spAutoFit/>
          </a:bodyPr>
          <a:lstStyle/>
          <a:p>
            <a:pPr>
              <a:buNone/>
            </a:pPr>
            <a:r>
              <a:rPr lang="en-IE" altLang="en-US" sz="2400" dirty="0">
                <a:solidFill>
                  <a:srgbClr val="615F5D"/>
                </a:solidFill>
              </a:rPr>
              <a:t>Marketing is everything you do to place your product or service in the hands of potential customers. </a:t>
            </a:r>
            <a:r>
              <a:rPr lang="en-IE" sz="2400" dirty="0">
                <a:solidFill>
                  <a:srgbClr val="615F5D"/>
                </a:solidFill>
              </a:rPr>
              <a:t>It is a process to create interest amongst potential customers in your products and/or services.   </a:t>
            </a:r>
          </a:p>
          <a:p>
            <a:pPr>
              <a:buNone/>
            </a:pPr>
            <a:endParaRPr lang="en-IE" sz="2400" dirty="0">
              <a:solidFill>
                <a:srgbClr val="615F5D"/>
              </a:solidFill>
            </a:endParaRPr>
          </a:p>
          <a:p>
            <a:pPr>
              <a:buNone/>
            </a:pPr>
            <a:r>
              <a:rPr lang="en-IE" sz="2400" dirty="0">
                <a:solidFill>
                  <a:srgbClr val="615F5D"/>
                </a:solidFill>
              </a:rPr>
              <a:t>Good m</a:t>
            </a:r>
            <a:r>
              <a:rPr lang="en-IE" altLang="en-US" sz="2400" dirty="0">
                <a:solidFill>
                  <a:srgbClr val="615F5D"/>
                </a:solidFill>
              </a:rPr>
              <a:t>arketing makes it easier to sell your product/service.  </a:t>
            </a:r>
          </a:p>
          <a:p>
            <a:pPr>
              <a:buNone/>
            </a:pPr>
            <a:endParaRPr lang="en-IE" altLang="en-US" sz="2400" dirty="0">
              <a:solidFill>
                <a:srgbClr val="615F5D"/>
              </a:solidFill>
            </a:endParaRPr>
          </a:p>
          <a:p>
            <a:pPr>
              <a:buNone/>
            </a:pPr>
            <a:r>
              <a:rPr lang="en-IE" altLang="en-US" sz="2400" b="1" dirty="0">
                <a:solidFill>
                  <a:srgbClr val="E63275"/>
                </a:solidFill>
              </a:rPr>
              <a:t>Your business plan needs to take this on board. </a:t>
            </a:r>
            <a:endParaRPr lang="en-GB" altLang="en-US" sz="2400" b="1" dirty="0">
              <a:solidFill>
                <a:srgbClr val="E63275"/>
              </a:solidFill>
            </a:endParaRPr>
          </a:p>
        </p:txBody>
      </p:sp>
      <p:sp>
        <p:nvSpPr>
          <p:cNvPr id="10" name="Rectangle 9">
            <a:extLst>
              <a:ext uri="{FF2B5EF4-FFF2-40B4-BE49-F238E27FC236}">
                <a16:creationId xmlns:a16="http://schemas.microsoft.com/office/drawing/2014/main" id="{EEF9D6FE-4724-49F3-B79E-9ED727159720}"/>
              </a:ext>
            </a:extLst>
          </p:cNvPr>
          <p:cNvSpPr/>
          <p:nvPr/>
        </p:nvSpPr>
        <p:spPr>
          <a:xfrm>
            <a:off x="0" y="4915114"/>
            <a:ext cx="3671470" cy="1323439"/>
          </a:xfrm>
          <a:prstGeom prst="rect">
            <a:avLst/>
          </a:prstGeom>
          <a:solidFill>
            <a:schemeClr val="bg1"/>
          </a:solidFill>
        </p:spPr>
        <p:txBody>
          <a:bodyPr wrap="square">
            <a:spAutoFit/>
          </a:bodyPr>
          <a:lstStyle/>
          <a:p>
            <a:pPr algn="ctr">
              <a:buNone/>
            </a:pPr>
            <a:r>
              <a:rPr lang="en-IE" altLang="en-US" sz="2000" b="1" dirty="0">
                <a:solidFill>
                  <a:srgbClr val="BC191A"/>
                </a:solidFill>
              </a:rPr>
              <a:t>Think of marketing as this goldfish !</a:t>
            </a:r>
          </a:p>
          <a:p>
            <a:pPr algn="ctr">
              <a:buNone/>
            </a:pPr>
            <a:r>
              <a:rPr lang="en-IE" altLang="en-US" sz="2000" dirty="0">
                <a:solidFill>
                  <a:srgbClr val="10B2A3"/>
                </a:solidFill>
              </a:rPr>
              <a:t>It helps you to stand out in a crowded marketplace. </a:t>
            </a:r>
          </a:p>
        </p:txBody>
      </p:sp>
      <p:sp>
        <p:nvSpPr>
          <p:cNvPr id="2" name="Text Placeholder 1">
            <a:extLst>
              <a:ext uri="{FF2B5EF4-FFF2-40B4-BE49-F238E27FC236}">
                <a16:creationId xmlns:a16="http://schemas.microsoft.com/office/drawing/2014/main" id="{9197A815-6BAD-4C74-B8F2-96E321E2FFE2}"/>
              </a:ext>
            </a:extLst>
          </p:cNvPr>
          <p:cNvSpPr>
            <a:spLocks noGrp="1"/>
          </p:cNvSpPr>
          <p:nvPr>
            <p:ph type="body" sz="quarter" idx="13"/>
          </p:nvPr>
        </p:nvSpPr>
        <p:spPr>
          <a:xfrm>
            <a:off x="3809646" y="1022957"/>
            <a:ext cx="7407087" cy="697353"/>
          </a:xfrm>
        </p:spPr>
        <p:txBody>
          <a:bodyPr/>
          <a:lstStyle/>
          <a:p>
            <a:r>
              <a:rPr lang="en-IE" b="1" dirty="0">
                <a:solidFill>
                  <a:srgbClr val="E95273"/>
                </a:solidFill>
              </a:rPr>
              <a:t>Marketing is ….</a:t>
            </a:r>
          </a:p>
          <a:p>
            <a:endParaRPr lang="en-IE" dirty="0"/>
          </a:p>
        </p:txBody>
      </p:sp>
    </p:spTree>
    <p:extLst>
      <p:ext uri="{BB962C8B-B14F-4D97-AF65-F5344CB8AC3E}">
        <p14:creationId xmlns:p14="http://schemas.microsoft.com/office/powerpoint/2010/main" val="2694433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
        <p:nvSpPr>
          <p:cNvPr id="6" name="Text Placeholder 5"/>
          <p:cNvSpPr>
            <a:spLocks noGrp="1"/>
          </p:cNvSpPr>
          <p:nvPr>
            <p:ph type="body" sz="quarter" idx="15"/>
          </p:nvPr>
        </p:nvSpPr>
        <p:spPr>
          <a:xfrm>
            <a:off x="7837392" y="2215211"/>
            <a:ext cx="4217588" cy="709081"/>
          </a:xfrm>
        </p:spPr>
        <p:txBody>
          <a:bodyPr>
            <a:normAutofit fontScale="85000" lnSpcReduction="20000"/>
          </a:bodyPr>
          <a:lstStyle/>
          <a:p>
            <a:r>
              <a:rPr lang="en-US" dirty="0"/>
              <a:t>@EMERGEPROJECTEU</a:t>
            </a:r>
          </a:p>
          <a:p>
            <a:r>
              <a:rPr lang="en-IE" dirty="0">
                <a:hlinkClick r:id="rId2">
                  <a:extLst>
                    <a:ext uri="{A12FA001-AC4F-418D-AE19-62706E023703}">
                      <ahyp:hlinkClr xmlns:ahyp="http://schemas.microsoft.com/office/drawing/2018/hyperlinkcolor" val="tx"/>
                    </a:ext>
                  </a:extLst>
                </a:hlinkClick>
              </a:rPr>
              <a:t>https://www.facebook.com/EMERGEPROJECTEU/?ref=br_rs</a:t>
            </a:r>
            <a:endParaRPr lang="en-US" dirty="0"/>
          </a:p>
        </p:txBody>
      </p:sp>
      <p:sp>
        <p:nvSpPr>
          <p:cNvPr id="7" name="Text Placeholder 6"/>
          <p:cNvSpPr>
            <a:spLocks noGrp="1"/>
          </p:cNvSpPr>
          <p:nvPr>
            <p:ph type="body" sz="quarter" idx="16"/>
          </p:nvPr>
        </p:nvSpPr>
        <p:spPr>
          <a:xfrm>
            <a:off x="8027185" y="3522871"/>
            <a:ext cx="4103296" cy="382588"/>
          </a:xfrm>
        </p:spPr>
        <p:txBody>
          <a:bodyPr>
            <a:noAutofit/>
          </a:bodyPr>
          <a:lstStyle/>
          <a:p>
            <a:r>
              <a:rPr lang="en-IE" sz="1400" dirty="0">
                <a:hlinkClick r:id="rId3">
                  <a:extLst>
                    <a:ext uri="{A12FA001-AC4F-418D-AE19-62706E023703}">
                      <ahyp:hlinkClr xmlns:ahyp="http://schemas.microsoft.com/office/drawing/2018/hyperlinkcolor" val="tx"/>
                    </a:ext>
                  </a:extLst>
                </a:hlinkClick>
              </a:rPr>
              <a:t>http://www.emergeengineers.eu/project-partners/</a:t>
            </a:r>
            <a:endParaRPr lang="en-US" sz="1400" dirty="0"/>
          </a:p>
        </p:txBody>
      </p:sp>
      <p:sp>
        <p:nvSpPr>
          <p:cNvPr id="8" name="Text Placeholder 7"/>
          <p:cNvSpPr>
            <a:spLocks noGrp="1"/>
          </p:cNvSpPr>
          <p:nvPr>
            <p:ph type="body" sz="quarter" idx="17"/>
          </p:nvPr>
        </p:nvSpPr>
        <p:spPr>
          <a:xfrm>
            <a:off x="8425435" y="4321462"/>
            <a:ext cx="3537266" cy="843457"/>
          </a:xfrm>
        </p:spPr>
        <p:txBody>
          <a:bodyPr>
            <a:normAutofit fontScale="92500" lnSpcReduction="10000"/>
          </a:bodyPr>
          <a:lstStyle/>
          <a:p>
            <a:r>
              <a:rPr lang="en-IE" sz="1400" dirty="0">
                <a:hlinkClick r:id="rId4">
                  <a:extLst>
                    <a:ext uri="{A12FA001-AC4F-418D-AE19-62706E023703}">
                      <ahyp:hlinkClr xmlns:ahyp="http://schemas.microsoft.com/office/drawing/2018/hyperlinkcolor" val="tx"/>
                    </a:ext>
                  </a:extLst>
                </a:hlinkClick>
              </a:rPr>
              <a:t>http://www.emergeengineers.eu/</a:t>
            </a:r>
            <a:endParaRPr lang="en-IE" sz="1400" dirty="0"/>
          </a:p>
          <a:p>
            <a:r>
              <a:rPr lang="en-US" sz="1400" dirty="0"/>
              <a:t>#EMERGE  #</a:t>
            </a:r>
            <a:r>
              <a:rPr lang="en-US" sz="1400" dirty="0" err="1"/>
              <a:t>femaleengineers</a:t>
            </a:r>
            <a:r>
              <a:rPr lang="en-US" sz="1400" dirty="0"/>
              <a:t>  #Erasmus+</a:t>
            </a:r>
          </a:p>
          <a:p>
            <a:r>
              <a:rPr lang="en-US" sz="1400" dirty="0"/>
              <a:t>#</a:t>
            </a:r>
            <a:r>
              <a:rPr lang="en-US" sz="1400" dirty="0" err="1"/>
              <a:t>femaleentrepreneurs</a:t>
            </a:r>
            <a:endParaRPr lang="en-US" sz="1400" dirty="0"/>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8874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82DC5C-8CB4-44AC-99E9-51E0F14A9268}"/>
              </a:ext>
            </a:extLst>
          </p:cNvPr>
          <p:cNvSpPr>
            <a:spLocks noGrp="1"/>
          </p:cNvSpPr>
          <p:nvPr>
            <p:ph type="body" sz="quarter" idx="13"/>
          </p:nvPr>
        </p:nvSpPr>
        <p:spPr/>
        <p:txBody>
          <a:bodyPr>
            <a:normAutofit fontScale="77500" lnSpcReduction="20000"/>
          </a:bodyPr>
          <a:lstStyle/>
          <a:p>
            <a:r>
              <a:rPr lang="en-IE" b="1" dirty="0">
                <a:solidFill>
                  <a:srgbClr val="E95273"/>
                </a:solidFill>
              </a:rPr>
              <a:t>Marketing revolves around your target customer</a:t>
            </a:r>
          </a:p>
        </p:txBody>
      </p:sp>
      <p:sp>
        <p:nvSpPr>
          <p:cNvPr id="5" name="Text Placeholder 1">
            <a:extLst>
              <a:ext uri="{FF2B5EF4-FFF2-40B4-BE49-F238E27FC236}">
                <a16:creationId xmlns:a16="http://schemas.microsoft.com/office/drawing/2014/main" id="{6ED25AAC-92BF-4E7A-BBFB-294E28570DF6}"/>
              </a:ext>
            </a:extLst>
          </p:cNvPr>
          <p:cNvSpPr txBox="1">
            <a:spLocks/>
          </p:cNvSpPr>
          <p:nvPr/>
        </p:nvSpPr>
        <p:spPr>
          <a:xfrm>
            <a:off x="4297680" y="1978039"/>
            <a:ext cx="7894320" cy="38721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0B6F6"/>
              </a:buClr>
              <a:buFont typeface="Arial" panose="020B0604020202020204" pitchFamily="34" charset="0"/>
              <a:buNone/>
            </a:pPr>
            <a:r>
              <a:rPr lang="en-IE" sz="2400" dirty="0">
                <a:solidFill>
                  <a:srgbClr val="7A7C7E"/>
                </a:solidFill>
              </a:rPr>
              <a:t>As a rule, today’s consumers want and need more information than ever before. A good product or service is no longer enough. As well as knowing what your product or service </a:t>
            </a:r>
            <a:r>
              <a:rPr lang="en-IE" sz="2400" b="1" dirty="0">
                <a:solidFill>
                  <a:srgbClr val="7A7C7E"/>
                </a:solidFill>
              </a:rPr>
              <a:t>does</a:t>
            </a:r>
            <a:r>
              <a:rPr lang="en-IE" sz="2400" dirty="0">
                <a:solidFill>
                  <a:srgbClr val="7A7C7E"/>
                </a:solidFill>
              </a:rPr>
              <a:t>.</a:t>
            </a:r>
          </a:p>
          <a:p>
            <a:pPr marL="342900" indent="-342900">
              <a:buClr>
                <a:srgbClr val="20B6F6"/>
              </a:buClr>
              <a:buFont typeface="Arial" charset="0"/>
              <a:buChar char="•"/>
            </a:pPr>
            <a:r>
              <a:rPr lang="en-IE" sz="2400" dirty="0">
                <a:solidFill>
                  <a:srgbClr val="7A7C7E"/>
                </a:solidFill>
              </a:rPr>
              <a:t>They also want to know </a:t>
            </a:r>
            <a:r>
              <a:rPr lang="en-IE" sz="2400" b="1" dirty="0">
                <a:solidFill>
                  <a:srgbClr val="7A7C7E"/>
                </a:solidFill>
              </a:rPr>
              <a:t>what’s in it for them</a:t>
            </a:r>
            <a:r>
              <a:rPr lang="en-IE" sz="2400" dirty="0">
                <a:solidFill>
                  <a:srgbClr val="7A7C7E"/>
                </a:solidFill>
              </a:rPr>
              <a:t> – how they will </a:t>
            </a:r>
            <a:r>
              <a:rPr lang="en-IE" sz="2400" b="1" dirty="0">
                <a:solidFill>
                  <a:srgbClr val="7A7C7E"/>
                </a:solidFill>
              </a:rPr>
              <a:t>benefit</a:t>
            </a:r>
            <a:r>
              <a:rPr lang="en-IE" sz="2400" dirty="0">
                <a:solidFill>
                  <a:srgbClr val="7A7C7E"/>
                </a:solidFill>
              </a:rPr>
              <a:t>.</a:t>
            </a:r>
          </a:p>
          <a:p>
            <a:pPr marL="342900" indent="-342900">
              <a:buClr>
                <a:srgbClr val="20B6F6"/>
              </a:buClr>
              <a:buFont typeface="Arial" charset="0"/>
              <a:buChar char="•"/>
            </a:pPr>
            <a:r>
              <a:rPr lang="en-IE" sz="2400" dirty="0">
                <a:solidFill>
                  <a:srgbClr val="7A7C7E"/>
                </a:solidFill>
              </a:rPr>
              <a:t>They want </a:t>
            </a:r>
            <a:r>
              <a:rPr lang="en-IE" sz="2400" b="1" dirty="0">
                <a:solidFill>
                  <a:srgbClr val="7A7C7E"/>
                </a:solidFill>
              </a:rPr>
              <a:t>reviews</a:t>
            </a:r>
            <a:r>
              <a:rPr lang="en-IE" sz="2400" dirty="0">
                <a:solidFill>
                  <a:srgbClr val="7A7C7E"/>
                </a:solidFill>
              </a:rPr>
              <a:t>.</a:t>
            </a:r>
          </a:p>
          <a:p>
            <a:pPr marL="342900" indent="-342900">
              <a:buClr>
                <a:srgbClr val="20B6F6"/>
              </a:buClr>
              <a:buFont typeface="Arial" charset="0"/>
              <a:buChar char="•"/>
            </a:pPr>
            <a:r>
              <a:rPr lang="en-IE" sz="2400" dirty="0">
                <a:solidFill>
                  <a:srgbClr val="7A7C7E"/>
                </a:solidFill>
              </a:rPr>
              <a:t>They want to ask </a:t>
            </a:r>
            <a:r>
              <a:rPr lang="en-IE" sz="2400" b="1" dirty="0">
                <a:solidFill>
                  <a:srgbClr val="7A7C7E"/>
                </a:solidFill>
              </a:rPr>
              <a:t>questions</a:t>
            </a:r>
            <a:r>
              <a:rPr lang="en-IE" sz="2400" dirty="0">
                <a:solidFill>
                  <a:srgbClr val="7A7C7E"/>
                </a:solidFill>
              </a:rPr>
              <a:t>.</a:t>
            </a:r>
          </a:p>
          <a:p>
            <a:pPr marL="342900" indent="-342900">
              <a:buClr>
                <a:srgbClr val="20B6F6"/>
              </a:buClr>
              <a:buFont typeface="Arial" charset="0"/>
              <a:buChar char="•"/>
            </a:pPr>
            <a:r>
              <a:rPr lang="en-IE" sz="2400" dirty="0">
                <a:solidFill>
                  <a:srgbClr val="7A7C7E"/>
                </a:solidFill>
              </a:rPr>
              <a:t>They want </a:t>
            </a:r>
            <a:r>
              <a:rPr lang="en-IE" sz="2400" b="1" dirty="0">
                <a:solidFill>
                  <a:srgbClr val="7A7C7E"/>
                </a:solidFill>
              </a:rPr>
              <a:t>testimonials</a:t>
            </a:r>
            <a:r>
              <a:rPr lang="en-IE" sz="2400" dirty="0">
                <a:solidFill>
                  <a:srgbClr val="7A7C7E"/>
                </a:solidFill>
              </a:rPr>
              <a:t>.</a:t>
            </a:r>
          </a:p>
          <a:p>
            <a:pPr marL="342900" indent="-342900">
              <a:buClr>
                <a:srgbClr val="20B6F6"/>
              </a:buClr>
              <a:buFont typeface="Arial" charset="0"/>
              <a:buChar char="•"/>
            </a:pPr>
            <a:r>
              <a:rPr lang="en-IE" sz="2400" dirty="0">
                <a:solidFill>
                  <a:srgbClr val="7A7C7E"/>
                </a:solidFill>
              </a:rPr>
              <a:t>They want to be </a:t>
            </a:r>
            <a:r>
              <a:rPr lang="en-IE" sz="2400" b="1" dirty="0">
                <a:solidFill>
                  <a:srgbClr val="7A7C7E"/>
                </a:solidFill>
              </a:rPr>
              <a:t>reassured.</a:t>
            </a:r>
            <a:endParaRPr lang="en-IE" sz="2400" dirty="0">
              <a:solidFill>
                <a:srgbClr val="7A7C7E"/>
              </a:solidFill>
            </a:endParaRPr>
          </a:p>
          <a:p>
            <a:endParaRPr lang="en-IE" sz="2400" dirty="0"/>
          </a:p>
        </p:txBody>
      </p:sp>
      <p:pic>
        <p:nvPicPr>
          <p:cNvPr id="6" name="Picture 5" descr="A picture containing face, looking, food, wearing&#10;&#10;Description automatically generated">
            <a:extLst>
              <a:ext uri="{FF2B5EF4-FFF2-40B4-BE49-F238E27FC236}">
                <a16:creationId xmlns:a16="http://schemas.microsoft.com/office/drawing/2014/main" id="{3C8F1105-BFE8-40A6-B132-236F460AA7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4181" y="2861477"/>
            <a:ext cx="4722770" cy="3261663"/>
          </a:xfrm>
          <a:prstGeom prst="rect">
            <a:avLst/>
          </a:prstGeom>
        </p:spPr>
      </p:pic>
    </p:spTree>
    <p:extLst>
      <p:ext uri="{BB962C8B-B14F-4D97-AF65-F5344CB8AC3E}">
        <p14:creationId xmlns:p14="http://schemas.microsoft.com/office/powerpoint/2010/main" val="195676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bwMode="auto">
          <a:xfrm>
            <a:off x="3130331" y="264570"/>
            <a:ext cx="8903893"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solidFill>
                <a:srgbClr val="E95273"/>
              </a:solidFill>
            </a:endParaRPr>
          </a:p>
        </p:txBody>
      </p:sp>
      <p:sp>
        <p:nvSpPr>
          <p:cNvPr id="2" name="Text Placeholder 1">
            <a:extLst>
              <a:ext uri="{FF2B5EF4-FFF2-40B4-BE49-F238E27FC236}">
                <a16:creationId xmlns:a16="http://schemas.microsoft.com/office/drawing/2014/main" id="{F716752E-E952-48F7-BC1D-889C95378A72}"/>
              </a:ext>
            </a:extLst>
          </p:cNvPr>
          <p:cNvSpPr>
            <a:spLocks noGrp="1"/>
          </p:cNvSpPr>
          <p:nvPr>
            <p:ph type="body" sz="quarter" idx="13"/>
          </p:nvPr>
        </p:nvSpPr>
        <p:spPr>
          <a:xfrm>
            <a:off x="2997367" y="1205668"/>
            <a:ext cx="9169820" cy="697353"/>
          </a:xfrm>
        </p:spPr>
        <p:txBody>
          <a:bodyPr>
            <a:noAutofit/>
          </a:bodyPr>
          <a:lstStyle/>
          <a:p>
            <a:r>
              <a:rPr lang="en-IE" b="1" dirty="0">
                <a:solidFill>
                  <a:srgbClr val="E95273"/>
                </a:solidFill>
              </a:rPr>
              <a:t>Advise from a marketing expert* of 20 years…. </a:t>
            </a:r>
          </a:p>
          <a:p>
            <a:endParaRPr lang="en-IE" b="1" dirty="0"/>
          </a:p>
        </p:txBody>
      </p:sp>
      <p:sp>
        <p:nvSpPr>
          <p:cNvPr id="3" name="Text Placeholder 2">
            <a:extLst>
              <a:ext uri="{FF2B5EF4-FFF2-40B4-BE49-F238E27FC236}">
                <a16:creationId xmlns:a16="http://schemas.microsoft.com/office/drawing/2014/main" id="{78D38C5E-1B8E-4B75-B4EE-33959A804D5F}"/>
              </a:ext>
            </a:extLst>
          </p:cNvPr>
          <p:cNvSpPr>
            <a:spLocks noGrp="1"/>
          </p:cNvSpPr>
          <p:nvPr>
            <p:ph type="body" sz="quarter" idx="14"/>
          </p:nvPr>
        </p:nvSpPr>
        <p:spPr>
          <a:xfrm>
            <a:off x="3476625" y="2117448"/>
            <a:ext cx="8092447" cy="3975101"/>
          </a:xfrm>
        </p:spPr>
        <p:txBody>
          <a:bodyPr/>
          <a:lstStyle/>
          <a:p>
            <a:pPr marL="342900" indent="-342900">
              <a:buFont typeface="Arial" panose="020B0604020202020204" pitchFamily="34" charset="0"/>
              <a:buChar char="•"/>
            </a:pPr>
            <a:r>
              <a:rPr lang="en-US" dirty="0">
                <a:solidFill>
                  <a:srgbClr val="7F7F7F"/>
                </a:solidFill>
              </a:rPr>
              <a:t>Marketing is any contact between you and someone who may buy from you. </a:t>
            </a:r>
            <a:r>
              <a:rPr lang="en-IE" altLang="en-US" dirty="0">
                <a:solidFill>
                  <a:srgbClr val="7F7F7F"/>
                </a:solidFill>
              </a:rPr>
              <a:t>It is everything you do to place your product or service in the hands of potential customers.</a:t>
            </a:r>
          </a:p>
          <a:p>
            <a:pPr marL="342900" indent="-342900">
              <a:buFont typeface="Arial" panose="020B0604020202020204" pitchFamily="34" charset="0"/>
              <a:buChar char="•"/>
            </a:pPr>
            <a:r>
              <a:rPr lang="en-US" dirty="0">
                <a:solidFill>
                  <a:srgbClr val="7F7F7F"/>
                </a:solidFill>
              </a:rPr>
              <a:t>It is important to view marketing as a process, not an event.</a:t>
            </a:r>
          </a:p>
          <a:p>
            <a:pPr marL="342900" indent="-342900">
              <a:buFont typeface="Arial" panose="020B0604020202020204" pitchFamily="34" charset="0"/>
              <a:buChar char="•"/>
            </a:pPr>
            <a:r>
              <a:rPr lang="en-US" altLang="en-US" dirty="0">
                <a:solidFill>
                  <a:srgbClr val="7F7F7F"/>
                </a:solidFill>
              </a:rPr>
              <a:t>It is not a function; it is a way of doing business. It is a mindset.</a:t>
            </a:r>
          </a:p>
          <a:p>
            <a:pPr marL="342900" indent="-342900">
              <a:spcBef>
                <a:spcPct val="0"/>
              </a:spcBef>
              <a:buFont typeface="Arial" panose="020B0604020202020204" pitchFamily="34" charset="0"/>
              <a:buChar char="•"/>
            </a:pPr>
            <a:r>
              <a:rPr lang="en-US" dirty="0">
                <a:solidFill>
                  <a:srgbClr val="7F7F7F"/>
                </a:solidFill>
              </a:rPr>
              <a:t>Marketing never stops.  Like the laundry, it is never done!</a:t>
            </a:r>
          </a:p>
          <a:p>
            <a:pPr marL="342900" indent="-342900">
              <a:spcBef>
                <a:spcPct val="0"/>
              </a:spcBef>
              <a:buFont typeface="Arial" panose="020B0604020202020204" pitchFamily="34" charset="0"/>
              <a:buChar char="•"/>
            </a:pPr>
            <a:r>
              <a:rPr lang="en-US" altLang="en-US" dirty="0">
                <a:solidFill>
                  <a:srgbClr val="7F7F7F"/>
                </a:solidFill>
              </a:rPr>
              <a:t>It is about standing out and trying harder, every day  (not just when you feel you should or you need to). </a:t>
            </a:r>
          </a:p>
          <a:p>
            <a:pPr marL="342900" indent="-342900">
              <a:spcBef>
                <a:spcPct val="0"/>
              </a:spcBef>
              <a:buFont typeface="Arial" panose="020B0604020202020204" pitchFamily="34" charset="0"/>
              <a:buChar char="•"/>
            </a:pPr>
            <a:r>
              <a:rPr lang="en-US" dirty="0">
                <a:solidFill>
                  <a:srgbClr val="7F7F7F"/>
                </a:solidFill>
              </a:rPr>
              <a:t>Marketing is about relationships. </a:t>
            </a:r>
          </a:p>
          <a:p>
            <a:pPr marL="342900" indent="-342900">
              <a:spcBef>
                <a:spcPct val="0"/>
              </a:spcBef>
              <a:buFont typeface="Arial" panose="020B0604020202020204" pitchFamily="34" charset="0"/>
              <a:buChar char="•"/>
            </a:pPr>
            <a:r>
              <a:rPr lang="en-US" dirty="0">
                <a:solidFill>
                  <a:srgbClr val="7F7F7F"/>
                </a:solidFill>
              </a:rPr>
              <a:t>You are your most important marketing tool.</a:t>
            </a:r>
          </a:p>
          <a:p>
            <a:pPr>
              <a:spcBef>
                <a:spcPct val="0"/>
              </a:spcBef>
            </a:pPr>
            <a:endParaRPr lang="en-US" dirty="0">
              <a:solidFill>
                <a:srgbClr val="615F5D"/>
              </a:solidFill>
            </a:endParaRPr>
          </a:p>
          <a:p>
            <a:pPr>
              <a:spcBef>
                <a:spcPct val="0"/>
              </a:spcBef>
            </a:pPr>
            <a:r>
              <a:rPr lang="en-US" sz="1800" b="1" i="1" dirty="0">
                <a:solidFill>
                  <a:srgbClr val="E63275"/>
                </a:solidFill>
              </a:rPr>
              <a:t>*Orla Casey, Momentum, Ireland   </a:t>
            </a:r>
          </a:p>
          <a:p>
            <a:endParaRPr lang="en-IE" dirty="0"/>
          </a:p>
        </p:txBody>
      </p:sp>
      <p:pic>
        <p:nvPicPr>
          <p:cNvPr id="7" name="Picture 6" descr="A picture containing basket, sitting, blanket, table&#10;&#10;Description automatically generated">
            <a:extLst>
              <a:ext uri="{FF2B5EF4-FFF2-40B4-BE49-F238E27FC236}">
                <a16:creationId xmlns:a16="http://schemas.microsoft.com/office/drawing/2014/main" id="{097277B6-5F43-43FC-8D37-5384D224F05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4235" y="3554729"/>
            <a:ext cx="3016096" cy="2274929"/>
          </a:xfrm>
          <a:prstGeom prst="rect">
            <a:avLst/>
          </a:prstGeom>
        </p:spPr>
      </p:pic>
    </p:spTree>
    <p:extLst>
      <p:ext uri="{BB962C8B-B14F-4D97-AF65-F5344CB8AC3E}">
        <p14:creationId xmlns:p14="http://schemas.microsoft.com/office/powerpoint/2010/main" val="1661211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bwMode="auto">
          <a:xfrm>
            <a:off x="3130331" y="264570"/>
            <a:ext cx="8903893" cy="11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solidFill>
                <a:srgbClr val="E95273"/>
              </a:solidFill>
            </a:endParaRPr>
          </a:p>
        </p:txBody>
      </p:sp>
      <p:sp>
        <p:nvSpPr>
          <p:cNvPr id="2" name="Text Placeholder 1">
            <a:extLst>
              <a:ext uri="{FF2B5EF4-FFF2-40B4-BE49-F238E27FC236}">
                <a16:creationId xmlns:a16="http://schemas.microsoft.com/office/drawing/2014/main" id="{B47383E3-D5B3-4171-A150-4AEDD64B2158}"/>
              </a:ext>
            </a:extLst>
          </p:cNvPr>
          <p:cNvSpPr>
            <a:spLocks noGrp="1"/>
          </p:cNvSpPr>
          <p:nvPr>
            <p:ph type="body" sz="quarter" idx="13"/>
          </p:nvPr>
        </p:nvSpPr>
        <p:spPr>
          <a:xfrm>
            <a:off x="3716324" y="1007773"/>
            <a:ext cx="8283340" cy="697353"/>
          </a:xfrm>
        </p:spPr>
        <p:txBody>
          <a:bodyPr>
            <a:noAutofit/>
          </a:bodyPr>
          <a:lstStyle/>
          <a:p>
            <a:r>
              <a:rPr lang="en-IE" b="1" dirty="0">
                <a:solidFill>
                  <a:srgbClr val="E95273"/>
                </a:solidFill>
              </a:rPr>
              <a:t>Great marketing starts with your brand…. </a:t>
            </a:r>
          </a:p>
          <a:p>
            <a:endParaRPr lang="en-IE" b="1" dirty="0"/>
          </a:p>
        </p:txBody>
      </p:sp>
      <p:sp>
        <p:nvSpPr>
          <p:cNvPr id="3" name="Text Placeholder 2">
            <a:extLst>
              <a:ext uri="{FF2B5EF4-FFF2-40B4-BE49-F238E27FC236}">
                <a16:creationId xmlns:a16="http://schemas.microsoft.com/office/drawing/2014/main" id="{1BDBE8EF-6739-4029-AAE6-2963EE54C85B}"/>
              </a:ext>
            </a:extLst>
          </p:cNvPr>
          <p:cNvSpPr>
            <a:spLocks noGrp="1"/>
          </p:cNvSpPr>
          <p:nvPr>
            <p:ph type="body" sz="quarter" idx="14"/>
          </p:nvPr>
        </p:nvSpPr>
        <p:spPr>
          <a:xfrm>
            <a:off x="3801258" y="2117448"/>
            <a:ext cx="8074512" cy="3975101"/>
          </a:xfrm>
        </p:spPr>
        <p:txBody>
          <a:bodyPr/>
          <a:lstStyle/>
          <a:p>
            <a:pPr marL="342900" indent="-342900">
              <a:buFont typeface="Arial" panose="020B0604020202020204" pitchFamily="34" charset="0"/>
              <a:buChar char="•"/>
            </a:pPr>
            <a:r>
              <a:rPr lang="en-US" dirty="0">
                <a:solidFill>
                  <a:srgbClr val="615F5D"/>
                </a:solidFill>
              </a:rPr>
              <a:t>Your brand is more than your name and logo (although these are very important).</a:t>
            </a:r>
          </a:p>
          <a:p>
            <a:pPr marL="342900" indent="-342900">
              <a:buFont typeface="Arial" panose="020B0604020202020204" pitchFamily="34" charset="0"/>
              <a:buChar char="•"/>
            </a:pPr>
            <a:r>
              <a:rPr lang="en-US" dirty="0">
                <a:solidFill>
                  <a:srgbClr val="615F5D"/>
                </a:solidFill>
              </a:rPr>
              <a:t>Your brand is your </a:t>
            </a:r>
            <a:r>
              <a:rPr lang="en-US" b="1" dirty="0">
                <a:solidFill>
                  <a:srgbClr val="E63275"/>
                </a:solidFill>
              </a:rPr>
              <a:t>promise</a:t>
            </a:r>
            <a:r>
              <a:rPr lang="en-US" dirty="0">
                <a:solidFill>
                  <a:srgbClr val="615F5D"/>
                </a:solidFill>
              </a:rPr>
              <a:t> to your customers – a promise of quality, of consistency, of usability, of durability – all the things that help make your product or service special in the minds of your customers.</a:t>
            </a:r>
          </a:p>
          <a:p>
            <a:pPr marL="342900" indent="-342900">
              <a:buFont typeface="Arial" panose="020B0604020202020204" pitchFamily="34" charset="0"/>
              <a:buChar char="•"/>
            </a:pPr>
            <a:r>
              <a:rPr lang="en-US" dirty="0">
                <a:solidFill>
                  <a:srgbClr val="615F5D"/>
                </a:solidFill>
              </a:rPr>
              <a:t>The key strength of branding is it should make an </a:t>
            </a:r>
            <a:r>
              <a:rPr lang="en-US" b="1" dirty="0">
                <a:solidFill>
                  <a:srgbClr val="E63275"/>
                </a:solidFill>
              </a:rPr>
              <a:t>emotional connection </a:t>
            </a:r>
            <a:r>
              <a:rPr lang="en-US" dirty="0">
                <a:solidFill>
                  <a:srgbClr val="615F5D"/>
                </a:solidFill>
              </a:rPr>
              <a:t>with the consumer and stay  long in their memory. </a:t>
            </a:r>
          </a:p>
          <a:p>
            <a:pPr marL="342900" indent="-342900">
              <a:buFont typeface="Arial" panose="020B0604020202020204" pitchFamily="34" charset="0"/>
              <a:buChar char="•"/>
            </a:pPr>
            <a:r>
              <a:rPr lang="en-IE" dirty="0"/>
              <a:t>Ensure this section of your business plan is visual and highly tailored and very sharp marketing and sales approaches are articulated clearly </a:t>
            </a:r>
          </a:p>
          <a:p>
            <a:endParaRPr lang="en-US" dirty="0">
              <a:solidFill>
                <a:srgbClr val="615F5D"/>
              </a:solidFill>
            </a:endParaRPr>
          </a:p>
          <a:p>
            <a:endParaRPr lang="en-IE" dirty="0"/>
          </a:p>
        </p:txBody>
      </p:sp>
      <p:pic>
        <p:nvPicPr>
          <p:cNvPr id="7" name="Picture 6" descr="A close up of a logo&#10;&#10;Description automatically generated">
            <a:extLst>
              <a:ext uri="{FF2B5EF4-FFF2-40B4-BE49-F238E27FC236}">
                <a16:creationId xmlns:a16="http://schemas.microsoft.com/office/drawing/2014/main" id="{F4CE0AF7-2E35-4255-9B22-350F36E0F6C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4300" y="3539071"/>
            <a:ext cx="3427064" cy="2437865"/>
          </a:xfrm>
          <a:prstGeom prst="rect">
            <a:avLst/>
          </a:prstGeom>
        </p:spPr>
      </p:pic>
    </p:spTree>
    <p:extLst>
      <p:ext uri="{BB962C8B-B14F-4D97-AF65-F5344CB8AC3E}">
        <p14:creationId xmlns:p14="http://schemas.microsoft.com/office/powerpoint/2010/main" val="4177378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3073</TotalTime>
  <Words>6049</Words>
  <Application>Microsoft Office PowerPoint</Application>
  <PresentationFormat>Widescreen</PresentationFormat>
  <Paragraphs>312</Paragraphs>
  <Slides>60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Magan</dc:creator>
  <cp:lastModifiedBy>Laura Magan</cp:lastModifiedBy>
  <cp:revision>50</cp:revision>
  <dcterms:created xsi:type="dcterms:W3CDTF">2020-01-28T14:42:19Z</dcterms:created>
  <dcterms:modified xsi:type="dcterms:W3CDTF">2020-05-14T10:04:58Z</dcterms:modified>
</cp:coreProperties>
</file>