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1012" r:id="rId2"/>
    <p:sldId id="314" r:id="rId3"/>
    <p:sldId id="447" r:id="rId4"/>
    <p:sldId id="473" r:id="rId5"/>
    <p:sldId id="1134" r:id="rId6"/>
    <p:sldId id="397" r:id="rId7"/>
    <p:sldId id="1135" r:id="rId8"/>
    <p:sldId id="994" r:id="rId9"/>
    <p:sldId id="1132" r:id="rId10"/>
    <p:sldId id="1010" r:id="rId11"/>
    <p:sldId id="1136" r:id="rId12"/>
    <p:sldId id="1138" r:id="rId13"/>
    <p:sldId id="1139" r:id="rId14"/>
    <p:sldId id="1141" r:id="rId15"/>
    <p:sldId id="1142" r:id="rId16"/>
    <p:sldId id="1140" r:id="rId17"/>
    <p:sldId id="1137" r:id="rId18"/>
    <p:sldId id="989" r:id="rId19"/>
    <p:sldId id="419" r:id="rId20"/>
    <p:sldId id="420" r:id="rId21"/>
    <p:sldId id="1143" r:id="rId22"/>
    <p:sldId id="1144" r:id="rId23"/>
    <p:sldId id="1145" r:id="rId24"/>
    <p:sldId id="1146" r:id="rId25"/>
    <p:sldId id="1147" r:id="rId26"/>
    <p:sldId id="1148" r:id="rId27"/>
    <p:sldId id="1149" r:id="rId28"/>
    <p:sldId id="1150" r:id="rId29"/>
    <p:sldId id="1151" r:id="rId30"/>
    <p:sldId id="1152" r:id="rId31"/>
    <p:sldId id="1038" r:id="rId32"/>
    <p:sldId id="1033" r:id="rId33"/>
    <p:sldId id="1013" r:id="rId34"/>
    <p:sldId id="1014" r:id="rId35"/>
    <p:sldId id="1015" r:id="rId36"/>
    <p:sldId id="1016" r:id="rId37"/>
    <p:sldId id="1011" r:id="rId38"/>
    <p:sldId id="1022" r:id="rId39"/>
    <p:sldId id="1023" r:id="rId40"/>
    <p:sldId id="1032" r:id="rId41"/>
    <p:sldId id="1018" r:id="rId42"/>
    <p:sldId id="1028" r:id="rId43"/>
    <p:sldId id="1034" r:id="rId44"/>
    <p:sldId id="1029" r:id="rId45"/>
    <p:sldId id="1030" r:id="rId46"/>
    <p:sldId id="1031" r:id="rId47"/>
    <p:sldId id="1035" r:id="rId48"/>
    <p:sldId id="429" r:id="rId49"/>
    <p:sldId id="30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1A2"/>
    <a:srgbClr val="E63275"/>
    <a:srgbClr val="D3E029"/>
    <a:srgbClr val="E952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2" d="100"/>
          <a:sy n="52" d="100"/>
        </p:scale>
        <p:origin x="717" y="62"/>
      </p:cViewPr>
      <p:guideLst/>
    </p:cSldViewPr>
  </p:slideViewPr>
  <p:notesTextViewPr>
    <p:cViewPr>
      <p:scale>
        <a:sx n="1" d="1"/>
        <a:sy n="1" d="1"/>
      </p:scale>
      <p:origin x="0" y="0"/>
    </p:cViewPr>
  </p:notesTextViewPr>
  <p:sorterViewPr>
    <p:cViewPr>
      <p:scale>
        <a:sx n="100" d="100"/>
        <a:sy n="100" d="100"/>
      </p:scale>
      <p:origin x="0" y="-312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D57FD-89D1-4A66-AA80-62870799660C}" type="datetimeFigureOut">
              <a:rPr lang="en-IE" smtClean="0"/>
              <a:t>08/05/2020</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E2029-08AA-44CE-9BD0-9227F85F3918}" type="slidenum">
              <a:rPr lang="en-IE" smtClean="0"/>
              <a:t>‹#›</a:t>
            </a:fld>
            <a:endParaRPr lang="en-IE" dirty="0"/>
          </a:p>
        </p:txBody>
      </p:sp>
    </p:spTree>
    <p:extLst>
      <p:ext uri="{BB962C8B-B14F-4D97-AF65-F5344CB8AC3E}">
        <p14:creationId xmlns:p14="http://schemas.microsoft.com/office/powerpoint/2010/main" val="257912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BEECA-9EA6-4895-96A2-4D790543ED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C0BF8A5B-B376-406F-A078-06A14ADA8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EFB5F96C-4CD0-49E0-834E-6E7AFAD76D7F}"/>
              </a:ext>
            </a:extLst>
          </p:cNvPr>
          <p:cNvSpPr>
            <a:spLocks noGrp="1"/>
          </p:cNvSpPr>
          <p:nvPr>
            <p:ph type="dt" sz="half" idx="10"/>
          </p:nvPr>
        </p:nvSpPr>
        <p:spPr/>
        <p:txBody>
          <a:bodyPr/>
          <a:lstStyle/>
          <a:p>
            <a:fld id="{D2C3E823-46BF-4321-B9CA-9F6DA8FF8B7F}" type="datetimeFigureOut">
              <a:rPr lang="en-IE" smtClean="0"/>
              <a:t>08/05/2020</a:t>
            </a:fld>
            <a:endParaRPr lang="en-IE" dirty="0"/>
          </a:p>
        </p:txBody>
      </p:sp>
      <p:sp>
        <p:nvSpPr>
          <p:cNvPr id="5" name="Footer Placeholder 4">
            <a:extLst>
              <a:ext uri="{FF2B5EF4-FFF2-40B4-BE49-F238E27FC236}">
                <a16:creationId xmlns:a16="http://schemas.microsoft.com/office/drawing/2014/main" id="{D4CFD68B-316D-4A06-A0D2-FFEB24BDDDE8}"/>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D214A9E9-1165-499D-8C9A-4169C281AA4E}"/>
              </a:ext>
            </a:extLst>
          </p:cNvPr>
          <p:cNvSpPr>
            <a:spLocks noGrp="1"/>
          </p:cNvSpPr>
          <p:nvPr>
            <p:ph type="sldNum" sz="quarter" idx="12"/>
          </p:nvPr>
        </p:nvSpPr>
        <p:spPr/>
        <p:txBody>
          <a:bodyPr/>
          <a:lstStyle/>
          <a:p>
            <a:fld id="{CAFA1E94-5A82-4430-BBAB-3DD266320CFB}" type="slidenum">
              <a:rPr lang="en-IE" smtClean="0"/>
              <a:t>‹#›</a:t>
            </a:fld>
            <a:endParaRPr lang="en-IE" dirty="0"/>
          </a:p>
        </p:txBody>
      </p:sp>
    </p:spTree>
    <p:extLst>
      <p:ext uri="{BB962C8B-B14F-4D97-AF65-F5344CB8AC3E}">
        <p14:creationId xmlns:p14="http://schemas.microsoft.com/office/powerpoint/2010/main" val="280934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ED6B-F2AC-46CE-B1EA-1CA87DB50AE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6345EED-B52C-4A37-85C5-7A88CB7037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C30AFAE-9E8F-4108-A644-95F842453039}"/>
              </a:ext>
            </a:extLst>
          </p:cNvPr>
          <p:cNvSpPr>
            <a:spLocks noGrp="1"/>
          </p:cNvSpPr>
          <p:nvPr>
            <p:ph type="dt" sz="half" idx="10"/>
          </p:nvPr>
        </p:nvSpPr>
        <p:spPr/>
        <p:txBody>
          <a:bodyPr/>
          <a:lstStyle/>
          <a:p>
            <a:fld id="{D2C3E823-46BF-4321-B9CA-9F6DA8FF8B7F}" type="datetimeFigureOut">
              <a:rPr lang="en-IE" smtClean="0"/>
              <a:t>08/05/2020</a:t>
            </a:fld>
            <a:endParaRPr lang="en-IE" dirty="0"/>
          </a:p>
        </p:txBody>
      </p:sp>
      <p:sp>
        <p:nvSpPr>
          <p:cNvPr id="5" name="Footer Placeholder 4">
            <a:extLst>
              <a:ext uri="{FF2B5EF4-FFF2-40B4-BE49-F238E27FC236}">
                <a16:creationId xmlns:a16="http://schemas.microsoft.com/office/drawing/2014/main" id="{5484BA7C-AB4D-4816-A855-053985DF0AA4}"/>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62B4D3BB-5730-4A0C-85B5-F8BE51F79751}"/>
              </a:ext>
            </a:extLst>
          </p:cNvPr>
          <p:cNvSpPr>
            <a:spLocks noGrp="1"/>
          </p:cNvSpPr>
          <p:nvPr>
            <p:ph type="sldNum" sz="quarter" idx="12"/>
          </p:nvPr>
        </p:nvSpPr>
        <p:spPr/>
        <p:txBody>
          <a:bodyPr/>
          <a:lstStyle/>
          <a:p>
            <a:fld id="{CAFA1E94-5A82-4430-BBAB-3DD266320CFB}" type="slidenum">
              <a:rPr lang="en-IE" smtClean="0"/>
              <a:t>‹#›</a:t>
            </a:fld>
            <a:endParaRPr lang="en-IE" dirty="0"/>
          </a:p>
        </p:txBody>
      </p:sp>
    </p:spTree>
    <p:extLst>
      <p:ext uri="{BB962C8B-B14F-4D97-AF65-F5344CB8AC3E}">
        <p14:creationId xmlns:p14="http://schemas.microsoft.com/office/powerpoint/2010/main" val="101150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5B88D-8D35-4459-ADA1-4C5FABF4EF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507AA9F-9F6D-49AC-AB3B-B717970588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5A9AF9F-B894-4287-AD86-6A6982201330}"/>
              </a:ext>
            </a:extLst>
          </p:cNvPr>
          <p:cNvSpPr>
            <a:spLocks noGrp="1"/>
          </p:cNvSpPr>
          <p:nvPr>
            <p:ph type="dt" sz="half" idx="10"/>
          </p:nvPr>
        </p:nvSpPr>
        <p:spPr/>
        <p:txBody>
          <a:bodyPr/>
          <a:lstStyle/>
          <a:p>
            <a:fld id="{D2C3E823-46BF-4321-B9CA-9F6DA8FF8B7F}" type="datetimeFigureOut">
              <a:rPr lang="en-IE" smtClean="0"/>
              <a:t>08/05/2020</a:t>
            </a:fld>
            <a:endParaRPr lang="en-IE" dirty="0"/>
          </a:p>
        </p:txBody>
      </p:sp>
      <p:sp>
        <p:nvSpPr>
          <p:cNvPr id="5" name="Footer Placeholder 4">
            <a:extLst>
              <a:ext uri="{FF2B5EF4-FFF2-40B4-BE49-F238E27FC236}">
                <a16:creationId xmlns:a16="http://schemas.microsoft.com/office/drawing/2014/main" id="{9F848EAB-D575-40FA-95A3-1482F3B2F8B5}"/>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C0A885BF-4C32-4871-B4C1-2093C77256EC}"/>
              </a:ext>
            </a:extLst>
          </p:cNvPr>
          <p:cNvSpPr>
            <a:spLocks noGrp="1"/>
          </p:cNvSpPr>
          <p:nvPr>
            <p:ph type="sldNum" sz="quarter" idx="12"/>
          </p:nvPr>
        </p:nvSpPr>
        <p:spPr/>
        <p:txBody>
          <a:bodyPr/>
          <a:lstStyle/>
          <a:p>
            <a:fld id="{CAFA1E94-5A82-4430-BBAB-3DD266320CFB}" type="slidenum">
              <a:rPr lang="en-IE" smtClean="0"/>
              <a:t>‹#›</a:t>
            </a:fld>
            <a:endParaRPr lang="en-IE" dirty="0"/>
          </a:p>
        </p:txBody>
      </p:sp>
    </p:spTree>
    <p:extLst>
      <p:ext uri="{BB962C8B-B14F-4D97-AF65-F5344CB8AC3E}">
        <p14:creationId xmlns:p14="http://schemas.microsoft.com/office/powerpoint/2010/main" val="48352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Divider slide (NAVY)">
    <p:spTree>
      <p:nvGrpSpPr>
        <p:cNvPr id="1" name=""/>
        <p:cNvGrpSpPr/>
        <p:nvPr/>
      </p:nvGrpSpPr>
      <p:grpSpPr>
        <a:xfrm>
          <a:off x="0" y="0"/>
          <a:ext cx="0" cy="0"/>
          <a:chOff x="0" y="0"/>
          <a:chExt cx="0" cy="0"/>
        </a:xfrm>
      </p:grpSpPr>
      <p:sp>
        <p:nvSpPr>
          <p:cNvPr id="34" name="Freeform 33"/>
          <p:cNvSpPr/>
          <p:nvPr userDrawn="1"/>
        </p:nvSpPr>
        <p:spPr>
          <a:xfrm>
            <a:off x="0" y="0"/>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843937">
            <a:off x="11416204" y="6237834"/>
            <a:ext cx="740284" cy="569976"/>
          </a:xfrm>
          <a:prstGeom prst="rect">
            <a:avLst/>
          </a:prstGeom>
        </p:spPr>
      </p:pic>
      <p:pic>
        <p:nvPicPr>
          <p:cNvPr id="17" name="Picture 16"/>
          <p:cNvPicPr>
            <a:picLocks noChangeAspect="1"/>
          </p:cNvPicPr>
          <p:nvPr userDrawn="1"/>
        </p:nvPicPr>
        <p:blipFill rotWithShape="1">
          <a:blip r:embed="rId3">
            <a:alphaModFix/>
            <a:extLst>
              <a:ext uri="{28A0092B-C50C-407E-A947-70E740481C1C}">
                <a14:useLocalDpi xmlns:a14="http://schemas.microsoft.com/office/drawing/2010/main" val="0"/>
              </a:ext>
            </a:extLst>
          </a:blip>
          <a:srcRect t="29937"/>
          <a:stretch/>
        </p:blipFill>
        <p:spPr>
          <a:xfrm>
            <a:off x="5666635" y="-8419"/>
            <a:ext cx="3150740" cy="2200290"/>
          </a:xfrm>
          <a:prstGeom prst="rect">
            <a:avLst/>
          </a:prstGeom>
        </p:spPr>
      </p:pic>
      <p:pic>
        <p:nvPicPr>
          <p:cNvPr id="19" name="Picture 18"/>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7845847" y="2330561"/>
            <a:ext cx="971528" cy="962379"/>
          </a:xfrm>
          <a:prstGeom prst="rect">
            <a:avLst/>
          </a:prstGeom>
        </p:spPr>
      </p:pic>
      <p:pic>
        <p:nvPicPr>
          <p:cNvPr id="20" name="Picture 19"/>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6284618" y="5671849"/>
            <a:ext cx="1045533" cy="1019460"/>
          </a:xfrm>
          <a:prstGeom prst="rect">
            <a:avLst/>
          </a:prstGeom>
        </p:spPr>
      </p:pic>
    </p:spTree>
    <p:extLst>
      <p:ext uri="{BB962C8B-B14F-4D97-AF65-F5344CB8AC3E}">
        <p14:creationId xmlns:p14="http://schemas.microsoft.com/office/powerpoint/2010/main" val="344848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with 1 colum - LEFT">
    <p:spTree>
      <p:nvGrpSpPr>
        <p:cNvPr id="1" name=""/>
        <p:cNvGrpSpPr/>
        <p:nvPr/>
      </p:nvGrpSpPr>
      <p:grpSpPr>
        <a:xfrm>
          <a:off x="0" y="0"/>
          <a:ext cx="0" cy="0"/>
          <a:chOff x="0" y="0"/>
          <a:chExt cx="0" cy="0"/>
        </a:xfrm>
      </p:grpSpPr>
      <p:sp>
        <p:nvSpPr>
          <p:cNvPr id="17"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5" name="Text Placeholder 25"/>
          <p:cNvSpPr>
            <a:spLocks noGrp="1"/>
          </p:cNvSpPr>
          <p:nvPr>
            <p:ph type="body" sz="quarter" idx="14" hasCustomPrompt="1"/>
          </p:nvPr>
        </p:nvSpPr>
        <p:spPr>
          <a:xfrm>
            <a:off x="876301" y="2117212"/>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3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4023474" flipH="1">
            <a:off x="8444824" y="117335"/>
            <a:ext cx="3596762" cy="2769300"/>
          </a:xfrm>
          <a:prstGeom prst="rect">
            <a:avLst/>
          </a:prstGeom>
        </p:spPr>
      </p:pic>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3756063" flipH="1">
            <a:off x="23560" y="6215909"/>
            <a:ext cx="740284" cy="569976"/>
          </a:xfrm>
          <a:prstGeom prst="rect">
            <a:avLst/>
          </a:prstGeom>
        </p:spPr>
      </p:pic>
    </p:spTree>
    <p:extLst>
      <p:ext uri="{BB962C8B-B14F-4D97-AF65-F5344CB8AC3E}">
        <p14:creationId xmlns:p14="http://schemas.microsoft.com/office/powerpoint/2010/main" val="3300841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ver Design 1">
    <p:spTree>
      <p:nvGrpSpPr>
        <p:cNvPr id="1" name=""/>
        <p:cNvGrpSpPr/>
        <p:nvPr/>
      </p:nvGrpSpPr>
      <p:grpSpPr>
        <a:xfrm>
          <a:off x="0" y="0"/>
          <a:ext cx="0" cy="0"/>
          <a:chOff x="0" y="0"/>
          <a:chExt cx="0" cy="0"/>
        </a:xfrm>
      </p:grpSpPr>
      <p:sp>
        <p:nvSpPr>
          <p:cNvPr id="36" name="Freeform 35"/>
          <p:cNvSpPr/>
          <p:nvPr userDrawn="1"/>
        </p:nvSpPr>
        <p:spPr>
          <a:xfrm>
            <a:off x="4904509" y="0"/>
            <a:ext cx="7329055" cy="6915800"/>
          </a:xfrm>
          <a:custGeom>
            <a:avLst/>
            <a:gdLst>
              <a:gd name="connsiteX0" fmla="*/ 2326041 w 7329055"/>
              <a:gd name="connsiteY0" fmla="*/ 0 h 6915800"/>
              <a:gd name="connsiteX1" fmla="*/ 7329055 w 7329055"/>
              <a:gd name="connsiteY1" fmla="*/ 0 h 6915800"/>
              <a:gd name="connsiteX2" fmla="*/ 7329055 w 7329055"/>
              <a:gd name="connsiteY2" fmla="*/ 6915800 h 6915800"/>
              <a:gd name="connsiteX3" fmla="*/ 633281 w 7329055"/>
              <a:gd name="connsiteY3" fmla="*/ 6915800 h 6915800"/>
              <a:gd name="connsiteX4" fmla="*/ 524561 w 7329055"/>
              <a:gd name="connsiteY4" fmla="*/ 6703526 h 6915800"/>
              <a:gd name="connsiteX5" fmla="*/ 0 w 7329055"/>
              <a:gd name="connsiteY5" fmla="*/ 4397304 h 6915800"/>
              <a:gd name="connsiteX6" fmla="*/ 2136758 w 7329055"/>
              <a:gd name="connsiteY6" fmla="*/ 134603 h 691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9055" h="6915800">
                <a:moveTo>
                  <a:pt x="2326041" y="0"/>
                </a:moveTo>
                <a:lnTo>
                  <a:pt x="7329055" y="0"/>
                </a:lnTo>
                <a:lnTo>
                  <a:pt x="7329055" y="6915800"/>
                </a:lnTo>
                <a:lnTo>
                  <a:pt x="633281" y="6915800"/>
                </a:lnTo>
                <a:lnTo>
                  <a:pt x="524561" y="6703526"/>
                </a:lnTo>
                <a:cubicBezTo>
                  <a:pt x="188390" y="6005859"/>
                  <a:pt x="0" y="5223582"/>
                  <a:pt x="0" y="4397304"/>
                </a:cubicBezTo>
                <a:cubicBezTo>
                  <a:pt x="0" y="2652940"/>
                  <a:pt x="839615" y="1104678"/>
                  <a:pt x="2136758" y="134603"/>
                </a:cubicBezTo>
                <a:close/>
              </a:path>
            </a:pathLst>
          </a:custGeom>
          <a:gradFill>
            <a:gsLst>
              <a:gs pos="11000">
                <a:srgbClr val="10B1A2"/>
              </a:gs>
              <a:gs pos="62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userDrawn="1"/>
        </p:nvSpPr>
        <p:spPr>
          <a:xfrm>
            <a:off x="5826406" y="1037303"/>
            <a:ext cx="4970207" cy="4970207"/>
          </a:xfrm>
          <a:prstGeom prst="ellipse">
            <a:avLst/>
          </a:prstGeom>
          <a:noFill/>
          <a:ln>
            <a:solidFill>
              <a:srgbClr val="6D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7"/>
          <p:cNvSpPr>
            <a:spLocks noGrp="1"/>
          </p:cNvSpPr>
          <p:nvPr>
            <p:ph type="pic" sz="quarter" idx="10" hasCustomPrompt="1"/>
          </p:nvPr>
        </p:nvSpPr>
        <p:spPr>
          <a:xfrm>
            <a:off x="5819671" y="-679974"/>
            <a:ext cx="6749004" cy="6749004"/>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17" name="Text Placeholder 23"/>
          <p:cNvSpPr>
            <a:spLocks noGrp="1"/>
          </p:cNvSpPr>
          <p:nvPr>
            <p:ph type="body" sz="quarter" idx="12" hasCustomPrompt="1"/>
          </p:nvPr>
        </p:nvSpPr>
        <p:spPr>
          <a:xfrm>
            <a:off x="604373" y="3844637"/>
            <a:ext cx="4088056" cy="2374946"/>
          </a:xfrm>
        </p:spPr>
        <p:txBody>
          <a:bodyPr>
            <a:normAutofit/>
          </a:bodyPr>
          <a:lstStyle>
            <a:lvl1pPr marL="0" indent="0" algn="l">
              <a:lnSpc>
                <a:spcPts val="4000"/>
              </a:lnSpc>
              <a:buNone/>
              <a:defRPr sz="3600" b="0" baseline="0">
                <a:solidFill>
                  <a:srgbClr val="174F7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a:t>
            </a:r>
          </a:p>
        </p:txBody>
      </p:sp>
      <p:sp>
        <p:nvSpPr>
          <p:cNvPr id="23" name="Footer Placeholder 6"/>
          <p:cNvSpPr txBox="1">
            <a:spLocks noGrp="1"/>
          </p:cNvSpPr>
          <p:nvPr userDrawn="1"/>
        </p:nvSpPr>
        <p:spPr bwMode="auto">
          <a:xfrm>
            <a:off x="2085976" y="6182505"/>
            <a:ext cx="24622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69" y="614249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214" y="428605"/>
            <a:ext cx="4722540" cy="1797044"/>
          </a:xfrm>
          <a:prstGeom prst="rect">
            <a:avLst/>
          </a:prstGeom>
        </p:spPr>
      </p:pic>
      <p:pic>
        <p:nvPicPr>
          <p:cNvPr id="22" name="Picture 21"/>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11283658" y="4789071"/>
            <a:ext cx="690436" cy="673218"/>
          </a:xfrm>
          <a:prstGeom prst="rect">
            <a:avLst/>
          </a:prstGeom>
        </p:spPr>
      </p:pic>
      <p:pic>
        <p:nvPicPr>
          <p:cNvPr id="24" name="Picture 23"/>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7614236" y="5125680"/>
            <a:ext cx="1363247" cy="1350410"/>
          </a:xfrm>
          <a:prstGeom prst="rect">
            <a:avLst/>
          </a:prstGeom>
        </p:spPr>
      </p:pic>
      <p:pic>
        <p:nvPicPr>
          <p:cNvPr id="26" name="Picture 25"/>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4712409" y="2225649"/>
            <a:ext cx="2227993" cy="2220696"/>
          </a:xfrm>
          <a:prstGeom prst="rect">
            <a:avLst/>
          </a:prstGeom>
        </p:spPr>
      </p:pic>
    </p:spTree>
    <p:extLst>
      <p:ext uri="{BB962C8B-B14F-4D97-AF65-F5344CB8AC3E}">
        <p14:creationId xmlns:p14="http://schemas.microsoft.com/office/powerpoint/2010/main" val="244667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4161985" y="2117448"/>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7"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576526">
            <a:off x="84296" y="-28200"/>
            <a:ext cx="3596762" cy="27693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843937">
            <a:off x="11416204" y="6237834"/>
            <a:ext cx="740284" cy="569976"/>
          </a:xfrm>
          <a:prstGeom prst="rect">
            <a:avLst/>
          </a:prstGeom>
        </p:spPr>
      </p:pic>
    </p:spTree>
    <p:extLst>
      <p:ext uri="{BB962C8B-B14F-4D97-AF65-F5344CB8AC3E}">
        <p14:creationId xmlns:p14="http://schemas.microsoft.com/office/powerpoint/2010/main" val="13712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with quote box on left (PINK)">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5245"/>
            <a:chOff x="-1514707" y="-747091"/>
            <a:chExt cx="7840275" cy="7415245"/>
          </a:xfrm>
        </p:grpSpPr>
        <p:sp>
          <p:nvSpPr>
            <p:cNvPr id="20" name="Arc 1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Freeform 20"/>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7" name="Picture 2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4097575" y="-105032"/>
              <a:ext cx="2227993" cy="2220696"/>
            </a:xfrm>
            <a:prstGeom prst="rect">
              <a:avLst/>
            </a:prstGeom>
          </p:spPr>
        </p:pic>
        <p:pic>
          <p:nvPicPr>
            <p:cNvPr id="31" name="Picture 30"/>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114696" y="5284438"/>
              <a:ext cx="1419105" cy="1383716"/>
            </a:xfrm>
            <a:prstGeom prst="rect">
              <a:avLst/>
            </a:prstGeom>
          </p:spPr>
        </p:pic>
        <p:pic>
          <p:nvPicPr>
            <p:cNvPr id="32" name="Picture 31"/>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4825978" y="4665583"/>
              <a:ext cx="657487" cy="651295"/>
            </a:xfrm>
            <a:prstGeom prst="rect">
              <a:avLst/>
            </a:prstGeom>
          </p:spPr>
        </p:pic>
      </p:grpSp>
      <p:sp>
        <p:nvSpPr>
          <p:cNvPr id="3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5"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7843937">
            <a:off x="11416204" y="6237834"/>
            <a:ext cx="740284" cy="569976"/>
          </a:xfrm>
          <a:prstGeom prst="rect">
            <a:avLst/>
          </a:prstGeom>
        </p:spPr>
      </p:pic>
      <p:sp>
        <p:nvSpPr>
          <p:cNvPr id="22"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5" name="Straight Connector 34"/>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3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hoto Top - Text Bottom (PINK)">
    <p:spTree>
      <p:nvGrpSpPr>
        <p:cNvPr id="1" name=""/>
        <p:cNvGrpSpPr/>
        <p:nvPr/>
      </p:nvGrpSpPr>
      <p:grpSpPr>
        <a:xfrm>
          <a:off x="0" y="0"/>
          <a:ext cx="0" cy="0"/>
          <a:chOff x="0" y="0"/>
          <a:chExt cx="0" cy="0"/>
        </a:xfrm>
      </p:grpSpPr>
      <p:sp>
        <p:nvSpPr>
          <p:cNvPr id="22"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userDrawn="1"/>
        </p:nvSpPr>
        <p:spPr>
          <a:xfrm flipH="1">
            <a:off x="3787" y="2843368"/>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Arc 19"/>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4" name="Straight Connector 23"/>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7"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3756063" flipH="1">
            <a:off x="23560" y="6215909"/>
            <a:ext cx="740284" cy="569976"/>
          </a:xfrm>
          <a:prstGeom prst="rect">
            <a:avLst/>
          </a:prstGeom>
        </p:spPr>
      </p:pic>
      <p:pic>
        <p:nvPicPr>
          <p:cNvPr id="16" name="Picture 15"/>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rot="21300420" flipH="1">
            <a:off x="53261" y="3152958"/>
            <a:ext cx="1313993" cy="1281225"/>
          </a:xfrm>
          <a:prstGeom prst="rect">
            <a:avLst/>
          </a:prstGeom>
        </p:spPr>
      </p:pic>
      <p:pic>
        <p:nvPicPr>
          <p:cNvPr id="19" name="Picture 18"/>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flipH="1">
            <a:off x="10950261" y="3294529"/>
            <a:ext cx="1167434" cy="1163610"/>
          </a:xfrm>
          <a:prstGeom prst="rect">
            <a:avLst/>
          </a:prstGeom>
        </p:spPr>
      </p:pic>
    </p:spTree>
    <p:extLst>
      <p:ext uri="{BB962C8B-B14F-4D97-AF65-F5344CB8AC3E}">
        <p14:creationId xmlns:p14="http://schemas.microsoft.com/office/powerpoint/2010/main" val="661357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hoto Top - Text Bottom (TURQUOISE)">
    <p:spTree>
      <p:nvGrpSpPr>
        <p:cNvPr id="1" name=""/>
        <p:cNvGrpSpPr/>
        <p:nvPr/>
      </p:nvGrpSpPr>
      <p:grpSpPr>
        <a:xfrm>
          <a:off x="0" y="0"/>
          <a:ext cx="0" cy="0"/>
          <a:chOff x="0" y="0"/>
          <a:chExt cx="0" cy="0"/>
        </a:xfrm>
      </p:grpSpPr>
      <p:sp>
        <p:nvSpPr>
          <p:cNvPr id="57"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58" name="Oval 57"/>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userDrawn="1"/>
        </p:nvSpPr>
        <p:spPr>
          <a:xfrm flipH="1">
            <a:off x="3787" y="2819305"/>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Arc 63"/>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6" name="Straight Connector 65"/>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16"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3"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3756063" flipH="1">
            <a:off x="23560" y="6215909"/>
            <a:ext cx="740284" cy="569976"/>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flipH="1">
            <a:off x="11026587" y="3382252"/>
            <a:ext cx="1086833" cy="1076599"/>
          </a:xfrm>
          <a:prstGeom prst="rect">
            <a:avLst/>
          </a:prstGeom>
        </p:spPr>
      </p:pic>
      <p:pic>
        <p:nvPicPr>
          <p:cNvPr id="19" name="Picture 18"/>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flipH="1">
            <a:off x="-29652" y="3095929"/>
            <a:ext cx="1450169" cy="1445419"/>
          </a:xfrm>
          <a:prstGeom prst="rect">
            <a:avLst/>
          </a:prstGeom>
        </p:spPr>
      </p:pic>
    </p:spTree>
    <p:extLst>
      <p:ext uri="{BB962C8B-B14F-4D97-AF65-F5344CB8AC3E}">
        <p14:creationId xmlns:p14="http://schemas.microsoft.com/office/powerpoint/2010/main" val="4126170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ote slide (PINK)">
    <p:spTree>
      <p:nvGrpSpPr>
        <p:cNvPr id="1" name=""/>
        <p:cNvGrpSpPr/>
        <p:nvPr/>
      </p:nvGrpSpPr>
      <p:grpSpPr>
        <a:xfrm>
          <a:off x="0" y="0"/>
          <a:ext cx="0" cy="0"/>
          <a:chOff x="0" y="0"/>
          <a:chExt cx="0" cy="0"/>
        </a:xfrm>
      </p:grpSpPr>
      <p:sp>
        <p:nvSpPr>
          <p:cNvPr id="27" name="Arc 26"/>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Freeform 27"/>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3"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34"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a:alphaModFix/>
            <a:extLst>
              <a:ext uri="{28A0092B-C50C-407E-A947-70E740481C1C}">
                <a14:useLocalDpi xmlns:a14="http://schemas.microsoft.com/office/drawing/2010/main" val="0"/>
              </a:ext>
            </a:extLst>
          </a:blip>
          <a:srcRect t="29937"/>
          <a:stretch/>
        </p:blipFill>
        <p:spPr>
          <a:xfrm>
            <a:off x="5666635" y="-8419"/>
            <a:ext cx="3150740" cy="2200290"/>
          </a:xfrm>
          <a:prstGeom prst="rect">
            <a:avLst/>
          </a:prstGeom>
        </p:spPr>
      </p:pic>
      <p:pic>
        <p:nvPicPr>
          <p:cNvPr id="17" name="Picture 16"/>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7845847" y="2330561"/>
            <a:ext cx="971528" cy="962379"/>
          </a:xfrm>
          <a:prstGeom prst="rect">
            <a:avLst/>
          </a:prstGeom>
        </p:spPr>
      </p:pic>
      <p:pic>
        <p:nvPicPr>
          <p:cNvPr id="18" name="Picture 17"/>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6284618" y="5671849"/>
            <a:ext cx="1045533" cy="1019460"/>
          </a:xfrm>
          <a:prstGeom prst="rect">
            <a:avLst/>
          </a:prstGeom>
        </p:spPr>
      </p:pic>
    </p:spTree>
    <p:extLst>
      <p:ext uri="{BB962C8B-B14F-4D97-AF65-F5344CB8AC3E}">
        <p14:creationId xmlns:p14="http://schemas.microsoft.com/office/powerpoint/2010/main" val="276711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22D2-9945-44AF-8ADD-A76AA44108D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8EDFFE4-348A-42D7-8820-C715E716BD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76D8DD0-8ABB-459D-BB71-9FDC07342DCB}"/>
              </a:ext>
            </a:extLst>
          </p:cNvPr>
          <p:cNvSpPr>
            <a:spLocks noGrp="1"/>
          </p:cNvSpPr>
          <p:nvPr>
            <p:ph type="dt" sz="half" idx="10"/>
          </p:nvPr>
        </p:nvSpPr>
        <p:spPr/>
        <p:txBody>
          <a:bodyPr/>
          <a:lstStyle/>
          <a:p>
            <a:fld id="{D2C3E823-46BF-4321-B9CA-9F6DA8FF8B7F}" type="datetimeFigureOut">
              <a:rPr lang="en-IE" smtClean="0"/>
              <a:t>08/05/2020</a:t>
            </a:fld>
            <a:endParaRPr lang="en-IE" dirty="0"/>
          </a:p>
        </p:txBody>
      </p:sp>
      <p:sp>
        <p:nvSpPr>
          <p:cNvPr id="5" name="Footer Placeholder 4">
            <a:extLst>
              <a:ext uri="{FF2B5EF4-FFF2-40B4-BE49-F238E27FC236}">
                <a16:creationId xmlns:a16="http://schemas.microsoft.com/office/drawing/2014/main" id="{238987F7-1493-41F4-B568-A61FE3EA338A}"/>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ACEA8794-74DD-47C9-B352-9E19164B8786}"/>
              </a:ext>
            </a:extLst>
          </p:cNvPr>
          <p:cNvSpPr>
            <a:spLocks noGrp="1"/>
          </p:cNvSpPr>
          <p:nvPr>
            <p:ph type="sldNum" sz="quarter" idx="12"/>
          </p:nvPr>
        </p:nvSpPr>
        <p:spPr/>
        <p:txBody>
          <a:bodyPr/>
          <a:lstStyle/>
          <a:p>
            <a:fld id="{CAFA1E94-5A82-4430-BBAB-3DD266320CFB}" type="slidenum">
              <a:rPr lang="en-IE" smtClean="0"/>
              <a:t>‹#›</a:t>
            </a:fld>
            <a:endParaRPr lang="en-IE" dirty="0"/>
          </a:p>
        </p:txBody>
      </p:sp>
    </p:spTree>
    <p:extLst>
      <p:ext uri="{BB962C8B-B14F-4D97-AF65-F5344CB8AC3E}">
        <p14:creationId xmlns:p14="http://schemas.microsoft.com/office/powerpoint/2010/main" val="153135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903304" y="2749824"/>
            <a:ext cx="7288696" cy="1302295"/>
          </a:xfrm>
          <a:prstGeom prst="rect">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4373215"/>
            <a:ext cx="7288696" cy="1302295"/>
          </a:xfrm>
          <a:prstGeom prst="rect">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l="29694" t="6763" r="13475" b="6473"/>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756063" flipH="1">
            <a:off x="23560" y="6215909"/>
            <a:ext cx="740284" cy="569976"/>
          </a:xfrm>
          <a:prstGeom prst="rect">
            <a:avLst/>
          </a:prstGeom>
        </p:spPr>
      </p:pic>
    </p:spTree>
    <p:extLst>
      <p:ext uri="{BB962C8B-B14F-4D97-AF65-F5344CB8AC3E}">
        <p14:creationId xmlns:p14="http://schemas.microsoft.com/office/powerpoint/2010/main" val="1898222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biLevel thresh="25000"/>
            <a:alphaModFix amt="2000"/>
            <a:extLst>
              <a:ext uri="{BEBA8EAE-BF5A-486C-A8C5-ECC9F3942E4B}">
                <a14:imgProps xmlns:a14="http://schemas.microsoft.com/office/drawing/2010/main">
                  <a14:imgLayer r:embed="rId3">
                    <a14:imgEffect>
                      <a14:colorTemperature colorTemp="6391"/>
                    </a14:imgEffect>
                  </a14:imgLayer>
                </a14:imgProps>
              </a:ext>
              <a:ext uri="{28A0092B-C50C-407E-A947-70E740481C1C}">
                <a14:useLocalDpi xmlns:a14="http://schemas.microsoft.com/office/drawing/2010/main" val="0"/>
              </a:ext>
            </a:extLst>
          </a:blip>
          <a:srcRect/>
          <a:stretch>
            <a:fillRect/>
          </a:stretch>
        </p:blipFill>
        <p:spPr>
          <a:xfrm rot="15744599" flipH="1">
            <a:off x="3423535" y="514727"/>
            <a:ext cx="6322751" cy="5225922"/>
          </a:xfrm>
          <a:custGeom>
            <a:avLst/>
            <a:gdLst>
              <a:gd name="connsiteX0" fmla="*/ 652261 w 652261"/>
              <a:gd name="connsiteY0" fmla="*/ 0 h 539111"/>
              <a:gd name="connsiteX1" fmla="*/ 652261 w 652261"/>
              <a:gd name="connsiteY1" fmla="*/ 352777 h 539111"/>
              <a:gd name="connsiteX2" fmla="*/ 412813 w 652261"/>
              <a:gd name="connsiteY2" fmla="*/ 510679 h 539111"/>
              <a:gd name="connsiteX3" fmla="*/ 431562 w 652261"/>
              <a:gd name="connsiteY3" fmla="*/ 539111 h 539111"/>
              <a:gd name="connsiteX4" fmla="*/ 229560 w 652261"/>
              <a:gd name="connsiteY4" fmla="*/ 539111 h 539111"/>
              <a:gd name="connsiteX5" fmla="*/ 0 w 652261"/>
              <a:gd name="connsiteY5" fmla="*/ 167133 h 539111"/>
              <a:gd name="connsiteX6" fmla="*/ 0 w 652261"/>
              <a:gd name="connsiteY6" fmla="*/ 0 h 5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61" h="539111">
                <a:moveTo>
                  <a:pt x="652261" y="0"/>
                </a:moveTo>
                <a:lnTo>
                  <a:pt x="652261" y="352777"/>
                </a:lnTo>
                <a:lnTo>
                  <a:pt x="412813" y="510679"/>
                </a:lnTo>
                <a:lnTo>
                  <a:pt x="431562" y="539111"/>
                </a:lnTo>
                <a:lnTo>
                  <a:pt x="229560" y="539111"/>
                </a:lnTo>
                <a:lnTo>
                  <a:pt x="0" y="167133"/>
                </a:lnTo>
                <a:lnTo>
                  <a:pt x="0" y="0"/>
                </a:lnTo>
                <a:close/>
              </a:path>
            </a:pathLst>
          </a:custGeom>
        </p:spPr>
      </p:pic>
      <p:sp>
        <p:nvSpPr>
          <p:cNvPr id="41" name="Arc 40"/>
          <p:cNvSpPr/>
          <p:nvPr userDrawn="1"/>
        </p:nvSpPr>
        <p:spPr>
          <a:xfrm flipH="1">
            <a:off x="7261956" y="-901992"/>
            <a:ext cx="6797861" cy="6647700"/>
          </a:xfrm>
          <a:prstGeom prst="arc">
            <a:avLst>
              <a:gd name="adj1" fmla="val 18515705"/>
              <a:gd name="adj2" fmla="val 6898743"/>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Freeform 21"/>
          <p:cNvSpPr/>
          <p:nvPr userDrawn="1"/>
        </p:nvSpPr>
        <p:spPr>
          <a:xfrm>
            <a:off x="7389115" y="13647"/>
            <a:ext cx="4830180" cy="5732060"/>
          </a:xfrm>
          <a:custGeom>
            <a:avLst/>
            <a:gdLst>
              <a:gd name="connsiteX0" fmla="*/ 1597452 w 4830180"/>
              <a:gd name="connsiteY0" fmla="*/ 0 h 5934062"/>
              <a:gd name="connsiteX1" fmla="*/ 4760544 w 4830180"/>
              <a:gd name="connsiteY1" fmla="*/ 0 h 5934062"/>
              <a:gd name="connsiteX2" fmla="*/ 4830180 w 4830180"/>
              <a:gd name="connsiteY2" fmla="*/ 42305 h 5934062"/>
              <a:gd name="connsiteX3" fmla="*/ 4830180 w 4830180"/>
              <a:gd name="connsiteY3" fmla="*/ 5467824 h 5934062"/>
              <a:gd name="connsiteX4" fmla="*/ 4694297 w 4830180"/>
              <a:gd name="connsiteY4" fmla="*/ 5550374 h 5934062"/>
              <a:gd name="connsiteX5" fmla="*/ 3178998 w 4830180"/>
              <a:gd name="connsiteY5" fmla="*/ 5934062 h 5934062"/>
              <a:gd name="connsiteX6" fmla="*/ 0 w 4830180"/>
              <a:gd name="connsiteY6" fmla="*/ 2755064 h 5934062"/>
              <a:gd name="connsiteX7" fmla="*/ 1401590 w 4830180"/>
              <a:gd name="connsiteY7" fmla="*/ 118989 h 593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0180" h="5934062">
                <a:moveTo>
                  <a:pt x="1597452" y="0"/>
                </a:moveTo>
                <a:lnTo>
                  <a:pt x="4760544" y="0"/>
                </a:lnTo>
                <a:lnTo>
                  <a:pt x="4830180" y="42305"/>
                </a:lnTo>
                <a:lnTo>
                  <a:pt x="4830180" y="5467824"/>
                </a:lnTo>
                <a:lnTo>
                  <a:pt x="4694297" y="5550374"/>
                </a:lnTo>
                <a:cubicBezTo>
                  <a:pt x="4243855" y="5795070"/>
                  <a:pt x="3727658" y="5934062"/>
                  <a:pt x="3178998" y="5934062"/>
                </a:cubicBezTo>
                <a:cubicBezTo>
                  <a:pt x="1423286" y="5934062"/>
                  <a:pt x="0" y="4510776"/>
                  <a:pt x="0" y="2755064"/>
                </a:cubicBezTo>
                <a:cubicBezTo>
                  <a:pt x="0" y="1657744"/>
                  <a:pt x="555971" y="690278"/>
                  <a:pt x="1401590" y="118989"/>
                </a:cubicBezTo>
                <a:close/>
              </a:path>
            </a:pathLst>
          </a:custGeom>
          <a:gradFill flip="none" rotWithShape="1">
            <a:gsLst>
              <a:gs pos="40000">
                <a:srgbClr val="174F72"/>
              </a:gs>
              <a:gs pos="97000">
                <a:srgbClr val="10B1A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p:cNvSpPr>
            <a:spLocks noGrp="1"/>
          </p:cNvSpPr>
          <p:nvPr userDrawn="1">
            <p:ph type="body" sz="quarter" idx="13" hasCustomPrompt="1"/>
          </p:nvPr>
        </p:nvSpPr>
        <p:spPr>
          <a:xfrm>
            <a:off x="454758" y="866857"/>
            <a:ext cx="3104978" cy="697353"/>
          </a:xfrm>
        </p:spPr>
        <p:txBody>
          <a:bodyPr anchor="ctr">
            <a:noAutofit/>
          </a:bodyPr>
          <a:lstStyle>
            <a:lvl1pPr marL="0" indent="0" algn="l">
              <a:buNone/>
              <a:defRPr sz="5400" baseline="0">
                <a:solidFill>
                  <a:srgbClr val="174F72"/>
                </a:solidFill>
                <a:latin typeface="+mn-lt"/>
              </a:defRPr>
            </a:lvl1pPr>
          </a:lstStyle>
          <a:p>
            <a:pPr lvl="0"/>
            <a:r>
              <a:rPr lang="en-US" dirty="0"/>
              <a:t>Thank You</a:t>
            </a:r>
          </a:p>
        </p:txBody>
      </p:sp>
      <p:sp>
        <p:nvSpPr>
          <p:cNvPr id="13" name="Text Placeholder 25"/>
          <p:cNvSpPr>
            <a:spLocks noGrp="1"/>
          </p:cNvSpPr>
          <p:nvPr userDrawn="1">
            <p:ph type="body" sz="quarter" idx="14" hasCustomPrompt="1"/>
          </p:nvPr>
        </p:nvSpPr>
        <p:spPr>
          <a:xfrm>
            <a:off x="3890873" y="872468"/>
            <a:ext cx="3854522" cy="697353"/>
          </a:xfrm>
        </p:spPr>
        <p:txBody>
          <a:bodyPr anchor="ctr">
            <a:noAutofit/>
          </a:bodyPr>
          <a:lstStyle>
            <a:lvl1pPr marL="0" indent="0" algn="l">
              <a:buNone/>
              <a:defRPr sz="2800" i="1" baseline="0">
                <a:solidFill>
                  <a:srgbClr val="174F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10" name="Oval 9"/>
          <p:cNvSpPr/>
          <p:nvPr userDrawn="1"/>
        </p:nvSpPr>
        <p:spPr>
          <a:xfrm>
            <a:off x="7118748" y="2332687"/>
            <a:ext cx="591486" cy="591486"/>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5" name="Oval 14"/>
          <p:cNvSpPr/>
          <p:nvPr userDrawn="1"/>
        </p:nvSpPr>
        <p:spPr>
          <a:xfrm>
            <a:off x="7735194" y="4345853"/>
            <a:ext cx="591486" cy="591486"/>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7" name="Oval 16"/>
          <p:cNvSpPr/>
          <p:nvPr userDrawn="1"/>
        </p:nvSpPr>
        <p:spPr>
          <a:xfrm>
            <a:off x="7261957" y="3430213"/>
            <a:ext cx="591486" cy="591486"/>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cxnSp>
        <p:nvCxnSpPr>
          <p:cNvPr id="19" name="Straight Connector 18"/>
          <p:cNvCxnSpPr/>
          <p:nvPr userDrawn="1"/>
        </p:nvCxnSpPr>
        <p:spPr>
          <a:xfrm>
            <a:off x="3734054" y="860398"/>
            <a:ext cx="0" cy="696487"/>
          </a:xfrm>
          <a:prstGeom prst="line">
            <a:avLst/>
          </a:prstGeom>
          <a:ln w="19050">
            <a:solidFill>
              <a:srgbClr val="CEDA29"/>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837392" y="2516430"/>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20" name="Text Placeholder 2"/>
          <p:cNvSpPr>
            <a:spLocks noGrp="1"/>
          </p:cNvSpPr>
          <p:nvPr userDrawn="1">
            <p:ph type="body" sz="quarter" idx="16" hasCustomPrompt="1"/>
          </p:nvPr>
        </p:nvSpPr>
        <p:spPr>
          <a:xfrm>
            <a:off x="7948957" y="3505445"/>
            <a:ext cx="2757540" cy="382588"/>
          </a:xfrm>
        </p:spPr>
        <p:txBody>
          <a:bodyPr anchor="t">
            <a:normAutofit/>
          </a:bodyPr>
          <a:lstStyle>
            <a:lvl1pPr marL="0" indent="0">
              <a:buNone/>
              <a:defRPr sz="1600">
                <a:solidFill>
                  <a:schemeClr val="bg1"/>
                </a:solidFill>
              </a:defRPr>
            </a:lvl1pPr>
          </a:lstStyle>
          <a:p>
            <a:pPr lvl="0"/>
            <a:r>
              <a:rPr lang="en-US" dirty="0"/>
              <a:t>Text 1</a:t>
            </a:r>
          </a:p>
        </p:txBody>
      </p:sp>
      <p:sp>
        <p:nvSpPr>
          <p:cNvPr id="21" name="Text Placeholder 2"/>
          <p:cNvSpPr>
            <a:spLocks noGrp="1"/>
          </p:cNvSpPr>
          <p:nvPr userDrawn="1">
            <p:ph type="body" sz="quarter" idx="17" hasCustomPrompt="1"/>
          </p:nvPr>
        </p:nvSpPr>
        <p:spPr>
          <a:xfrm>
            <a:off x="8425435" y="4433218"/>
            <a:ext cx="2757540" cy="416755"/>
          </a:xfrm>
        </p:spPr>
        <p:txBody>
          <a:bodyPr anchor="t">
            <a:normAutofit/>
          </a:bodyPr>
          <a:lstStyle>
            <a:lvl1pPr marL="0" indent="0">
              <a:buNone/>
              <a:defRPr sz="1600">
                <a:solidFill>
                  <a:schemeClr val="bg1"/>
                </a:solidFill>
              </a:defRPr>
            </a:lvl1pPr>
          </a:lstStyle>
          <a:p>
            <a:pPr lvl="0"/>
            <a:r>
              <a:rPr lang="en-US" dirty="0"/>
              <a:t>Text 1</a:t>
            </a:r>
          </a:p>
        </p:txBody>
      </p:sp>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6535" y="4920717"/>
            <a:ext cx="4722540" cy="1797044"/>
          </a:xfrm>
          <a:prstGeom prst="rect">
            <a:avLst/>
          </a:prstGeom>
        </p:spPr>
      </p:pic>
      <p:pic>
        <p:nvPicPr>
          <p:cNvPr id="24" name="Picture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48957" y="5937081"/>
            <a:ext cx="3991439" cy="561609"/>
          </a:xfrm>
          <a:prstGeom prst="rect">
            <a:avLst/>
          </a:prstGeom>
        </p:spPr>
      </p:pic>
    </p:spTree>
    <p:extLst>
      <p:ext uri="{BB962C8B-B14F-4D97-AF65-F5344CB8AC3E}">
        <p14:creationId xmlns:p14="http://schemas.microsoft.com/office/powerpoint/2010/main" val="470176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hoto to left - text to right">
    <p:spTree>
      <p:nvGrpSpPr>
        <p:cNvPr id="1" name=""/>
        <p:cNvGrpSpPr/>
        <p:nvPr/>
      </p:nvGrpSpPr>
      <p:grpSpPr>
        <a:xfrm>
          <a:off x="0" y="0"/>
          <a:ext cx="0" cy="0"/>
          <a:chOff x="0" y="0"/>
          <a:chExt cx="0" cy="0"/>
        </a:xfrm>
      </p:grpSpPr>
      <p:cxnSp>
        <p:nvCxnSpPr>
          <p:cNvPr id="16" name="Straight Connector 15"/>
          <p:cNvCxnSpPr/>
          <p:nvPr userDrawn="1"/>
        </p:nvCxnSpPr>
        <p:spPr>
          <a:xfrm flipH="1">
            <a:off x="6234807" y="1711826"/>
            <a:ext cx="5377589"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Picture Placeholder 7"/>
          <p:cNvSpPr>
            <a:spLocks noGrp="1"/>
          </p:cNvSpPr>
          <p:nvPr>
            <p:ph type="pic" sz="quarter" idx="10" hasCustomPrompt="1"/>
          </p:nvPr>
        </p:nvSpPr>
        <p:spPr>
          <a:xfrm flipH="1">
            <a:off x="-460162" y="0"/>
            <a:ext cx="5659526" cy="5659526"/>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38" name="Arc 37"/>
          <p:cNvSpPr/>
          <p:nvPr userDrawn="1"/>
        </p:nvSpPr>
        <p:spPr>
          <a:xfrm rot="9058514" flipH="1">
            <a:off x="-1593353" y="739143"/>
            <a:ext cx="5162451" cy="5162451"/>
          </a:xfrm>
          <a:prstGeom prst="arc">
            <a:avLst>
              <a:gd name="adj1" fmla="val 13109579"/>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843937">
            <a:off x="11416204" y="6237834"/>
            <a:ext cx="740284" cy="569976"/>
          </a:xfrm>
          <a:prstGeom prst="rect">
            <a:avLst/>
          </a:prstGeom>
        </p:spPr>
      </p:pic>
      <p:pic>
        <p:nvPicPr>
          <p:cNvPr id="17" name="Picture 16"/>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06371" y="5437528"/>
            <a:ext cx="690436" cy="673218"/>
          </a:xfrm>
          <a:prstGeom prst="rect">
            <a:avLst/>
          </a:prstGeom>
        </p:spPr>
      </p:pic>
      <p:pic>
        <p:nvPicPr>
          <p:cNvPr id="21" name="Picture 20"/>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1482286" y="4911488"/>
            <a:ext cx="1363247" cy="1350410"/>
          </a:xfrm>
          <a:prstGeom prst="rect">
            <a:avLst/>
          </a:prstGeom>
        </p:spPr>
      </p:pic>
      <p:pic>
        <p:nvPicPr>
          <p:cNvPr id="22" name="Picture 21"/>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3896635" y="1516952"/>
            <a:ext cx="2227993" cy="2220696"/>
          </a:xfrm>
          <a:prstGeom prst="rect">
            <a:avLst/>
          </a:prstGeom>
        </p:spPr>
      </p:pic>
    </p:spTree>
    <p:extLst>
      <p:ext uri="{BB962C8B-B14F-4D97-AF65-F5344CB8AC3E}">
        <p14:creationId xmlns:p14="http://schemas.microsoft.com/office/powerpoint/2010/main" val="4099697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Quote slide (LIME)">
    <p:spTree>
      <p:nvGrpSpPr>
        <p:cNvPr id="1" name=""/>
        <p:cNvGrpSpPr/>
        <p:nvPr/>
      </p:nvGrpSpPr>
      <p:grpSpPr>
        <a:xfrm>
          <a:off x="0" y="0"/>
          <a:ext cx="0" cy="0"/>
          <a:chOff x="0" y="0"/>
          <a:chExt cx="0" cy="0"/>
        </a:xfrm>
      </p:grpSpPr>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Freeform 31"/>
          <p:cNvSpPr/>
          <p:nvPr userDrawn="1"/>
        </p:nvSpPr>
        <p:spPr>
          <a:xfrm>
            <a:off x="0" y="0"/>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23"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843937">
            <a:off x="11416204" y="6237834"/>
            <a:ext cx="740284" cy="569976"/>
          </a:xfrm>
          <a:prstGeom prst="rect">
            <a:avLst/>
          </a:prstGeom>
        </p:spPr>
      </p:pic>
      <p:pic>
        <p:nvPicPr>
          <p:cNvPr id="13" name="Picture 12"/>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284618" y="5671849"/>
            <a:ext cx="1045533" cy="1019460"/>
          </a:xfrm>
          <a:prstGeom prst="rect">
            <a:avLst/>
          </a:prstGeom>
        </p:spPr>
      </p:pic>
      <p:pic>
        <p:nvPicPr>
          <p:cNvPr id="14" name="Picture 13"/>
          <p:cNvPicPr>
            <a:picLocks noChangeAspect="1"/>
          </p:cNvPicPr>
          <p:nvPr userDrawn="1"/>
        </p:nvPicPr>
        <p:blipFill rotWithShape="1">
          <a:blip r:embed="rId4">
            <a:alphaModFix/>
            <a:extLst>
              <a:ext uri="{28A0092B-C50C-407E-A947-70E740481C1C}">
                <a14:useLocalDpi xmlns:a14="http://schemas.microsoft.com/office/drawing/2010/main" val="0"/>
              </a:ext>
            </a:extLst>
          </a:blip>
          <a:srcRect t="15809"/>
          <a:stretch/>
        </p:blipFill>
        <p:spPr>
          <a:xfrm>
            <a:off x="6370850" y="0"/>
            <a:ext cx="2446525" cy="2040365"/>
          </a:xfrm>
          <a:prstGeom prst="rect">
            <a:avLst/>
          </a:prstGeom>
        </p:spPr>
      </p:pic>
      <p:pic>
        <p:nvPicPr>
          <p:cNvPr id="18" name="Picture 17"/>
          <p:cNvPicPr>
            <a:picLocks noChangeAspect="1"/>
          </p:cNvPicPr>
          <p:nvPr userDrawn="1"/>
        </p:nvPicPr>
        <p:blipFill rotWithShape="1">
          <a:blip r:embed="rId5">
            <a:alphaModFix/>
            <a:extLst>
              <a:ext uri="{28A0092B-C50C-407E-A947-70E740481C1C}">
                <a14:useLocalDpi xmlns:a14="http://schemas.microsoft.com/office/drawing/2010/main" val="0"/>
              </a:ext>
            </a:extLst>
          </a:blip>
          <a:srcRect t="4246" r="6150" b="6691"/>
          <a:stretch/>
        </p:blipFill>
        <p:spPr>
          <a:xfrm>
            <a:off x="7895914" y="2475120"/>
            <a:ext cx="921461" cy="871608"/>
          </a:xfrm>
          <a:prstGeom prst="rect">
            <a:avLst/>
          </a:prstGeom>
        </p:spPr>
      </p:pic>
    </p:spTree>
    <p:extLst>
      <p:ext uri="{BB962C8B-B14F-4D97-AF65-F5344CB8AC3E}">
        <p14:creationId xmlns:p14="http://schemas.microsoft.com/office/powerpoint/2010/main" val="350573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70CF-3227-4DFC-9C3A-A55C45BB9B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666A737-F601-406E-9E2F-5D23B5EE13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051FF4-8906-4705-BB2C-56A5505D9A76}"/>
              </a:ext>
            </a:extLst>
          </p:cNvPr>
          <p:cNvSpPr>
            <a:spLocks noGrp="1"/>
          </p:cNvSpPr>
          <p:nvPr>
            <p:ph type="dt" sz="half" idx="10"/>
          </p:nvPr>
        </p:nvSpPr>
        <p:spPr/>
        <p:txBody>
          <a:bodyPr/>
          <a:lstStyle/>
          <a:p>
            <a:fld id="{D2C3E823-46BF-4321-B9CA-9F6DA8FF8B7F}" type="datetimeFigureOut">
              <a:rPr lang="en-IE" smtClean="0"/>
              <a:t>08/05/2020</a:t>
            </a:fld>
            <a:endParaRPr lang="en-IE" dirty="0"/>
          </a:p>
        </p:txBody>
      </p:sp>
      <p:sp>
        <p:nvSpPr>
          <p:cNvPr id="5" name="Footer Placeholder 4">
            <a:extLst>
              <a:ext uri="{FF2B5EF4-FFF2-40B4-BE49-F238E27FC236}">
                <a16:creationId xmlns:a16="http://schemas.microsoft.com/office/drawing/2014/main" id="{A9FF2ECA-B736-44FB-9FB8-F9F147A1D9CE}"/>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16E98268-18A1-4CF6-8F39-7469D46327E0}"/>
              </a:ext>
            </a:extLst>
          </p:cNvPr>
          <p:cNvSpPr>
            <a:spLocks noGrp="1"/>
          </p:cNvSpPr>
          <p:nvPr>
            <p:ph type="sldNum" sz="quarter" idx="12"/>
          </p:nvPr>
        </p:nvSpPr>
        <p:spPr/>
        <p:txBody>
          <a:bodyPr/>
          <a:lstStyle/>
          <a:p>
            <a:fld id="{CAFA1E94-5A82-4430-BBAB-3DD266320CFB}" type="slidenum">
              <a:rPr lang="en-IE" smtClean="0"/>
              <a:t>‹#›</a:t>
            </a:fld>
            <a:endParaRPr lang="en-IE" dirty="0"/>
          </a:p>
        </p:txBody>
      </p:sp>
    </p:spTree>
    <p:extLst>
      <p:ext uri="{BB962C8B-B14F-4D97-AF65-F5344CB8AC3E}">
        <p14:creationId xmlns:p14="http://schemas.microsoft.com/office/powerpoint/2010/main" val="111377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6B324-6DFC-4AF6-9110-26C4D3E2578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1DA5B24-C783-4F72-B29A-BFB0E87B98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CA6FC4CB-D0B7-4268-B40C-91ABCF0B6C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FDAB941C-0885-4298-B839-A97C7A3AA17B}"/>
              </a:ext>
            </a:extLst>
          </p:cNvPr>
          <p:cNvSpPr>
            <a:spLocks noGrp="1"/>
          </p:cNvSpPr>
          <p:nvPr>
            <p:ph type="dt" sz="half" idx="10"/>
          </p:nvPr>
        </p:nvSpPr>
        <p:spPr/>
        <p:txBody>
          <a:bodyPr/>
          <a:lstStyle/>
          <a:p>
            <a:fld id="{D2C3E823-46BF-4321-B9CA-9F6DA8FF8B7F}" type="datetimeFigureOut">
              <a:rPr lang="en-IE" smtClean="0"/>
              <a:t>08/05/2020</a:t>
            </a:fld>
            <a:endParaRPr lang="en-IE" dirty="0"/>
          </a:p>
        </p:txBody>
      </p:sp>
      <p:sp>
        <p:nvSpPr>
          <p:cNvPr id="6" name="Footer Placeholder 5">
            <a:extLst>
              <a:ext uri="{FF2B5EF4-FFF2-40B4-BE49-F238E27FC236}">
                <a16:creationId xmlns:a16="http://schemas.microsoft.com/office/drawing/2014/main" id="{6A3DFD48-B2DB-4FB9-B60F-056F1D9F3584}"/>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42F5C24F-AFC0-441A-8440-D74A3AE40EF6}"/>
              </a:ext>
            </a:extLst>
          </p:cNvPr>
          <p:cNvSpPr>
            <a:spLocks noGrp="1"/>
          </p:cNvSpPr>
          <p:nvPr>
            <p:ph type="sldNum" sz="quarter" idx="12"/>
          </p:nvPr>
        </p:nvSpPr>
        <p:spPr/>
        <p:txBody>
          <a:bodyPr/>
          <a:lstStyle/>
          <a:p>
            <a:fld id="{CAFA1E94-5A82-4430-BBAB-3DD266320CFB}" type="slidenum">
              <a:rPr lang="en-IE" smtClean="0"/>
              <a:t>‹#›</a:t>
            </a:fld>
            <a:endParaRPr lang="en-IE" dirty="0"/>
          </a:p>
        </p:txBody>
      </p:sp>
    </p:spTree>
    <p:extLst>
      <p:ext uri="{BB962C8B-B14F-4D97-AF65-F5344CB8AC3E}">
        <p14:creationId xmlns:p14="http://schemas.microsoft.com/office/powerpoint/2010/main" val="7536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16A1-5E5A-4C61-AF98-2FDEB3DD1695}"/>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03E9398-4827-4B92-BD7E-7D92323486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529DC5-BE2F-4C5D-B210-93867CF1DB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EC7E40C6-69E9-49D2-AD7D-AA71FA399F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BC2E98-1323-42BF-B0EE-6CF4EFCB5E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0366F67D-CEAB-4BDC-9526-846ED174E447}"/>
              </a:ext>
            </a:extLst>
          </p:cNvPr>
          <p:cNvSpPr>
            <a:spLocks noGrp="1"/>
          </p:cNvSpPr>
          <p:nvPr>
            <p:ph type="dt" sz="half" idx="10"/>
          </p:nvPr>
        </p:nvSpPr>
        <p:spPr/>
        <p:txBody>
          <a:bodyPr/>
          <a:lstStyle/>
          <a:p>
            <a:fld id="{D2C3E823-46BF-4321-B9CA-9F6DA8FF8B7F}" type="datetimeFigureOut">
              <a:rPr lang="en-IE" smtClean="0"/>
              <a:t>08/05/2020</a:t>
            </a:fld>
            <a:endParaRPr lang="en-IE" dirty="0"/>
          </a:p>
        </p:txBody>
      </p:sp>
      <p:sp>
        <p:nvSpPr>
          <p:cNvPr id="8" name="Footer Placeholder 7">
            <a:extLst>
              <a:ext uri="{FF2B5EF4-FFF2-40B4-BE49-F238E27FC236}">
                <a16:creationId xmlns:a16="http://schemas.microsoft.com/office/drawing/2014/main" id="{8C78CEDC-864D-4DD8-9863-82153A7B21A5}"/>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D8CC2F7D-F464-4D96-982B-E19D86EF3CF6}"/>
              </a:ext>
            </a:extLst>
          </p:cNvPr>
          <p:cNvSpPr>
            <a:spLocks noGrp="1"/>
          </p:cNvSpPr>
          <p:nvPr>
            <p:ph type="sldNum" sz="quarter" idx="12"/>
          </p:nvPr>
        </p:nvSpPr>
        <p:spPr/>
        <p:txBody>
          <a:bodyPr/>
          <a:lstStyle/>
          <a:p>
            <a:fld id="{CAFA1E94-5A82-4430-BBAB-3DD266320CFB}" type="slidenum">
              <a:rPr lang="en-IE" smtClean="0"/>
              <a:t>‹#›</a:t>
            </a:fld>
            <a:endParaRPr lang="en-IE" dirty="0"/>
          </a:p>
        </p:txBody>
      </p:sp>
    </p:spTree>
    <p:extLst>
      <p:ext uri="{BB962C8B-B14F-4D97-AF65-F5344CB8AC3E}">
        <p14:creationId xmlns:p14="http://schemas.microsoft.com/office/powerpoint/2010/main" val="228553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B1E1-9093-4DCC-AB0B-3286E470CCA8}"/>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E419219-BEB6-43C3-A30A-A9D4B4ECBCFE}"/>
              </a:ext>
            </a:extLst>
          </p:cNvPr>
          <p:cNvSpPr>
            <a:spLocks noGrp="1"/>
          </p:cNvSpPr>
          <p:nvPr>
            <p:ph type="dt" sz="half" idx="10"/>
          </p:nvPr>
        </p:nvSpPr>
        <p:spPr/>
        <p:txBody>
          <a:bodyPr/>
          <a:lstStyle/>
          <a:p>
            <a:fld id="{D2C3E823-46BF-4321-B9CA-9F6DA8FF8B7F}" type="datetimeFigureOut">
              <a:rPr lang="en-IE" smtClean="0"/>
              <a:t>08/05/2020</a:t>
            </a:fld>
            <a:endParaRPr lang="en-IE" dirty="0"/>
          </a:p>
        </p:txBody>
      </p:sp>
      <p:sp>
        <p:nvSpPr>
          <p:cNvPr id="4" name="Footer Placeholder 3">
            <a:extLst>
              <a:ext uri="{FF2B5EF4-FFF2-40B4-BE49-F238E27FC236}">
                <a16:creationId xmlns:a16="http://schemas.microsoft.com/office/drawing/2014/main" id="{44AD540C-5BDC-4D98-9E6A-D32152E86D50}"/>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CC531471-B133-462B-A947-BF7293255B36}"/>
              </a:ext>
            </a:extLst>
          </p:cNvPr>
          <p:cNvSpPr>
            <a:spLocks noGrp="1"/>
          </p:cNvSpPr>
          <p:nvPr>
            <p:ph type="sldNum" sz="quarter" idx="12"/>
          </p:nvPr>
        </p:nvSpPr>
        <p:spPr/>
        <p:txBody>
          <a:bodyPr/>
          <a:lstStyle/>
          <a:p>
            <a:fld id="{CAFA1E94-5A82-4430-BBAB-3DD266320CFB}" type="slidenum">
              <a:rPr lang="en-IE" smtClean="0"/>
              <a:t>‹#›</a:t>
            </a:fld>
            <a:endParaRPr lang="en-IE" dirty="0"/>
          </a:p>
        </p:txBody>
      </p:sp>
    </p:spTree>
    <p:extLst>
      <p:ext uri="{BB962C8B-B14F-4D97-AF65-F5344CB8AC3E}">
        <p14:creationId xmlns:p14="http://schemas.microsoft.com/office/powerpoint/2010/main" val="4030707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325FF-293C-44FB-8C2F-21194656799E}"/>
              </a:ext>
            </a:extLst>
          </p:cNvPr>
          <p:cNvSpPr>
            <a:spLocks noGrp="1"/>
          </p:cNvSpPr>
          <p:nvPr>
            <p:ph type="dt" sz="half" idx="10"/>
          </p:nvPr>
        </p:nvSpPr>
        <p:spPr/>
        <p:txBody>
          <a:bodyPr/>
          <a:lstStyle/>
          <a:p>
            <a:fld id="{D2C3E823-46BF-4321-B9CA-9F6DA8FF8B7F}" type="datetimeFigureOut">
              <a:rPr lang="en-IE" smtClean="0"/>
              <a:t>08/05/2020</a:t>
            </a:fld>
            <a:endParaRPr lang="en-IE" dirty="0"/>
          </a:p>
        </p:txBody>
      </p:sp>
      <p:sp>
        <p:nvSpPr>
          <p:cNvPr id="3" name="Footer Placeholder 2">
            <a:extLst>
              <a:ext uri="{FF2B5EF4-FFF2-40B4-BE49-F238E27FC236}">
                <a16:creationId xmlns:a16="http://schemas.microsoft.com/office/drawing/2014/main" id="{D8AE4FD3-7487-4221-8729-6FF228A9D0C1}"/>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53B17D11-D853-4B9E-93FD-1878887F4482}"/>
              </a:ext>
            </a:extLst>
          </p:cNvPr>
          <p:cNvSpPr>
            <a:spLocks noGrp="1"/>
          </p:cNvSpPr>
          <p:nvPr>
            <p:ph type="sldNum" sz="quarter" idx="12"/>
          </p:nvPr>
        </p:nvSpPr>
        <p:spPr/>
        <p:txBody>
          <a:bodyPr/>
          <a:lstStyle/>
          <a:p>
            <a:fld id="{CAFA1E94-5A82-4430-BBAB-3DD266320CFB}" type="slidenum">
              <a:rPr lang="en-IE" smtClean="0"/>
              <a:t>‹#›</a:t>
            </a:fld>
            <a:endParaRPr lang="en-IE" dirty="0"/>
          </a:p>
        </p:txBody>
      </p:sp>
    </p:spTree>
    <p:extLst>
      <p:ext uri="{BB962C8B-B14F-4D97-AF65-F5344CB8AC3E}">
        <p14:creationId xmlns:p14="http://schemas.microsoft.com/office/powerpoint/2010/main" val="108813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9FAF-823E-4FF5-A3B2-D0D46ED5B9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25EA474-A0BC-405E-B393-DB6795BAD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19DAFC4F-E96E-42CA-B028-47C7F1D3D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4AAFD-973E-46CB-AE62-871394B58C6D}"/>
              </a:ext>
            </a:extLst>
          </p:cNvPr>
          <p:cNvSpPr>
            <a:spLocks noGrp="1"/>
          </p:cNvSpPr>
          <p:nvPr>
            <p:ph type="dt" sz="half" idx="10"/>
          </p:nvPr>
        </p:nvSpPr>
        <p:spPr/>
        <p:txBody>
          <a:bodyPr/>
          <a:lstStyle/>
          <a:p>
            <a:fld id="{D2C3E823-46BF-4321-B9CA-9F6DA8FF8B7F}" type="datetimeFigureOut">
              <a:rPr lang="en-IE" smtClean="0"/>
              <a:t>08/05/2020</a:t>
            </a:fld>
            <a:endParaRPr lang="en-IE" dirty="0"/>
          </a:p>
        </p:txBody>
      </p:sp>
      <p:sp>
        <p:nvSpPr>
          <p:cNvPr id="6" name="Footer Placeholder 5">
            <a:extLst>
              <a:ext uri="{FF2B5EF4-FFF2-40B4-BE49-F238E27FC236}">
                <a16:creationId xmlns:a16="http://schemas.microsoft.com/office/drawing/2014/main" id="{CE6FB66C-315D-43D0-836D-696E6AEED71C}"/>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A1E4AFE3-A27C-4BE4-90CD-A570A5AAABD8}"/>
              </a:ext>
            </a:extLst>
          </p:cNvPr>
          <p:cNvSpPr>
            <a:spLocks noGrp="1"/>
          </p:cNvSpPr>
          <p:nvPr>
            <p:ph type="sldNum" sz="quarter" idx="12"/>
          </p:nvPr>
        </p:nvSpPr>
        <p:spPr/>
        <p:txBody>
          <a:bodyPr/>
          <a:lstStyle/>
          <a:p>
            <a:fld id="{CAFA1E94-5A82-4430-BBAB-3DD266320CFB}" type="slidenum">
              <a:rPr lang="en-IE" smtClean="0"/>
              <a:t>‹#›</a:t>
            </a:fld>
            <a:endParaRPr lang="en-IE" dirty="0"/>
          </a:p>
        </p:txBody>
      </p:sp>
    </p:spTree>
    <p:extLst>
      <p:ext uri="{BB962C8B-B14F-4D97-AF65-F5344CB8AC3E}">
        <p14:creationId xmlns:p14="http://schemas.microsoft.com/office/powerpoint/2010/main" val="71501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6A1A-67DF-4903-820F-CE8286B4AC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2569314F-384E-40DD-8535-1A626A56F6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AFF37B2D-79A2-4276-AEA3-28A7DB329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07BEAA-5CB2-4D2C-8A31-B6DD06F36FE5}"/>
              </a:ext>
            </a:extLst>
          </p:cNvPr>
          <p:cNvSpPr>
            <a:spLocks noGrp="1"/>
          </p:cNvSpPr>
          <p:nvPr>
            <p:ph type="dt" sz="half" idx="10"/>
          </p:nvPr>
        </p:nvSpPr>
        <p:spPr/>
        <p:txBody>
          <a:bodyPr/>
          <a:lstStyle/>
          <a:p>
            <a:fld id="{D2C3E823-46BF-4321-B9CA-9F6DA8FF8B7F}" type="datetimeFigureOut">
              <a:rPr lang="en-IE" smtClean="0"/>
              <a:t>08/05/2020</a:t>
            </a:fld>
            <a:endParaRPr lang="en-IE" dirty="0"/>
          </a:p>
        </p:txBody>
      </p:sp>
      <p:sp>
        <p:nvSpPr>
          <p:cNvPr id="6" name="Footer Placeholder 5">
            <a:extLst>
              <a:ext uri="{FF2B5EF4-FFF2-40B4-BE49-F238E27FC236}">
                <a16:creationId xmlns:a16="http://schemas.microsoft.com/office/drawing/2014/main" id="{BF4B184E-6295-4D28-9F34-BF8D77ECD0C3}"/>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C23FEC82-1C12-417A-A7A7-35037A24FEF2}"/>
              </a:ext>
            </a:extLst>
          </p:cNvPr>
          <p:cNvSpPr>
            <a:spLocks noGrp="1"/>
          </p:cNvSpPr>
          <p:nvPr>
            <p:ph type="sldNum" sz="quarter" idx="12"/>
          </p:nvPr>
        </p:nvSpPr>
        <p:spPr/>
        <p:txBody>
          <a:bodyPr/>
          <a:lstStyle/>
          <a:p>
            <a:fld id="{CAFA1E94-5A82-4430-BBAB-3DD266320CFB}" type="slidenum">
              <a:rPr lang="en-IE" smtClean="0"/>
              <a:t>‹#›</a:t>
            </a:fld>
            <a:endParaRPr lang="en-IE" dirty="0"/>
          </a:p>
        </p:txBody>
      </p:sp>
    </p:spTree>
    <p:extLst>
      <p:ext uri="{BB962C8B-B14F-4D97-AF65-F5344CB8AC3E}">
        <p14:creationId xmlns:p14="http://schemas.microsoft.com/office/powerpoint/2010/main" val="78309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0C43F-0775-462B-B8E8-D014F41737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8DCB58D-03B4-4705-9362-1D309B8D7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6ABEAB4-DD19-4039-94BF-7837B6965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3E823-46BF-4321-B9CA-9F6DA8FF8B7F}" type="datetimeFigureOut">
              <a:rPr lang="en-IE" smtClean="0"/>
              <a:t>08/05/2020</a:t>
            </a:fld>
            <a:endParaRPr lang="en-IE" dirty="0"/>
          </a:p>
        </p:txBody>
      </p:sp>
      <p:sp>
        <p:nvSpPr>
          <p:cNvPr id="5" name="Footer Placeholder 4">
            <a:extLst>
              <a:ext uri="{FF2B5EF4-FFF2-40B4-BE49-F238E27FC236}">
                <a16:creationId xmlns:a16="http://schemas.microsoft.com/office/drawing/2014/main" id="{A01B710D-1F20-46D7-82DB-F9575B53BC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54E2D959-A444-45E3-96AA-AF3B121EFB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A1E94-5A82-4430-BBAB-3DD266320CFB}" type="slidenum">
              <a:rPr lang="en-IE" smtClean="0"/>
              <a:t>‹#›</a:t>
            </a:fld>
            <a:endParaRPr lang="en-IE" dirty="0"/>
          </a:p>
        </p:txBody>
      </p:sp>
    </p:spTree>
    <p:extLst>
      <p:ext uri="{BB962C8B-B14F-4D97-AF65-F5344CB8AC3E}">
        <p14:creationId xmlns:p14="http://schemas.microsoft.com/office/powerpoint/2010/main" val="6078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7" r:id="rId14"/>
    <p:sldLayoutId id="2147483669" r:id="rId15"/>
    <p:sldLayoutId id="2147483677" r:id="rId16"/>
    <p:sldLayoutId id="2147483685" r:id="rId17"/>
    <p:sldLayoutId id="2147483686" r:id="rId18"/>
    <p:sldLayoutId id="2147483700" r:id="rId19"/>
    <p:sldLayoutId id="2147483706" r:id="rId20"/>
    <p:sldLayoutId id="2147483713" r:id="rId21"/>
    <p:sldLayoutId id="2147483714" r:id="rId22"/>
    <p:sldLayoutId id="214748372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nio.com/people/female-women/business-woman-company-corporate-education-event-professional-work" TargetMode="External"/><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peoplematters.in/news/strategic-hr/rise-of-social-enterprise-2018-deloitte-human-capital-trends-report-17913" TargetMode="External"/><Relationship Id="rId2" Type="http://schemas.openxmlformats.org/officeDocument/2006/relationships/image" Target="../media/image17.jp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learning-otb.com/index.php/tips-ideas?start=30" TargetMode="External"/><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raeng.org.uk/publications/other/engineering-a-better-world-brochure"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f6s.com/amaraeducation/about" TargetMode="External"/><Relationship Id="rId1" Type="http://schemas.openxmlformats.org/officeDocument/2006/relationships/slideLayout" Target="../slideLayouts/slideLayout22.xml"/><Relationship Id="rId4" Type="http://schemas.openxmlformats.org/officeDocument/2006/relationships/hyperlink" Target="https://www.plusacumen.org/journal/%E2%80%98engineering%E2%80%99-social-enterpris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entrepreneur.com/article/38822" TargetMode="Externa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hyperlink" Target="https://ejecant.wordpress.com/2012/09/25/nuevas-herramientas-talleres-de-lean-startup-y-business-model-canvas/" TargetMode="External"/><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hyperlink" Target="http://beast.nyc/" TargetMode="External"/><Relationship Id="rId13" Type="http://schemas.openxmlformats.org/officeDocument/2006/relationships/hyperlink" Target="https://www.zazzle.com/" TargetMode="External"/><Relationship Id="rId18" Type="http://schemas.openxmlformats.org/officeDocument/2006/relationships/hyperlink" Target="https://m.renttherunway.com/" TargetMode="External"/><Relationship Id="rId26" Type="http://schemas.openxmlformats.org/officeDocument/2006/relationships/hyperlink" Target="http://howtostartasocialnetwork.com/2009/12/28/virtual-goods-in-social-networks-examples-of-facebook-twitter-and-more/" TargetMode="External"/><Relationship Id="rId3" Type="http://schemas.openxmlformats.org/officeDocument/2006/relationships/hyperlink" Target="https://www.netflix.com/ie/" TargetMode="External"/><Relationship Id="rId21" Type="http://schemas.openxmlformats.org/officeDocument/2006/relationships/hyperlink" Target="https://ie.match.com/" TargetMode="External"/><Relationship Id="rId7" Type="http://schemas.openxmlformats.org/officeDocument/2006/relationships/hyperlink" Target="https://www.uber.com/" TargetMode="External"/><Relationship Id="rId12" Type="http://schemas.openxmlformats.org/officeDocument/2006/relationships/hyperlink" Target="http://www.lumosity.com/" TargetMode="External"/><Relationship Id="rId17" Type="http://schemas.openxmlformats.org/officeDocument/2006/relationships/hyperlink" Target="https://www.handy.com/" TargetMode="External"/><Relationship Id="rId25" Type="http://schemas.openxmlformats.org/officeDocument/2006/relationships/hyperlink" Target="http://www.myhammer.co.uk/" TargetMode="External"/><Relationship Id="rId2" Type="http://schemas.openxmlformats.org/officeDocument/2006/relationships/hyperlink" Target="https://www.huffingtonpost.com/nina-tomaro/9-proven-business-models-_b_7949932.html" TargetMode="External"/><Relationship Id="rId16" Type="http://schemas.openxmlformats.org/officeDocument/2006/relationships/hyperlink" Target="http://www.getwashio.com/" TargetMode="External"/><Relationship Id="rId20" Type="http://schemas.openxmlformats.org/officeDocument/2006/relationships/hyperlink" Target="https://www.hulu.com/welcome?orig_referrer=https://www.google.ie/" TargetMode="External"/><Relationship Id="rId1" Type="http://schemas.openxmlformats.org/officeDocument/2006/relationships/slideLayout" Target="../slideLayouts/slideLayout13.xml"/><Relationship Id="rId6" Type="http://schemas.openxmlformats.org/officeDocument/2006/relationships/hyperlink" Target="https://www.raise.com/about-us" TargetMode="External"/><Relationship Id="rId11" Type="http://schemas.openxmlformats.org/officeDocument/2006/relationships/hyperlink" Target="https://www.cokestore.com/" TargetMode="External"/><Relationship Id="rId24" Type="http://schemas.openxmlformats.org/officeDocument/2006/relationships/hyperlink" Target="https://angel.co/squeezify/jobs" TargetMode="External"/><Relationship Id="rId5" Type="http://schemas.openxmlformats.org/officeDocument/2006/relationships/hyperlink" Target="https://www.airbnb.ie/?af=43720035&amp;c=.pi0.pk20467298288_193781444387_c_13539818176&amp;gclid=CjwKCAjwkMbaBRBAEiwAlH5v_h6qPOl5NCxiU1NDfeXv1fSgjt7dJbFM3RWi9c-uFimVbSeDCbVc1xoC4ukQAvD_BwE" TargetMode="External"/><Relationship Id="rId15" Type="http://schemas.openxmlformats.org/officeDocument/2006/relationships/hyperlink" Target="https://postmates.com/" TargetMode="External"/><Relationship Id="rId23" Type="http://schemas.openxmlformats.org/officeDocument/2006/relationships/hyperlink" Target="http://www.stayful.com/" TargetMode="External"/><Relationship Id="rId10" Type="http://schemas.openxmlformats.org/officeDocument/2006/relationships/hyperlink" Target="https://www.virginmedia.ie/?CMP=sbr&amp;CMP=sbrCMP=sbr&amp;CMP=sbrlid=43700008517045602&amp;ds_s_kwgid=58700000772609144&amp;gclid=CjwKCAjwkMbaBRBAEiwAlH5v_h3G83mg-UUbqAaG9HWnwScryIMZ_4kwy0-TUfl5VU-G1da3GEF1dRoCnvMQAvD_BwE&amp;gclsrc=aw.ds" TargetMode="External"/><Relationship Id="rId19" Type="http://schemas.openxmlformats.org/officeDocument/2006/relationships/hyperlink" Target="file:///\\www.dropbox.com" TargetMode="External"/><Relationship Id="rId4" Type="http://schemas.openxmlformats.org/officeDocument/2006/relationships/hyperlink" Target="https://www.amazon.com/" TargetMode="External"/><Relationship Id="rId9" Type="http://schemas.openxmlformats.org/officeDocument/2006/relationships/hyperlink" Target="https://www.spotify.com/ie/premium/?utm_source=ie_brand_contextual_text&amp;utm_medium=paidsearch&amp;utm_campaign=alwayson_europe_ie_performancemarketing_core_brand+contextual+text+exact+ie+google&amp;gclid=CjwKCAjwkMbaBRBAEiwAlH5v_iayrRnbRaKQoo_snx1HJPjzOnyN-XCxDcowCt67yvFRbgCNviEhTBoC3GQQAvD_BwE&amp;gclsrc=aw.ds&amp;dclid=CJv8s-nDrdwCFdqUdwody0MBhQ" TargetMode="External"/><Relationship Id="rId14" Type="http://schemas.openxmlformats.org/officeDocument/2006/relationships/hyperlink" Target="https://spothero.com/" TargetMode="External"/><Relationship Id="rId22" Type="http://schemas.openxmlformats.org/officeDocument/2006/relationships/hyperlink" Target="http://www.fedbid.com/"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linkedin.com/pulse/new-business-model-age-middleman-satayan-mahajan/" TargetMode="External"/><Relationship Id="rId3" Type="http://schemas.openxmlformats.org/officeDocument/2006/relationships/hyperlink" Target="https://www.huffingtonpost.com/nina-tomaro/9-proven-business-models-_b_7949932.html" TargetMode="External"/><Relationship Id="rId7" Type="http://schemas.openxmlformats.org/officeDocument/2006/relationships/hyperlink" Target="https://www.airbnb.ie/?af=43720035&amp;c=.pi0.pk20467298288_193781444387_c_13539818176&amp;gclid=CjwKCAjwkMbaBRBAEiwAlH5v_h6qPOl5NCxiU1NDfeXv1fSgjt7dJbFM3RWi9c-uFimVbSeDCbVc1xoC4ukQAvD_BwE" TargetMode="External"/><Relationship Id="rId2" Type="http://schemas.openxmlformats.org/officeDocument/2006/relationships/hyperlink" Target="https://www.investopedia.com/terms/m/middleman.asp" TargetMode="External"/><Relationship Id="rId1" Type="http://schemas.openxmlformats.org/officeDocument/2006/relationships/slideLayout" Target="../slideLayouts/slideLayout13.xml"/><Relationship Id="rId6" Type="http://schemas.openxmlformats.org/officeDocument/2006/relationships/hyperlink" Target="https://www.amazon.com/" TargetMode="External"/><Relationship Id="rId5" Type="http://schemas.openxmlformats.org/officeDocument/2006/relationships/hyperlink" Target="https://www.netflix.com/ie/" TargetMode="External"/><Relationship Id="rId4" Type="http://schemas.openxmlformats.org/officeDocument/2006/relationships/hyperlink" Target="https://www.warbyparker.co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medium.com/@jgolden/four-questions-every-marketplace-startup-should-be-able-to-answer-defb0590e049" TargetMode="External"/><Relationship Id="rId3" Type="http://schemas.openxmlformats.org/officeDocument/2006/relationships/hyperlink" Target="https://www.huffingtonpost.com/nina-tomaro/9-proven-business-models-_b_7949932.html" TargetMode="External"/><Relationship Id="rId7" Type="http://schemas.openxmlformats.org/officeDocument/2006/relationships/hyperlink" Target="http://beast.nyc/" TargetMode="External"/><Relationship Id="rId2" Type="http://schemas.openxmlformats.org/officeDocument/2006/relationships/hyperlink" Target="https://www.sharetribe.com/academy/how-to-choose-the-right-business-model-for-your-marketplace/" TargetMode="External"/><Relationship Id="rId1" Type="http://schemas.openxmlformats.org/officeDocument/2006/relationships/slideLayout" Target="../slideLayouts/slideLayout13.xml"/><Relationship Id="rId6" Type="http://schemas.openxmlformats.org/officeDocument/2006/relationships/hyperlink" Target="https://www.airbnb.ie/?af=43720035&amp;c=.pi0.pk20467298288_193781444387_c_13539818176&amp;gclid=CjwKCAjwkMbaBRBAEiwAlH5v_h6qPOl5NCxiU1NDfeXv1fSgjt7dJbFM3RWi9c-uFimVbSeDCbVc1xoC4ukQAvD_BwE" TargetMode="External"/><Relationship Id="rId5" Type="http://schemas.openxmlformats.org/officeDocument/2006/relationships/hyperlink" Target="https://www.uber.com/" TargetMode="External"/><Relationship Id="rId4" Type="http://schemas.openxmlformats.org/officeDocument/2006/relationships/hyperlink" Target="https://www.raise.com/about-u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etflix.com/ie/" TargetMode="External"/><Relationship Id="rId2" Type="http://schemas.openxmlformats.org/officeDocument/2006/relationships/hyperlink" Target="https://www.huffingtonpost.com/nina-tomaro/9-proven-business-models-_b_7949932.html" TargetMode="External"/><Relationship Id="rId1" Type="http://schemas.openxmlformats.org/officeDocument/2006/relationships/slideLayout" Target="../slideLayouts/slideLayout13.xml"/><Relationship Id="rId6" Type="http://schemas.openxmlformats.org/officeDocument/2006/relationships/hyperlink" Target="https://www.dollarshaveclub.com/" TargetMode="External"/><Relationship Id="rId5" Type="http://schemas.openxmlformats.org/officeDocument/2006/relationships/hyperlink" Target="https://www.virginmedia.ie/?CMP=sbr&amp;CMP=sbrCMP=sbr&amp;CMP=sbrlid=43700008517045602&amp;ds_s_kwgid=58700000772609144&amp;gclid=CjwKCAjwkMbaBRBAEiwAlH5v_h3G83mg-UUbqAaG9HWnwScryIMZ_4kwy0-TUfl5VU-G1da3GEF1dRoCnvMQAvD_BwE&amp;gclsrc=aw.ds" TargetMode="External"/><Relationship Id="rId4" Type="http://schemas.openxmlformats.org/officeDocument/2006/relationships/hyperlink" Target="https://www.spotify.com/ie/premium/?utm_source=ie_brand_contextual_text&amp;utm_medium=paidsearch&amp;utm_campaign=alwayson_europe_ie_performancemarketing_core_brand+contextual+text+exact+ie+google&amp;gclid=CjwKCAjwkMbaBRBAEiwAlH5v_iayrRnbRaKQoo_snx1HJPjzOnyN-XCxDcowCt67yvFRbgCNviEhTBoC3GQQAvD_BwE&amp;gclsrc=aw.ds&amp;dclid=CJv8s-nDrdwCFdqUdwody0MBhQ"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lumosity.com/" TargetMode="External"/><Relationship Id="rId2" Type="http://schemas.openxmlformats.org/officeDocument/2006/relationships/hyperlink" Target="https://www.huffingtonpost.com/nina-tomaro/9-proven-business-models-_b_7949932.html" TargetMode="External"/><Relationship Id="rId1" Type="http://schemas.openxmlformats.org/officeDocument/2006/relationships/slideLayout" Target="../slideLayouts/slideLayout13.xml"/><Relationship Id="rId4" Type="http://schemas.openxmlformats.org/officeDocument/2006/relationships/hyperlink" Target="https://www.zazzle.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pothero.com/" TargetMode="External"/><Relationship Id="rId2" Type="http://schemas.openxmlformats.org/officeDocument/2006/relationships/hyperlink" Target="https://www.huffingtonpost.com/nina-tomaro/9-proven-business-models-_b_7949932.html" TargetMode="External"/><Relationship Id="rId1" Type="http://schemas.openxmlformats.org/officeDocument/2006/relationships/slideLayout" Target="../slideLayouts/slideLayout13.xml"/><Relationship Id="rId6" Type="http://schemas.openxmlformats.org/officeDocument/2006/relationships/hyperlink" Target="https://www.uber.com/" TargetMode="External"/><Relationship Id="rId5" Type="http://schemas.openxmlformats.org/officeDocument/2006/relationships/hyperlink" Target="http://www.getwashio.com/" TargetMode="External"/><Relationship Id="rId4" Type="http://schemas.openxmlformats.org/officeDocument/2006/relationships/hyperlink" Target="https://postmates.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handy.com/" TargetMode="External"/><Relationship Id="rId2" Type="http://schemas.openxmlformats.org/officeDocument/2006/relationships/hyperlink" Target="https://www.huffingtonpost.com/nina-tomaro/9-proven-business-models-_b_7949932.html" TargetMode="External"/><Relationship Id="rId1" Type="http://schemas.openxmlformats.org/officeDocument/2006/relationships/slideLayout" Target="../slideLayouts/slideLayout13.xml"/><Relationship Id="rId4" Type="http://schemas.openxmlformats.org/officeDocument/2006/relationships/hyperlink" Target="https://m.renttherunway.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file:///\\www.dropbox.com" TargetMode="External"/><Relationship Id="rId2" Type="http://schemas.openxmlformats.org/officeDocument/2006/relationships/hyperlink" Target="https://www.huffingtonpost.com/nina-tomaro/9-proven-business-models-_b_7949932.html" TargetMode="External"/><Relationship Id="rId1" Type="http://schemas.openxmlformats.org/officeDocument/2006/relationships/slideLayout" Target="../slideLayouts/slideLayout13.xml"/><Relationship Id="rId5" Type="http://schemas.openxmlformats.org/officeDocument/2006/relationships/hyperlink" Target="https://ie.match.com/" TargetMode="External"/><Relationship Id="rId4" Type="http://schemas.openxmlformats.org/officeDocument/2006/relationships/hyperlink" Target="https://www.hulu.com/welcome?orig_referrer=https://www.google.i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fedbid.com/" TargetMode="External"/><Relationship Id="rId2" Type="http://schemas.openxmlformats.org/officeDocument/2006/relationships/hyperlink" Target="https://www.huffingtonpost.com/nina-tomaro/9-proven-business-models-_b_7949932.html" TargetMode="External"/><Relationship Id="rId1" Type="http://schemas.openxmlformats.org/officeDocument/2006/relationships/slideLayout" Target="../slideLayouts/slideLayout13.xml"/><Relationship Id="rId6" Type="http://schemas.openxmlformats.org/officeDocument/2006/relationships/hyperlink" Target="http://www.myhammer.co.uk/" TargetMode="External"/><Relationship Id="rId5" Type="http://schemas.openxmlformats.org/officeDocument/2006/relationships/hyperlink" Target="https://angel.co/squeezify/jobs" TargetMode="External"/><Relationship Id="rId4" Type="http://schemas.openxmlformats.org/officeDocument/2006/relationships/hyperlink" Target="http://www.stayful.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bytheirstrangefruit.blogspot.com/2011/11/adoption-divinely-inspired-and.html" TargetMode="External"/><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hyperlink" Target="http://howtostartasocialnetwork.com/2009/12/28/virtual-goods-in-social-networks-examples-of-facebook-twitter-and-more/" TargetMode="External"/><Relationship Id="rId2" Type="http://schemas.openxmlformats.org/officeDocument/2006/relationships/hyperlink" Target="https://www.huffingtonpost.com/nina-tomaro/9-proven-business-models-_b_7949932.html"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jackbrummet.blogspot.com/2009_02_01_archive.html" TargetMode="External"/><Relationship Id="rId2" Type="http://schemas.openxmlformats.org/officeDocument/2006/relationships/image" Target="../media/image25.gif"/><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irishinvestmentnetwork.ie/start-up-business"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www.irishinvestmentnetwork.ie/start-up-business"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www.irishinvestmentnetwork.ie/start-up-business"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streamoftalent.com/metodo-innovacion-faq-coaching/thinking-business-woman-looking-up-on-many-questions-mark-isolat/" TargetMode="External"/><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quaderno.io/blog/create-your-profit-forecast-easy-way/"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http://www.emergeengineers.eu/project-partners/" TargetMode="External"/><Relationship Id="rId2" Type="http://schemas.openxmlformats.org/officeDocument/2006/relationships/hyperlink" Target="https://www.facebook.com/EMERGEPROJECTEU/?ref=br_rs" TargetMode="External"/><Relationship Id="rId1" Type="http://schemas.openxmlformats.org/officeDocument/2006/relationships/slideLayout" Target="../slideLayouts/slideLayout21.xml"/><Relationship Id="rId4" Type="http://schemas.openxmlformats.org/officeDocument/2006/relationships/hyperlink" Target="http://www.emergeengineers.e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irishinvestmentnetwork.ie/business-partnerships-ireland" TargetMode="External"/><Relationship Id="rId2" Type="http://schemas.openxmlformats.org/officeDocument/2006/relationships/hyperlink" Target="https://www.inc.com/marissa-levin/6-steps-to-creating-a-partnership-that-drives-strong-business-growth.html" TargetMode="Externa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03ywodO51ec" TargetMode="External"/><Relationship Id="rId1" Type="http://schemas.openxmlformats.org/officeDocument/2006/relationships/slideLayout" Target="../slideLayouts/slideLayout15.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77959" y="2701255"/>
            <a:ext cx="4088056" cy="3420135"/>
          </a:xfrm>
        </p:spPr>
        <p:txBody>
          <a:bodyPr>
            <a:normAutofit/>
          </a:bodyPr>
          <a:lstStyle/>
          <a:p>
            <a:r>
              <a:rPr lang="en-US" b="1" dirty="0">
                <a:solidFill>
                  <a:srgbClr val="E63275"/>
                </a:solidFill>
              </a:rPr>
              <a:t>MODULE 5</a:t>
            </a:r>
          </a:p>
          <a:p>
            <a:r>
              <a:rPr lang="en-US" b="1" dirty="0"/>
              <a:t>Choose Your Business Model</a:t>
            </a:r>
            <a:endParaRPr lang="en-US" dirty="0"/>
          </a:p>
        </p:txBody>
      </p:sp>
      <p:pic>
        <p:nvPicPr>
          <p:cNvPr id="9" name="Picture Placeholder 8" descr="A picture containing person, holding, standing, woman&#10;&#10;Description automatically generated">
            <a:extLst>
              <a:ext uri="{FF2B5EF4-FFF2-40B4-BE49-F238E27FC236}">
                <a16:creationId xmlns:a16="http://schemas.microsoft.com/office/drawing/2014/main" id="{5C3F8D6C-CBE5-4DE1-BEFD-D67737B319C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627" r="16627"/>
          <a:stretch>
            <a:fillRect/>
          </a:stretch>
        </p:blipFill>
        <p:spPr>
          <a:xfrm flipH="1">
            <a:off x="5927834" y="-351285"/>
            <a:ext cx="6472675" cy="6472675"/>
          </a:xfrm>
        </p:spPr>
      </p:pic>
    </p:spTree>
    <p:extLst>
      <p:ext uri="{BB962C8B-B14F-4D97-AF65-F5344CB8AC3E}">
        <p14:creationId xmlns:p14="http://schemas.microsoft.com/office/powerpoint/2010/main" val="372200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54344" y="3080323"/>
            <a:ext cx="7407087" cy="697353"/>
          </a:xfrm>
        </p:spPr>
        <p:txBody>
          <a:bodyPr>
            <a:normAutofit/>
          </a:bodyPr>
          <a:lstStyle/>
          <a:p>
            <a:pPr algn="just"/>
            <a:endParaRPr lang="en-IE" dirty="0">
              <a:solidFill>
                <a:srgbClr val="7A7C7E"/>
              </a:solidFill>
            </a:endParaRPr>
          </a:p>
          <a:p>
            <a:pPr algn="just"/>
            <a:endParaRPr lang="en-US" altLang="x-none" dirty="0">
              <a:solidFill>
                <a:srgbClr val="525252"/>
              </a:solidFill>
              <a:latin typeface="Calibri" charset="0"/>
              <a:ea typeface="MS PGothic" charset="-128"/>
            </a:endParaRPr>
          </a:p>
          <a:p>
            <a:pPr algn="just"/>
            <a:endParaRPr lang="en-IE" dirty="0">
              <a:solidFill>
                <a:srgbClr val="7A7C7E"/>
              </a:solidFill>
            </a:endParaRPr>
          </a:p>
          <a:p>
            <a:pPr>
              <a:spcBef>
                <a:spcPts val="400"/>
              </a:spcBef>
            </a:pPr>
            <a:endParaRPr lang="en-IE" dirty="0"/>
          </a:p>
          <a:p>
            <a:pPr>
              <a:spcBef>
                <a:spcPts val="400"/>
              </a:spcBef>
            </a:pPr>
            <a:endParaRPr lang="en-US" dirty="0"/>
          </a:p>
        </p:txBody>
      </p:sp>
      <p:sp>
        <p:nvSpPr>
          <p:cNvPr id="2" name="Text Placeholder 1">
            <a:extLst>
              <a:ext uri="{FF2B5EF4-FFF2-40B4-BE49-F238E27FC236}">
                <a16:creationId xmlns:a16="http://schemas.microsoft.com/office/drawing/2014/main" id="{7C2A92BD-8468-4BBA-80EE-EF2214119925}"/>
              </a:ext>
            </a:extLst>
          </p:cNvPr>
          <p:cNvSpPr>
            <a:spLocks noGrp="1"/>
          </p:cNvSpPr>
          <p:nvPr>
            <p:ph type="body" sz="quarter" idx="14"/>
          </p:nvPr>
        </p:nvSpPr>
        <p:spPr>
          <a:xfrm>
            <a:off x="385894" y="2528508"/>
            <a:ext cx="11552295" cy="3975101"/>
          </a:xfrm>
          <a:solidFill>
            <a:schemeClr val="bg1"/>
          </a:solidFill>
        </p:spPr>
        <p:txBody>
          <a:bodyPr/>
          <a:lstStyle/>
          <a:p>
            <a:pPr algn="just"/>
            <a:r>
              <a:rPr lang="en-IE" dirty="0">
                <a:solidFill>
                  <a:srgbClr val="7A7C7E"/>
                </a:solidFill>
              </a:rPr>
              <a:t>When two or more people start a business, the result can often be a strong union that blends complementary skills, financial resources, customers and connections to help the venture succeed. But, sometimes, such relationships can sour and the business can fail. You need to decide in advance who is doing what, who is responsible for what, and how to resolve disagreements. </a:t>
            </a:r>
          </a:p>
          <a:p>
            <a:pPr algn="just"/>
            <a:r>
              <a:rPr lang="en-IE" dirty="0">
                <a:solidFill>
                  <a:srgbClr val="7A7C7E"/>
                </a:solidFill>
              </a:rPr>
              <a:t> Before entering a partnership, think carefully.</a:t>
            </a:r>
          </a:p>
          <a:p>
            <a:pPr marL="304800" indent="-304800">
              <a:buClr>
                <a:srgbClr val="20B6F6"/>
              </a:buClr>
              <a:buFont typeface="Arial" panose="020B0604020202020204" pitchFamily="34" charset="0"/>
              <a:buChar char="•"/>
            </a:pPr>
            <a:r>
              <a:rPr lang="en-IE" dirty="0">
                <a:solidFill>
                  <a:srgbClr val="7A7C7E"/>
                </a:solidFill>
              </a:rPr>
              <a:t>do you completely trust your partner(s)-to-be </a:t>
            </a:r>
          </a:p>
          <a:p>
            <a:pPr marL="304800" indent="-304800">
              <a:buClr>
                <a:srgbClr val="20B6F6"/>
              </a:buClr>
              <a:buFont typeface="Arial" panose="020B0604020202020204" pitchFamily="34" charset="0"/>
              <a:buChar char="•"/>
            </a:pPr>
            <a:r>
              <a:rPr lang="en-IE" dirty="0">
                <a:solidFill>
                  <a:srgbClr val="7A7C7E"/>
                </a:solidFill>
              </a:rPr>
              <a:t>have all the partners sign an agreement setting out how the business is to be financed, how profits and losses are to be shared, and what will happen if one of the partners decides to leave.   Failure to agree on such issues at an early stage can lead to difficulty later.</a:t>
            </a:r>
          </a:p>
          <a:p>
            <a:pPr marL="457200" indent="-457200">
              <a:buFont typeface="Arial" panose="020B0604020202020204" pitchFamily="34" charset="0"/>
              <a:buChar char="•"/>
            </a:pPr>
            <a:endParaRPr lang="en-IE" dirty="0">
              <a:solidFill>
                <a:srgbClr val="7A7C7E"/>
              </a:solidFill>
            </a:endParaRPr>
          </a:p>
          <a:p>
            <a:endParaRPr lang="en-IE" dirty="0"/>
          </a:p>
        </p:txBody>
      </p:sp>
      <p:sp>
        <p:nvSpPr>
          <p:cNvPr id="6" name="Text Placeholder 1"/>
          <p:cNvSpPr txBox="1">
            <a:spLocks/>
          </p:cNvSpPr>
          <p:nvPr/>
        </p:nvSpPr>
        <p:spPr bwMode="auto">
          <a:xfrm>
            <a:off x="3595057" y="1011190"/>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95273"/>
                </a:solidFill>
              </a:rPr>
              <a:t>Partnership, a note of caution!</a:t>
            </a:r>
          </a:p>
        </p:txBody>
      </p:sp>
    </p:spTree>
    <p:extLst>
      <p:ext uri="{BB962C8B-B14F-4D97-AF65-F5344CB8AC3E}">
        <p14:creationId xmlns:p14="http://schemas.microsoft.com/office/powerpoint/2010/main" val="17835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BD40F0-7407-43D4-B58A-783384A440D3}"/>
              </a:ext>
            </a:extLst>
          </p:cNvPr>
          <p:cNvSpPr>
            <a:spLocks noGrp="1"/>
          </p:cNvSpPr>
          <p:nvPr>
            <p:ph type="body" sz="quarter" idx="16"/>
          </p:nvPr>
        </p:nvSpPr>
        <p:spPr/>
        <p:txBody>
          <a:bodyPr/>
          <a:lstStyle/>
          <a:p>
            <a:r>
              <a:rPr lang="en-US" dirty="0"/>
              <a:t>SOCIAL ENTERPRISE</a:t>
            </a:r>
          </a:p>
          <a:p>
            <a:endParaRPr lang="en-IE" dirty="0"/>
          </a:p>
        </p:txBody>
      </p:sp>
      <p:sp>
        <p:nvSpPr>
          <p:cNvPr id="4" name="Picture Placeholder 3">
            <a:extLst>
              <a:ext uri="{FF2B5EF4-FFF2-40B4-BE49-F238E27FC236}">
                <a16:creationId xmlns:a16="http://schemas.microsoft.com/office/drawing/2014/main" id="{5C83FB62-D5A4-4F7C-B17C-1C76C26ADAC2}"/>
              </a:ext>
            </a:extLst>
          </p:cNvPr>
          <p:cNvSpPr>
            <a:spLocks noGrp="1"/>
          </p:cNvSpPr>
          <p:nvPr>
            <p:ph type="pic" sz="quarter" idx="10"/>
          </p:nvPr>
        </p:nvSpPr>
        <p:spPr/>
      </p:sp>
      <p:pic>
        <p:nvPicPr>
          <p:cNvPr id="5" name="Picture Placeholder 22" descr="A picture containing sitting, table, small, different&#10;&#10;Description automatically generated">
            <a:extLst>
              <a:ext uri="{FF2B5EF4-FFF2-40B4-BE49-F238E27FC236}">
                <a16:creationId xmlns:a16="http://schemas.microsoft.com/office/drawing/2014/main" id="{FB84C737-E101-4A6A-A9E7-A03146B3448D}"/>
              </a:ext>
            </a:extLst>
          </p:cNvPr>
          <p:cNvPicPr>
            <a:picLocks noChangeAspect="1"/>
          </p:cNvPicPr>
          <p:nvPr/>
        </p:nvPicPr>
        <p:blipFill>
          <a:blip r:embed="rId2">
            <a:extLst>
              <a:ext uri="{837473B0-CC2E-450A-ABE3-18F120FF3D39}">
                <a1611:picAttrSrcUrl xmlns:a1611="http://schemas.microsoft.com/office/drawing/2016/11/main" r:id="rId3"/>
              </a:ext>
            </a:extLst>
          </a:blip>
          <a:srcRect l="27331" r="27331"/>
          <a:stretch>
            <a:fillRect/>
          </a:stretch>
        </p:blipFill>
        <p:spPr>
          <a:xfrm flipH="1">
            <a:off x="0" y="735725"/>
            <a:ext cx="4824248" cy="4764822"/>
          </a:xfrm>
          <a:prstGeom prst="ellipse">
            <a:avLst/>
          </a:prstGeom>
        </p:spPr>
      </p:pic>
      <p:sp>
        <p:nvSpPr>
          <p:cNvPr id="6" name="Text Placeholder 2">
            <a:extLst>
              <a:ext uri="{FF2B5EF4-FFF2-40B4-BE49-F238E27FC236}">
                <a16:creationId xmlns:a16="http://schemas.microsoft.com/office/drawing/2014/main" id="{7E2BDB7C-E3DD-477A-A049-6E63E3791269}"/>
              </a:ext>
            </a:extLst>
          </p:cNvPr>
          <p:cNvSpPr txBox="1">
            <a:spLocks/>
          </p:cNvSpPr>
          <p:nvPr/>
        </p:nvSpPr>
        <p:spPr>
          <a:xfrm>
            <a:off x="6318620" y="1996967"/>
            <a:ext cx="5368883" cy="46023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rgbClr val="6D6E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i="1" dirty="0"/>
              <a:t>Definition</a:t>
            </a:r>
          </a:p>
          <a:p>
            <a:r>
              <a:rPr lang="en-IE" sz="2400" b="1" i="1" dirty="0">
                <a:solidFill>
                  <a:srgbClr val="EC2179"/>
                </a:solidFill>
              </a:rPr>
              <a:t>Social Enterprises</a:t>
            </a:r>
            <a:r>
              <a:rPr lang="en-IE" sz="2400" i="1" dirty="0">
                <a:solidFill>
                  <a:srgbClr val="EC2179"/>
                </a:solidFill>
              </a:rPr>
              <a:t> are businesses primarily  set up to tackle </a:t>
            </a:r>
            <a:r>
              <a:rPr lang="en-IE" sz="2400" b="1" i="1" dirty="0">
                <a:solidFill>
                  <a:srgbClr val="EC2179"/>
                </a:solidFill>
              </a:rPr>
              <a:t>social</a:t>
            </a:r>
            <a:r>
              <a:rPr lang="en-IE" sz="2400" i="1" dirty="0">
                <a:solidFill>
                  <a:srgbClr val="EC2179"/>
                </a:solidFill>
              </a:rPr>
              <a:t>, economic or environmental issues. </a:t>
            </a:r>
          </a:p>
          <a:p>
            <a:endParaRPr lang="en-IE" sz="2400" i="1" dirty="0">
              <a:solidFill>
                <a:srgbClr val="EC2179"/>
              </a:solidFill>
            </a:endParaRPr>
          </a:p>
          <a:p>
            <a:r>
              <a:rPr lang="en-IE" sz="2400" i="1" dirty="0">
                <a:solidFill>
                  <a:srgbClr val="EC2179"/>
                </a:solidFill>
              </a:rPr>
              <a:t>While they are driven primarily by </a:t>
            </a:r>
            <a:r>
              <a:rPr lang="en-IE" sz="2400" b="1" i="1" dirty="0">
                <a:solidFill>
                  <a:srgbClr val="EC2179"/>
                </a:solidFill>
              </a:rPr>
              <a:t>social</a:t>
            </a:r>
            <a:r>
              <a:rPr lang="en-IE" sz="2400" i="1" dirty="0">
                <a:solidFill>
                  <a:srgbClr val="EC2179"/>
                </a:solidFill>
              </a:rPr>
              <a:t> and/or environmental motives, they engage in trading or commercial activities to produce </a:t>
            </a:r>
            <a:r>
              <a:rPr lang="en-IE" sz="2400" b="1" i="1" dirty="0">
                <a:solidFill>
                  <a:srgbClr val="EC2179"/>
                </a:solidFill>
              </a:rPr>
              <a:t>social and community</a:t>
            </a:r>
            <a:r>
              <a:rPr lang="en-IE" sz="2400" i="1" dirty="0">
                <a:solidFill>
                  <a:srgbClr val="EC2179"/>
                </a:solidFill>
              </a:rPr>
              <a:t> gain. </a:t>
            </a:r>
          </a:p>
        </p:txBody>
      </p:sp>
    </p:spTree>
    <p:extLst>
      <p:ext uri="{BB962C8B-B14F-4D97-AF65-F5344CB8AC3E}">
        <p14:creationId xmlns:p14="http://schemas.microsoft.com/office/powerpoint/2010/main" val="244974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14B6ED-B238-41E3-BAF2-2B1FC7D2E0D2}"/>
              </a:ext>
            </a:extLst>
          </p:cNvPr>
          <p:cNvSpPr>
            <a:spLocks noGrp="1"/>
          </p:cNvSpPr>
          <p:nvPr>
            <p:ph type="body" sz="quarter" idx="13"/>
          </p:nvPr>
        </p:nvSpPr>
        <p:spPr>
          <a:xfrm>
            <a:off x="557048" y="1007537"/>
            <a:ext cx="7726339" cy="697353"/>
          </a:xfrm>
        </p:spPr>
        <p:txBody>
          <a:bodyPr>
            <a:normAutofit fontScale="85000" lnSpcReduction="10000"/>
          </a:bodyPr>
          <a:lstStyle/>
          <a:p>
            <a:r>
              <a:rPr lang="en-US" dirty="0"/>
              <a:t>SOCIAL ENTERPRISE </a:t>
            </a:r>
            <a:r>
              <a:rPr lang="en-US" dirty="0">
                <a:solidFill>
                  <a:srgbClr val="EC2179"/>
                </a:solidFill>
              </a:rPr>
              <a:t>–</a:t>
            </a:r>
            <a:r>
              <a:rPr lang="en-US" dirty="0"/>
              <a:t> </a:t>
            </a:r>
            <a:r>
              <a:rPr lang="en-US" dirty="0">
                <a:solidFill>
                  <a:srgbClr val="EC2179"/>
                </a:solidFill>
              </a:rPr>
              <a:t>So What Does It Mean?</a:t>
            </a:r>
          </a:p>
        </p:txBody>
      </p:sp>
      <p:sp>
        <p:nvSpPr>
          <p:cNvPr id="3" name="Text Placeholder 2">
            <a:extLst>
              <a:ext uri="{FF2B5EF4-FFF2-40B4-BE49-F238E27FC236}">
                <a16:creationId xmlns:a16="http://schemas.microsoft.com/office/drawing/2014/main" id="{E10C4963-1280-4A7A-B0BC-A3560644B2AF}"/>
              </a:ext>
            </a:extLst>
          </p:cNvPr>
          <p:cNvSpPr>
            <a:spLocks noGrp="1"/>
          </p:cNvSpPr>
          <p:nvPr>
            <p:ph type="body" sz="quarter" idx="14"/>
          </p:nvPr>
        </p:nvSpPr>
        <p:spPr>
          <a:xfrm>
            <a:off x="441434" y="2117212"/>
            <a:ext cx="8261131" cy="3975101"/>
          </a:xfrm>
        </p:spPr>
        <p:txBody>
          <a:bodyPr/>
          <a:lstStyle/>
          <a:p>
            <a:r>
              <a:rPr lang="en-IE" dirty="0"/>
              <a:t>These are organisations that sell products or services for a profit. With this profit, they </a:t>
            </a:r>
            <a:r>
              <a:rPr lang="en-IE" dirty="0">
                <a:solidFill>
                  <a:srgbClr val="EC2179"/>
                </a:solidFill>
              </a:rPr>
              <a:t>reinvest and create social impact.</a:t>
            </a:r>
          </a:p>
          <a:p>
            <a:r>
              <a:rPr lang="en-IE" dirty="0"/>
              <a:t>Example, let’s take an organisation that makes coffee. The organisation </a:t>
            </a:r>
            <a:r>
              <a:rPr lang="en-IE" dirty="0">
                <a:solidFill>
                  <a:srgbClr val="EC2179"/>
                </a:solidFill>
              </a:rPr>
              <a:t>sells that coffee for a profit </a:t>
            </a:r>
            <a:r>
              <a:rPr lang="en-IE" dirty="0"/>
              <a:t>and, with that profit, they can </a:t>
            </a:r>
            <a:r>
              <a:rPr lang="en-IE" dirty="0">
                <a:solidFill>
                  <a:srgbClr val="EC2179"/>
                </a:solidFill>
              </a:rPr>
              <a:t>help people who are homeless. </a:t>
            </a:r>
          </a:p>
          <a:p>
            <a:r>
              <a:rPr lang="en-IE" dirty="0"/>
              <a:t>The more coffees that they sell, the more profit they make, the more money they have available to help tackle the homeless crisis. </a:t>
            </a:r>
          </a:p>
          <a:p>
            <a:r>
              <a:rPr lang="en-IE" dirty="0"/>
              <a:t>Social enterprises also, more likely than not, </a:t>
            </a:r>
            <a:r>
              <a:rPr lang="en-IE" dirty="0">
                <a:solidFill>
                  <a:srgbClr val="EC2179"/>
                </a:solidFill>
              </a:rPr>
              <a:t>employ people who are socially excluded or marginalised </a:t>
            </a:r>
            <a:r>
              <a:rPr lang="en-IE" dirty="0"/>
              <a:t>or who perhaps might not have had a job otherwise.</a:t>
            </a:r>
            <a:endParaRPr lang="en-US" i="1" dirty="0">
              <a:solidFill>
                <a:srgbClr val="EC2179"/>
              </a:solidFill>
            </a:endParaRPr>
          </a:p>
          <a:p>
            <a:endParaRPr lang="en-IE" dirty="0"/>
          </a:p>
        </p:txBody>
      </p:sp>
      <p:sp>
        <p:nvSpPr>
          <p:cNvPr id="4" name="Callout: Down Arrow 3">
            <a:extLst>
              <a:ext uri="{FF2B5EF4-FFF2-40B4-BE49-F238E27FC236}">
                <a16:creationId xmlns:a16="http://schemas.microsoft.com/office/drawing/2014/main" id="{025BBD1B-1635-4255-AF86-40A86F4FDA92}"/>
              </a:ext>
            </a:extLst>
          </p:cNvPr>
          <p:cNvSpPr/>
          <p:nvPr/>
        </p:nvSpPr>
        <p:spPr>
          <a:xfrm>
            <a:off x="8890067" y="2679668"/>
            <a:ext cx="2743200" cy="1820174"/>
          </a:xfrm>
          <a:prstGeom prst="downArrowCallout">
            <a:avLst/>
          </a:prstGeom>
          <a:solidFill>
            <a:srgbClr val="E63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Social and Environmental Impact</a:t>
            </a:r>
          </a:p>
        </p:txBody>
      </p:sp>
      <p:sp>
        <p:nvSpPr>
          <p:cNvPr id="5" name="Callout: Up Arrow 4">
            <a:extLst>
              <a:ext uri="{FF2B5EF4-FFF2-40B4-BE49-F238E27FC236}">
                <a16:creationId xmlns:a16="http://schemas.microsoft.com/office/drawing/2014/main" id="{166A6517-3D70-479A-9788-82A5DDB6CAE5}"/>
              </a:ext>
            </a:extLst>
          </p:cNvPr>
          <p:cNvSpPr/>
          <p:nvPr/>
        </p:nvSpPr>
        <p:spPr>
          <a:xfrm>
            <a:off x="8890067" y="4625741"/>
            <a:ext cx="2743200" cy="1906438"/>
          </a:xfrm>
          <a:prstGeom prst="upArrowCallout">
            <a:avLst/>
          </a:prstGeom>
          <a:solidFill>
            <a:srgbClr val="10B1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Profit Seeking and Self-Sustaining</a:t>
            </a:r>
          </a:p>
        </p:txBody>
      </p:sp>
    </p:spTree>
    <p:extLst>
      <p:ext uri="{BB962C8B-B14F-4D97-AF65-F5344CB8AC3E}">
        <p14:creationId xmlns:p14="http://schemas.microsoft.com/office/powerpoint/2010/main" val="2249306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5D0CE5-7E72-4438-AD51-9AD6F45DD0BE}"/>
              </a:ext>
            </a:extLst>
          </p:cNvPr>
          <p:cNvSpPr>
            <a:spLocks noGrp="1"/>
          </p:cNvSpPr>
          <p:nvPr>
            <p:ph type="body" sz="quarter" idx="13"/>
          </p:nvPr>
        </p:nvSpPr>
        <p:spPr/>
        <p:txBody>
          <a:bodyPr/>
          <a:lstStyle/>
          <a:p>
            <a:r>
              <a:rPr lang="en-US" dirty="0"/>
              <a:t>SOCIAL ENTERPRISE </a:t>
            </a:r>
            <a:r>
              <a:rPr lang="en-US" dirty="0">
                <a:solidFill>
                  <a:srgbClr val="EC2179"/>
                </a:solidFill>
              </a:rPr>
              <a:t>–</a:t>
            </a:r>
            <a:r>
              <a:rPr lang="en-US" dirty="0"/>
              <a:t> </a:t>
            </a:r>
            <a:r>
              <a:rPr lang="en-US" dirty="0">
                <a:solidFill>
                  <a:srgbClr val="EC2179"/>
                </a:solidFill>
              </a:rPr>
              <a:t>Some Key Terms</a:t>
            </a:r>
          </a:p>
          <a:p>
            <a:endParaRPr lang="en-IE" dirty="0"/>
          </a:p>
        </p:txBody>
      </p:sp>
      <p:sp>
        <p:nvSpPr>
          <p:cNvPr id="3" name="Text Placeholder 2">
            <a:extLst>
              <a:ext uri="{FF2B5EF4-FFF2-40B4-BE49-F238E27FC236}">
                <a16:creationId xmlns:a16="http://schemas.microsoft.com/office/drawing/2014/main" id="{B961F4A5-76CC-4B4A-96E6-D1949B0F9FF5}"/>
              </a:ext>
            </a:extLst>
          </p:cNvPr>
          <p:cNvSpPr>
            <a:spLocks noGrp="1"/>
          </p:cNvSpPr>
          <p:nvPr>
            <p:ph type="body" sz="quarter" idx="14"/>
          </p:nvPr>
        </p:nvSpPr>
        <p:spPr>
          <a:xfrm>
            <a:off x="3825766" y="2117448"/>
            <a:ext cx="8240109" cy="3975101"/>
          </a:xfrm>
        </p:spPr>
        <p:txBody>
          <a:bodyPr/>
          <a:lstStyle/>
          <a:p>
            <a:r>
              <a:rPr lang="en-IE" dirty="0"/>
              <a:t>Social enterprises are businesses that trade to intentionally tackle social problems, improve communities, provide people access to employment and training, or help the environment.</a:t>
            </a:r>
            <a:endParaRPr lang="en-US" dirty="0">
              <a:solidFill>
                <a:srgbClr val="EC2179"/>
              </a:solidFill>
            </a:endParaRPr>
          </a:p>
          <a:p>
            <a:pPr marL="342900" indent="-342900">
              <a:buFont typeface="Arial" panose="020B0604020202020204" pitchFamily="34" charset="0"/>
              <a:buChar char="•"/>
            </a:pPr>
            <a:r>
              <a:rPr lang="en-US" dirty="0">
                <a:solidFill>
                  <a:srgbClr val="EC2179"/>
                </a:solidFill>
              </a:rPr>
              <a:t>Social enterprise; </a:t>
            </a:r>
            <a:r>
              <a:rPr lang="en-IE" dirty="0"/>
              <a:t>reinvest their profits back into the </a:t>
            </a:r>
            <a:r>
              <a:rPr lang="en-IE" b="1" dirty="0"/>
              <a:t>business</a:t>
            </a:r>
            <a:r>
              <a:rPr lang="en-IE" dirty="0"/>
              <a:t> or the local </a:t>
            </a:r>
            <a:r>
              <a:rPr lang="en-IE" b="1" dirty="0"/>
              <a:t>community</a:t>
            </a:r>
            <a:r>
              <a:rPr lang="en-IE" dirty="0"/>
              <a:t>, continuing to provide jobs and other </a:t>
            </a:r>
            <a:r>
              <a:rPr lang="en-IE" b="1" dirty="0"/>
              <a:t>benefits</a:t>
            </a:r>
            <a:r>
              <a:rPr lang="en-IE" dirty="0"/>
              <a:t> to their </a:t>
            </a:r>
            <a:r>
              <a:rPr lang="en-IE" b="1" dirty="0"/>
              <a:t>communities</a:t>
            </a:r>
            <a:r>
              <a:rPr lang="en-IE" dirty="0"/>
              <a:t>. They also reach socially excluded people by providing volunteer, training and employment opportunities.</a:t>
            </a:r>
          </a:p>
          <a:p>
            <a:pPr marL="342900" indent="-342900">
              <a:buFont typeface="Arial" panose="020B0604020202020204" pitchFamily="34" charset="0"/>
              <a:buChar char="•"/>
            </a:pPr>
            <a:r>
              <a:rPr lang="en-IE" dirty="0">
                <a:solidFill>
                  <a:srgbClr val="EC2179"/>
                </a:solidFill>
              </a:rPr>
              <a:t>Social entrepreneur; </a:t>
            </a:r>
            <a:r>
              <a:rPr lang="en-IE" dirty="0"/>
              <a:t>develops a mission and vision to bring in change in the society. They not only work for economic profit but invest the surplus profit to create </a:t>
            </a:r>
            <a:r>
              <a:rPr lang="en-IE" b="1" dirty="0"/>
              <a:t>social</a:t>
            </a:r>
            <a:r>
              <a:rPr lang="en-IE" dirty="0"/>
              <a:t> and economic assets and </a:t>
            </a:r>
            <a:r>
              <a:rPr lang="en-IE" b="1" dirty="0"/>
              <a:t>social entrepreneurship</a:t>
            </a:r>
            <a:r>
              <a:rPr lang="en-IE" dirty="0"/>
              <a:t> resources for the </a:t>
            </a:r>
            <a:r>
              <a:rPr lang="en-IE" b="1" dirty="0"/>
              <a:t>community</a:t>
            </a:r>
            <a:r>
              <a:rPr lang="en-IE" dirty="0"/>
              <a:t>.</a:t>
            </a:r>
            <a:endParaRPr lang="en-US" i="1" dirty="0">
              <a:solidFill>
                <a:srgbClr val="EC2179"/>
              </a:solidFill>
            </a:endParaRPr>
          </a:p>
          <a:p>
            <a:endParaRPr lang="en-IE" dirty="0"/>
          </a:p>
        </p:txBody>
      </p:sp>
      <p:pic>
        <p:nvPicPr>
          <p:cNvPr id="4" name="Picture Placeholder 11" descr="A person sitting in front of a computer&#10;&#10;Description automatically generated">
            <a:extLst>
              <a:ext uri="{FF2B5EF4-FFF2-40B4-BE49-F238E27FC236}">
                <a16:creationId xmlns:a16="http://schemas.microsoft.com/office/drawing/2014/main" id="{3709E7DB-2B9B-4EBD-8B17-162C36DC0726}"/>
              </a:ext>
            </a:extLst>
          </p:cNvPr>
          <p:cNvPicPr>
            <a:picLocks noChangeAspect="1"/>
          </p:cNvPicPr>
          <p:nvPr/>
        </p:nvPicPr>
        <p:blipFill>
          <a:blip r:embed="rId2"/>
          <a:srcRect l="10712" r="10712"/>
          <a:stretch>
            <a:fillRect/>
          </a:stretch>
        </p:blipFill>
        <p:spPr>
          <a:xfrm>
            <a:off x="0" y="0"/>
            <a:ext cx="3592513" cy="6858000"/>
          </a:xfrm>
          <a:prstGeom prst="rect">
            <a:avLst/>
          </a:prstGeom>
        </p:spPr>
      </p:pic>
    </p:spTree>
    <p:extLst>
      <p:ext uri="{BB962C8B-B14F-4D97-AF65-F5344CB8AC3E}">
        <p14:creationId xmlns:p14="http://schemas.microsoft.com/office/powerpoint/2010/main" val="3328082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5D0CE5-7E72-4438-AD51-9AD6F45DD0BE}"/>
              </a:ext>
            </a:extLst>
          </p:cNvPr>
          <p:cNvSpPr>
            <a:spLocks noGrp="1"/>
          </p:cNvSpPr>
          <p:nvPr>
            <p:ph type="body" sz="quarter" idx="13"/>
          </p:nvPr>
        </p:nvSpPr>
        <p:spPr/>
        <p:txBody>
          <a:bodyPr/>
          <a:lstStyle/>
          <a:p>
            <a:r>
              <a:rPr lang="en-US" dirty="0"/>
              <a:t>SOCIAL ENTERPRISE </a:t>
            </a:r>
            <a:r>
              <a:rPr lang="en-US" dirty="0">
                <a:solidFill>
                  <a:srgbClr val="EC2179"/>
                </a:solidFill>
              </a:rPr>
              <a:t>–</a:t>
            </a:r>
            <a:r>
              <a:rPr lang="en-US" dirty="0"/>
              <a:t> </a:t>
            </a:r>
            <a:r>
              <a:rPr lang="en-US" dirty="0">
                <a:solidFill>
                  <a:srgbClr val="EC2179"/>
                </a:solidFill>
              </a:rPr>
              <a:t>Some Key Terms</a:t>
            </a:r>
          </a:p>
          <a:p>
            <a:endParaRPr lang="en-IE" dirty="0"/>
          </a:p>
        </p:txBody>
      </p:sp>
      <p:sp>
        <p:nvSpPr>
          <p:cNvPr id="8" name="Text Placeholder 2">
            <a:extLst>
              <a:ext uri="{FF2B5EF4-FFF2-40B4-BE49-F238E27FC236}">
                <a16:creationId xmlns:a16="http://schemas.microsoft.com/office/drawing/2014/main" id="{7E74810F-9389-4388-AF8B-281D158734FA}"/>
              </a:ext>
            </a:extLst>
          </p:cNvPr>
          <p:cNvSpPr txBox="1">
            <a:spLocks/>
          </p:cNvSpPr>
          <p:nvPr/>
        </p:nvSpPr>
        <p:spPr>
          <a:xfrm>
            <a:off x="4161984" y="2098657"/>
            <a:ext cx="8030016" cy="3975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solidFill>
                  <a:srgbClr val="EC2179"/>
                </a:solidFill>
              </a:rPr>
              <a:t>Social and environmental entrepreneurs' motives; </a:t>
            </a:r>
            <a:r>
              <a:rPr lang="en-US" sz="2400" dirty="0"/>
              <a:t>motivated by social problems and challenges, inspiration, and previous personal experiences as well as their social networks</a:t>
            </a:r>
          </a:p>
          <a:p>
            <a:pPr marL="0" indent="0">
              <a:buNone/>
            </a:pPr>
            <a:endParaRPr lang="en-US" sz="2400" dirty="0"/>
          </a:p>
          <a:p>
            <a:pPr marL="342900" indent="-342900"/>
            <a:r>
              <a:rPr lang="en-US" sz="2400" dirty="0">
                <a:solidFill>
                  <a:srgbClr val="EC2179"/>
                </a:solidFill>
              </a:rPr>
              <a:t>Social and community gain; </a:t>
            </a:r>
            <a:r>
              <a:rPr lang="en-US" sz="2400" dirty="0"/>
              <a:t>reflects on </a:t>
            </a:r>
            <a:r>
              <a:rPr lang="en-US" sz="2400" b="1" dirty="0"/>
              <a:t>social inclusion and welfare of individuals and communities </a:t>
            </a:r>
            <a:r>
              <a:rPr lang="en-US" sz="2400" dirty="0"/>
              <a:t>through employment, education, health, consumption and/or participation for the creation and implementation of solutions to the problems of the community</a:t>
            </a:r>
          </a:p>
        </p:txBody>
      </p:sp>
      <p:pic>
        <p:nvPicPr>
          <p:cNvPr id="10" name="Picture 9" descr="A picture containing drawing, room&#10;&#10;Description automatically generated">
            <a:extLst>
              <a:ext uri="{FF2B5EF4-FFF2-40B4-BE49-F238E27FC236}">
                <a16:creationId xmlns:a16="http://schemas.microsoft.com/office/drawing/2014/main" id="{D6584661-2FA0-4614-B1D4-5768761F6F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429000"/>
            <a:ext cx="4248060" cy="3341067"/>
          </a:xfrm>
          <a:prstGeom prst="rect">
            <a:avLst/>
          </a:prstGeom>
        </p:spPr>
      </p:pic>
    </p:spTree>
    <p:extLst>
      <p:ext uri="{BB962C8B-B14F-4D97-AF65-F5344CB8AC3E}">
        <p14:creationId xmlns:p14="http://schemas.microsoft.com/office/powerpoint/2010/main" val="3786530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EB27D3-3D3A-4615-9E9C-1F7FCA0F7677}"/>
              </a:ext>
            </a:extLst>
          </p:cNvPr>
          <p:cNvSpPr>
            <a:spLocks noGrp="1"/>
          </p:cNvSpPr>
          <p:nvPr>
            <p:ph type="body" sz="quarter" idx="13"/>
          </p:nvPr>
        </p:nvSpPr>
        <p:spPr>
          <a:xfrm>
            <a:off x="497928" y="1007537"/>
            <a:ext cx="7407087" cy="697353"/>
          </a:xfrm>
        </p:spPr>
        <p:txBody>
          <a:bodyPr/>
          <a:lstStyle/>
          <a:p>
            <a:r>
              <a:rPr lang="en-US" dirty="0"/>
              <a:t>SOCIAL ENTERPRISE </a:t>
            </a:r>
            <a:r>
              <a:rPr lang="en-US" dirty="0">
                <a:solidFill>
                  <a:srgbClr val="EC2179"/>
                </a:solidFill>
              </a:rPr>
              <a:t>–</a:t>
            </a:r>
            <a:r>
              <a:rPr lang="en-US" dirty="0"/>
              <a:t> </a:t>
            </a:r>
            <a:r>
              <a:rPr lang="en-US" dirty="0">
                <a:solidFill>
                  <a:srgbClr val="EC2179"/>
                </a:solidFill>
              </a:rPr>
              <a:t>Motivations</a:t>
            </a:r>
          </a:p>
          <a:p>
            <a:endParaRPr lang="en-IE" dirty="0"/>
          </a:p>
        </p:txBody>
      </p:sp>
      <p:pic>
        <p:nvPicPr>
          <p:cNvPr id="4" name="Picture Placeholder 21" descr="Woman's hand touching wheat in field">
            <a:extLst>
              <a:ext uri="{FF2B5EF4-FFF2-40B4-BE49-F238E27FC236}">
                <a16:creationId xmlns:a16="http://schemas.microsoft.com/office/drawing/2014/main" id="{A43C8002-FCF2-4079-BB80-2C3DBAC76CD6}"/>
              </a:ext>
            </a:extLst>
          </p:cNvPr>
          <p:cNvPicPr>
            <a:picLocks noChangeAspect="1"/>
          </p:cNvPicPr>
          <p:nvPr/>
        </p:nvPicPr>
        <p:blipFill>
          <a:blip r:embed="rId2"/>
          <a:srcRect l="30356" r="30356"/>
          <a:stretch>
            <a:fillRect/>
          </a:stretch>
        </p:blipFill>
        <p:spPr>
          <a:xfrm>
            <a:off x="8599487" y="0"/>
            <a:ext cx="3592513" cy="6858000"/>
          </a:xfrm>
          <a:prstGeom prst="rect">
            <a:avLst/>
          </a:prstGeom>
        </p:spPr>
      </p:pic>
      <p:sp>
        <p:nvSpPr>
          <p:cNvPr id="5" name="Text Placeholder 2">
            <a:extLst>
              <a:ext uri="{FF2B5EF4-FFF2-40B4-BE49-F238E27FC236}">
                <a16:creationId xmlns:a16="http://schemas.microsoft.com/office/drawing/2014/main" id="{5B1FDAF6-F1CF-48B5-9C6A-C65951EA5057}"/>
              </a:ext>
            </a:extLst>
          </p:cNvPr>
          <p:cNvSpPr txBox="1">
            <a:spLocks/>
          </p:cNvSpPr>
          <p:nvPr/>
        </p:nvSpPr>
        <p:spPr>
          <a:xfrm>
            <a:off x="399394" y="1997982"/>
            <a:ext cx="7987862" cy="3975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dirty="0"/>
              <a:t>Social enterprises can broadly be categorised into three principle motivations.</a:t>
            </a:r>
          </a:p>
          <a:p>
            <a:pPr marL="342900" indent="-342900"/>
            <a:r>
              <a:rPr lang="en-IE" sz="2400" dirty="0">
                <a:solidFill>
                  <a:srgbClr val="EC2179"/>
                </a:solidFill>
              </a:rPr>
              <a:t>Employment; </a:t>
            </a:r>
            <a:r>
              <a:rPr lang="en-IE" sz="2400" dirty="0"/>
              <a:t>Businesses that provide employment, training and support for disadvantaged groups.</a:t>
            </a:r>
          </a:p>
          <a:p>
            <a:pPr marL="342900" indent="-342900"/>
            <a:r>
              <a:rPr lang="en-IE" sz="2400" dirty="0">
                <a:solidFill>
                  <a:srgbClr val="EC2179"/>
                </a:solidFill>
              </a:rPr>
              <a:t>Community need; </a:t>
            </a:r>
            <a:r>
              <a:rPr lang="en-IE" sz="2400" dirty="0"/>
              <a:t>Businesses that create or maintain products and/or services in response to social or economic needs in the community, not met by the market.</a:t>
            </a:r>
          </a:p>
          <a:p>
            <a:pPr marL="342900" indent="-342900"/>
            <a:r>
              <a:rPr lang="en-IE" sz="2400" dirty="0">
                <a:solidFill>
                  <a:srgbClr val="EC2179"/>
                </a:solidFill>
              </a:rPr>
              <a:t>Profit Redistribution; </a:t>
            </a:r>
            <a:r>
              <a:rPr lang="en-IE" sz="2400" dirty="0"/>
              <a:t>Businesses that exist to generate profits which are redistributed to social programs or charitable activities.</a:t>
            </a:r>
            <a:endParaRPr lang="en-US" sz="2400" dirty="0"/>
          </a:p>
        </p:txBody>
      </p:sp>
    </p:spTree>
    <p:extLst>
      <p:ext uri="{BB962C8B-B14F-4D97-AF65-F5344CB8AC3E}">
        <p14:creationId xmlns:p14="http://schemas.microsoft.com/office/powerpoint/2010/main" val="3000047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BE224-CC16-4F45-8757-556D89C630FB}"/>
              </a:ext>
            </a:extLst>
          </p:cNvPr>
          <p:cNvSpPr>
            <a:spLocks noGrp="1"/>
          </p:cNvSpPr>
          <p:nvPr>
            <p:ph type="body" sz="quarter" idx="14"/>
          </p:nvPr>
        </p:nvSpPr>
        <p:spPr>
          <a:xfrm>
            <a:off x="5176366" y="3371611"/>
            <a:ext cx="785328" cy="1056986"/>
          </a:xfrm>
        </p:spPr>
        <p:txBody>
          <a:bodyPr>
            <a:normAutofit fontScale="85000" lnSpcReduction="20000"/>
          </a:bodyPr>
          <a:lstStyle/>
          <a:p>
            <a:endParaRPr lang="en-IE" dirty="0"/>
          </a:p>
        </p:txBody>
      </p:sp>
      <p:sp>
        <p:nvSpPr>
          <p:cNvPr id="3" name="Text Placeholder 2">
            <a:extLst>
              <a:ext uri="{FF2B5EF4-FFF2-40B4-BE49-F238E27FC236}">
                <a16:creationId xmlns:a16="http://schemas.microsoft.com/office/drawing/2014/main" id="{4493AFCD-1F1C-43FE-BA33-81BB29980C40}"/>
              </a:ext>
            </a:extLst>
          </p:cNvPr>
          <p:cNvSpPr>
            <a:spLocks noGrp="1"/>
          </p:cNvSpPr>
          <p:nvPr>
            <p:ph type="body" sz="quarter" idx="15"/>
          </p:nvPr>
        </p:nvSpPr>
        <p:spPr/>
        <p:txBody>
          <a:bodyPr>
            <a:normAutofit fontScale="92500" lnSpcReduction="10000"/>
          </a:bodyPr>
          <a:lstStyle/>
          <a:p>
            <a:endParaRPr lang="en-IE" dirty="0"/>
          </a:p>
        </p:txBody>
      </p:sp>
      <p:sp>
        <p:nvSpPr>
          <p:cNvPr id="4" name="Text Placeholder 3">
            <a:extLst>
              <a:ext uri="{FF2B5EF4-FFF2-40B4-BE49-F238E27FC236}">
                <a16:creationId xmlns:a16="http://schemas.microsoft.com/office/drawing/2014/main" id="{8E49E67E-25FB-413A-90BE-1BB8CD367129}"/>
              </a:ext>
            </a:extLst>
          </p:cNvPr>
          <p:cNvSpPr>
            <a:spLocks noGrp="1"/>
          </p:cNvSpPr>
          <p:nvPr>
            <p:ph type="body" sz="quarter" idx="13"/>
          </p:nvPr>
        </p:nvSpPr>
        <p:spPr>
          <a:xfrm>
            <a:off x="538421" y="2228059"/>
            <a:ext cx="5423273" cy="2401882"/>
          </a:xfrm>
        </p:spPr>
        <p:txBody>
          <a:bodyPr>
            <a:normAutofit fontScale="62500" lnSpcReduction="20000"/>
          </a:bodyPr>
          <a:lstStyle/>
          <a:p>
            <a:r>
              <a:rPr lang="en-IE" sz="4600" dirty="0"/>
              <a:t>Engineers will play a vital role</a:t>
            </a:r>
          </a:p>
          <a:p>
            <a:r>
              <a:rPr lang="en-IE" sz="4600" dirty="0"/>
              <a:t>in realising the UN Sustainable</a:t>
            </a:r>
          </a:p>
          <a:p>
            <a:r>
              <a:rPr lang="en-IE" sz="4600" dirty="0"/>
              <a:t>Development Goals</a:t>
            </a:r>
          </a:p>
          <a:p>
            <a:endParaRPr lang="en-IE" dirty="0"/>
          </a:p>
          <a:p>
            <a:endParaRPr lang="en-IE" dirty="0"/>
          </a:p>
          <a:p>
            <a:r>
              <a:rPr lang="en-IE" dirty="0"/>
              <a:t>- </a:t>
            </a:r>
            <a:r>
              <a:rPr lang="en-IE" i="0" dirty="0"/>
              <a:t>Engineering a Better World Conference 2016</a:t>
            </a:r>
          </a:p>
        </p:txBody>
      </p:sp>
      <p:pic>
        <p:nvPicPr>
          <p:cNvPr id="5" name="Picture 4">
            <a:hlinkClick r:id="rId2"/>
            <a:extLst>
              <a:ext uri="{FF2B5EF4-FFF2-40B4-BE49-F238E27FC236}">
                <a16:creationId xmlns:a16="http://schemas.microsoft.com/office/drawing/2014/main" id="{AC8ED64B-E0D8-496E-8497-B74ABEE5A9EE}"/>
              </a:ext>
            </a:extLst>
          </p:cNvPr>
          <p:cNvPicPr>
            <a:picLocks noChangeAspect="1"/>
          </p:cNvPicPr>
          <p:nvPr/>
        </p:nvPicPr>
        <p:blipFill>
          <a:blip r:embed="rId3"/>
          <a:stretch>
            <a:fillRect/>
          </a:stretch>
        </p:blipFill>
        <p:spPr>
          <a:xfrm>
            <a:off x="8855458" y="592768"/>
            <a:ext cx="3010581" cy="5072302"/>
          </a:xfrm>
          <a:prstGeom prst="rect">
            <a:avLst/>
          </a:prstGeom>
        </p:spPr>
      </p:pic>
      <p:sp>
        <p:nvSpPr>
          <p:cNvPr id="7" name="Rectangle 6">
            <a:extLst>
              <a:ext uri="{FF2B5EF4-FFF2-40B4-BE49-F238E27FC236}">
                <a16:creationId xmlns:a16="http://schemas.microsoft.com/office/drawing/2014/main" id="{B649284E-D7A2-4C4A-9D2E-F21DFD905824}"/>
              </a:ext>
            </a:extLst>
          </p:cNvPr>
          <p:cNvSpPr/>
          <p:nvPr/>
        </p:nvSpPr>
        <p:spPr>
          <a:xfrm>
            <a:off x="0" y="408102"/>
            <a:ext cx="4635243" cy="369332"/>
          </a:xfrm>
          <a:prstGeom prst="rect">
            <a:avLst/>
          </a:prstGeom>
        </p:spPr>
        <p:txBody>
          <a:bodyPr wrap="none">
            <a:spAutoFit/>
          </a:bodyPr>
          <a:lstStyle/>
          <a:p>
            <a:r>
              <a:rPr lang="en-US" dirty="0">
                <a:solidFill>
                  <a:schemeClr val="bg1"/>
                </a:solidFill>
              </a:rPr>
              <a:t>The social and environmental role of Engineers:</a:t>
            </a:r>
            <a:endParaRPr lang="en-IE" dirty="0">
              <a:solidFill>
                <a:schemeClr val="bg1"/>
              </a:solidFill>
            </a:endParaRPr>
          </a:p>
        </p:txBody>
      </p:sp>
      <p:sp>
        <p:nvSpPr>
          <p:cNvPr id="8" name="Star: 6 Points 10">
            <a:hlinkClick r:id="rId2"/>
            <a:extLst>
              <a:ext uri="{FF2B5EF4-FFF2-40B4-BE49-F238E27FC236}">
                <a16:creationId xmlns:a16="http://schemas.microsoft.com/office/drawing/2014/main" id="{B3D035E2-A696-4DFD-9444-6DBB6C4FA2B4}"/>
              </a:ext>
            </a:extLst>
          </p:cNvPr>
          <p:cNvSpPr/>
          <p:nvPr/>
        </p:nvSpPr>
        <p:spPr>
          <a:xfrm>
            <a:off x="7950090" y="3900104"/>
            <a:ext cx="1628775" cy="1885950"/>
          </a:xfrm>
          <a:prstGeom prst="star6">
            <a:avLst/>
          </a:prstGeom>
          <a:solidFill>
            <a:srgbClr val="10B1A2"/>
          </a:solidFill>
          <a:ln w="28575">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lnSpc>
                <a:spcPts val="1700"/>
              </a:lnSpc>
              <a:spcBef>
                <a:spcPts val="0"/>
              </a:spcBef>
              <a:spcAft>
                <a:spcPts val="0"/>
              </a:spcAft>
              <a:defRPr/>
            </a:pPr>
            <a:r>
              <a:rPr lang="en-IE" dirty="0"/>
              <a:t>CLICK TO BE INSPIRED</a:t>
            </a:r>
            <a:endParaRPr lang="en-IE" b="1" dirty="0"/>
          </a:p>
        </p:txBody>
      </p:sp>
    </p:spTree>
    <p:extLst>
      <p:ext uri="{BB962C8B-B14F-4D97-AF65-F5344CB8AC3E}">
        <p14:creationId xmlns:p14="http://schemas.microsoft.com/office/powerpoint/2010/main" val="2102356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4368F9-3357-42BB-BDC7-B946596125CC}"/>
              </a:ext>
            </a:extLst>
          </p:cNvPr>
          <p:cNvSpPr>
            <a:spLocks noGrp="1"/>
          </p:cNvSpPr>
          <p:nvPr>
            <p:ph type="body" sz="quarter" idx="16"/>
          </p:nvPr>
        </p:nvSpPr>
        <p:spPr>
          <a:xfrm>
            <a:off x="6318620" y="420415"/>
            <a:ext cx="5279028" cy="1096538"/>
          </a:xfrm>
        </p:spPr>
        <p:txBody>
          <a:bodyPr>
            <a:normAutofit fontScale="92500"/>
          </a:bodyPr>
          <a:lstStyle/>
          <a:p>
            <a:r>
              <a:rPr lang="en-IE" dirty="0"/>
              <a:t>Social Engineer Entrepreneur Spotlight: </a:t>
            </a:r>
            <a:r>
              <a:rPr lang="en-IE" dirty="0">
                <a:solidFill>
                  <a:srgbClr val="E63275"/>
                </a:solidFill>
              </a:rPr>
              <a:t>Jyotsna </a:t>
            </a:r>
            <a:r>
              <a:rPr lang="en-IE" dirty="0" err="1">
                <a:solidFill>
                  <a:srgbClr val="E63275"/>
                </a:solidFill>
              </a:rPr>
              <a:t>Budideti</a:t>
            </a:r>
            <a:endParaRPr lang="en-IE" dirty="0">
              <a:solidFill>
                <a:srgbClr val="E63275"/>
              </a:solidFill>
            </a:endParaRPr>
          </a:p>
        </p:txBody>
      </p:sp>
      <p:sp>
        <p:nvSpPr>
          <p:cNvPr id="3" name="Text Placeholder 2">
            <a:extLst>
              <a:ext uri="{FF2B5EF4-FFF2-40B4-BE49-F238E27FC236}">
                <a16:creationId xmlns:a16="http://schemas.microsoft.com/office/drawing/2014/main" id="{79A525B2-2234-4A36-9C45-A3C5D8C19FCA}"/>
              </a:ext>
            </a:extLst>
          </p:cNvPr>
          <p:cNvSpPr>
            <a:spLocks noGrp="1"/>
          </p:cNvSpPr>
          <p:nvPr>
            <p:ph type="body" sz="quarter" idx="17"/>
          </p:nvPr>
        </p:nvSpPr>
        <p:spPr>
          <a:xfrm>
            <a:off x="6232634" y="1879505"/>
            <a:ext cx="5553025" cy="4158895"/>
          </a:xfrm>
        </p:spPr>
        <p:txBody>
          <a:bodyPr/>
          <a:lstStyle/>
          <a:p>
            <a:pPr algn="just"/>
            <a:r>
              <a:rPr lang="en-IE" dirty="0"/>
              <a:t>Jyotsna </a:t>
            </a:r>
            <a:r>
              <a:rPr lang="en-IE" dirty="0" err="1"/>
              <a:t>Budideti’s</a:t>
            </a:r>
            <a:r>
              <a:rPr lang="en-IE" dirty="0"/>
              <a:t> first entrepreneurial venture was redesigning motorcycle helmets. She soon discovered that this was not going to be her lifelong passion, so she set on a journey to explore how she can combine her engineering background with a passion for social change. </a:t>
            </a:r>
          </a:p>
          <a:p>
            <a:pPr algn="just"/>
            <a:r>
              <a:rPr lang="en-IE" dirty="0">
                <a:hlinkClick r:id="rId2"/>
              </a:rPr>
              <a:t>Amara Education</a:t>
            </a:r>
            <a:r>
              <a:rPr lang="en-IE" dirty="0"/>
              <a:t>, is an online mentoring platform that connects young people all over the world to students in low-income after-school programs in India to provide mentorship and English tutoring.</a:t>
            </a:r>
          </a:p>
        </p:txBody>
      </p:sp>
      <p:sp>
        <p:nvSpPr>
          <p:cNvPr id="4" name="Picture Placeholder 3">
            <a:extLst>
              <a:ext uri="{FF2B5EF4-FFF2-40B4-BE49-F238E27FC236}">
                <a16:creationId xmlns:a16="http://schemas.microsoft.com/office/drawing/2014/main" id="{69760671-A4E4-4010-91E3-DCA49EC32CD8}"/>
              </a:ext>
            </a:extLst>
          </p:cNvPr>
          <p:cNvSpPr>
            <a:spLocks noGrp="1"/>
          </p:cNvSpPr>
          <p:nvPr>
            <p:ph type="pic" sz="quarter" idx="10"/>
          </p:nvPr>
        </p:nvSpPr>
        <p:spPr/>
      </p:sp>
      <p:pic>
        <p:nvPicPr>
          <p:cNvPr id="1026" name="Picture 2">
            <a:extLst>
              <a:ext uri="{FF2B5EF4-FFF2-40B4-BE49-F238E27FC236}">
                <a16:creationId xmlns:a16="http://schemas.microsoft.com/office/drawing/2014/main" id="{692C2F55-29D9-447E-86D5-39E4D31BA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33" y="209550"/>
            <a:ext cx="5202622" cy="5449976"/>
          </a:xfrm>
          <a:prstGeom prst="ellipse">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8654EB-5436-4517-949B-99678CA96E59}"/>
              </a:ext>
            </a:extLst>
          </p:cNvPr>
          <p:cNvSpPr txBox="1"/>
          <p:nvPr/>
        </p:nvSpPr>
        <p:spPr>
          <a:xfrm>
            <a:off x="6578" y="4960883"/>
            <a:ext cx="5752414" cy="1569660"/>
          </a:xfrm>
          <a:prstGeom prst="rect">
            <a:avLst/>
          </a:prstGeom>
          <a:solidFill>
            <a:srgbClr val="E95273"/>
          </a:solidFill>
        </p:spPr>
        <p:txBody>
          <a:bodyPr wrap="square" rtlCol="0">
            <a:spAutoFit/>
          </a:bodyPr>
          <a:lstStyle/>
          <a:p>
            <a:pPr algn="ctr"/>
            <a:r>
              <a:rPr lang="en-IE" sz="2400" dirty="0">
                <a:solidFill>
                  <a:schemeClr val="bg1"/>
                </a:solidFill>
              </a:rPr>
              <a:t>Jyotsna social </a:t>
            </a:r>
            <a:r>
              <a:rPr lang="en-IE" sz="2400" dirty="0" err="1">
                <a:solidFill>
                  <a:schemeClr val="bg1"/>
                </a:solidFill>
              </a:rPr>
              <a:t>enginnering</a:t>
            </a:r>
            <a:r>
              <a:rPr lang="en-IE" sz="2400" dirty="0">
                <a:solidFill>
                  <a:schemeClr val="bg1"/>
                </a:solidFill>
              </a:rPr>
              <a:t> entrepreneurship journey was helped joining a community in Paris called </a:t>
            </a:r>
            <a:r>
              <a:rPr lang="en-IE" sz="2400" dirty="0" err="1">
                <a:solidFill>
                  <a:schemeClr val="bg1"/>
                </a:solidFill>
              </a:rPr>
              <a:t>MakeSense</a:t>
            </a:r>
            <a:r>
              <a:rPr lang="en-IE" sz="2400" dirty="0">
                <a:solidFill>
                  <a:schemeClr val="bg1"/>
                </a:solidFill>
              </a:rPr>
              <a:t> where she met other like-minded social entrepreneurs</a:t>
            </a:r>
          </a:p>
        </p:txBody>
      </p:sp>
      <p:sp>
        <p:nvSpPr>
          <p:cNvPr id="6" name="Rectangle 5">
            <a:extLst>
              <a:ext uri="{FF2B5EF4-FFF2-40B4-BE49-F238E27FC236}">
                <a16:creationId xmlns:a16="http://schemas.microsoft.com/office/drawing/2014/main" id="{1726A3E3-393A-468C-8A85-FA7D5238FE2A}"/>
              </a:ext>
            </a:extLst>
          </p:cNvPr>
          <p:cNvSpPr/>
          <p:nvPr/>
        </p:nvSpPr>
        <p:spPr>
          <a:xfrm>
            <a:off x="5961146" y="6530543"/>
            <a:ext cx="6096000" cy="246221"/>
          </a:xfrm>
          <a:prstGeom prst="rect">
            <a:avLst/>
          </a:prstGeom>
        </p:spPr>
        <p:txBody>
          <a:bodyPr>
            <a:spAutoFit/>
          </a:bodyPr>
          <a:lstStyle/>
          <a:p>
            <a:r>
              <a:rPr lang="en-IE" sz="1000" dirty="0"/>
              <a:t>Source: </a:t>
            </a:r>
            <a:r>
              <a:rPr lang="en-IE" sz="1000" dirty="0">
                <a:hlinkClick r:id="rId4"/>
              </a:rPr>
              <a:t>https://www.plusacumen.org/journal/%E2%80%98engineering%E2%80%99-social-enterprise</a:t>
            </a:r>
            <a:endParaRPr lang="en-IE" sz="1000" dirty="0"/>
          </a:p>
        </p:txBody>
      </p:sp>
    </p:spTree>
    <p:extLst>
      <p:ext uri="{BB962C8B-B14F-4D97-AF65-F5344CB8AC3E}">
        <p14:creationId xmlns:p14="http://schemas.microsoft.com/office/powerpoint/2010/main" val="379655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94734" y="4831801"/>
            <a:ext cx="7229094" cy="2283869"/>
          </a:xfrm>
        </p:spPr>
        <p:txBody>
          <a:bodyPr>
            <a:normAutofit/>
          </a:bodyPr>
          <a:lstStyle/>
          <a:p>
            <a:pPr>
              <a:tabLst>
                <a:tab pos="6096000" algn="l"/>
              </a:tabLst>
            </a:pPr>
            <a:r>
              <a:rPr lang="en-IE" b="1" dirty="0">
                <a:solidFill>
                  <a:srgbClr val="E63275"/>
                </a:solidFill>
              </a:rPr>
              <a:t>INTERESTING READ – ENTREPRENEUR.COM </a:t>
            </a:r>
            <a:r>
              <a:rPr lang="en-IE" sz="2400" dirty="0">
                <a:hlinkClick r:id="rId2"/>
              </a:rPr>
              <a:t>https://www.entrepreneur.com/article/38822</a:t>
            </a:r>
            <a:endParaRPr lang="en-IE" sz="2400" dirty="0"/>
          </a:p>
          <a:p>
            <a:pPr>
              <a:tabLst>
                <a:tab pos="6096000" algn="l"/>
              </a:tabLst>
            </a:pPr>
            <a:endParaRPr lang="en-IE" dirty="0"/>
          </a:p>
          <a:p>
            <a:pPr>
              <a:tabLst>
                <a:tab pos="6096000" algn="l"/>
              </a:tabLst>
            </a:pPr>
            <a:endParaRPr lang="en-IE" dirty="0"/>
          </a:p>
          <a:p>
            <a:pPr>
              <a:spcBef>
                <a:spcPts val="400"/>
              </a:spcBef>
            </a:pPr>
            <a:endParaRPr lang="en-US" dirty="0"/>
          </a:p>
        </p:txBody>
      </p:sp>
      <p:pic>
        <p:nvPicPr>
          <p:cNvPr id="5" name="Picture 4" descr="A close up of a logo&#10;&#10;Description generated with high confidence">
            <a:extLst>
              <a:ext uri="{FF2B5EF4-FFF2-40B4-BE49-F238E27FC236}">
                <a16:creationId xmlns:a16="http://schemas.microsoft.com/office/drawing/2014/main" id="{173C2694-4BD4-48A3-8062-8B78A917C318}"/>
              </a:ext>
            </a:extLst>
          </p:cNvPr>
          <p:cNvPicPr>
            <a:picLocks noChangeAspect="1"/>
          </p:cNvPicPr>
          <p:nvPr/>
        </p:nvPicPr>
        <p:blipFill rotWithShape="1">
          <a:blip r:embed="rId3"/>
          <a:srcRect l="14685"/>
          <a:stretch/>
        </p:blipFill>
        <p:spPr>
          <a:xfrm>
            <a:off x="9032119" y="1867381"/>
            <a:ext cx="2985151" cy="1645609"/>
          </a:xfrm>
          <a:prstGeom prst="rect">
            <a:avLst/>
          </a:prstGeom>
        </p:spPr>
      </p:pic>
      <p:sp>
        <p:nvSpPr>
          <p:cNvPr id="7" name="Text Placeholder 5">
            <a:extLst>
              <a:ext uri="{FF2B5EF4-FFF2-40B4-BE49-F238E27FC236}">
                <a16:creationId xmlns:a16="http://schemas.microsoft.com/office/drawing/2014/main" id="{03FB83EF-36DF-4176-AD12-E76313218D7F}"/>
              </a:ext>
            </a:extLst>
          </p:cNvPr>
          <p:cNvSpPr txBox="1">
            <a:spLocks/>
          </p:cNvSpPr>
          <p:nvPr/>
        </p:nvSpPr>
        <p:spPr>
          <a:xfrm>
            <a:off x="672727" y="2026199"/>
            <a:ext cx="5822666" cy="253299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3000" i="1"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6096000" algn="l"/>
              </a:tabLst>
            </a:pPr>
            <a:r>
              <a:rPr lang="en-IE" dirty="0"/>
              <a:t>Still not sure what structure your business should take? </a:t>
            </a:r>
          </a:p>
          <a:p>
            <a:pPr>
              <a:tabLst>
                <a:tab pos="6096000" algn="l"/>
              </a:tabLst>
            </a:pPr>
            <a:r>
              <a:rPr lang="en-IE" dirty="0"/>
              <a:t>A solicitor or accountant may be able to advise on your particular circumstances!</a:t>
            </a:r>
          </a:p>
          <a:p>
            <a:pPr>
              <a:tabLst>
                <a:tab pos="6096000" algn="l"/>
              </a:tabLst>
            </a:pPr>
            <a:endParaRPr lang="en-IE" dirty="0"/>
          </a:p>
          <a:p>
            <a:pPr>
              <a:spcBef>
                <a:spcPts val="400"/>
              </a:spcBef>
            </a:pPr>
            <a:endParaRPr lang="en-US" dirty="0"/>
          </a:p>
        </p:txBody>
      </p:sp>
    </p:spTree>
    <p:extLst>
      <p:ext uri="{BB962C8B-B14F-4D97-AF65-F5344CB8AC3E}">
        <p14:creationId xmlns:p14="http://schemas.microsoft.com/office/powerpoint/2010/main" val="2302824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676660" y="2430992"/>
            <a:ext cx="6491432" cy="2654302"/>
          </a:xfrm>
        </p:spPr>
        <p:txBody>
          <a:bodyPr rtlCol="0"/>
          <a:lstStyle/>
          <a:p>
            <a:pPr>
              <a:defRPr/>
            </a:pPr>
            <a:r>
              <a:rPr lang="en-US" b="1" dirty="0"/>
              <a:t>SECTION 2:</a:t>
            </a:r>
          </a:p>
          <a:p>
            <a:pPr>
              <a:defRPr/>
            </a:pPr>
            <a:endParaRPr lang="en-US" b="1" dirty="0"/>
          </a:p>
          <a:p>
            <a:r>
              <a:rPr lang="en-US" sz="4400" b="1" dirty="0"/>
              <a:t>Successful Startup Advice:</a:t>
            </a:r>
          </a:p>
          <a:p>
            <a:r>
              <a:rPr lang="en-US" sz="4400" b="1" dirty="0"/>
              <a:t>Choosing the Right Business Model</a:t>
            </a:r>
          </a:p>
          <a:p>
            <a:pPr>
              <a:defRPr/>
            </a:pPr>
            <a:endParaRPr lang="en-US" b="1" dirty="0"/>
          </a:p>
        </p:txBody>
      </p:sp>
      <p:pic>
        <p:nvPicPr>
          <p:cNvPr id="3" name="Picture 2" descr="A drawing of a person&#10;&#10;Description automatically generated">
            <a:extLst>
              <a:ext uri="{FF2B5EF4-FFF2-40B4-BE49-F238E27FC236}">
                <a16:creationId xmlns:a16="http://schemas.microsoft.com/office/drawing/2014/main" id="{9F071527-24B4-4B68-A503-55269FF4571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03778" y="3565365"/>
            <a:ext cx="4186745" cy="1971700"/>
          </a:xfrm>
          <a:prstGeom prst="flowChartAlternateProcess">
            <a:avLst/>
          </a:prstGeom>
        </p:spPr>
      </p:pic>
    </p:spTree>
    <p:extLst>
      <p:ext uri="{BB962C8B-B14F-4D97-AF65-F5344CB8AC3E}">
        <p14:creationId xmlns:p14="http://schemas.microsoft.com/office/powerpoint/2010/main" val="210148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b="1" dirty="0">
                <a:solidFill>
                  <a:srgbClr val="E63275"/>
                </a:solidFill>
              </a:rPr>
              <a:t>Module 5</a:t>
            </a:r>
          </a:p>
        </p:txBody>
      </p:sp>
      <p:sp>
        <p:nvSpPr>
          <p:cNvPr id="7" name="Text Placeholder 6"/>
          <p:cNvSpPr>
            <a:spLocks noGrp="1"/>
          </p:cNvSpPr>
          <p:nvPr>
            <p:ph type="body" sz="quarter" idx="14"/>
          </p:nvPr>
        </p:nvSpPr>
        <p:spPr>
          <a:xfrm>
            <a:off x="453007" y="2087287"/>
            <a:ext cx="4396530" cy="3642009"/>
          </a:xfrm>
        </p:spPr>
        <p:txBody>
          <a:bodyPr/>
          <a:lstStyle/>
          <a:p>
            <a:pPr>
              <a:defRPr/>
            </a:pPr>
            <a:r>
              <a:rPr lang="en-US" sz="2400" dirty="0"/>
              <a:t>This module will guide you through the different types of business structures</a:t>
            </a:r>
          </a:p>
          <a:p>
            <a:pPr>
              <a:defRPr/>
            </a:pPr>
            <a:endParaRPr lang="en-US" sz="1200" dirty="0"/>
          </a:p>
          <a:p>
            <a:pPr>
              <a:defRPr/>
            </a:pPr>
            <a:r>
              <a:rPr lang="en-US" sz="2400" dirty="0"/>
              <a:t>You will learn successful start up advice about 9 Successful Business Models and why they work with plenty of examples.</a:t>
            </a:r>
          </a:p>
          <a:p>
            <a:pPr>
              <a:defRPr/>
            </a:pPr>
            <a:endParaRPr lang="en-US" sz="1200" dirty="0"/>
          </a:p>
          <a:p>
            <a:pPr>
              <a:defRPr/>
            </a:pPr>
            <a:r>
              <a:rPr lang="en-US" sz="2400" dirty="0"/>
              <a:t>You will learn the different ways to get in control of your financial parameters. </a:t>
            </a:r>
          </a:p>
        </p:txBody>
      </p:sp>
      <p:sp>
        <p:nvSpPr>
          <p:cNvPr id="8" name="Text Placeholder 7"/>
          <p:cNvSpPr>
            <a:spLocks noGrp="1"/>
          </p:cNvSpPr>
          <p:nvPr>
            <p:ph type="body" sz="quarter" idx="15"/>
          </p:nvPr>
        </p:nvSpPr>
        <p:spPr/>
        <p:txBody>
          <a:bodyPr/>
          <a:lstStyle/>
          <a:p>
            <a:endParaRPr lang="en-US" dirty="0"/>
          </a:p>
        </p:txBody>
      </p:sp>
      <p:sp>
        <p:nvSpPr>
          <p:cNvPr id="5" name="Text Placeholder 4"/>
          <p:cNvSpPr>
            <a:spLocks noGrp="1"/>
          </p:cNvSpPr>
          <p:nvPr>
            <p:ph type="body" sz="quarter" idx="12"/>
          </p:nvPr>
        </p:nvSpPr>
        <p:spPr>
          <a:xfrm>
            <a:off x="6271050" y="1222809"/>
            <a:ext cx="5920949" cy="1494856"/>
          </a:xfrm>
        </p:spPr>
        <p:txBody>
          <a:bodyPr anchor="t">
            <a:normAutofit/>
          </a:bodyPr>
          <a:lstStyle/>
          <a:p>
            <a:r>
              <a:rPr lang="en-US" b="1" dirty="0"/>
              <a:t>Choose Your Business Structure</a:t>
            </a:r>
          </a:p>
          <a:p>
            <a:r>
              <a:rPr lang="en-US" sz="2000" dirty="0"/>
              <a:t>You have a great business idea but now you need to set up a company – what structure should you choose?</a:t>
            </a:r>
          </a:p>
        </p:txBody>
      </p:sp>
      <p:sp>
        <p:nvSpPr>
          <p:cNvPr id="9" name="Text Placeholder 8"/>
          <p:cNvSpPr>
            <a:spLocks noGrp="1"/>
          </p:cNvSpPr>
          <p:nvPr>
            <p:ph type="body" sz="quarter" idx="16"/>
          </p:nvPr>
        </p:nvSpPr>
        <p:spPr/>
        <p:txBody>
          <a:bodyPr/>
          <a:lstStyle/>
          <a:p>
            <a:endParaRPr lang="en-US" dirty="0"/>
          </a:p>
        </p:txBody>
      </p:sp>
      <p:sp>
        <p:nvSpPr>
          <p:cNvPr id="10" name="Text Placeholder 9"/>
          <p:cNvSpPr>
            <a:spLocks noGrp="1"/>
          </p:cNvSpPr>
          <p:nvPr>
            <p:ph type="body" sz="quarter" idx="17"/>
          </p:nvPr>
        </p:nvSpPr>
        <p:spPr>
          <a:xfrm>
            <a:off x="6294869" y="2857970"/>
            <a:ext cx="5667832" cy="1292995"/>
          </a:xfrm>
        </p:spPr>
        <p:txBody>
          <a:bodyPr>
            <a:normAutofit fontScale="70000" lnSpcReduction="20000"/>
          </a:bodyPr>
          <a:lstStyle/>
          <a:p>
            <a:r>
              <a:rPr lang="en-US" b="1" dirty="0"/>
              <a:t>Successful Startup Advice: Choosing the Right Business Model</a:t>
            </a:r>
          </a:p>
          <a:p>
            <a:r>
              <a:rPr lang="en-IE" sz="2300" dirty="0"/>
              <a:t>Middleman, Marketplace, Subscription Model, Customized Everything, On-Demand Model, Modernized Direct Sales Model, Freemium Model, Reverse Auction, Virtual Good Model</a:t>
            </a:r>
          </a:p>
          <a:p>
            <a:pPr>
              <a:lnSpc>
                <a:spcPct val="110000"/>
              </a:lnSpc>
              <a:spcBef>
                <a:spcPts val="0"/>
              </a:spcBef>
            </a:pPr>
            <a:endParaRPr lang="en-US" dirty="0"/>
          </a:p>
        </p:txBody>
      </p:sp>
      <p:sp>
        <p:nvSpPr>
          <p:cNvPr id="11" name="Text Placeholder 10"/>
          <p:cNvSpPr>
            <a:spLocks noGrp="1"/>
          </p:cNvSpPr>
          <p:nvPr>
            <p:ph type="body" sz="quarter" idx="18"/>
          </p:nvPr>
        </p:nvSpPr>
        <p:spPr/>
        <p:txBody>
          <a:bodyPr/>
          <a:lstStyle/>
          <a:p>
            <a:endParaRPr lang="en-US" dirty="0"/>
          </a:p>
        </p:txBody>
      </p:sp>
      <p:sp>
        <p:nvSpPr>
          <p:cNvPr id="12" name="Text Placeholder 11"/>
          <p:cNvSpPr>
            <a:spLocks noGrp="1"/>
          </p:cNvSpPr>
          <p:nvPr>
            <p:ph type="body" sz="quarter" idx="19"/>
          </p:nvPr>
        </p:nvSpPr>
        <p:spPr/>
        <p:txBody>
          <a:bodyPr>
            <a:normAutofit fontScale="70000" lnSpcReduction="20000"/>
          </a:bodyPr>
          <a:lstStyle/>
          <a:p>
            <a:pPr>
              <a:lnSpc>
                <a:spcPct val="110000"/>
              </a:lnSpc>
              <a:spcBef>
                <a:spcPts val="0"/>
              </a:spcBef>
            </a:pPr>
            <a:r>
              <a:rPr lang="en-IE" b="1" dirty="0"/>
              <a:t>Getting your Business and Financial Parameters in order</a:t>
            </a:r>
          </a:p>
          <a:p>
            <a:pPr>
              <a:lnSpc>
                <a:spcPct val="110000"/>
              </a:lnSpc>
              <a:spcBef>
                <a:spcPts val="0"/>
              </a:spcBef>
            </a:pPr>
            <a:endParaRPr lang="en-IE" dirty="0"/>
          </a:p>
          <a:p>
            <a:pPr>
              <a:lnSpc>
                <a:spcPct val="110000"/>
              </a:lnSpc>
              <a:spcBef>
                <a:spcPts val="0"/>
              </a:spcBef>
            </a:pPr>
            <a:r>
              <a:rPr lang="en-IE" dirty="0"/>
              <a:t>Once you know your business structure and business model you need to do a check to make sure you have all your business and financial parameters in order.</a:t>
            </a:r>
            <a:endParaRPr lang="en-US" dirty="0"/>
          </a:p>
        </p:txBody>
      </p:sp>
    </p:spTree>
    <p:extLst>
      <p:ext uri="{BB962C8B-B14F-4D97-AF65-F5344CB8AC3E}">
        <p14:creationId xmlns:p14="http://schemas.microsoft.com/office/powerpoint/2010/main" val="171188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sz="quarter" idx="13"/>
          </p:nvPr>
        </p:nvSpPr>
        <p:spPr/>
        <p:txBody>
          <a:bodyPr>
            <a:noAutofit/>
          </a:bodyPr>
          <a:lstStyle/>
          <a:p>
            <a:r>
              <a:rPr kumimoji="1" lang="en-US" altLang="ja-JP" b="1" dirty="0">
                <a:solidFill>
                  <a:srgbClr val="10B1A2"/>
                </a:solidFill>
                <a:latin typeface="Calibri" charset="0"/>
                <a:ea typeface="MS PGothic" charset="-128"/>
              </a:rPr>
              <a:t>What is a Business Model?</a:t>
            </a:r>
          </a:p>
          <a:p>
            <a:endParaRPr kumimoji="1" lang="en-US" altLang="x-none" sz="2800" b="1" dirty="0">
              <a:solidFill>
                <a:srgbClr val="10B1A2"/>
              </a:solidFill>
              <a:latin typeface="Calibri" charset="0"/>
              <a:ea typeface="MS PGothic" charset="-128"/>
            </a:endParaRPr>
          </a:p>
          <a:p>
            <a:endParaRPr kumimoji="1" lang="en-US" altLang="x-none" sz="2800" b="1" dirty="0">
              <a:solidFill>
                <a:srgbClr val="10B1A2"/>
              </a:solidFill>
              <a:latin typeface="Calibri" charset="0"/>
              <a:ea typeface="MS PGothic" charset="-128"/>
            </a:endParaRPr>
          </a:p>
          <a:p>
            <a:endParaRPr lang="en-US" altLang="x-none" sz="2800" b="1" dirty="0">
              <a:solidFill>
                <a:srgbClr val="10B1A2"/>
              </a:solidFill>
            </a:endParaRPr>
          </a:p>
        </p:txBody>
      </p:sp>
      <p:sp>
        <p:nvSpPr>
          <p:cNvPr id="59394" name="Text Placeholder 3"/>
          <p:cNvSpPr>
            <a:spLocks noGrp="1"/>
          </p:cNvSpPr>
          <p:nvPr>
            <p:ph type="body" sz="quarter" idx="14"/>
          </p:nvPr>
        </p:nvSpPr>
        <p:spPr>
          <a:xfrm>
            <a:off x="507184" y="2083656"/>
            <a:ext cx="9895163" cy="3975101"/>
          </a:xfrm>
        </p:spPr>
        <p:txBody>
          <a:bodyPr/>
          <a:lstStyle/>
          <a:p>
            <a:pPr marL="342900" indent="-342900">
              <a:buClr>
                <a:srgbClr val="E95273"/>
              </a:buClr>
              <a:buFont typeface="Arial" charset="0"/>
              <a:buChar char="•"/>
            </a:pPr>
            <a:r>
              <a:rPr lang="en-IE" dirty="0"/>
              <a:t>The business structure is the legal set up of your company but your </a:t>
            </a:r>
            <a:r>
              <a:rPr lang="en-IE" b="1" dirty="0">
                <a:solidFill>
                  <a:srgbClr val="E95273"/>
                </a:solidFill>
              </a:rPr>
              <a:t>business model  </a:t>
            </a:r>
            <a:r>
              <a:rPr lang="en-IE" dirty="0">
                <a:solidFill>
                  <a:schemeClr val="accent3">
                    <a:lumMod val="75000"/>
                  </a:schemeClr>
                </a:solidFill>
              </a:rPr>
              <a:t>refers to how </a:t>
            </a:r>
            <a:r>
              <a:rPr lang="en-IE" dirty="0"/>
              <a:t>your business operates.</a:t>
            </a:r>
          </a:p>
          <a:p>
            <a:pPr marL="342900" indent="-342900">
              <a:buClr>
                <a:srgbClr val="E95273"/>
              </a:buClr>
              <a:buFont typeface="Arial" charset="0"/>
              <a:buChar char="•"/>
            </a:pPr>
            <a:r>
              <a:rPr lang="en-IE" dirty="0"/>
              <a:t>Every successful start-up must have a viable way of making money that is worthy enough for future investment and to sustain itself. </a:t>
            </a:r>
          </a:p>
          <a:p>
            <a:pPr marL="342900" indent="-342900">
              <a:buClr>
                <a:srgbClr val="E95273"/>
              </a:buClr>
              <a:buFont typeface="Arial" charset="0"/>
              <a:buChar char="•"/>
            </a:pPr>
            <a:r>
              <a:rPr lang="en-IE" dirty="0"/>
              <a:t>The business model you choose </a:t>
            </a:r>
            <a:r>
              <a:rPr lang="en-IE" b="1" dirty="0"/>
              <a:t>needs to tie to the consumer pain point </a:t>
            </a:r>
            <a:r>
              <a:rPr lang="en-IE" dirty="0"/>
              <a:t>your start-up is relieving.</a:t>
            </a:r>
          </a:p>
          <a:p>
            <a:pPr marL="342900" indent="-342900">
              <a:buClr>
                <a:srgbClr val="E95273"/>
              </a:buClr>
              <a:buFont typeface="Arial" charset="0"/>
              <a:buChar char="•"/>
            </a:pPr>
            <a:r>
              <a:rPr lang="en-IE" b="1" dirty="0"/>
              <a:t>There are many different types of models out there, and it’s important to choose one that is best suited to your business</a:t>
            </a:r>
            <a:r>
              <a:rPr lang="en-IE" dirty="0"/>
              <a:t>. </a:t>
            </a:r>
          </a:p>
          <a:p>
            <a:pPr marL="342900" indent="-342900">
              <a:buClr>
                <a:srgbClr val="E95273"/>
              </a:buClr>
              <a:buFont typeface="Arial" charset="0"/>
              <a:buChar char="•"/>
            </a:pPr>
            <a:r>
              <a:rPr lang="en-IE" b="1" dirty="0">
                <a:solidFill>
                  <a:srgbClr val="E63275"/>
                </a:solidFill>
              </a:rPr>
              <a:t>In the next section you will see 9 Proven Business Models you to consider for your Startup</a:t>
            </a:r>
            <a:endParaRPr lang="en-IE" sz="900" b="1" dirty="0">
              <a:solidFill>
                <a:srgbClr val="E6327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sz="quarter" idx="13"/>
          </p:nvPr>
        </p:nvSpPr>
        <p:spPr>
          <a:xfrm>
            <a:off x="130066" y="101890"/>
            <a:ext cx="7878817" cy="697353"/>
          </a:xfrm>
        </p:spPr>
        <p:txBody>
          <a:bodyPr>
            <a:noAutofit/>
          </a:bodyPr>
          <a:lstStyle/>
          <a:p>
            <a:r>
              <a:rPr kumimoji="1" lang="en-IE" altLang="ja-JP" b="1" dirty="0">
                <a:solidFill>
                  <a:srgbClr val="10B1A2"/>
                </a:solidFill>
                <a:latin typeface="Calibri" charset="0"/>
                <a:ea typeface="MS PGothic" charset="-128"/>
              </a:rPr>
              <a:t>9 Proven Business Models to Consider for Your </a:t>
            </a:r>
            <a:r>
              <a:rPr kumimoji="1" lang="en-IE" altLang="ja-JP" b="1" dirty="0" err="1">
                <a:solidFill>
                  <a:srgbClr val="10B1A2"/>
                </a:solidFill>
                <a:latin typeface="Calibri" charset="0"/>
                <a:ea typeface="MS PGothic" charset="-128"/>
              </a:rPr>
              <a:t>Startup</a:t>
            </a:r>
            <a:endParaRPr kumimoji="1" lang="en-IE" altLang="ja-JP" b="1" dirty="0">
              <a:solidFill>
                <a:srgbClr val="10B1A2"/>
              </a:solidFill>
              <a:latin typeface="Calibri" charset="0"/>
              <a:ea typeface="MS PGothic" charset="-128"/>
            </a:endParaRPr>
          </a:p>
          <a:p>
            <a:endParaRPr kumimoji="1" lang="en-US" altLang="x-none" sz="2800" b="1" dirty="0">
              <a:solidFill>
                <a:srgbClr val="10B1A2"/>
              </a:solidFill>
              <a:latin typeface="Calibri" charset="0"/>
              <a:ea typeface="MS PGothic" charset="-128"/>
            </a:endParaRPr>
          </a:p>
          <a:p>
            <a:endParaRPr kumimoji="1" lang="en-US" altLang="x-none" sz="2800" b="1" dirty="0">
              <a:solidFill>
                <a:srgbClr val="10B1A2"/>
              </a:solidFill>
              <a:latin typeface="Calibri" charset="0"/>
              <a:ea typeface="MS PGothic" charset="-128"/>
            </a:endParaRPr>
          </a:p>
          <a:p>
            <a:endParaRPr lang="en-US" altLang="x-none" sz="2800" b="1" dirty="0">
              <a:solidFill>
                <a:srgbClr val="10B1A2"/>
              </a:solidFill>
            </a:endParaRPr>
          </a:p>
        </p:txBody>
      </p:sp>
      <p:sp>
        <p:nvSpPr>
          <p:cNvPr id="3" name="Text Placeholder 2">
            <a:extLst>
              <a:ext uri="{FF2B5EF4-FFF2-40B4-BE49-F238E27FC236}">
                <a16:creationId xmlns:a16="http://schemas.microsoft.com/office/drawing/2014/main" id="{4E53D31B-AF8A-432F-BC05-BAA31563015F}"/>
              </a:ext>
            </a:extLst>
          </p:cNvPr>
          <p:cNvSpPr>
            <a:spLocks noGrp="1"/>
          </p:cNvSpPr>
          <p:nvPr>
            <p:ph type="body" sz="quarter" idx="14"/>
          </p:nvPr>
        </p:nvSpPr>
        <p:spPr/>
        <p:txBody>
          <a:bodyPr/>
          <a:lstStyle/>
          <a:p>
            <a:endParaRPr lang="en-IE"/>
          </a:p>
        </p:txBody>
      </p:sp>
      <p:graphicFrame>
        <p:nvGraphicFramePr>
          <p:cNvPr id="6" name="Table 5">
            <a:extLst>
              <a:ext uri="{FF2B5EF4-FFF2-40B4-BE49-F238E27FC236}">
                <a16:creationId xmlns:a16="http://schemas.microsoft.com/office/drawing/2014/main" id="{A4781244-CCE0-42E3-96DF-7028079BEEBA}"/>
              </a:ext>
            </a:extLst>
          </p:cNvPr>
          <p:cNvGraphicFramePr>
            <a:graphicFrameLocks noGrp="1"/>
          </p:cNvGraphicFramePr>
          <p:nvPr>
            <p:extLst>
              <p:ext uri="{D42A27DB-BD31-4B8C-83A1-F6EECF244321}">
                <p14:modId xmlns:p14="http://schemas.microsoft.com/office/powerpoint/2010/main" val="3620867867"/>
              </p:ext>
            </p:extLst>
          </p:nvPr>
        </p:nvGraphicFramePr>
        <p:xfrm>
          <a:off x="270182" y="1305470"/>
          <a:ext cx="11651635" cy="5039247"/>
        </p:xfrm>
        <a:graphic>
          <a:graphicData uri="http://schemas.openxmlformats.org/drawingml/2006/table">
            <a:tbl>
              <a:tblPr firstRow="1" bandRow="1">
                <a:tableStyleId>{5C22544A-7EE6-4342-B048-85BDC9FD1C3A}</a:tableStyleId>
              </a:tblPr>
              <a:tblGrid>
                <a:gridCol w="4034142">
                  <a:extLst>
                    <a:ext uri="{9D8B030D-6E8A-4147-A177-3AD203B41FA5}">
                      <a16:colId xmlns:a16="http://schemas.microsoft.com/office/drawing/2014/main" val="2511320271"/>
                    </a:ext>
                  </a:extLst>
                </a:gridCol>
                <a:gridCol w="7617493">
                  <a:extLst>
                    <a:ext uri="{9D8B030D-6E8A-4147-A177-3AD203B41FA5}">
                      <a16:colId xmlns:a16="http://schemas.microsoft.com/office/drawing/2014/main" val="1320821074"/>
                    </a:ext>
                  </a:extLst>
                </a:gridCol>
              </a:tblGrid>
              <a:tr h="430160">
                <a:tc>
                  <a:txBody>
                    <a:bodyPr/>
                    <a:lstStyle/>
                    <a:p>
                      <a:pPr algn="ctr"/>
                      <a:r>
                        <a:rPr lang="en-IE" sz="2400" b="0" dirty="0">
                          <a:solidFill>
                            <a:schemeClr val="bg1"/>
                          </a:solidFill>
                        </a:rPr>
                        <a:t>Business Model</a:t>
                      </a: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95273"/>
                    </a:solidFill>
                  </a:tcPr>
                </a:tc>
                <a:tc>
                  <a:txBody>
                    <a:bodyPr/>
                    <a:lstStyle/>
                    <a:p>
                      <a:pPr algn="ctr"/>
                      <a:r>
                        <a:rPr lang="en-IE" sz="2400" b="0" kern="1200" dirty="0">
                          <a:solidFill>
                            <a:schemeClr val="bg1"/>
                          </a:solidFill>
                          <a:latin typeface="+mn-lt"/>
                          <a:ea typeface="+mn-ea"/>
                          <a:cs typeface="+mn-cs"/>
                        </a:rPr>
                        <a:t>Examples</a:t>
                      </a: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95273"/>
                    </a:solidFill>
                  </a:tcPr>
                </a:tc>
                <a:extLst>
                  <a:ext uri="{0D108BD9-81ED-4DB2-BD59-A6C34878D82A}">
                    <a16:rowId xmlns:a16="http://schemas.microsoft.com/office/drawing/2014/main" val="3925927922"/>
                  </a:ext>
                </a:extLst>
              </a:tr>
              <a:tr h="477087">
                <a:tc>
                  <a:txBody>
                    <a:bodyPr/>
                    <a:lstStyle/>
                    <a:p>
                      <a:r>
                        <a:rPr lang="en-IE" sz="2200" b="1" dirty="0">
                          <a:solidFill>
                            <a:srgbClr val="E95273"/>
                          </a:solidFill>
                        </a:rPr>
                        <a:t>1 </a:t>
                      </a:r>
                      <a:r>
                        <a:rPr lang="en-IE" sz="2200" b="0" dirty="0">
                          <a:solidFill>
                            <a:srgbClr val="E95273"/>
                          </a:solidFill>
                          <a:hlinkClick r:id="rId2"/>
                        </a:rPr>
                        <a:t>Become the Middleman</a:t>
                      </a:r>
                      <a:endParaRPr lang="en-IE" sz="2200" b="0" dirty="0">
                        <a:solidFill>
                          <a:srgbClr val="E95273"/>
                        </a:solidFill>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2200" b="1" i="0" kern="1200" dirty="0">
                          <a:solidFill>
                            <a:srgbClr val="7F7F7F"/>
                          </a:solidFill>
                          <a:effectLst/>
                          <a:latin typeface="+mn-lt"/>
                          <a:ea typeface="+mn-ea"/>
                          <a:cs typeface="+mn-cs"/>
                        </a:rPr>
                        <a:t>Telecommunications: </a:t>
                      </a:r>
                      <a:r>
                        <a:rPr lang="en-IE" sz="2200" b="0" i="0" kern="1200" dirty="0">
                          <a:solidFill>
                            <a:srgbClr val="7F7F7F"/>
                          </a:solidFill>
                          <a:effectLst/>
                          <a:latin typeface="+mn-lt"/>
                          <a:ea typeface="+mn-ea"/>
                          <a:cs typeface="+mn-cs"/>
                          <a:hlinkClick r:id="rId3"/>
                        </a:rPr>
                        <a:t>Netflix</a:t>
                      </a:r>
                      <a:r>
                        <a:rPr lang="en-IE" sz="2200" b="0" i="0" kern="1200" dirty="0">
                          <a:solidFill>
                            <a:srgbClr val="7F7F7F"/>
                          </a:solidFill>
                          <a:effectLst/>
                          <a:latin typeface="+mn-lt"/>
                          <a:ea typeface="+mn-ea"/>
                          <a:cs typeface="+mn-cs"/>
                        </a:rPr>
                        <a:t> </a:t>
                      </a:r>
                      <a:r>
                        <a:rPr lang="en-IE" sz="2200" b="1" i="0" kern="1200" dirty="0">
                          <a:solidFill>
                            <a:srgbClr val="7F7F7F"/>
                          </a:solidFill>
                          <a:effectLst/>
                          <a:latin typeface="+mn-lt"/>
                          <a:ea typeface="+mn-ea"/>
                          <a:cs typeface="+mn-cs"/>
                        </a:rPr>
                        <a:t>Retail: </a:t>
                      </a:r>
                      <a:r>
                        <a:rPr lang="en-IE" sz="2200" b="0" i="0" kern="1200" dirty="0">
                          <a:solidFill>
                            <a:srgbClr val="7F7F7F"/>
                          </a:solidFill>
                          <a:effectLst/>
                          <a:latin typeface="+mn-lt"/>
                          <a:ea typeface="+mn-ea"/>
                          <a:cs typeface="+mn-cs"/>
                          <a:hlinkClick r:id="rId4"/>
                        </a:rPr>
                        <a:t>Amazon</a:t>
                      </a:r>
                      <a:r>
                        <a:rPr lang="en-IE" sz="2200" b="0" i="0" kern="1200" dirty="0">
                          <a:solidFill>
                            <a:srgbClr val="7F7F7F"/>
                          </a:solidFill>
                          <a:effectLst/>
                          <a:latin typeface="+mn-lt"/>
                          <a:ea typeface="+mn-ea"/>
                          <a:cs typeface="+mn-cs"/>
                        </a:rPr>
                        <a:t>  </a:t>
                      </a:r>
                      <a:r>
                        <a:rPr lang="en-IE" sz="2200" b="1" i="0" kern="1200" dirty="0">
                          <a:solidFill>
                            <a:srgbClr val="7F7F7F"/>
                          </a:solidFill>
                          <a:effectLst/>
                          <a:latin typeface="+mn-lt"/>
                          <a:ea typeface="+mn-ea"/>
                          <a:cs typeface="+mn-cs"/>
                        </a:rPr>
                        <a:t>Hotels: </a:t>
                      </a:r>
                      <a:r>
                        <a:rPr lang="en-IE" sz="2200" b="0" i="0" kern="1200" dirty="0">
                          <a:solidFill>
                            <a:srgbClr val="7F7F7F"/>
                          </a:solidFill>
                          <a:effectLst/>
                          <a:latin typeface="+mn-lt"/>
                          <a:ea typeface="+mn-ea"/>
                          <a:cs typeface="+mn-cs"/>
                          <a:hlinkClick r:id="rId5"/>
                        </a:rPr>
                        <a:t>Airbnb</a:t>
                      </a:r>
                      <a:endParaRPr lang="en-IE" sz="2200" b="0" i="0" kern="1200" dirty="0">
                        <a:solidFill>
                          <a:srgbClr val="7F7F7F"/>
                        </a:solidFill>
                        <a:effectLst/>
                        <a:latin typeface="+mn-lt"/>
                        <a:ea typeface="+mn-ea"/>
                        <a:cs typeface="+mn-cs"/>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003722"/>
                  </a:ext>
                </a:extLst>
              </a:tr>
              <a:tr h="430160">
                <a:tc>
                  <a:txBody>
                    <a:bodyPr/>
                    <a:lstStyle/>
                    <a:p>
                      <a:pPr marL="0" indent="0">
                        <a:buNone/>
                      </a:pPr>
                      <a:r>
                        <a:rPr lang="en-IE" sz="2200" b="1" kern="1200" dirty="0">
                          <a:solidFill>
                            <a:srgbClr val="E95273"/>
                          </a:solidFill>
                          <a:latin typeface="+mn-lt"/>
                          <a:ea typeface="+mn-ea"/>
                          <a:cs typeface="+mn-cs"/>
                        </a:rPr>
                        <a:t>2 </a:t>
                      </a:r>
                      <a:r>
                        <a:rPr lang="en-IE" sz="2200" b="0" kern="1200" dirty="0">
                          <a:solidFill>
                            <a:srgbClr val="E95273"/>
                          </a:solidFill>
                          <a:latin typeface="+mn-lt"/>
                          <a:ea typeface="+mn-ea"/>
                          <a:cs typeface="+mn-cs"/>
                          <a:hlinkClick r:id="rId2"/>
                        </a:rPr>
                        <a:t>Become A Marketplace</a:t>
                      </a:r>
                      <a:endParaRPr lang="en-IE" sz="2200" b="0" kern="1200" dirty="0">
                        <a:solidFill>
                          <a:srgbClr val="E95273"/>
                        </a:solidFill>
                        <a:latin typeface="+mn-lt"/>
                        <a:ea typeface="+mn-ea"/>
                        <a:cs typeface="+mn-cs"/>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2200" b="1" i="0" u="none" strike="noStrike" kern="1200" dirty="0">
                          <a:solidFill>
                            <a:srgbClr val="7F7F7F"/>
                          </a:solidFill>
                          <a:effectLst/>
                          <a:latin typeface="+mn-lt"/>
                          <a:ea typeface="+mn-ea"/>
                          <a:cs typeface="+mn-cs"/>
                        </a:rPr>
                        <a:t>Retail: </a:t>
                      </a:r>
                      <a:r>
                        <a:rPr lang="en-IE" sz="2200" b="0" i="0" u="none" strike="noStrike" kern="1200" dirty="0">
                          <a:solidFill>
                            <a:srgbClr val="7F7F7F"/>
                          </a:solidFill>
                          <a:effectLst/>
                          <a:latin typeface="+mn-lt"/>
                          <a:ea typeface="+mn-ea"/>
                          <a:cs typeface="+mn-cs"/>
                          <a:hlinkClick r:id="rId6"/>
                        </a:rPr>
                        <a:t>Raise</a:t>
                      </a:r>
                      <a:r>
                        <a:rPr lang="en-IE" sz="2200" b="0" i="0" u="none" strike="noStrike" kern="1200" dirty="0">
                          <a:solidFill>
                            <a:srgbClr val="7F7F7F"/>
                          </a:solidFill>
                          <a:effectLst/>
                          <a:latin typeface="+mn-lt"/>
                          <a:ea typeface="+mn-ea"/>
                          <a:cs typeface="+mn-cs"/>
                        </a:rPr>
                        <a:t> </a:t>
                      </a:r>
                      <a:r>
                        <a:rPr lang="en-IE" sz="2200" b="1" i="0" kern="1200" dirty="0">
                          <a:solidFill>
                            <a:srgbClr val="7F7F7F"/>
                          </a:solidFill>
                          <a:effectLst/>
                          <a:latin typeface="+mn-lt"/>
                          <a:ea typeface="+mn-ea"/>
                          <a:cs typeface="+mn-cs"/>
                        </a:rPr>
                        <a:t>Travel: </a:t>
                      </a:r>
                      <a:r>
                        <a:rPr lang="en-IE" sz="2200" b="0" i="0" kern="1200" dirty="0">
                          <a:solidFill>
                            <a:srgbClr val="7F7F7F"/>
                          </a:solidFill>
                          <a:effectLst/>
                          <a:latin typeface="+mn-lt"/>
                          <a:ea typeface="+mn-ea"/>
                          <a:cs typeface="+mn-cs"/>
                          <a:hlinkClick r:id="rId7"/>
                        </a:rPr>
                        <a:t>Uber  </a:t>
                      </a:r>
                      <a:r>
                        <a:rPr lang="en-IE" sz="2200" b="1" i="0" kern="1200" dirty="0">
                          <a:solidFill>
                            <a:srgbClr val="7F7F7F"/>
                          </a:solidFill>
                          <a:effectLst/>
                          <a:latin typeface="+mn-lt"/>
                          <a:ea typeface="+mn-ea"/>
                          <a:cs typeface="+mn-cs"/>
                        </a:rPr>
                        <a:t>Hotels: </a:t>
                      </a:r>
                      <a:r>
                        <a:rPr lang="en-IE" sz="2200" b="0" i="0" kern="1200" dirty="0">
                          <a:solidFill>
                            <a:srgbClr val="7F7F7F"/>
                          </a:solidFill>
                          <a:effectLst/>
                          <a:latin typeface="+mn-lt"/>
                          <a:ea typeface="+mn-ea"/>
                          <a:cs typeface="+mn-cs"/>
                          <a:hlinkClick r:id="rId5"/>
                        </a:rPr>
                        <a:t>Airbnb</a:t>
                      </a:r>
                      <a:r>
                        <a:rPr lang="en-IE" sz="2200" b="0" i="0" kern="1200" dirty="0">
                          <a:solidFill>
                            <a:srgbClr val="7F7F7F"/>
                          </a:solidFill>
                          <a:effectLst/>
                          <a:latin typeface="+mn-lt"/>
                          <a:ea typeface="+mn-ea"/>
                          <a:cs typeface="+mn-cs"/>
                        </a:rPr>
                        <a:t> </a:t>
                      </a:r>
                      <a:r>
                        <a:rPr lang="en-IE" sz="2200" b="1" i="0" kern="1200" dirty="0">
                          <a:solidFill>
                            <a:srgbClr val="7F7F7F"/>
                          </a:solidFill>
                          <a:effectLst/>
                          <a:latin typeface="+mn-lt"/>
                          <a:ea typeface="+mn-ea"/>
                          <a:cs typeface="+mn-cs"/>
                        </a:rPr>
                        <a:t>Business</a:t>
                      </a:r>
                      <a:r>
                        <a:rPr lang="en-IE" sz="2200" b="0" i="0" kern="1200" dirty="0">
                          <a:solidFill>
                            <a:srgbClr val="7F7F7F"/>
                          </a:solidFill>
                          <a:effectLst/>
                          <a:latin typeface="+mn-lt"/>
                          <a:ea typeface="+mn-ea"/>
                          <a:cs typeface="+mn-cs"/>
                        </a:rPr>
                        <a:t>: </a:t>
                      </a:r>
                      <a:r>
                        <a:rPr lang="en-IE" sz="2200" b="0" i="0" kern="1200" dirty="0">
                          <a:solidFill>
                            <a:srgbClr val="7F7F7F"/>
                          </a:solidFill>
                          <a:effectLst/>
                          <a:latin typeface="+mn-lt"/>
                          <a:ea typeface="+mn-ea"/>
                          <a:cs typeface="+mn-cs"/>
                          <a:hlinkClick r:id="rId8"/>
                        </a:rPr>
                        <a:t>Beast</a:t>
                      </a:r>
                      <a:endParaRPr lang="en-IE" sz="2400" b="0" i="0" kern="1200" dirty="0">
                        <a:solidFill>
                          <a:srgbClr val="7F7F7F"/>
                        </a:solidFill>
                        <a:effectLst/>
                        <a:latin typeface="+mn-lt"/>
                        <a:ea typeface="+mn-ea"/>
                        <a:cs typeface="+mn-cs"/>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3688434"/>
                  </a:ext>
                </a:extLst>
              </a:tr>
              <a:tr h="430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200" b="1" dirty="0">
                          <a:solidFill>
                            <a:srgbClr val="E95273"/>
                          </a:solidFill>
                        </a:rPr>
                        <a:t>3 </a:t>
                      </a:r>
                      <a:r>
                        <a:rPr lang="en-IE" sz="2200" b="0" kern="1200" dirty="0">
                          <a:solidFill>
                            <a:srgbClr val="E95273"/>
                          </a:solidFill>
                          <a:latin typeface="+mn-lt"/>
                          <a:ea typeface="+mn-ea"/>
                          <a:cs typeface="+mn-cs"/>
                          <a:hlinkClick r:id="rId2"/>
                        </a:rPr>
                        <a:t>The Subscription Model</a:t>
                      </a:r>
                      <a:endParaRPr lang="en-IE" sz="2200" b="0" kern="1200" dirty="0">
                        <a:solidFill>
                          <a:srgbClr val="E95273"/>
                        </a:solidFill>
                        <a:latin typeface="+mn-lt"/>
                        <a:ea typeface="+mn-ea"/>
                        <a:cs typeface="+mn-cs"/>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2200" b="1" i="0" kern="1200" dirty="0">
                          <a:solidFill>
                            <a:srgbClr val="7F7F7F"/>
                          </a:solidFill>
                          <a:effectLst/>
                          <a:latin typeface="+mn-lt"/>
                          <a:ea typeface="+mn-ea"/>
                          <a:cs typeface="+mn-cs"/>
                        </a:rPr>
                        <a:t>Telecommunications: </a:t>
                      </a:r>
                      <a:r>
                        <a:rPr lang="en-IE" sz="2200" b="0" i="0" kern="1200" dirty="0">
                          <a:solidFill>
                            <a:srgbClr val="7F7F7F"/>
                          </a:solidFill>
                          <a:effectLst/>
                          <a:latin typeface="+mn-lt"/>
                          <a:ea typeface="+mn-ea"/>
                          <a:cs typeface="+mn-cs"/>
                          <a:hlinkClick r:id="rId3"/>
                        </a:rPr>
                        <a:t>Netflix</a:t>
                      </a:r>
                      <a:r>
                        <a:rPr lang="en-IE" sz="2200" b="0" i="0" kern="1200" dirty="0">
                          <a:solidFill>
                            <a:srgbClr val="7F7F7F"/>
                          </a:solidFill>
                          <a:effectLst/>
                          <a:latin typeface="+mn-lt"/>
                          <a:ea typeface="+mn-ea"/>
                          <a:cs typeface="+mn-cs"/>
                        </a:rPr>
                        <a:t>, </a:t>
                      </a:r>
                      <a:r>
                        <a:rPr lang="en-IE" sz="2200" b="0" i="0" kern="1200" dirty="0">
                          <a:solidFill>
                            <a:srgbClr val="7F7F7F"/>
                          </a:solidFill>
                          <a:effectLst/>
                          <a:latin typeface="+mn-lt"/>
                          <a:ea typeface="+mn-ea"/>
                          <a:cs typeface="+mn-cs"/>
                          <a:hlinkClick r:id="rId9"/>
                        </a:rPr>
                        <a:t>Spotify </a:t>
                      </a:r>
                      <a:r>
                        <a:rPr lang="en-IE" sz="2200" b="1" i="0" kern="1200" dirty="0">
                          <a:solidFill>
                            <a:srgbClr val="7F7F7F"/>
                          </a:solidFill>
                          <a:effectLst/>
                          <a:latin typeface="+mn-lt"/>
                          <a:ea typeface="+mn-ea"/>
                          <a:cs typeface="+mn-cs"/>
                        </a:rPr>
                        <a:t>Technology</a:t>
                      </a:r>
                      <a:r>
                        <a:rPr lang="en-IE" sz="2200" b="0" i="0" kern="1200" dirty="0">
                          <a:solidFill>
                            <a:srgbClr val="7F7F7F"/>
                          </a:solidFill>
                          <a:effectLst/>
                          <a:latin typeface="+mn-lt"/>
                          <a:ea typeface="+mn-ea"/>
                          <a:cs typeface="+mn-cs"/>
                        </a:rPr>
                        <a:t> </a:t>
                      </a:r>
                      <a:r>
                        <a:rPr lang="en-IE" sz="2200" b="0" i="0" kern="1200" dirty="0">
                          <a:solidFill>
                            <a:srgbClr val="7F7F7F"/>
                          </a:solidFill>
                          <a:effectLst/>
                          <a:latin typeface="+mn-lt"/>
                          <a:ea typeface="+mn-ea"/>
                          <a:cs typeface="+mn-cs"/>
                          <a:hlinkClick r:id="rId10"/>
                        </a:rPr>
                        <a:t>Virgin Media</a:t>
                      </a:r>
                      <a:endParaRPr lang="en-IE" sz="2200" b="0" i="0" kern="1200" dirty="0">
                        <a:solidFill>
                          <a:srgbClr val="7F7F7F"/>
                        </a:solidFill>
                        <a:effectLst/>
                        <a:latin typeface="+mn-lt"/>
                        <a:ea typeface="+mn-ea"/>
                        <a:cs typeface="+mn-cs"/>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7403168"/>
                  </a:ext>
                </a:extLst>
              </a:tr>
              <a:tr h="430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200" b="1" dirty="0">
                          <a:solidFill>
                            <a:srgbClr val="E95273"/>
                          </a:solidFill>
                        </a:rPr>
                        <a:t>4 </a:t>
                      </a:r>
                      <a:r>
                        <a:rPr lang="en-IE" sz="2200" b="0" i="0" kern="1200" dirty="0">
                          <a:solidFill>
                            <a:srgbClr val="E95273"/>
                          </a:solidFill>
                          <a:effectLst/>
                          <a:latin typeface="+mn-lt"/>
                          <a:ea typeface="+mn-ea"/>
                          <a:cs typeface="+mn-cs"/>
                          <a:hlinkClick r:id="rId2"/>
                        </a:rPr>
                        <a:t>Customized Everything</a:t>
                      </a:r>
                      <a:endParaRPr lang="en-IE" sz="2200" b="0" i="0" kern="1200" dirty="0">
                        <a:solidFill>
                          <a:srgbClr val="E95273"/>
                        </a:solidFill>
                        <a:effectLst/>
                        <a:latin typeface="+mn-lt"/>
                        <a:ea typeface="+mn-ea"/>
                        <a:cs typeface="+mn-cs"/>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2200" b="1" i="0" kern="1200" dirty="0">
                          <a:solidFill>
                            <a:srgbClr val="7F7F7F"/>
                          </a:solidFill>
                          <a:effectLst/>
                          <a:latin typeface="+mn-lt"/>
                          <a:ea typeface="+mn-ea"/>
                          <a:cs typeface="+mn-cs"/>
                        </a:rPr>
                        <a:t>Beverages: </a:t>
                      </a:r>
                      <a:r>
                        <a:rPr lang="en-IE" sz="2200" b="0" i="0" kern="1200" dirty="0">
                          <a:solidFill>
                            <a:srgbClr val="7F7F7F"/>
                          </a:solidFill>
                          <a:effectLst/>
                          <a:latin typeface="+mn-lt"/>
                          <a:ea typeface="+mn-ea"/>
                          <a:cs typeface="+mn-cs"/>
                          <a:hlinkClick r:id="rId11"/>
                        </a:rPr>
                        <a:t>Coke</a:t>
                      </a:r>
                      <a:r>
                        <a:rPr lang="en-IE" sz="2200" b="1" i="0" kern="1200" dirty="0">
                          <a:solidFill>
                            <a:srgbClr val="7F7F7F"/>
                          </a:solidFill>
                          <a:effectLst/>
                          <a:latin typeface="+mn-lt"/>
                          <a:ea typeface="+mn-ea"/>
                          <a:cs typeface="+mn-cs"/>
                        </a:rPr>
                        <a:t> Entertainment: </a:t>
                      </a:r>
                      <a:r>
                        <a:rPr lang="en-IE" sz="2200" b="0" i="0" kern="1200" dirty="0">
                          <a:solidFill>
                            <a:srgbClr val="7F7F7F"/>
                          </a:solidFill>
                          <a:effectLst/>
                          <a:latin typeface="+mn-lt"/>
                          <a:ea typeface="+mn-ea"/>
                          <a:cs typeface="+mn-cs"/>
                          <a:hlinkClick r:id="rId12"/>
                        </a:rPr>
                        <a:t>Lumosity</a:t>
                      </a:r>
                      <a:r>
                        <a:rPr lang="en-IE" sz="2200" b="0" i="0" kern="1200" dirty="0">
                          <a:solidFill>
                            <a:srgbClr val="7F7F7F"/>
                          </a:solidFill>
                          <a:effectLst/>
                          <a:latin typeface="+mn-lt"/>
                          <a:ea typeface="+mn-ea"/>
                          <a:cs typeface="+mn-cs"/>
                        </a:rPr>
                        <a:t> </a:t>
                      </a:r>
                      <a:r>
                        <a:rPr lang="en-IE" sz="2200" b="1" i="0" kern="1200" dirty="0">
                          <a:solidFill>
                            <a:srgbClr val="7F7F7F"/>
                          </a:solidFill>
                          <a:effectLst/>
                          <a:latin typeface="+mn-lt"/>
                          <a:ea typeface="+mn-ea"/>
                          <a:cs typeface="+mn-cs"/>
                        </a:rPr>
                        <a:t>Retail: </a:t>
                      </a:r>
                      <a:r>
                        <a:rPr lang="en-IE" sz="2200" b="0" i="0" kern="1200" dirty="0">
                          <a:solidFill>
                            <a:srgbClr val="7F7F7F"/>
                          </a:solidFill>
                          <a:effectLst/>
                          <a:latin typeface="+mn-lt"/>
                          <a:ea typeface="+mn-ea"/>
                          <a:cs typeface="+mn-cs"/>
                          <a:hlinkClick r:id="rId13"/>
                        </a:rPr>
                        <a:t>Zazzle</a:t>
                      </a:r>
                      <a:endParaRPr lang="en-IE" sz="2200" b="0" i="0" kern="1200" dirty="0">
                        <a:solidFill>
                          <a:srgbClr val="7F7F7F"/>
                        </a:solidFill>
                        <a:effectLst/>
                        <a:latin typeface="+mn-lt"/>
                        <a:ea typeface="+mn-ea"/>
                        <a:cs typeface="+mn-cs"/>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987586"/>
                  </a:ext>
                </a:extLst>
              </a:tr>
              <a:tr h="430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200" b="1" dirty="0">
                          <a:solidFill>
                            <a:srgbClr val="E95273"/>
                          </a:solidFill>
                        </a:rPr>
                        <a:t>5 </a:t>
                      </a:r>
                      <a:r>
                        <a:rPr lang="en-IE" sz="2200" b="0" kern="1200" dirty="0">
                          <a:solidFill>
                            <a:srgbClr val="E95273"/>
                          </a:solidFill>
                          <a:latin typeface="+mn-lt"/>
                          <a:ea typeface="+mn-ea"/>
                          <a:cs typeface="+mn-cs"/>
                          <a:hlinkClick r:id="rId2"/>
                        </a:rPr>
                        <a:t>On-Demand Model</a:t>
                      </a:r>
                      <a:endParaRPr lang="en-IE" sz="2200" b="0" kern="1200" dirty="0">
                        <a:solidFill>
                          <a:srgbClr val="E95273"/>
                        </a:solidFill>
                        <a:latin typeface="+mn-lt"/>
                        <a:ea typeface="+mn-ea"/>
                        <a:cs typeface="+mn-cs"/>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2200" b="1" i="0" kern="1200" dirty="0">
                          <a:solidFill>
                            <a:srgbClr val="7F7F7F"/>
                          </a:solidFill>
                          <a:effectLst/>
                          <a:latin typeface="+mn-lt"/>
                          <a:ea typeface="+mn-ea"/>
                          <a:cs typeface="+mn-cs"/>
                        </a:rPr>
                        <a:t>Travel: </a:t>
                      </a:r>
                      <a:r>
                        <a:rPr lang="en-IE" sz="2200" b="0" i="0" kern="1200" dirty="0">
                          <a:solidFill>
                            <a:srgbClr val="7F7F7F"/>
                          </a:solidFill>
                          <a:effectLst/>
                          <a:latin typeface="+mn-lt"/>
                          <a:ea typeface="+mn-ea"/>
                          <a:cs typeface="+mn-cs"/>
                          <a:hlinkClick r:id="rId14"/>
                        </a:rPr>
                        <a:t>Spothero</a:t>
                      </a:r>
                      <a:r>
                        <a:rPr lang="en-IE" sz="2200" b="0" i="0" kern="1200" dirty="0">
                          <a:solidFill>
                            <a:srgbClr val="7F7F7F"/>
                          </a:solidFill>
                          <a:effectLst/>
                          <a:latin typeface="+mn-lt"/>
                          <a:ea typeface="+mn-ea"/>
                          <a:cs typeface="+mn-cs"/>
                        </a:rPr>
                        <a:t> </a:t>
                      </a:r>
                      <a:r>
                        <a:rPr lang="en-IE" sz="2200" b="1" i="0" kern="1200" dirty="0">
                          <a:solidFill>
                            <a:srgbClr val="7F7F7F"/>
                          </a:solidFill>
                          <a:effectLst/>
                          <a:latin typeface="+mn-lt"/>
                          <a:ea typeface="+mn-ea"/>
                          <a:cs typeface="+mn-cs"/>
                        </a:rPr>
                        <a:t>Delivery: </a:t>
                      </a:r>
                      <a:r>
                        <a:rPr lang="en-IE" sz="2200" b="0" i="0" kern="1200" dirty="0">
                          <a:solidFill>
                            <a:srgbClr val="7F7F7F"/>
                          </a:solidFill>
                          <a:effectLst/>
                          <a:latin typeface="+mn-lt"/>
                          <a:ea typeface="+mn-ea"/>
                          <a:cs typeface="+mn-cs"/>
                          <a:hlinkClick r:id="rId15"/>
                        </a:rPr>
                        <a:t>Postmates</a:t>
                      </a:r>
                      <a:r>
                        <a:rPr lang="en-IE" sz="2200" b="0" i="0" kern="1200" dirty="0">
                          <a:solidFill>
                            <a:srgbClr val="7F7F7F"/>
                          </a:solidFill>
                          <a:effectLst/>
                          <a:latin typeface="+mn-lt"/>
                          <a:ea typeface="+mn-ea"/>
                          <a:cs typeface="+mn-cs"/>
                        </a:rPr>
                        <a:t> </a:t>
                      </a:r>
                      <a:r>
                        <a:rPr lang="en-IE" sz="2200" b="1" i="0" kern="1200" dirty="0">
                          <a:solidFill>
                            <a:srgbClr val="7F7F7F"/>
                          </a:solidFill>
                          <a:effectLst/>
                          <a:latin typeface="+mn-lt"/>
                          <a:ea typeface="+mn-ea"/>
                          <a:cs typeface="+mn-cs"/>
                        </a:rPr>
                        <a:t>Domestic: </a:t>
                      </a:r>
                      <a:r>
                        <a:rPr lang="en-IE" sz="2200" b="0" i="0" kern="1200" dirty="0">
                          <a:solidFill>
                            <a:srgbClr val="7F7F7F"/>
                          </a:solidFill>
                          <a:effectLst/>
                          <a:latin typeface="+mn-lt"/>
                          <a:ea typeface="+mn-ea"/>
                          <a:cs typeface="+mn-cs"/>
                          <a:hlinkClick r:id="rId16"/>
                        </a:rPr>
                        <a:t>Washio</a:t>
                      </a:r>
                      <a:endParaRPr lang="en-IE" sz="2200" b="0" i="0" kern="1200" dirty="0">
                        <a:solidFill>
                          <a:srgbClr val="7F7F7F"/>
                        </a:solidFill>
                        <a:effectLst/>
                        <a:latin typeface="+mn-lt"/>
                        <a:ea typeface="+mn-ea"/>
                        <a:cs typeface="+mn-cs"/>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1172326"/>
                  </a:ext>
                </a:extLst>
              </a:tr>
              <a:tr h="430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200" b="1" kern="1200" dirty="0">
                          <a:solidFill>
                            <a:srgbClr val="E95273"/>
                          </a:solidFill>
                          <a:latin typeface="+mn-lt"/>
                          <a:ea typeface="+mn-ea"/>
                          <a:cs typeface="+mn-cs"/>
                        </a:rPr>
                        <a:t>6 </a:t>
                      </a:r>
                      <a:r>
                        <a:rPr lang="en-IE" sz="2200" b="0" kern="1200" dirty="0">
                          <a:solidFill>
                            <a:srgbClr val="E95273"/>
                          </a:solidFill>
                          <a:latin typeface="+mn-lt"/>
                          <a:ea typeface="+mn-ea"/>
                          <a:cs typeface="+mn-cs"/>
                          <a:hlinkClick r:id="rId2"/>
                        </a:rPr>
                        <a:t>Modernized Direct Sales Model</a:t>
                      </a:r>
                      <a:endParaRPr lang="en-IE" sz="2200" b="0" kern="1200" dirty="0">
                        <a:solidFill>
                          <a:srgbClr val="E95273"/>
                        </a:solidFill>
                        <a:latin typeface="+mn-lt"/>
                        <a:ea typeface="+mn-ea"/>
                        <a:cs typeface="+mn-cs"/>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2200" b="1" i="0" kern="1200" dirty="0">
                          <a:solidFill>
                            <a:srgbClr val="7F7F7F"/>
                          </a:solidFill>
                          <a:effectLst/>
                          <a:latin typeface="+mn-lt"/>
                          <a:ea typeface="+mn-ea"/>
                          <a:cs typeface="+mn-cs"/>
                        </a:rPr>
                        <a:t>Technology: </a:t>
                      </a:r>
                      <a:r>
                        <a:rPr lang="en-IE" sz="2200" b="0" i="0" kern="1200" dirty="0">
                          <a:solidFill>
                            <a:srgbClr val="7F7F7F"/>
                          </a:solidFill>
                          <a:effectLst/>
                          <a:latin typeface="+mn-lt"/>
                          <a:ea typeface="+mn-ea"/>
                          <a:cs typeface="+mn-cs"/>
                          <a:hlinkClick r:id="rId17"/>
                        </a:rPr>
                        <a:t>Handybook </a:t>
                      </a:r>
                      <a:r>
                        <a:rPr lang="en-IE" sz="2200" b="1" i="0" kern="1200" dirty="0">
                          <a:solidFill>
                            <a:srgbClr val="7F7F7F"/>
                          </a:solidFill>
                          <a:effectLst/>
                          <a:latin typeface="+mn-lt"/>
                          <a:ea typeface="+mn-ea"/>
                          <a:cs typeface="+mn-cs"/>
                        </a:rPr>
                        <a:t>Retail: </a:t>
                      </a:r>
                      <a:r>
                        <a:rPr lang="en-IE" sz="2200" b="0" i="0" kern="1200" dirty="0">
                          <a:solidFill>
                            <a:srgbClr val="7F7F7F"/>
                          </a:solidFill>
                          <a:effectLst/>
                          <a:latin typeface="+mn-lt"/>
                          <a:ea typeface="+mn-ea"/>
                          <a:cs typeface="+mn-cs"/>
                          <a:hlinkClick r:id="rId18"/>
                        </a:rPr>
                        <a:t>Rent the Runway</a:t>
                      </a:r>
                      <a:endParaRPr lang="en-IE" sz="2200" b="0" i="0" kern="1200" dirty="0">
                        <a:solidFill>
                          <a:srgbClr val="7F7F7F"/>
                        </a:solidFill>
                        <a:effectLst/>
                        <a:latin typeface="+mn-lt"/>
                        <a:ea typeface="+mn-ea"/>
                        <a:cs typeface="+mn-cs"/>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3627006"/>
                  </a:ext>
                </a:extLst>
              </a:tr>
              <a:tr h="430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200" b="1" dirty="0">
                          <a:solidFill>
                            <a:srgbClr val="E95273"/>
                          </a:solidFill>
                        </a:rPr>
                        <a:t>7 </a:t>
                      </a:r>
                      <a:r>
                        <a:rPr lang="en-IE" sz="2200" b="0" kern="1200" dirty="0">
                          <a:solidFill>
                            <a:srgbClr val="E95273"/>
                          </a:solidFill>
                          <a:latin typeface="+mn-lt"/>
                          <a:ea typeface="+mn-ea"/>
                          <a:cs typeface="+mn-cs"/>
                          <a:hlinkClick r:id="rId2"/>
                        </a:rPr>
                        <a:t>Freemium Model</a:t>
                      </a:r>
                      <a:endParaRPr lang="en-IE" sz="2200" b="0" kern="1200" dirty="0">
                        <a:solidFill>
                          <a:srgbClr val="E95273"/>
                        </a:solidFill>
                        <a:latin typeface="+mn-lt"/>
                        <a:ea typeface="+mn-ea"/>
                        <a:cs typeface="+mn-cs"/>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2200" b="1" i="0" kern="1200" dirty="0">
                          <a:solidFill>
                            <a:srgbClr val="7F7F7F"/>
                          </a:solidFill>
                          <a:effectLst/>
                          <a:latin typeface="+mn-lt"/>
                          <a:ea typeface="+mn-ea"/>
                          <a:cs typeface="+mn-cs"/>
                        </a:rPr>
                        <a:t>Technology: </a:t>
                      </a:r>
                      <a:r>
                        <a:rPr lang="en-IE" sz="2200" b="0" i="0" kern="1200" dirty="0">
                          <a:solidFill>
                            <a:srgbClr val="7F7F7F"/>
                          </a:solidFill>
                          <a:effectLst/>
                          <a:latin typeface="+mn-lt"/>
                          <a:ea typeface="+mn-ea"/>
                          <a:cs typeface="+mn-cs"/>
                          <a:hlinkClick r:id="rId19" action="ppaction://hlinkfile"/>
                        </a:rPr>
                        <a:t>Dropbox</a:t>
                      </a:r>
                      <a:r>
                        <a:rPr lang="en-IE" sz="2200" b="0" i="0" kern="1200" dirty="0">
                          <a:solidFill>
                            <a:srgbClr val="7F7F7F"/>
                          </a:solidFill>
                          <a:effectLst/>
                          <a:latin typeface="+mn-lt"/>
                          <a:ea typeface="+mn-ea"/>
                          <a:cs typeface="+mn-cs"/>
                        </a:rPr>
                        <a:t> </a:t>
                      </a:r>
                      <a:r>
                        <a:rPr lang="en-IE" sz="2200" b="1" i="0" kern="1200" dirty="0">
                          <a:solidFill>
                            <a:srgbClr val="7F7F7F"/>
                          </a:solidFill>
                          <a:effectLst/>
                          <a:latin typeface="+mn-lt"/>
                          <a:ea typeface="+mn-ea"/>
                          <a:cs typeface="+mn-cs"/>
                        </a:rPr>
                        <a:t>Telecom: </a:t>
                      </a:r>
                      <a:r>
                        <a:rPr lang="en-IE" sz="2200" b="0" i="0" kern="1200" dirty="0">
                          <a:solidFill>
                            <a:srgbClr val="7F7F7F"/>
                          </a:solidFill>
                          <a:effectLst/>
                          <a:latin typeface="+mn-lt"/>
                          <a:ea typeface="+mn-ea"/>
                          <a:cs typeface="+mn-cs"/>
                          <a:hlinkClick r:id="rId20"/>
                        </a:rPr>
                        <a:t>Hulu</a:t>
                      </a:r>
                      <a:r>
                        <a:rPr lang="en-IE" sz="2200" b="0" i="0" kern="1200" dirty="0">
                          <a:solidFill>
                            <a:srgbClr val="7F7F7F"/>
                          </a:solidFill>
                          <a:effectLst/>
                          <a:latin typeface="+mn-lt"/>
                          <a:ea typeface="+mn-ea"/>
                          <a:cs typeface="+mn-cs"/>
                        </a:rPr>
                        <a:t> </a:t>
                      </a:r>
                      <a:r>
                        <a:rPr lang="en-IE" sz="2200" b="1" i="0" kern="1200" dirty="0">
                          <a:solidFill>
                            <a:srgbClr val="7F7F7F"/>
                          </a:solidFill>
                          <a:effectLst/>
                          <a:latin typeface="+mn-lt"/>
                          <a:ea typeface="+mn-ea"/>
                          <a:cs typeface="+mn-cs"/>
                        </a:rPr>
                        <a:t>Social: </a:t>
                      </a:r>
                      <a:r>
                        <a:rPr lang="en-IE" sz="2200" b="0" i="0" kern="1200" dirty="0">
                          <a:solidFill>
                            <a:srgbClr val="7F7F7F"/>
                          </a:solidFill>
                          <a:effectLst/>
                          <a:latin typeface="+mn-lt"/>
                          <a:ea typeface="+mn-ea"/>
                          <a:cs typeface="+mn-cs"/>
                          <a:hlinkClick r:id="rId21"/>
                        </a:rPr>
                        <a:t>Match.com</a:t>
                      </a:r>
                      <a:endParaRPr lang="en-IE" sz="2200" b="0" i="0" kern="1200" dirty="0">
                        <a:solidFill>
                          <a:srgbClr val="7F7F7F"/>
                        </a:solidFill>
                        <a:effectLst/>
                        <a:latin typeface="+mn-lt"/>
                        <a:ea typeface="+mn-ea"/>
                        <a:cs typeface="+mn-cs"/>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9098803"/>
                  </a:ext>
                </a:extLst>
              </a:tr>
              <a:tr h="430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200" b="1" dirty="0">
                          <a:solidFill>
                            <a:srgbClr val="E95273"/>
                          </a:solidFill>
                        </a:rPr>
                        <a:t>8 </a:t>
                      </a:r>
                      <a:r>
                        <a:rPr lang="en-IE" sz="2200" b="0" kern="1200" dirty="0">
                          <a:solidFill>
                            <a:srgbClr val="E95273"/>
                          </a:solidFill>
                          <a:latin typeface="+mn-lt"/>
                          <a:ea typeface="+mn-ea"/>
                          <a:cs typeface="+mn-cs"/>
                          <a:hlinkClick r:id="rId2"/>
                        </a:rPr>
                        <a:t>Reverse Auction</a:t>
                      </a:r>
                      <a:endParaRPr lang="en-IE" sz="2200" b="0" kern="1200" dirty="0">
                        <a:solidFill>
                          <a:srgbClr val="E95273"/>
                        </a:solidFill>
                        <a:latin typeface="+mn-lt"/>
                        <a:ea typeface="+mn-ea"/>
                        <a:cs typeface="+mn-cs"/>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2200" b="1" i="0" kern="1200" dirty="0">
                          <a:solidFill>
                            <a:srgbClr val="7F7F7F"/>
                          </a:solidFill>
                          <a:effectLst/>
                          <a:latin typeface="+mn-lt"/>
                          <a:ea typeface="+mn-ea"/>
                          <a:cs typeface="+mn-cs"/>
                        </a:rPr>
                        <a:t>Business</a:t>
                      </a:r>
                      <a:r>
                        <a:rPr lang="en-IE" sz="2200" b="0" i="0" kern="1200" dirty="0">
                          <a:solidFill>
                            <a:srgbClr val="7F7F7F"/>
                          </a:solidFill>
                          <a:effectLst/>
                          <a:latin typeface="+mn-lt"/>
                          <a:ea typeface="+mn-ea"/>
                          <a:cs typeface="+mn-cs"/>
                        </a:rPr>
                        <a:t>: </a:t>
                      </a:r>
                      <a:r>
                        <a:rPr lang="en-IE" sz="2200" b="0" i="0" kern="1200" dirty="0">
                          <a:solidFill>
                            <a:srgbClr val="7F7F7F"/>
                          </a:solidFill>
                          <a:effectLst/>
                          <a:latin typeface="+mn-lt"/>
                          <a:ea typeface="+mn-ea"/>
                          <a:cs typeface="+mn-cs"/>
                          <a:hlinkClick r:id="rId22"/>
                        </a:rPr>
                        <a:t>FedBid </a:t>
                      </a:r>
                      <a:r>
                        <a:rPr lang="en-IE" sz="2200" b="1" i="0" kern="1200" dirty="0">
                          <a:solidFill>
                            <a:srgbClr val="7F7F7F"/>
                          </a:solidFill>
                          <a:effectLst/>
                          <a:latin typeface="+mn-lt"/>
                          <a:ea typeface="+mn-ea"/>
                          <a:cs typeface="+mn-cs"/>
                        </a:rPr>
                        <a:t>Travel: </a:t>
                      </a:r>
                      <a:r>
                        <a:rPr lang="en-IE" sz="2200" b="0" i="0" kern="1200" dirty="0">
                          <a:solidFill>
                            <a:srgbClr val="7F7F7F"/>
                          </a:solidFill>
                          <a:effectLst/>
                          <a:latin typeface="+mn-lt"/>
                          <a:ea typeface="+mn-ea"/>
                          <a:cs typeface="+mn-cs"/>
                          <a:hlinkClick r:id="rId23"/>
                        </a:rPr>
                        <a:t>Stayful</a:t>
                      </a:r>
                      <a:r>
                        <a:rPr lang="en-IE" sz="2200" b="0" i="0" kern="1200" dirty="0">
                          <a:solidFill>
                            <a:srgbClr val="7F7F7F"/>
                          </a:solidFill>
                          <a:effectLst/>
                          <a:latin typeface="+mn-lt"/>
                          <a:ea typeface="+mn-ea"/>
                          <a:cs typeface="+mn-cs"/>
                        </a:rPr>
                        <a:t> </a:t>
                      </a:r>
                      <a:r>
                        <a:rPr lang="en-IE" sz="2200" b="1" i="0" kern="1200" dirty="0">
                          <a:solidFill>
                            <a:srgbClr val="7F7F7F"/>
                          </a:solidFill>
                          <a:effectLst/>
                          <a:latin typeface="+mn-lt"/>
                          <a:ea typeface="+mn-ea"/>
                          <a:cs typeface="+mn-cs"/>
                        </a:rPr>
                        <a:t>Freelance: </a:t>
                      </a:r>
                      <a:r>
                        <a:rPr lang="en-IE" sz="2200" b="0" i="0" kern="1200" dirty="0">
                          <a:solidFill>
                            <a:srgbClr val="7F7F7F"/>
                          </a:solidFill>
                          <a:effectLst/>
                          <a:latin typeface="+mn-lt"/>
                          <a:ea typeface="+mn-ea"/>
                          <a:cs typeface="+mn-cs"/>
                          <a:hlinkClick r:id="rId24"/>
                        </a:rPr>
                        <a:t>Squeezify</a:t>
                      </a:r>
                      <a:r>
                        <a:rPr lang="en-IE" sz="2200" b="0" i="0" kern="1200" dirty="0">
                          <a:solidFill>
                            <a:srgbClr val="7F7F7F"/>
                          </a:solidFill>
                          <a:effectLst/>
                          <a:latin typeface="+mn-lt"/>
                          <a:ea typeface="+mn-ea"/>
                          <a:cs typeface="+mn-cs"/>
                        </a:rPr>
                        <a:t> </a:t>
                      </a:r>
                      <a:r>
                        <a:rPr lang="en-IE" sz="2200" b="1" i="0" kern="1200" dirty="0">
                          <a:solidFill>
                            <a:srgbClr val="7F7F7F"/>
                          </a:solidFill>
                          <a:effectLst/>
                          <a:latin typeface="+mn-lt"/>
                          <a:ea typeface="+mn-ea"/>
                          <a:cs typeface="+mn-cs"/>
                        </a:rPr>
                        <a:t>Services:</a:t>
                      </a:r>
                      <a:r>
                        <a:rPr lang="en-IE" sz="2200" b="0" i="0" kern="1200" dirty="0">
                          <a:solidFill>
                            <a:srgbClr val="7F7F7F"/>
                          </a:solidFill>
                          <a:effectLst/>
                          <a:latin typeface="+mn-lt"/>
                          <a:ea typeface="+mn-ea"/>
                          <a:cs typeface="+mn-cs"/>
                        </a:rPr>
                        <a:t> </a:t>
                      </a:r>
                      <a:r>
                        <a:rPr lang="en-IE" sz="2200" b="0" i="0" kern="1200" dirty="0">
                          <a:solidFill>
                            <a:srgbClr val="7F7F7F"/>
                          </a:solidFill>
                          <a:effectLst/>
                          <a:latin typeface="+mn-lt"/>
                          <a:ea typeface="+mn-ea"/>
                          <a:cs typeface="+mn-cs"/>
                          <a:hlinkClick r:id="rId25"/>
                        </a:rPr>
                        <a:t>MyHammer</a:t>
                      </a:r>
                      <a:endParaRPr lang="en-IE" sz="2200" b="0" i="0" kern="1200" dirty="0">
                        <a:solidFill>
                          <a:srgbClr val="7F7F7F"/>
                        </a:solidFill>
                        <a:effectLst/>
                        <a:latin typeface="+mn-lt"/>
                        <a:ea typeface="+mn-ea"/>
                        <a:cs typeface="+mn-cs"/>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4434695"/>
                  </a:ext>
                </a:extLst>
              </a:tr>
              <a:tr h="526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200" b="1" kern="1200" dirty="0">
                          <a:solidFill>
                            <a:srgbClr val="E95273"/>
                          </a:solidFill>
                          <a:latin typeface="+mn-lt"/>
                          <a:ea typeface="+mn-ea"/>
                          <a:cs typeface="+mn-cs"/>
                        </a:rPr>
                        <a:t>9 </a:t>
                      </a:r>
                      <a:r>
                        <a:rPr lang="en-IE" sz="2200" b="0" kern="1200" dirty="0">
                          <a:solidFill>
                            <a:srgbClr val="E95273"/>
                          </a:solidFill>
                          <a:latin typeface="+mn-lt"/>
                          <a:ea typeface="+mn-ea"/>
                          <a:cs typeface="+mn-cs"/>
                          <a:hlinkClick r:id="rId2"/>
                        </a:rPr>
                        <a:t>Virtual Good Model</a:t>
                      </a:r>
                      <a:endParaRPr lang="en-IE" sz="2200" b="0" kern="1200" dirty="0">
                        <a:solidFill>
                          <a:srgbClr val="E95273"/>
                        </a:solidFill>
                        <a:latin typeface="+mn-lt"/>
                        <a:ea typeface="+mn-ea"/>
                        <a:cs typeface="+mn-cs"/>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2200" b="1" i="0" kern="1200" dirty="0">
                          <a:solidFill>
                            <a:srgbClr val="7F7F7F"/>
                          </a:solidFill>
                          <a:effectLst/>
                          <a:latin typeface="+mn-lt"/>
                          <a:ea typeface="+mn-ea"/>
                          <a:cs typeface="+mn-cs"/>
                        </a:rPr>
                        <a:t>Gifts: </a:t>
                      </a:r>
                      <a:r>
                        <a:rPr lang="en-IE" sz="2200" b="0" i="0" kern="1200" dirty="0">
                          <a:solidFill>
                            <a:srgbClr val="7F7F7F"/>
                          </a:solidFill>
                          <a:effectLst/>
                          <a:latin typeface="+mn-lt"/>
                          <a:ea typeface="+mn-ea"/>
                          <a:cs typeface="+mn-cs"/>
                          <a:hlinkClick r:id="rId26"/>
                        </a:rPr>
                        <a:t>Facebook &amp; Foursquare </a:t>
                      </a:r>
                      <a:r>
                        <a:rPr lang="en-IE" sz="2200" b="1" i="0" kern="1200" dirty="0">
                          <a:solidFill>
                            <a:srgbClr val="7F7F7F"/>
                          </a:solidFill>
                          <a:effectLst/>
                          <a:latin typeface="+mn-lt"/>
                          <a:ea typeface="+mn-ea"/>
                          <a:cs typeface="+mn-cs"/>
                        </a:rPr>
                        <a:t>Virtual Currency: </a:t>
                      </a:r>
                      <a:r>
                        <a:rPr lang="en-IE" sz="2200" b="0" i="0" kern="1200" dirty="0">
                          <a:solidFill>
                            <a:srgbClr val="7F7F7F"/>
                          </a:solidFill>
                          <a:effectLst/>
                          <a:latin typeface="+mn-lt"/>
                          <a:ea typeface="+mn-ea"/>
                          <a:cs typeface="+mn-cs"/>
                          <a:hlinkClick r:id="rId26"/>
                        </a:rPr>
                        <a:t>Twitter &amp; Foursquare</a:t>
                      </a:r>
                      <a:endParaRPr lang="en-IE" sz="2200" b="0" i="0" kern="1200" dirty="0">
                        <a:solidFill>
                          <a:srgbClr val="7F7F7F"/>
                        </a:solidFill>
                        <a:effectLst/>
                        <a:latin typeface="+mn-lt"/>
                        <a:ea typeface="+mn-ea"/>
                        <a:cs typeface="+mn-cs"/>
                      </a:endParaRPr>
                    </a:p>
                  </a:txBody>
                  <a:tcPr anchor="ct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7885513"/>
                  </a:ext>
                </a:extLst>
              </a:tr>
            </a:tbl>
          </a:graphicData>
        </a:graphic>
      </p:graphicFrame>
    </p:spTree>
    <p:extLst>
      <p:ext uri="{BB962C8B-B14F-4D97-AF65-F5344CB8AC3E}">
        <p14:creationId xmlns:p14="http://schemas.microsoft.com/office/powerpoint/2010/main" val="1537482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sz="quarter" idx="13"/>
          </p:nvPr>
        </p:nvSpPr>
        <p:spPr>
          <a:xfrm>
            <a:off x="270182" y="355713"/>
            <a:ext cx="7878817" cy="697353"/>
          </a:xfrm>
        </p:spPr>
        <p:txBody>
          <a:bodyPr>
            <a:noAutofit/>
          </a:bodyPr>
          <a:lstStyle/>
          <a:p>
            <a:r>
              <a:rPr kumimoji="1" lang="en-US" altLang="x-none" sz="2800" b="1" dirty="0">
                <a:solidFill>
                  <a:srgbClr val="10B1A2"/>
                </a:solidFill>
                <a:latin typeface="Calibri" charset="0"/>
                <a:ea typeface="MS PGothic" charset="-128"/>
              </a:rPr>
              <a:t>1. T</a:t>
            </a:r>
            <a:r>
              <a:rPr kumimoji="1" lang="en-US" altLang="ja-JP" sz="2800" b="1" dirty="0">
                <a:solidFill>
                  <a:srgbClr val="10B1A2"/>
                </a:solidFill>
                <a:latin typeface="Calibri" charset="0"/>
                <a:ea typeface="MS PGothic" charset="-128"/>
              </a:rPr>
              <a:t>he Middleman/woman explained</a:t>
            </a:r>
            <a:endParaRPr kumimoji="1" lang="en-US" altLang="x-none" sz="2800" b="1" dirty="0">
              <a:solidFill>
                <a:srgbClr val="10B1A2"/>
              </a:solidFill>
              <a:latin typeface="Calibri" charset="0"/>
              <a:ea typeface="MS PGothic" charset="-128"/>
            </a:endParaRPr>
          </a:p>
          <a:p>
            <a:endParaRPr kumimoji="1" lang="en-US" altLang="x-none" sz="2800" b="1" dirty="0">
              <a:solidFill>
                <a:srgbClr val="10B1A2"/>
              </a:solidFill>
              <a:latin typeface="Calibri" charset="0"/>
              <a:ea typeface="MS PGothic" charset="-128"/>
            </a:endParaRPr>
          </a:p>
          <a:p>
            <a:endParaRPr lang="en-US" altLang="x-none" sz="2800" b="1" dirty="0">
              <a:solidFill>
                <a:srgbClr val="10B1A2"/>
              </a:solidFill>
            </a:endParaRPr>
          </a:p>
        </p:txBody>
      </p:sp>
      <p:sp>
        <p:nvSpPr>
          <p:cNvPr id="3" name="Text Placeholder 2">
            <a:extLst>
              <a:ext uri="{FF2B5EF4-FFF2-40B4-BE49-F238E27FC236}">
                <a16:creationId xmlns:a16="http://schemas.microsoft.com/office/drawing/2014/main" id="{4E53D31B-AF8A-432F-BC05-BAA31563015F}"/>
              </a:ext>
            </a:extLst>
          </p:cNvPr>
          <p:cNvSpPr>
            <a:spLocks noGrp="1"/>
          </p:cNvSpPr>
          <p:nvPr>
            <p:ph type="body" sz="quarter" idx="14"/>
          </p:nvPr>
        </p:nvSpPr>
        <p:spPr/>
        <p:txBody>
          <a:bodyPr/>
          <a:lstStyle/>
          <a:p>
            <a:endParaRPr lang="en-IE"/>
          </a:p>
        </p:txBody>
      </p:sp>
      <p:graphicFrame>
        <p:nvGraphicFramePr>
          <p:cNvPr id="5" name="Table 4">
            <a:extLst>
              <a:ext uri="{FF2B5EF4-FFF2-40B4-BE49-F238E27FC236}">
                <a16:creationId xmlns:a16="http://schemas.microsoft.com/office/drawing/2014/main" id="{6DFC1A62-203C-4A90-A8CF-4733CE7AC69E}"/>
              </a:ext>
            </a:extLst>
          </p:cNvPr>
          <p:cNvGraphicFramePr>
            <a:graphicFrameLocks noGrp="1"/>
          </p:cNvGraphicFramePr>
          <p:nvPr>
            <p:extLst>
              <p:ext uri="{D42A27DB-BD31-4B8C-83A1-F6EECF244321}">
                <p14:modId xmlns:p14="http://schemas.microsoft.com/office/powerpoint/2010/main" val="2033178578"/>
              </p:ext>
            </p:extLst>
          </p:nvPr>
        </p:nvGraphicFramePr>
        <p:xfrm>
          <a:off x="0" y="986913"/>
          <a:ext cx="12315541" cy="5105400"/>
        </p:xfrm>
        <a:graphic>
          <a:graphicData uri="http://schemas.openxmlformats.org/drawingml/2006/table">
            <a:tbl>
              <a:tblPr firstRow="1" bandRow="1">
                <a:tableStyleId>{5C22544A-7EE6-4342-B048-85BDC9FD1C3A}</a:tableStyleId>
              </a:tblPr>
              <a:tblGrid>
                <a:gridCol w="2329106">
                  <a:extLst>
                    <a:ext uri="{9D8B030D-6E8A-4147-A177-3AD203B41FA5}">
                      <a16:colId xmlns:a16="http://schemas.microsoft.com/office/drawing/2014/main" val="2511320271"/>
                    </a:ext>
                  </a:extLst>
                </a:gridCol>
                <a:gridCol w="6476959">
                  <a:extLst>
                    <a:ext uri="{9D8B030D-6E8A-4147-A177-3AD203B41FA5}">
                      <a16:colId xmlns:a16="http://schemas.microsoft.com/office/drawing/2014/main" val="3769336457"/>
                    </a:ext>
                  </a:extLst>
                </a:gridCol>
                <a:gridCol w="3509476">
                  <a:extLst>
                    <a:ext uri="{9D8B030D-6E8A-4147-A177-3AD203B41FA5}">
                      <a16:colId xmlns:a16="http://schemas.microsoft.com/office/drawing/2014/main" val="1320821074"/>
                    </a:ext>
                  </a:extLst>
                </a:gridCol>
              </a:tblGrid>
              <a:tr h="370840">
                <a:tc>
                  <a:txBody>
                    <a:bodyPr/>
                    <a:lstStyle/>
                    <a:p>
                      <a:pPr algn="ctr"/>
                      <a:r>
                        <a:rPr lang="en-IE" sz="2400" b="0" dirty="0">
                          <a:solidFill>
                            <a:schemeClr val="bg1"/>
                          </a:solidFill>
                        </a:rPr>
                        <a:t>Business Model</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Why it Works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Examples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extLst>
                  <a:ext uri="{0D108BD9-81ED-4DB2-BD59-A6C34878D82A}">
                    <a16:rowId xmlns:a16="http://schemas.microsoft.com/office/drawing/2014/main" val="3925927922"/>
                  </a:ext>
                </a:extLst>
              </a:tr>
              <a:tr h="370840">
                <a:tc>
                  <a:txBody>
                    <a:bodyPr/>
                    <a:lstStyle/>
                    <a:p>
                      <a:r>
                        <a:rPr lang="en-IE" sz="2400" b="0" dirty="0">
                          <a:solidFill>
                            <a:srgbClr val="7F7F7F"/>
                          </a:solidFill>
                        </a:rPr>
                        <a:t>Become the </a:t>
                      </a:r>
                      <a:r>
                        <a:rPr lang="en-IE" sz="2400" b="0" dirty="0">
                          <a:solidFill>
                            <a:srgbClr val="7F7F7F"/>
                          </a:solidFill>
                          <a:hlinkClick r:id="rId2"/>
                        </a:rPr>
                        <a:t>Middleman</a:t>
                      </a:r>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r>
                        <a:rPr lang="en-IE" sz="2200" b="0" dirty="0">
                          <a:solidFill>
                            <a:srgbClr val="7F7F7F"/>
                          </a:solidFill>
                        </a:rPr>
                        <a:t>Full Article</a:t>
                      </a:r>
                      <a:r>
                        <a:rPr lang="en-IE" sz="2200" b="1" dirty="0">
                          <a:solidFill>
                            <a:srgbClr val="525252"/>
                          </a:solidFill>
                        </a:rPr>
                        <a:t>: </a:t>
                      </a:r>
                      <a:r>
                        <a:rPr lang="en-IE" sz="2200" b="1" dirty="0">
                          <a:solidFill>
                            <a:srgbClr val="525252"/>
                          </a:solidFill>
                          <a:hlinkClick r:id="rId3"/>
                        </a:rPr>
                        <a:t>huffingtonpost</a:t>
                      </a:r>
                      <a:endParaRPr lang="en-IE" sz="2200" b="1" dirty="0">
                        <a:solidFill>
                          <a:srgbClr val="525252"/>
                        </a:solidFill>
                      </a:endParaRP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Clr>
                          <a:srgbClr val="E95273"/>
                        </a:buClr>
                        <a:buFont typeface="Arial" panose="020B0604020202020204" pitchFamily="34" charset="0"/>
                        <a:buChar char="•"/>
                      </a:pPr>
                      <a:r>
                        <a:rPr lang="en-IE" sz="2300" kern="1200" dirty="0">
                          <a:solidFill>
                            <a:srgbClr val="7F7F7F"/>
                          </a:solidFill>
                          <a:latin typeface="+mn-lt"/>
                          <a:ea typeface="+mn-ea"/>
                          <a:cs typeface="+mn-cs"/>
                        </a:rPr>
                        <a:t>Highly beneficial when streamlining and managing so many connectors &amp; components in the supply chain</a:t>
                      </a:r>
                    </a:p>
                    <a:p>
                      <a:pPr marL="285750" indent="-285750">
                        <a:buClr>
                          <a:srgbClr val="E95273"/>
                        </a:buClr>
                        <a:buFont typeface="Arial" panose="020B0604020202020204" pitchFamily="34" charset="0"/>
                        <a:buChar char="•"/>
                      </a:pPr>
                      <a:r>
                        <a:rPr lang="en-IE" sz="2300" kern="1200" dirty="0">
                          <a:solidFill>
                            <a:srgbClr val="7F7F7F"/>
                          </a:solidFill>
                          <a:latin typeface="+mn-lt"/>
                          <a:ea typeface="+mn-ea"/>
                          <a:cs typeface="+mn-cs"/>
                        </a:rPr>
                        <a:t>Serious pricing advantage, make money on every transaction</a:t>
                      </a:r>
                    </a:p>
                    <a:p>
                      <a:pPr marL="285750" indent="-285750">
                        <a:buClr>
                          <a:srgbClr val="E95273"/>
                        </a:buClr>
                        <a:buFont typeface="Arial" panose="020B0604020202020204" pitchFamily="34" charset="0"/>
                        <a:buChar char="•"/>
                      </a:pPr>
                      <a:r>
                        <a:rPr lang="en-IE" sz="2300" kern="1200" dirty="0">
                          <a:solidFill>
                            <a:srgbClr val="7F7F7F"/>
                          </a:solidFill>
                          <a:latin typeface="+mn-lt"/>
                          <a:ea typeface="+mn-ea"/>
                          <a:cs typeface="+mn-cs"/>
                        </a:rPr>
                        <a:t>No inventory unless it’s a physical product</a:t>
                      </a:r>
                    </a:p>
                    <a:p>
                      <a:pPr marL="285750" indent="-285750">
                        <a:buClr>
                          <a:srgbClr val="E95273"/>
                        </a:buClr>
                        <a:buFont typeface="Arial" panose="020B0604020202020204" pitchFamily="34" charset="0"/>
                        <a:buChar char="•"/>
                      </a:pPr>
                      <a:r>
                        <a:rPr lang="en-IE" sz="2300" kern="1200" dirty="0">
                          <a:solidFill>
                            <a:srgbClr val="7F7F7F"/>
                          </a:solidFill>
                          <a:latin typeface="+mn-lt"/>
                          <a:ea typeface="+mn-ea"/>
                          <a:cs typeface="+mn-cs"/>
                        </a:rPr>
                        <a:t>Saves consumers money. Control over the quality of the product or service. </a:t>
                      </a:r>
                    </a:p>
                    <a:p>
                      <a:pPr marL="285750" indent="-285750">
                        <a:buClr>
                          <a:srgbClr val="E95273"/>
                        </a:buClr>
                        <a:buFont typeface="Arial" panose="020B0604020202020204" pitchFamily="34" charset="0"/>
                        <a:buChar char="•"/>
                      </a:pPr>
                      <a:r>
                        <a:rPr lang="en-IE" sz="2300" kern="1200" dirty="0">
                          <a:solidFill>
                            <a:srgbClr val="7F7F7F"/>
                          </a:solidFill>
                          <a:latin typeface="+mn-lt"/>
                          <a:ea typeface="+mn-ea"/>
                          <a:cs typeface="+mn-cs"/>
                        </a:rPr>
                        <a:t>Gives them immediate feedback from users to continuously develop a better product</a:t>
                      </a:r>
                    </a:p>
                    <a:p>
                      <a:pPr marL="285750" indent="-285750">
                        <a:buClr>
                          <a:srgbClr val="E95273"/>
                        </a:buClr>
                        <a:buFont typeface="Arial" panose="020B0604020202020204" pitchFamily="34" charset="0"/>
                        <a:buChar char="•"/>
                      </a:pPr>
                      <a:r>
                        <a:rPr lang="en-IE" sz="2300" kern="1200" dirty="0">
                          <a:solidFill>
                            <a:srgbClr val="7F7F7F"/>
                          </a:solidFill>
                          <a:latin typeface="+mn-lt"/>
                          <a:ea typeface="+mn-ea"/>
                          <a:cs typeface="+mn-cs"/>
                        </a:rPr>
                        <a:t>Better control over contracts and negotiations with distributors</a:t>
                      </a:r>
                    </a:p>
                    <a:p>
                      <a:pPr marL="285750" indent="-285750">
                        <a:buClr>
                          <a:srgbClr val="E95273"/>
                        </a:buClr>
                        <a:buFont typeface="Arial" panose="020B0604020202020204" pitchFamily="34" charset="0"/>
                        <a:buChar char="•"/>
                      </a:pPr>
                      <a:r>
                        <a:rPr lang="en-IE" sz="2300" kern="1200" dirty="0">
                          <a:solidFill>
                            <a:srgbClr val="7F7F7F"/>
                          </a:solidFill>
                          <a:latin typeface="+mn-lt"/>
                          <a:ea typeface="+mn-ea"/>
                          <a:cs typeface="+mn-cs"/>
                        </a:rPr>
                        <a:t>Builds stronger relationships with suppliers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8113" indent="-138113">
                        <a:tabLst/>
                      </a:pPr>
                      <a:r>
                        <a:rPr lang="en-IE" sz="2400" b="0" i="0" u="none" strike="noStrike" kern="1200" dirty="0">
                          <a:solidFill>
                            <a:srgbClr val="7F7F7F"/>
                          </a:solidFill>
                          <a:effectLst/>
                          <a:latin typeface="+mn-lt"/>
                          <a:ea typeface="+mn-ea"/>
                          <a:cs typeface="+mn-cs"/>
                        </a:rPr>
                        <a:t>Products: </a:t>
                      </a:r>
                      <a:r>
                        <a:rPr lang="en-IE" sz="2400" b="0" i="0" u="none" strike="noStrike" kern="1200" dirty="0">
                          <a:solidFill>
                            <a:srgbClr val="7F7F7F"/>
                          </a:solidFill>
                          <a:effectLst/>
                          <a:latin typeface="+mn-lt"/>
                          <a:ea typeface="+mn-ea"/>
                          <a:cs typeface="+mn-cs"/>
                          <a:hlinkClick r:id="rId4"/>
                        </a:rPr>
                        <a:t>Warby Parker</a:t>
                      </a:r>
                      <a:r>
                        <a:rPr lang="en-IE" sz="2400" b="0" i="0" kern="1200" dirty="0">
                          <a:solidFill>
                            <a:srgbClr val="7F7F7F"/>
                          </a:solidFill>
                          <a:effectLst/>
                          <a:latin typeface="+mn-lt"/>
                          <a:ea typeface="+mn-ea"/>
                          <a:cs typeface="+mn-cs"/>
                        </a:rPr>
                        <a:t> </a:t>
                      </a:r>
                    </a:p>
                    <a:p>
                      <a:pPr marL="138113" indent="-138113">
                        <a:tabLst/>
                      </a:pPr>
                      <a:r>
                        <a:rPr lang="en-IE" sz="2400" b="0" i="0" kern="1200" dirty="0">
                          <a:solidFill>
                            <a:srgbClr val="7F7F7F"/>
                          </a:solidFill>
                          <a:effectLst/>
                          <a:latin typeface="+mn-lt"/>
                          <a:ea typeface="+mn-ea"/>
                          <a:cs typeface="+mn-cs"/>
                        </a:rPr>
                        <a:t>Videos: </a:t>
                      </a:r>
                      <a:r>
                        <a:rPr lang="en-IE" sz="2400" b="0" i="0" kern="1200" dirty="0">
                          <a:solidFill>
                            <a:srgbClr val="7F7F7F"/>
                          </a:solidFill>
                          <a:effectLst/>
                          <a:latin typeface="+mn-lt"/>
                          <a:ea typeface="+mn-ea"/>
                          <a:cs typeface="+mn-cs"/>
                          <a:hlinkClick r:id="rId5"/>
                        </a:rPr>
                        <a:t>Netflix</a:t>
                      </a:r>
                      <a:r>
                        <a:rPr lang="en-IE" sz="2400" b="0" i="0" kern="1200" dirty="0">
                          <a:solidFill>
                            <a:srgbClr val="7F7F7F"/>
                          </a:solidFill>
                          <a:effectLst/>
                          <a:latin typeface="+mn-lt"/>
                          <a:ea typeface="+mn-ea"/>
                          <a:cs typeface="+mn-cs"/>
                        </a:rPr>
                        <a:t> </a:t>
                      </a:r>
                    </a:p>
                    <a:p>
                      <a:pPr marL="138113" indent="-138113">
                        <a:tabLst/>
                      </a:pPr>
                      <a:r>
                        <a:rPr lang="en-IE" sz="2400" b="0" i="0" kern="1200" dirty="0">
                          <a:solidFill>
                            <a:srgbClr val="7F7F7F"/>
                          </a:solidFill>
                          <a:effectLst/>
                          <a:latin typeface="+mn-lt"/>
                          <a:ea typeface="+mn-ea"/>
                          <a:cs typeface="+mn-cs"/>
                        </a:rPr>
                        <a:t>Retail: </a:t>
                      </a:r>
                      <a:r>
                        <a:rPr lang="en-IE" sz="2400" b="0" i="0" kern="1200" dirty="0">
                          <a:solidFill>
                            <a:srgbClr val="7F7F7F"/>
                          </a:solidFill>
                          <a:effectLst/>
                          <a:latin typeface="+mn-lt"/>
                          <a:ea typeface="+mn-ea"/>
                          <a:cs typeface="+mn-cs"/>
                          <a:hlinkClick r:id="rId6"/>
                        </a:rPr>
                        <a:t>Amazon</a:t>
                      </a:r>
                      <a:r>
                        <a:rPr lang="en-IE" sz="2400" b="0" i="0" kern="1200" dirty="0">
                          <a:solidFill>
                            <a:srgbClr val="7F7F7F"/>
                          </a:solidFill>
                          <a:effectLst/>
                          <a:latin typeface="+mn-lt"/>
                          <a:ea typeface="+mn-ea"/>
                          <a:cs typeface="+mn-cs"/>
                        </a:rPr>
                        <a:t> </a:t>
                      </a:r>
                    </a:p>
                    <a:p>
                      <a:pPr marL="138113" indent="-138113">
                        <a:tabLst/>
                      </a:pPr>
                      <a:r>
                        <a:rPr lang="en-IE" sz="2400" b="0" i="0" kern="1200" dirty="0">
                          <a:solidFill>
                            <a:srgbClr val="7F7F7F"/>
                          </a:solidFill>
                          <a:effectLst/>
                          <a:latin typeface="+mn-lt"/>
                          <a:ea typeface="+mn-ea"/>
                          <a:cs typeface="+mn-cs"/>
                        </a:rPr>
                        <a:t>Accommodation: </a:t>
                      </a:r>
                      <a:r>
                        <a:rPr lang="en-IE" sz="2400" b="0" i="0" kern="1200" dirty="0">
                          <a:solidFill>
                            <a:srgbClr val="7F7F7F"/>
                          </a:solidFill>
                          <a:effectLst/>
                          <a:latin typeface="+mn-lt"/>
                          <a:ea typeface="+mn-ea"/>
                          <a:cs typeface="+mn-cs"/>
                          <a:hlinkClick r:id="rId7"/>
                        </a:rPr>
                        <a:t>Airbnb</a:t>
                      </a:r>
                      <a:endParaRPr lang="en-IE" sz="2400" b="0" i="0" kern="1200" dirty="0">
                        <a:solidFill>
                          <a:srgbClr val="7F7F7F"/>
                        </a:solidFill>
                        <a:effectLst/>
                        <a:latin typeface="+mn-lt"/>
                        <a:ea typeface="+mn-ea"/>
                        <a:cs typeface="+mn-cs"/>
                      </a:endParaRPr>
                    </a:p>
                    <a:p>
                      <a:pPr marL="138113" indent="-138113">
                        <a:tabLst/>
                      </a:pPr>
                      <a:endParaRPr lang="en-IE" sz="2400" b="0" i="0" kern="1200" dirty="0">
                        <a:solidFill>
                          <a:srgbClr val="7F7F7F"/>
                        </a:solidFill>
                        <a:effectLst/>
                        <a:latin typeface="+mn-lt"/>
                        <a:ea typeface="+mn-ea"/>
                        <a:cs typeface="+mn-cs"/>
                      </a:endParaRPr>
                    </a:p>
                    <a:p>
                      <a:r>
                        <a:rPr lang="en-IE" sz="2200" b="1" i="0" kern="1200" dirty="0">
                          <a:solidFill>
                            <a:srgbClr val="E95273"/>
                          </a:solidFill>
                          <a:effectLst/>
                          <a:latin typeface="+mn-lt"/>
                          <a:ea typeface="+mn-ea"/>
                          <a:cs typeface="+mn-cs"/>
                        </a:rPr>
                        <a:t>Article: </a:t>
                      </a:r>
                      <a:r>
                        <a:rPr lang="en-IE" sz="2200" b="0" i="0" kern="1200" dirty="0">
                          <a:solidFill>
                            <a:schemeClr val="dk1"/>
                          </a:solidFill>
                          <a:effectLst/>
                          <a:latin typeface="+mn-lt"/>
                          <a:ea typeface="+mn-ea"/>
                          <a:cs typeface="+mn-cs"/>
                          <a:hlinkClick r:id="rId8"/>
                        </a:rPr>
                        <a:t>Google, Apple, Kindle &amp; The Middleman</a:t>
                      </a:r>
                      <a:endParaRPr lang="en-IE" sz="2200" dirty="0"/>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003722"/>
                  </a:ext>
                </a:extLst>
              </a:tr>
            </a:tbl>
          </a:graphicData>
        </a:graphic>
      </p:graphicFrame>
    </p:spTree>
    <p:extLst>
      <p:ext uri="{BB962C8B-B14F-4D97-AF65-F5344CB8AC3E}">
        <p14:creationId xmlns:p14="http://schemas.microsoft.com/office/powerpoint/2010/main" val="2167230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sz="quarter" idx="13"/>
          </p:nvPr>
        </p:nvSpPr>
        <p:spPr>
          <a:xfrm>
            <a:off x="270182" y="355713"/>
            <a:ext cx="7878817" cy="697353"/>
          </a:xfrm>
        </p:spPr>
        <p:txBody>
          <a:bodyPr>
            <a:noAutofit/>
          </a:bodyPr>
          <a:lstStyle/>
          <a:p>
            <a:r>
              <a:rPr kumimoji="1" lang="en-US" altLang="x-none" sz="2800" b="1" dirty="0">
                <a:solidFill>
                  <a:srgbClr val="10B1A2"/>
                </a:solidFill>
                <a:latin typeface="Calibri" charset="0"/>
                <a:ea typeface="MS PGothic" charset="-128"/>
              </a:rPr>
              <a:t>2. T</a:t>
            </a:r>
            <a:r>
              <a:rPr kumimoji="1" lang="en-US" altLang="ja-JP" sz="2800" b="1" dirty="0">
                <a:solidFill>
                  <a:srgbClr val="10B1A2"/>
                </a:solidFill>
                <a:latin typeface="Calibri" charset="0"/>
                <a:ea typeface="MS PGothic" charset="-128"/>
              </a:rPr>
              <a:t>he Marketplace Model explained</a:t>
            </a:r>
            <a:endParaRPr kumimoji="1" lang="en-US" altLang="x-none" sz="2800" b="1" dirty="0">
              <a:solidFill>
                <a:srgbClr val="10B1A2"/>
              </a:solidFill>
              <a:latin typeface="Calibri" charset="0"/>
              <a:ea typeface="MS PGothic" charset="-128"/>
            </a:endParaRPr>
          </a:p>
          <a:p>
            <a:endParaRPr kumimoji="1" lang="en-US" altLang="x-none" sz="2800" b="1" dirty="0">
              <a:solidFill>
                <a:srgbClr val="10B1A2"/>
              </a:solidFill>
              <a:latin typeface="Calibri" charset="0"/>
              <a:ea typeface="MS PGothic" charset="-128"/>
            </a:endParaRPr>
          </a:p>
          <a:p>
            <a:endParaRPr lang="en-US" altLang="x-none" sz="2800" b="1" dirty="0">
              <a:solidFill>
                <a:srgbClr val="10B1A2"/>
              </a:solidFill>
            </a:endParaRPr>
          </a:p>
        </p:txBody>
      </p:sp>
      <p:sp>
        <p:nvSpPr>
          <p:cNvPr id="3" name="Text Placeholder 2">
            <a:extLst>
              <a:ext uri="{FF2B5EF4-FFF2-40B4-BE49-F238E27FC236}">
                <a16:creationId xmlns:a16="http://schemas.microsoft.com/office/drawing/2014/main" id="{4E53D31B-AF8A-432F-BC05-BAA31563015F}"/>
              </a:ext>
            </a:extLst>
          </p:cNvPr>
          <p:cNvSpPr>
            <a:spLocks noGrp="1"/>
          </p:cNvSpPr>
          <p:nvPr>
            <p:ph type="body" sz="quarter" idx="14"/>
          </p:nvPr>
        </p:nvSpPr>
        <p:spPr/>
        <p:txBody>
          <a:bodyPr/>
          <a:lstStyle/>
          <a:p>
            <a:endParaRPr lang="en-IE"/>
          </a:p>
        </p:txBody>
      </p:sp>
      <p:graphicFrame>
        <p:nvGraphicFramePr>
          <p:cNvPr id="6" name="Table 5">
            <a:extLst>
              <a:ext uri="{FF2B5EF4-FFF2-40B4-BE49-F238E27FC236}">
                <a16:creationId xmlns:a16="http://schemas.microsoft.com/office/drawing/2014/main" id="{8B0BAA63-9AE9-4B3C-8777-628F07BDDBA2}"/>
              </a:ext>
            </a:extLst>
          </p:cNvPr>
          <p:cNvGraphicFramePr>
            <a:graphicFrameLocks noGrp="1"/>
          </p:cNvGraphicFramePr>
          <p:nvPr>
            <p:extLst>
              <p:ext uri="{D42A27DB-BD31-4B8C-83A1-F6EECF244321}">
                <p14:modId xmlns:p14="http://schemas.microsoft.com/office/powerpoint/2010/main" val="1886644096"/>
              </p:ext>
            </p:extLst>
          </p:nvPr>
        </p:nvGraphicFramePr>
        <p:xfrm>
          <a:off x="0" y="1154460"/>
          <a:ext cx="12192000" cy="4937853"/>
        </p:xfrm>
        <a:graphic>
          <a:graphicData uri="http://schemas.openxmlformats.org/drawingml/2006/table">
            <a:tbl>
              <a:tblPr firstRow="1" bandRow="1">
                <a:tableStyleId>{5C22544A-7EE6-4342-B048-85BDC9FD1C3A}</a:tableStyleId>
              </a:tblPr>
              <a:tblGrid>
                <a:gridCol w="2305742">
                  <a:extLst>
                    <a:ext uri="{9D8B030D-6E8A-4147-A177-3AD203B41FA5}">
                      <a16:colId xmlns:a16="http://schemas.microsoft.com/office/drawing/2014/main" val="2511320271"/>
                    </a:ext>
                  </a:extLst>
                </a:gridCol>
                <a:gridCol w="6411987">
                  <a:extLst>
                    <a:ext uri="{9D8B030D-6E8A-4147-A177-3AD203B41FA5}">
                      <a16:colId xmlns:a16="http://schemas.microsoft.com/office/drawing/2014/main" val="3769336457"/>
                    </a:ext>
                  </a:extLst>
                </a:gridCol>
                <a:gridCol w="3474271">
                  <a:extLst>
                    <a:ext uri="{9D8B030D-6E8A-4147-A177-3AD203B41FA5}">
                      <a16:colId xmlns:a16="http://schemas.microsoft.com/office/drawing/2014/main" val="1320821074"/>
                    </a:ext>
                  </a:extLst>
                </a:gridCol>
              </a:tblGrid>
              <a:tr h="440720">
                <a:tc>
                  <a:txBody>
                    <a:bodyPr/>
                    <a:lstStyle/>
                    <a:p>
                      <a:pPr algn="ctr"/>
                      <a:r>
                        <a:rPr lang="en-IE" sz="2400" b="0" dirty="0">
                          <a:solidFill>
                            <a:schemeClr val="bg1"/>
                          </a:solidFill>
                        </a:rPr>
                        <a:t>Business Model</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Why it Works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Examples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extLst>
                  <a:ext uri="{0D108BD9-81ED-4DB2-BD59-A6C34878D82A}">
                    <a16:rowId xmlns:a16="http://schemas.microsoft.com/office/drawing/2014/main" val="3925927922"/>
                  </a:ext>
                </a:extLst>
              </a:tr>
              <a:tr h="4480653">
                <a:tc>
                  <a:txBody>
                    <a:bodyPr/>
                    <a:lstStyle/>
                    <a:p>
                      <a:r>
                        <a:rPr lang="en-IE" sz="2400" b="0" dirty="0">
                          <a:solidFill>
                            <a:srgbClr val="7F7F7F"/>
                          </a:solidFill>
                        </a:rPr>
                        <a:t>Become a </a:t>
                      </a:r>
                      <a:r>
                        <a:rPr lang="en-IE" sz="2400" b="0" dirty="0">
                          <a:solidFill>
                            <a:srgbClr val="7F7F7F"/>
                          </a:solidFill>
                          <a:hlinkClick r:id="rId2"/>
                        </a:rPr>
                        <a:t>Marketplace</a:t>
                      </a:r>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dirty="0">
                          <a:solidFill>
                            <a:srgbClr val="7F7F7F"/>
                          </a:solidFill>
                        </a:rPr>
                        <a:t>Full Article: </a:t>
                      </a:r>
                      <a:r>
                        <a:rPr lang="en-IE" sz="2200" b="0" dirty="0">
                          <a:solidFill>
                            <a:srgbClr val="7F7F7F"/>
                          </a:solidFill>
                          <a:hlinkClick r:id="rId3"/>
                        </a:rPr>
                        <a:t>huffingtonpost</a:t>
                      </a:r>
                      <a:endParaRPr lang="en-IE" sz="2200" b="0" dirty="0">
                        <a:solidFill>
                          <a:srgbClr val="7F7F7F"/>
                        </a:solidFill>
                      </a:endParaRP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Clr>
                          <a:srgbClr val="E95273"/>
                        </a:buClr>
                        <a:buFont typeface="Arial" panose="020B0604020202020204" pitchFamily="34" charset="0"/>
                        <a:buChar char="•"/>
                      </a:pPr>
                      <a:r>
                        <a:rPr lang="en-IE" sz="2300" b="0" kern="1200" dirty="0">
                          <a:solidFill>
                            <a:srgbClr val="7F7F7F"/>
                          </a:solidFill>
                          <a:latin typeface="+mn-lt"/>
                          <a:ea typeface="+mn-ea"/>
                          <a:cs typeface="+mn-cs"/>
                        </a:rPr>
                        <a:t>This means you are simply bringing supply and demand together. AirBNB reigns as one of the top success stories to implement this business model well, incorporating the ‘sharing economy’.</a:t>
                      </a:r>
                    </a:p>
                    <a:p>
                      <a:pPr marL="285750" indent="-285750">
                        <a:buClr>
                          <a:srgbClr val="E95273"/>
                        </a:buClr>
                        <a:buFont typeface="Arial" panose="020B0604020202020204" pitchFamily="34" charset="0"/>
                        <a:buChar char="•"/>
                      </a:pPr>
                      <a:r>
                        <a:rPr lang="en-IE" sz="2300" b="0" kern="1200" dirty="0">
                          <a:solidFill>
                            <a:srgbClr val="7F7F7F"/>
                          </a:solidFill>
                          <a:latin typeface="+mn-lt"/>
                          <a:ea typeface="+mn-ea"/>
                          <a:cs typeface="+mn-cs"/>
                        </a:rPr>
                        <a:t>Zero overheads and no inventory. Run the company virtually. No manufacturing costs. </a:t>
                      </a:r>
                    </a:p>
                    <a:p>
                      <a:pPr marL="285750" indent="-285750">
                        <a:buClr>
                          <a:srgbClr val="E95273"/>
                        </a:buClr>
                        <a:buFont typeface="Arial" panose="020B0604020202020204" pitchFamily="34" charset="0"/>
                        <a:buChar char="•"/>
                      </a:pPr>
                      <a:r>
                        <a:rPr lang="en-IE" sz="2300" b="0" kern="1200" dirty="0">
                          <a:solidFill>
                            <a:srgbClr val="7F7F7F"/>
                          </a:solidFill>
                          <a:latin typeface="+mn-lt"/>
                          <a:ea typeface="+mn-ea"/>
                          <a:cs typeface="+mn-cs"/>
                        </a:rPr>
                        <a:t>Simply bringing the buyers to the sellers (vice versa). Customers find exactly what they want at a discounted price and sellers get a profit and reach customers. Customers are happy to find exactly what they want, usually at a discounted price. </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2400" b="0" i="0" u="none" strike="noStrike" kern="1200" dirty="0">
                          <a:solidFill>
                            <a:srgbClr val="7F7F7F"/>
                          </a:solidFill>
                          <a:effectLst/>
                          <a:latin typeface="+mn-lt"/>
                          <a:ea typeface="+mn-ea"/>
                          <a:cs typeface="+mn-cs"/>
                        </a:rPr>
                        <a:t>Retail: </a:t>
                      </a:r>
                      <a:r>
                        <a:rPr lang="en-IE" sz="2400" b="0" i="0" u="none" strike="noStrike" kern="1200" dirty="0">
                          <a:solidFill>
                            <a:srgbClr val="7F7F7F"/>
                          </a:solidFill>
                          <a:effectLst/>
                          <a:latin typeface="+mn-lt"/>
                          <a:ea typeface="+mn-ea"/>
                          <a:cs typeface="+mn-cs"/>
                          <a:hlinkClick r:id="rId4"/>
                        </a:rPr>
                        <a:t>Raise</a:t>
                      </a:r>
                      <a:endParaRPr lang="en-IE" sz="2400" b="0" i="0" kern="1200" dirty="0">
                        <a:solidFill>
                          <a:srgbClr val="7F7F7F"/>
                        </a:solidFill>
                        <a:effectLst/>
                        <a:latin typeface="+mn-lt"/>
                        <a:ea typeface="+mn-ea"/>
                        <a:cs typeface="+mn-cs"/>
                      </a:endParaRPr>
                    </a:p>
                    <a:p>
                      <a:r>
                        <a:rPr lang="en-IE" sz="2400" b="0" i="0" kern="1200" dirty="0">
                          <a:solidFill>
                            <a:srgbClr val="7F7F7F"/>
                          </a:solidFill>
                          <a:effectLst/>
                          <a:latin typeface="+mn-lt"/>
                          <a:ea typeface="+mn-ea"/>
                          <a:cs typeface="+mn-cs"/>
                        </a:rPr>
                        <a:t>Travel: </a:t>
                      </a:r>
                      <a:r>
                        <a:rPr lang="en-IE" sz="2400" b="0" i="0" kern="1200" dirty="0">
                          <a:solidFill>
                            <a:srgbClr val="7F7F7F"/>
                          </a:solidFill>
                          <a:effectLst/>
                          <a:latin typeface="+mn-lt"/>
                          <a:ea typeface="+mn-ea"/>
                          <a:cs typeface="+mn-cs"/>
                          <a:hlinkClick r:id="rId5"/>
                        </a:rPr>
                        <a:t>Uber  </a:t>
                      </a:r>
                      <a:endParaRPr lang="en-IE" sz="2400" b="0" i="0" kern="1200" dirty="0">
                        <a:solidFill>
                          <a:srgbClr val="7F7F7F"/>
                        </a:solidFill>
                        <a:effectLst/>
                        <a:latin typeface="+mn-lt"/>
                        <a:ea typeface="+mn-ea"/>
                        <a:cs typeface="+mn-cs"/>
                      </a:endParaRPr>
                    </a:p>
                    <a:p>
                      <a:r>
                        <a:rPr lang="en-IE" sz="2400" b="0" i="0" kern="1200" dirty="0">
                          <a:solidFill>
                            <a:srgbClr val="7F7F7F"/>
                          </a:solidFill>
                          <a:effectLst/>
                          <a:latin typeface="+mn-lt"/>
                          <a:ea typeface="+mn-ea"/>
                          <a:cs typeface="+mn-cs"/>
                        </a:rPr>
                        <a:t>Accommodation: </a:t>
                      </a:r>
                      <a:r>
                        <a:rPr lang="en-IE" sz="2400" b="0" i="0" kern="1200" dirty="0">
                          <a:solidFill>
                            <a:srgbClr val="7F7F7F"/>
                          </a:solidFill>
                          <a:effectLst/>
                          <a:latin typeface="+mn-lt"/>
                          <a:ea typeface="+mn-ea"/>
                          <a:cs typeface="+mn-cs"/>
                          <a:hlinkClick r:id="rId6"/>
                        </a:rPr>
                        <a:t>Airbnb</a:t>
                      </a:r>
                      <a:endParaRPr lang="en-IE" sz="2400" b="0" i="0" kern="1200" dirty="0">
                        <a:solidFill>
                          <a:srgbClr val="7F7F7F"/>
                        </a:solidFill>
                        <a:effectLst/>
                        <a:latin typeface="+mn-lt"/>
                        <a:ea typeface="+mn-ea"/>
                        <a:cs typeface="+mn-cs"/>
                      </a:endParaRPr>
                    </a:p>
                    <a:p>
                      <a:r>
                        <a:rPr lang="en-IE" sz="2400" b="0" i="0" kern="1200" dirty="0">
                          <a:solidFill>
                            <a:srgbClr val="7F7F7F"/>
                          </a:solidFill>
                          <a:effectLst/>
                          <a:latin typeface="+mn-lt"/>
                          <a:ea typeface="+mn-ea"/>
                          <a:cs typeface="+mn-cs"/>
                        </a:rPr>
                        <a:t>Unmet Business Needs: </a:t>
                      </a:r>
                      <a:r>
                        <a:rPr lang="en-IE" sz="2400" b="0" i="0" kern="1200" dirty="0">
                          <a:solidFill>
                            <a:srgbClr val="7F7F7F"/>
                          </a:solidFill>
                          <a:effectLst/>
                          <a:latin typeface="+mn-lt"/>
                          <a:ea typeface="+mn-ea"/>
                          <a:cs typeface="+mn-cs"/>
                          <a:hlinkClick r:id="rId7"/>
                        </a:rPr>
                        <a:t>Beast</a:t>
                      </a:r>
                      <a:endParaRPr lang="en-IE" sz="2400" b="0" i="0" kern="1200" dirty="0">
                        <a:solidFill>
                          <a:srgbClr val="7F7F7F"/>
                        </a:solidFill>
                        <a:effectLst/>
                        <a:latin typeface="+mn-lt"/>
                        <a:ea typeface="+mn-ea"/>
                        <a:cs typeface="+mn-cs"/>
                      </a:endParaRPr>
                    </a:p>
                    <a:p>
                      <a:endParaRPr lang="en-IE" sz="2400" b="0" i="0" kern="1200" dirty="0">
                        <a:solidFill>
                          <a:srgbClr val="7F7F7F"/>
                        </a:solidFill>
                        <a:effectLst/>
                        <a:latin typeface="+mn-lt"/>
                        <a:ea typeface="+mn-ea"/>
                        <a:cs typeface="+mn-cs"/>
                      </a:endParaRPr>
                    </a:p>
                    <a:p>
                      <a:r>
                        <a:rPr lang="en-IE" sz="2200" b="0" i="0" kern="1200" dirty="0">
                          <a:solidFill>
                            <a:srgbClr val="7F7F7F"/>
                          </a:solidFill>
                          <a:effectLst/>
                          <a:latin typeface="+mn-lt"/>
                          <a:ea typeface="+mn-ea"/>
                          <a:cs typeface="+mn-cs"/>
                        </a:rPr>
                        <a:t>Article: </a:t>
                      </a:r>
                      <a:r>
                        <a:rPr lang="en-IE" sz="2200" b="0" i="0" kern="1200" dirty="0">
                          <a:solidFill>
                            <a:srgbClr val="7F7F7F"/>
                          </a:solidFill>
                          <a:effectLst/>
                          <a:latin typeface="+mn-lt"/>
                          <a:ea typeface="+mn-ea"/>
                          <a:cs typeface="+mn-cs"/>
                          <a:hlinkClick r:id="rId8"/>
                        </a:rPr>
                        <a:t>4 Questions Every Marketplace Startup Should be able to Answer</a:t>
                      </a:r>
                      <a:endParaRPr lang="en-IE" sz="2200" b="0" dirty="0">
                        <a:solidFill>
                          <a:srgbClr val="7F7F7F"/>
                        </a:solidFill>
                      </a:endParaRP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003722"/>
                  </a:ext>
                </a:extLst>
              </a:tr>
            </a:tbl>
          </a:graphicData>
        </a:graphic>
      </p:graphicFrame>
    </p:spTree>
    <p:extLst>
      <p:ext uri="{BB962C8B-B14F-4D97-AF65-F5344CB8AC3E}">
        <p14:creationId xmlns:p14="http://schemas.microsoft.com/office/powerpoint/2010/main" val="3012640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sz="quarter" idx="13"/>
          </p:nvPr>
        </p:nvSpPr>
        <p:spPr>
          <a:xfrm>
            <a:off x="270182" y="355713"/>
            <a:ext cx="7878817" cy="697353"/>
          </a:xfrm>
        </p:spPr>
        <p:txBody>
          <a:bodyPr>
            <a:noAutofit/>
          </a:bodyPr>
          <a:lstStyle/>
          <a:p>
            <a:r>
              <a:rPr kumimoji="1" lang="en-US" altLang="x-none" sz="2800" b="1" dirty="0">
                <a:solidFill>
                  <a:srgbClr val="10B1A2"/>
                </a:solidFill>
                <a:latin typeface="Calibri" charset="0"/>
                <a:ea typeface="MS PGothic" charset="-128"/>
              </a:rPr>
              <a:t>3. T</a:t>
            </a:r>
            <a:r>
              <a:rPr kumimoji="1" lang="en-US" altLang="ja-JP" sz="2800" b="1" dirty="0">
                <a:solidFill>
                  <a:srgbClr val="10B1A2"/>
                </a:solidFill>
                <a:latin typeface="Calibri" charset="0"/>
                <a:ea typeface="MS PGothic" charset="-128"/>
              </a:rPr>
              <a:t>he Subscription Model explained</a:t>
            </a:r>
            <a:endParaRPr kumimoji="1" lang="en-US" altLang="x-none" sz="2800" b="1" dirty="0">
              <a:solidFill>
                <a:srgbClr val="10B1A2"/>
              </a:solidFill>
              <a:latin typeface="Calibri" charset="0"/>
              <a:ea typeface="MS PGothic" charset="-128"/>
            </a:endParaRPr>
          </a:p>
          <a:p>
            <a:endParaRPr kumimoji="1" lang="en-US" altLang="x-none" sz="2800" b="1" dirty="0">
              <a:solidFill>
                <a:srgbClr val="10B1A2"/>
              </a:solidFill>
              <a:latin typeface="Calibri" charset="0"/>
              <a:ea typeface="MS PGothic" charset="-128"/>
            </a:endParaRPr>
          </a:p>
          <a:p>
            <a:endParaRPr lang="en-US" altLang="x-none" sz="2800" b="1" dirty="0">
              <a:solidFill>
                <a:srgbClr val="10B1A2"/>
              </a:solidFill>
            </a:endParaRPr>
          </a:p>
        </p:txBody>
      </p:sp>
      <p:sp>
        <p:nvSpPr>
          <p:cNvPr id="3" name="Text Placeholder 2">
            <a:extLst>
              <a:ext uri="{FF2B5EF4-FFF2-40B4-BE49-F238E27FC236}">
                <a16:creationId xmlns:a16="http://schemas.microsoft.com/office/drawing/2014/main" id="{4E53D31B-AF8A-432F-BC05-BAA31563015F}"/>
              </a:ext>
            </a:extLst>
          </p:cNvPr>
          <p:cNvSpPr>
            <a:spLocks noGrp="1"/>
          </p:cNvSpPr>
          <p:nvPr>
            <p:ph type="body" sz="quarter" idx="14"/>
          </p:nvPr>
        </p:nvSpPr>
        <p:spPr/>
        <p:txBody>
          <a:bodyPr/>
          <a:lstStyle/>
          <a:p>
            <a:endParaRPr lang="en-IE"/>
          </a:p>
        </p:txBody>
      </p:sp>
      <p:graphicFrame>
        <p:nvGraphicFramePr>
          <p:cNvPr id="5" name="Table 4">
            <a:extLst>
              <a:ext uri="{FF2B5EF4-FFF2-40B4-BE49-F238E27FC236}">
                <a16:creationId xmlns:a16="http://schemas.microsoft.com/office/drawing/2014/main" id="{EE5C276F-4BD6-4C76-81BE-2A2DA9587EEC}"/>
              </a:ext>
            </a:extLst>
          </p:cNvPr>
          <p:cNvGraphicFramePr>
            <a:graphicFrameLocks noGrp="1"/>
          </p:cNvGraphicFramePr>
          <p:nvPr>
            <p:extLst>
              <p:ext uri="{D42A27DB-BD31-4B8C-83A1-F6EECF244321}">
                <p14:modId xmlns:p14="http://schemas.microsoft.com/office/powerpoint/2010/main" val="803591879"/>
              </p:ext>
            </p:extLst>
          </p:nvPr>
        </p:nvGraphicFramePr>
        <p:xfrm>
          <a:off x="0" y="1061333"/>
          <a:ext cx="12192000" cy="5030980"/>
        </p:xfrm>
        <a:graphic>
          <a:graphicData uri="http://schemas.openxmlformats.org/drawingml/2006/table">
            <a:tbl>
              <a:tblPr firstRow="1" bandRow="1">
                <a:tableStyleId>{5C22544A-7EE6-4342-B048-85BDC9FD1C3A}</a:tableStyleId>
              </a:tblPr>
              <a:tblGrid>
                <a:gridCol w="2305742">
                  <a:extLst>
                    <a:ext uri="{9D8B030D-6E8A-4147-A177-3AD203B41FA5}">
                      <a16:colId xmlns:a16="http://schemas.microsoft.com/office/drawing/2014/main" val="2511320271"/>
                    </a:ext>
                  </a:extLst>
                </a:gridCol>
                <a:gridCol w="6411987">
                  <a:extLst>
                    <a:ext uri="{9D8B030D-6E8A-4147-A177-3AD203B41FA5}">
                      <a16:colId xmlns:a16="http://schemas.microsoft.com/office/drawing/2014/main" val="3769336457"/>
                    </a:ext>
                  </a:extLst>
                </a:gridCol>
                <a:gridCol w="3474271">
                  <a:extLst>
                    <a:ext uri="{9D8B030D-6E8A-4147-A177-3AD203B41FA5}">
                      <a16:colId xmlns:a16="http://schemas.microsoft.com/office/drawing/2014/main" val="1320821074"/>
                    </a:ext>
                  </a:extLst>
                </a:gridCol>
              </a:tblGrid>
              <a:tr h="483748">
                <a:tc>
                  <a:txBody>
                    <a:bodyPr/>
                    <a:lstStyle/>
                    <a:p>
                      <a:pPr algn="ctr"/>
                      <a:r>
                        <a:rPr lang="en-IE" sz="2400" b="0" dirty="0">
                          <a:solidFill>
                            <a:schemeClr val="bg1"/>
                          </a:solidFill>
                        </a:rPr>
                        <a:t>Business Model</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Why it Works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Examples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extLst>
                  <a:ext uri="{0D108BD9-81ED-4DB2-BD59-A6C34878D82A}">
                    <a16:rowId xmlns:a16="http://schemas.microsoft.com/office/drawing/2014/main" val="3925927922"/>
                  </a:ext>
                </a:extLst>
              </a:tr>
              <a:tr h="4547232">
                <a:tc>
                  <a:txBody>
                    <a:bodyPr/>
                    <a:lstStyle/>
                    <a:p>
                      <a:r>
                        <a:rPr lang="en-IE" sz="2400" b="0" dirty="0">
                          <a:solidFill>
                            <a:srgbClr val="7F7F7F"/>
                          </a:solidFill>
                        </a:rPr>
                        <a:t>Become </a:t>
                      </a:r>
                      <a:r>
                        <a:rPr lang="en-IE" sz="2400" b="0" kern="1200" dirty="0">
                          <a:solidFill>
                            <a:srgbClr val="7F7F7F"/>
                          </a:solidFill>
                          <a:latin typeface="+mn-lt"/>
                          <a:ea typeface="+mn-ea"/>
                          <a:cs typeface="+mn-cs"/>
                          <a:hlinkClick r:id="rId2"/>
                        </a:rPr>
                        <a:t>The Subscription Model</a:t>
                      </a:r>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dirty="0">
                          <a:solidFill>
                            <a:srgbClr val="7F7F7F"/>
                          </a:solidFill>
                        </a:rPr>
                        <a:t>Full Article: </a:t>
                      </a:r>
                      <a:r>
                        <a:rPr lang="en-IE" sz="2200" b="0" dirty="0">
                          <a:solidFill>
                            <a:srgbClr val="7F7F7F"/>
                          </a:solidFill>
                          <a:hlinkClick r:id="rId2"/>
                        </a:rPr>
                        <a:t>huffingtonpost</a:t>
                      </a:r>
                      <a:endParaRPr lang="en-IE" sz="2200" b="0" dirty="0">
                        <a:solidFill>
                          <a:srgbClr val="7F7F7F"/>
                        </a:solidFill>
                      </a:endParaRP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E95273"/>
                        </a:buClr>
                        <a:buSzTx/>
                        <a:buFont typeface="Arial" panose="020B0604020202020204" pitchFamily="34" charset="0"/>
                        <a:buChar char="•"/>
                        <a:tabLst/>
                        <a:defRPr/>
                      </a:pPr>
                      <a:r>
                        <a:rPr lang="en-IE" sz="2300" b="0" kern="1200" dirty="0">
                          <a:solidFill>
                            <a:srgbClr val="7F7F7F"/>
                          </a:solidFill>
                          <a:latin typeface="+mn-lt"/>
                          <a:ea typeface="+mn-ea"/>
                          <a:cs typeface="+mn-cs"/>
                        </a:rPr>
                        <a:t>Mobile payments/subscription based services are a more simple, hassle-free shopping experience. Customers receive the same product, same time every month don’t have to worry about reorders, know they get a flat rate within budget. </a:t>
                      </a:r>
                    </a:p>
                    <a:p>
                      <a:pPr marL="285750" indent="-285750">
                        <a:buClr>
                          <a:srgbClr val="E95273"/>
                        </a:buClr>
                        <a:buFont typeface="Arial" panose="020B0604020202020204" pitchFamily="34" charset="0"/>
                        <a:buChar char="•"/>
                      </a:pPr>
                      <a:r>
                        <a:rPr lang="en-IE" sz="2300" b="0" kern="1200" dirty="0">
                          <a:solidFill>
                            <a:srgbClr val="7F7F7F"/>
                          </a:solidFill>
                          <a:latin typeface="+mn-lt"/>
                          <a:ea typeface="+mn-ea"/>
                          <a:cs typeface="+mn-cs"/>
                        </a:rPr>
                        <a:t>Optimal balance of value to both the customer and start-up. Takes a lot of thinking and redoing out of the purchasing process.</a:t>
                      </a:r>
                    </a:p>
                    <a:p>
                      <a:pPr marL="285750" indent="-285750">
                        <a:buClr>
                          <a:srgbClr val="E95273"/>
                        </a:buClr>
                        <a:buFont typeface="Arial" panose="020B0604020202020204" pitchFamily="34" charset="0"/>
                        <a:buChar char="•"/>
                      </a:pPr>
                      <a:r>
                        <a:rPr lang="en-IE" sz="2300" b="0" kern="1200" dirty="0">
                          <a:solidFill>
                            <a:srgbClr val="7F7F7F"/>
                          </a:solidFill>
                          <a:latin typeface="+mn-lt"/>
                          <a:ea typeface="+mn-ea"/>
                          <a:cs typeface="+mn-cs"/>
                        </a:rPr>
                        <a:t>Need to be able to predict revenues via reoccurring sales. Enhances sustainability, increases attractiveness and potential VCs often leading to an increased company valuation</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i="0" kern="1200" dirty="0">
                          <a:solidFill>
                            <a:srgbClr val="7F7F7F"/>
                          </a:solidFill>
                          <a:effectLst/>
                          <a:latin typeface="+mn-lt"/>
                          <a:ea typeface="+mn-ea"/>
                          <a:cs typeface="+mn-cs"/>
                        </a:rPr>
                        <a:t>Telecommunications: </a:t>
                      </a:r>
                      <a:r>
                        <a:rPr lang="en-IE" sz="2200" b="0" i="0" kern="1200" dirty="0">
                          <a:solidFill>
                            <a:srgbClr val="7F7F7F"/>
                          </a:solidFill>
                          <a:effectLst/>
                          <a:latin typeface="+mn-lt"/>
                          <a:ea typeface="+mn-ea"/>
                          <a:cs typeface="+mn-cs"/>
                          <a:hlinkClick r:id="rId3"/>
                        </a:rPr>
                        <a:t>Netflix</a:t>
                      </a:r>
                      <a:r>
                        <a:rPr lang="en-IE" sz="2200" b="0" i="0" kern="1200" dirty="0">
                          <a:solidFill>
                            <a:srgbClr val="7F7F7F"/>
                          </a:solidFill>
                          <a:effectLst/>
                          <a:latin typeface="+mn-lt"/>
                          <a:ea typeface="+mn-ea"/>
                          <a:cs typeface="+mn-cs"/>
                        </a:rPr>
                        <a:t>, </a:t>
                      </a:r>
                      <a:r>
                        <a:rPr lang="en-IE" sz="2200" b="0" i="0" kern="1200" dirty="0">
                          <a:solidFill>
                            <a:srgbClr val="7F7F7F"/>
                          </a:solidFill>
                          <a:effectLst/>
                          <a:latin typeface="+mn-lt"/>
                          <a:ea typeface="+mn-ea"/>
                          <a:cs typeface="+mn-cs"/>
                          <a:hlinkClick r:id="rId4"/>
                        </a:rPr>
                        <a:t>Spotify </a:t>
                      </a:r>
                      <a:r>
                        <a:rPr lang="en-IE" sz="2200" b="0" i="0" kern="1200" dirty="0">
                          <a:solidFill>
                            <a:srgbClr val="7F7F7F"/>
                          </a:solidFill>
                          <a:effectLst/>
                          <a:latin typeface="+mn-lt"/>
                          <a:ea typeface="+mn-ea"/>
                          <a:cs typeface="+mn-cs"/>
                        </a:rPr>
                        <a:t>Technology </a:t>
                      </a:r>
                      <a:r>
                        <a:rPr lang="en-IE" sz="2200" b="0" i="0" kern="1200" dirty="0">
                          <a:solidFill>
                            <a:srgbClr val="7F7F7F"/>
                          </a:solidFill>
                          <a:effectLst/>
                          <a:latin typeface="+mn-lt"/>
                          <a:ea typeface="+mn-ea"/>
                          <a:cs typeface="+mn-cs"/>
                          <a:hlinkClick r:id="rId5"/>
                        </a:rPr>
                        <a:t>Virgin Media</a:t>
                      </a:r>
                      <a:r>
                        <a:rPr lang="en-IE" sz="2200" b="0" i="0" kern="1200" dirty="0">
                          <a:solidFill>
                            <a:srgbClr val="7F7F7F"/>
                          </a:solidFill>
                          <a:effectLst/>
                          <a:latin typeface="+mn-lt"/>
                          <a:ea typeface="+mn-ea"/>
                          <a:cs typeface="+mn-cs"/>
                        </a:rPr>
                        <a:t>, </a:t>
                      </a:r>
                      <a:r>
                        <a:rPr lang="en-IE" sz="2000" b="0" i="0" u="none" strike="noStrike" kern="1200" dirty="0">
                          <a:solidFill>
                            <a:srgbClr val="7F7F7F"/>
                          </a:solidFill>
                          <a:effectLst/>
                          <a:latin typeface="+mn-lt"/>
                          <a:ea typeface="+mn-ea"/>
                          <a:cs typeface="+mn-cs"/>
                          <a:hlinkClick r:id="rId6"/>
                        </a:rPr>
                        <a:t>Dollar Shave Club</a:t>
                      </a:r>
                      <a:r>
                        <a:rPr lang="en-IE" sz="2000" b="0" i="0" kern="1200" dirty="0">
                          <a:solidFill>
                            <a:srgbClr val="7F7F7F"/>
                          </a:solidFill>
                          <a:effectLst/>
                          <a:latin typeface="+mn-lt"/>
                          <a:ea typeface="+mn-ea"/>
                          <a:cs typeface="+mn-cs"/>
                        </a:rPr>
                        <a:t> </a:t>
                      </a:r>
                      <a:r>
                        <a:rPr lang="en-IE" sz="2000" b="0" kern="1200" dirty="0">
                          <a:solidFill>
                            <a:srgbClr val="7F7F7F"/>
                          </a:solidFill>
                          <a:latin typeface="+mn-lt"/>
                          <a:ea typeface="+mn-ea"/>
                          <a:cs typeface="+mn-cs"/>
                        </a:rPr>
                        <a:t>is one of those simple subscription services that made it much easier for men (and now women) to not worry about running out of razors, and save money.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2200" b="0" i="0" kern="1200" dirty="0">
                        <a:solidFill>
                          <a:srgbClr val="7F7F7F"/>
                        </a:solidFill>
                        <a:effectLst/>
                        <a:latin typeface="+mn-lt"/>
                        <a:ea typeface="+mn-ea"/>
                        <a:cs typeface="+mn-cs"/>
                      </a:endParaRPr>
                    </a:p>
                    <a:p>
                      <a:endParaRPr lang="en-IE" sz="2200" b="0" dirty="0">
                        <a:solidFill>
                          <a:srgbClr val="7F7F7F"/>
                        </a:solidFill>
                      </a:endParaRP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003722"/>
                  </a:ext>
                </a:extLst>
              </a:tr>
            </a:tbl>
          </a:graphicData>
        </a:graphic>
      </p:graphicFrame>
    </p:spTree>
    <p:extLst>
      <p:ext uri="{BB962C8B-B14F-4D97-AF65-F5344CB8AC3E}">
        <p14:creationId xmlns:p14="http://schemas.microsoft.com/office/powerpoint/2010/main" val="3469377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sz="quarter" idx="13"/>
          </p:nvPr>
        </p:nvSpPr>
        <p:spPr>
          <a:xfrm>
            <a:off x="270182" y="355713"/>
            <a:ext cx="7878817" cy="697353"/>
          </a:xfrm>
        </p:spPr>
        <p:txBody>
          <a:bodyPr>
            <a:noAutofit/>
          </a:bodyPr>
          <a:lstStyle/>
          <a:p>
            <a:r>
              <a:rPr kumimoji="1" lang="en-US" altLang="x-none" sz="2800" b="1" dirty="0">
                <a:solidFill>
                  <a:srgbClr val="10B1A2"/>
                </a:solidFill>
                <a:latin typeface="Calibri" charset="0"/>
                <a:ea typeface="MS PGothic" charset="-128"/>
              </a:rPr>
              <a:t>4. T</a:t>
            </a:r>
            <a:r>
              <a:rPr kumimoji="1" lang="en-US" altLang="ja-JP" sz="2800" b="1" dirty="0">
                <a:solidFill>
                  <a:srgbClr val="10B1A2"/>
                </a:solidFill>
                <a:latin typeface="Calibri" charset="0"/>
                <a:ea typeface="MS PGothic" charset="-128"/>
              </a:rPr>
              <a:t>he Customized Everything Model explained</a:t>
            </a:r>
            <a:endParaRPr kumimoji="1" lang="en-US" altLang="x-none" sz="2800" b="1" dirty="0">
              <a:solidFill>
                <a:srgbClr val="10B1A2"/>
              </a:solidFill>
              <a:latin typeface="Calibri" charset="0"/>
              <a:ea typeface="MS PGothic" charset="-128"/>
            </a:endParaRPr>
          </a:p>
          <a:p>
            <a:endParaRPr kumimoji="1" lang="en-US" altLang="x-none" sz="2800" b="1" dirty="0">
              <a:solidFill>
                <a:srgbClr val="10B1A2"/>
              </a:solidFill>
              <a:latin typeface="Calibri" charset="0"/>
              <a:ea typeface="MS PGothic" charset="-128"/>
            </a:endParaRPr>
          </a:p>
          <a:p>
            <a:endParaRPr lang="en-US" altLang="x-none" sz="2800" b="1" dirty="0">
              <a:solidFill>
                <a:srgbClr val="10B1A2"/>
              </a:solidFill>
            </a:endParaRPr>
          </a:p>
        </p:txBody>
      </p:sp>
      <p:sp>
        <p:nvSpPr>
          <p:cNvPr id="3" name="Text Placeholder 2">
            <a:extLst>
              <a:ext uri="{FF2B5EF4-FFF2-40B4-BE49-F238E27FC236}">
                <a16:creationId xmlns:a16="http://schemas.microsoft.com/office/drawing/2014/main" id="{4E53D31B-AF8A-432F-BC05-BAA31563015F}"/>
              </a:ext>
            </a:extLst>
          </p:cNvPr>
          <p:cNvSpPr>
            <a:spLocks noGrp="1"/>
          </p:cNvSpPr>
          <p:nvPr>
            <p:ph type="body" sz="quarter" idx="14"/>
          </p:nvPr>
        </p:nvSpPr>
        <p:spPr/>
        <p:txBody>
          <a:bodyPr/>
          <a:lstStyle/>
          <a:p>
            <a:endParaRPr lang="en-IE"/>
          </a:p>
        </p:txBody>
      </p:sp>
      <p:graphicFrame>
        <p:nvGraphicFramePr>
          <p:cNvPr id="6" name="Table 5">
            <a:extLst>
              <a:ext uri="{FF2B5EF4-FFF2-40B4-BE49-F238E27FC236}">
                <a16:creationId xmlns:a16="http://schemas.microsoft.com/office/drawing/2014/main" id="{17DEF525-A0E6-4F1F-9FC1-0A6DC02F5A1C}"/>
              </a:ext>
            </a:extLst>
          </p:cNvPr>
          <p:cNvGraphicFramePr>
            <a:graphicFrameLocks noGrp="1"/>
          </p:cNvGraphicFramePr>
          <p:nvPr>
            <p:extLst>
              <p:ext uri="{D42A27DB-BD31-4B8C-83A1-F6EECF244321}">
                <p14:modId xmlns:p14="http://schemas.microsoft.com/office/powerpoint/2010/main" val="3179272899"/>
              </p:ext>
            </p:extLst>
          </p:nvPr>
        </p:nvGraphicFramePr>
        <p:xfrm>
          <a:off x="0" y="1298028"/>
          <a:ext cx="12192000" cy="4572000"/>
        </p:xfrm>
        <a:graphic>
          <a:graphicData uri="http://schemas.openxmlformats.org/drawingml/2006/table">
            <a:tbl>
              <a:tblPr firstRow="1" bandRow="1">
                <a:tableStyleId>{5C22544A-7EE6-4342-B048-85BDC9FD1C3A}</a:tableStyleId>
              </a:tblPr>
              <a:tblGrid>
                <a:gridCol w="2305742">
                  <a:extLst>
                    <a:ext uri="{9D8B030D-6E8A-4147-A177-3AD203B41FA5}">
                      <a16:colId xmlns:a16="http://schemas.microsoft.com/office/drawing/2014/main" val="2511320271"/>
                    </a:ext>
                  </a:extLst>
                </a:gridCol>
                <a:gridCol w="5276378">
                  <a:extLst>
                    <a:ext uri="{9D8B030D-6E8A-4147-A177-3AD203B41FA5}">
                      <a16:colId xmlns:a16="http://schemas.microsoft.com/office/drawing/2014/main" val="3769336457"/>
                    </a:ext>
                  </a:extLst>
                </a:gridCol>
                <a:gridCol w="4609880">
                  <a:extLst>
                    <a:ext uri="{9D8B030D-6E8A-4147-A177-3AD203B41FA5}">
                      <a16:colId xmlns:a16="http://schemas.microsoft.com/office/drawing/2014/main" val="1320821074"/>
                    </a:ext>
                  </a:extLst>
                </a:gridCol>
              </a:tblGrid>
              <a:tr h="370840">
                <a:tc>
                  <a:txBody>
                    <a:bodyPr/>
                    <a:lstStyle/>
                    <a:p>
                      <a:pPr algn="ctr"/>
                      <a:r>
                        <a:rPr lang="en-IE" sz="2400" b="0" dirty="0">
                          <a:solidFill>
                            <a:schemeClr val="bg1"/>
                          </a:solidFill>
                        </a:rPr>
                        <a:t>Business Model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Why it Works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Examples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extLst>
                  <a:ext uri="{0D108BD9-81ED-4DB2-BD59-A6C34878D82A}">
                    <a16:rowId xmlns:a16="http://schemas.microsoft.com/office/drawing/2014/main" val="3925927922"/>
                  </a:ext>
                </a:extLst>
              </a:tr>
              <a:tr h="370840">
                <a:tc>
                  <a:txBody>
                    <a:bodyPr/>
                    <a:lstStyle/>
                    <a:p>
                      <a:r>
                        <a:rPr lang="en-IE" sz="2400" b="0" dirty="0">
                          <a:solidFill>
                            <a:srgbClr val="7F7F7F"/>
                          </a:solidFill>
                        </a:rPr>
                        <a:t>Become the </a:t>
                      </a:r>
                      <a:r>
                        <a:rPr lang="en-IE" sz="2400" b="0" i="0" kern="1200" dirty="0">
                          <a:solidFill>
                            <a:srgbClr val="7F7F7F"/>
                          </a:solidFill>
                          <a:effectLst/>
                          <a:latin typeface="+mn-lt"/>
                          <a:ea typeface="+mn-ea"/>
                          <a:cs typeface="+mn-cs"/>
                          <a:hlinkClick r:id="rId2"/>
                        </a:rPr>
                        <a:t>Customized Everything</a:t>
                      </a:r>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dirty="0">
                          <a:solidFill>
                            <a:srgbClr val="7F7F7F"/>
                          </a:solidFill>
                        </a:rPr>
                        <a:t>Full Article: </a:t>
                      </a:r>
                      <a:r>
                        <a:rPr lang="en-IE" sz="2200" b="0" dirty="0">
                          <a:solidFill>
                            <a:srgbClr val="7F7F7F"/>
                          </a:solidFill>
                          <a:hlinkClick r:id="rId2"/>
                        </a:rPr>
                        <a:t>huffingtonpost</a:t>
                      </a:r>
                      <a:endParaRPr lang="en-IE" sz="2200" b="0" dirty="0">
                        <a:solidFill>
                          <a:srgbClr val="7F7F7F"/>
                        </a:solidFill>
                      </a:endParaRP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E95273"/>
                        </a:buClr>
                        <a:buSzTx/>
                        <a:buFont typeface="Arial" panose="020B0604020202020204" pitchFamily="34" charset="0"/>
                        <a:buChar char="•"/>
                        <a:tabLst/>
                        <a:defRPr/>
                      </a:pPr>
                      <a:r>
                        <a:rPr lang="en-IE" sz="2200" b="0" i="0" kern="1200" dirty="0">
                          <a:solidFill>
                            <a:srgbClr val="7F7F7F"/>
                          </a:solidFill>
                          <a:effectLst/>
                          <a:latin typeface="+mn-lt"/>
                          <a:ea typeface="+mn-ea"/>
                          <a:cs typeface="+mn-cs"/>
                        </a:rPr>
                        <a:t>The customization trend that aligns with a consumer shift towards more personalized goods that reflects their specific tastes. </a:t>
                      </a:r>
                    </a:p>
                    <a:p>
                      <a:pPr marL="285750" marR="0" lvl="0" indent="-285750" algn="l" defTabSz="914400" rtl="0" eaLnBrk="1" fontAlgn="auto" latinLnBrk="0" hangingPunct="1">
                        <a:lnSpc>
                          <a:spcPct val="100000"/>
                        </a:lnSpc>
                        <a:spcBef>
                          <a:spcPts val="0"/>
                        </a:spcBef>
                        <a:spcAft>
                          <a:spcPts val="0"/>
                        </a:spcAft>
                        <a:buClr>
                          <a:srgbClr val="E95273"/>
                        </a:buClr>
                        <a:buSzTx/>
                        <a:buFont typeface="Arial" panose="020B0604020202020204" pitchFamily="34" charset="0"/>
                        <a:buChar char="•"/>
                        <a:tabLst/>
                        <a:defRPr/>
                      </a:pPr>
                      <a:r>
                        <a:rPr lang="en-IE" sz="2200" b="0" i="0" kern="1200" dirty="0">
                          <a:solidFill>
                            <a:srgbClr val="7F7F7F"/>
                          </a:solidFill>
                          <a:effectLst/>
                          <a:latin typeface="+mn-lt"/>
                          <a:ea typeface="+mn-ea"/>
                          <a:cs typeface="+mn-cs"/>
                        </a:rPr>
                        <a:t>Rising percentage of the population is interested in built to order products specific to their needs and will spend 25% more. </a:t>
                      </a:r>
                    </a:p>
                    <a:p>
                      <a:pPr marL="285750" marR="0" lvl="0" indent="-285750" algn="l" defTabSz="914400" rtl="0" eaLnBrk="1" fontAlgn="auto" latinLnBrk="0" hangingPunct="1">
                        <a:lnSpc>
                          <a:spcPct val="100000"/>
                        </a:lnSpc>
                        <a:spcBef>
                          <a:spcPts val="0"/>
                        </a:spcBef>
                        <a:spcAft>
                          <a:spcPts val="0"/>
                        </a:spcAft>
                        <a:buClr>
                          <a:srgbClr val="E95273"/>
                        </a:buClr>
                        <a:buSzTx/>
                        <a:buFont typeface="Arial" panose="020B0604020202020204" pitchFamily="34" charset="0"/>
                        <a:buChar char="•"/>
                        <a:tabLst/>
                        <a:defRPr/>
                      </a:pPr>
                      <a:r>
                        <a:rPr lang="en-IE" sz="2200" b="0" i="0" kern="1200" dirty="0">
                          <a:solidFill>
                            <a:srgbClr val="7F7F7F"/>
                          </a:solidFill>
                          <a:effectLst/>
                          <a:latin typeface="+mn-lt"/>
                          <a:ea typeface="+mn-ea"/>
                          <a:cs typeface="+mn-cs"/>
                        </a:rPr>
                        <a:t>Production times and other customisation configurators are lowering bringing further potential to the market. </a:t>
                      </a:r>
                    </a:p>
                    <a:p>
                      <a:pPr marL="285750" indent="-285750">
                        <a:buFont typeface="Arial" panose="020B0604020202020204" pitchFamily="34" charset="0"/>
                        <a:buChar char="•"/>
                      </a:pPr>
                      <a:endParaRPr lang="en-IE" sz="2200" b="0" kern="1200" dirty="0">
                        <a:solidFill>
                          <a:srgbClr val="7F7F7F"/>
                        </a:solidFill>
                        <a:latin typeface="+mn-lt"/>
                        <a:ea typeface="+mn-ea"/>
                        <a:cs typeface="+mn-cs"/>
                      </a:endParaRP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i="0" kern="1200" dirty="0">
                          <a:solidFill>
                            <a:srgbClr val="7F7F7F"/>
                          </a:solidFill>
                          <a:effectLst/>
                          <a:latin typeface="+mn-lt"/>
                          <a:ea typeface="+mn-ea"/>
                          <a:cs typeface="+mn-cs"/>
                        </a:rPr>
                        <a:t>Entertainment: </a:t>
                      </a:r>
                      <a:r>
                        <a:rPr lang="en-IE" sz="2200" b="0" i="0" kern="1200" dirty="0">
                          <a:solidFill>
                            <a:srgbClr val="7F7F7F"/>
                          </a:solidFill>
                          <a:effectLst/>
                          <a:latin typeface="+mn-lt"/>
                          <a:ea typeface="+mn-ea"/>
                          <a:cs typeface="+mn-cs"/>
                          <a:hlinkClick r:id="rId3"/>
                        </a:rPr>
                        <a:t>Lumosity</a:t>
                      </a:r>
                      <a:r>
                        <a:rPr lang="en-IE" sz="2200" b="0" i="0" kern="1200" dirty="0">
                          <a:solidFill>
                            <a:srgbClr val="7F7F7F"/>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i="0" kern="1200" dirty="0">
                          <a:solidFill>
                            <a:srgbClr val="7F7F7F"/>
                          </a:solidFill>
                          <a:effectLst/>
                          <a:latin typeface="+mn-lt"/>
                          <a:ea typeface="+mn-ea"/>
                          <a:cs typeface="+mn-cs"/>
                        </a:rPr>
                        <a:t>Retail: </a:t>
                      </a:r>
                      <a:r>
                        <a:rPr lang="en-IE" sz="2200" b="0" i="0" kern="1200" dirty="0">
                          <a:solidFill>
                            <a:srgbClr val="7F7F7F"/>
                          </a:solidFill>
                          <a:effectLst/>
                          <a:latin typeface="+mn-lt"/>
                          <a:ea typeface="+mn-ea"/>
                          <a:cs typeface="+mn-cs"/>
                          <a:hlinkClick r:id="rId4"/>
                        </a:rPr>
                        <a:t>Zazzle</a:t>
                      </a:r>
                      <a:r>
                        <a:rPr lang="en-IE" sz="2200" b="0" i="0" kern="1200" dirty="0">
                          <a:solidFill>
                            <a:srgbClr val="7F7F7F"/>
                          </a:solidFill>
                          <a:effectLst/>
                          <a:latin typeface="+mn-lt"/>
                          <a:ea typeface="+mn-ea"/>
                          <a:cs typeface="+mn-cs"/>
                        </a:rPr>
                        <a:t> Nike (design your own custom sneakers)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i="0" kern="1200" dirty="0">
                          <a:solidFill>
                            <a:srgbClr val="7F7F7F"/>
                          </a:solidFill>
                          <a:effectLst/>
                          <a:latin typeface="+mn-lt"/>
                          <a:ea typeface="+mn-ea"/>
                          <a:cs typeface="+mn-cs"/>
                        </a:rPr>
                        <a:t>3D printers are another example. </a:t>
                      </a:r>
                      <a:r>
                        <a:rPr lang="en-IE" sz="2200" b="0" i="0" u="none" strike="noStrike" kern="1200" dirty="0">
                          <a:solidFill>
                            <a:srgbClr val="7F7F7F"/>
                          </a:solidFill>
                          <a:effectLst/>
                          <a:latin typeface="+mn-lt"/>
                          <a:ea typeface="+mn-ea"/>
                          <a:cs typeface="+mn-cs"/>
                          <a:hlinkClick r:id="rId3"/>
                        </a:rPr>
                        <a:t>Lumosity</a:t>
                      </a:r>
                      <a:r>
                        <a:rPr lang="en-IE" sz="2200" b="0" i="0" kern="1200" dirty="0">
                          <a:solidFill>
                            <a:srgbClr val="7F7F7F"/>
                          </a:solidFill>
                          <a:effectLst/>
                          <a:latin typeface="+mn-lt"/>
                          <a:ea typeface="+mn-ea"/>
                          <a:cs typeface="+mn-cs"/>
                        </a:rPr>
                        <a:t> adopted the concept by providing customized brain games tailored to your strengths and weaknesses.</a:t>
                      </a:r>
                      <a:endParaRPr lang="en-IE" sz="2200" b="0" dirty="0">
                        <a:solidFill>
                          <a:srgbClr val="7F7F7F"/>
                        </a:solidFill>
                      </a:endParaRP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003722"/>
                  </a:ext>
                </a:extLst>
              </a:tr>
            </a:tbl>
          </a:graphicData>
        </a:graphic>
      </p:graphicFrame>
    </p:spTree>
    <p:extLst>
      <p:ext uri="{BB962C8B-B14F-4D97-AF65-F5344CB8AC3E}">
        <p14:creationId xmlns:p14="http://schemas.microsoft.com/office/powerpoint/2010/main" val="1885239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sz="quarter" idx="13"/>
          </p:nvPr>
        </p:nvSpPr>
        <p:spPr>
          <a:xfrm>
            <a:off x="270182" y="355713"/>
            <a:ext cx="7878817" cy="697353"/>
          </a:xfrm>
        </p:spPr>
        <p:txBody>
          <a:bodyPr>
            <a:noAutofit/>
          </a:bodyPr>
          <a:lstStyle/>
          <a:p>
            <a:r>
              <a:rPr kumimoji="1" lang="en-US" altLang="x-none" sz="2800" b="1" dirty="0">
                <a:solidFill>
                  <a:srgbClr val="10B1A2"/>
                </a:solidFill>
                <a:latin typeface="Calibri" charset="0"/>
                <a:ea typeface="MS PGothic" charset="-128"/>
              </a:rPr>
              <a:t>5. T</a:t>
            </a:r>
            <a:r>
              <a:rPr kumimoji="1" lang="en-US" altLang="ja-JP" sz="2800" b="1" dirty="0">
                <a:solidFill>
                  <a:srgbClr val="10B1A2"/>
                </a:solidFill>
                <a:latin typeface="Calibri" charset="0"/>
                <a:ea typeface="MS PGothic" charset="-128"/>
              </a:rPr>
              <a:t>he On Demand Model explained</a:t>
            </a:r>
            <a:endParaRPr kumimoji="1" lang="en-US" altLang="x-none" sz="2800" b="1" dirty="0">
              <a:solidFill>
                <a:srgbClr val="10B1A2"/>
              </a:solidFill>
              <a:latin typeface="Calibri" charset="0"/>
              <a:ea typeface="MS PGothic" charset="-128"/>
            </a:endParaRPr>
          </a:p>
          <a:p>
            <a:endParaRPr kumimoji="1" lang="en-US" altLang="x-none" sz="2800" b="1" dirty="0">
              <a:solidFill>
                <a:srgbClr val="10B1A2"/>
              </a:solidFill>
              <a:latin typeface="Calibri" charset="0"/>
              <a:ea typeface="MS PGothic" charset="-128"/>
            </a:endParaRPr>
          </a:p>
          <a:p>
            <a:endParaRPr lang="en-US" altLang="x-none" sz="2800" b="1" dirty="0">
              <a:solidFill>
                <a:srgbClr val="10B1A2"/>
              </a:solidFill>
            </a:endParaRPr>
          </a:p>
        </p:txBody>
      </p:sp>
      <p:sp>
        <p:nvSpPr>
          <p:cNvPr id="3" name="Text Placeholder 2">
            <a:extLst>
              <a:ext uri="{FF2B5EF4-FFF2-40B4-BE49-F238E27FC236}">
                <a16:creationId xmlns:a16="http://schemas.microsoft.com/office/drawing/2014/main" id="{4E53D31B-AF8A-432F-BC05-BAA31563015F}"/>
              </a:ext>
            </a:extLst>
          </p:cNvPr>
          <p:cNvSpPr>
            <a:spLocks noGrp="1"/>
          </p:cNvSpPr>
          <p:nvPr>
            <p:ph type="body" sz="quarter" idx="14"/>
          </p:nvPr>
        </p:nvSpPr>
        <p:spPr/>
        <p:txBody>
          <a:bodyPr/>
          <a:lstStyle/>
          <a:p>
            <a:endParaRPr lang="en-IE"/>
          </a:p>
        </p:txBody>
      </p:sp>
      <p:graphicFrame>
        <p:nvGraphicFramePr>
          <p:cNvPr id="5" name="Table 4">
            <a:extLst>
              <a:ext uri="{FF2B5EF4-FFF2-40B4-BE49-F238E27FC236}">
                <a16:creationId xmlns:a16="http://schemas.microsoft.com/office/drawing/2014/main" id="{0B2251D5-2A07-41A2-A6B6-FFD8D125ED37}"/>
              </a:ext>
            </a:extLst>
          </p:cNvPr>
          <p:cNvGraphicFramePr>
            <a:graphicFrameLocks noGrp="1"/>
          </p:cNvGraphicFramePr>
          <p:nvPr>
            <p:extLst>
              <p:ext uri="{D42A27DB-BD31-4B8C-83A1-F6EECF244321}">
                <p14:modId xmlns:p14="http://schemas.microsoft.com/office/powerpoint/2010/main" val="1290998276"/>
              </p:ext>
            </p:extLst>
          </p:nvPr>
        </p:nvGraphicFramePr>
        <p:xfrm>
          <a:off x="0" y="1382730"/>
          <a:ext cx="12192000" cy="4572000"/>
        </p:xfrm>
        <a:graphic>
          <a:graphicData uri="http://schemas.openxmlformats.org/drawingml/2006/table">
            <a:tbl>
              <a:tblPr firstRow="1" bandRow="1">
                <a:tableStyleId>{5C22544A-7EE6-4342-B048-85BDC9FD1C3A}</a:tableStyleId>
              </a:tblPr>
              <a:tblGrid>
                <a:gridCol w="2305742">
                  <a:extLst>
                    <a:ext uri="{9D8B030D-6E8A-4147-A177-3AD203B41FA5}">
                      <a16:colId xmlns:a16="http://schemas.microsoft.com/office/drawing/2014/main" val="2511320271"/>
                    </a:ext>
                  </a:extLst>
                </a:gridCol>
                <a:gridCol w="5937212">
                  <a:extLst>
                    <a:ext uri="{9D8B030D-6E8A-4147-A177-3AD203B41FA5}">
                      <a16:colId xmlns:a16="http://schemas.microsoft.com/office/drawing/2014/main" val="3769336457"/>
                    </a:ext>
                  </a:extLst>
                </a:gridCol>
                <a:gridCol w="3949046">
                  <a:extLst>
                    <a:ext uri="{9D8B030D-6E8A-4147-A177-3AD203B41FA5}">
                      <a16:colId xmlns:a16="http://schemas.microsoft.com/office/drawing/2014/main" val="1320821074"/>
                    </a:ext>
                  </a:extLst>
                </a:gridCol>
              </a:tblGrid>
              <a:tr h="370840">
                <a:tc>
                  <a:txBody>
                    <a:bodyPr/>
                    <a:lstStyle/>
                    <a:p>
                      <a:pPr algn="ctr"/>
                      <a:r>
                        <a:rPr lang="en-IE" sz="2400" b="0" dirty="0">
                          <a:solidFill>
                            <a:schemeClr val="bg1"/>
                          </a:solidFill>
                        </a:rPr>
                        <a:t>Business Model</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Why it Works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Examples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extLst>
                  <a:ext uri="{0D108BD9-81ED-4DB2-BD59-A6C34878D82A}">
                    <a16:rowId xmlns:a16="http://schemas.microsoft.com/office/drawing/2014/main" val="3925927922"/>
                  </a:ext>
                </a:extLst>
              </a:tr>
              <a:tr h="370840">
                <a:tc>
                  <a:txBody>
                    <a:bodyPr/>
                    <a:lstStyle/>
                    <a:p>
                      <a:r>
                        <a:rPr lang="en-IE" sz="2400" b="0" dirty="0">
                          <a:solidFill>
                            <a:srgbClr val="7F7F7F"/>
                          </a:solidFill>
                        </a:rPr>
                        <a:t>Become the </a:t>
                      </a:r>
                      <a:r>
                        <a:rPr lang="en-IE" sz="2400" b="0" kern="1200" dirty="0">
                          <a:solidFill>
                            <a:srgbClr val="7F7F7F"/>
                          </a:solidFill>
                          <a:latin typeface="+mn-lt"/>
                          <a:ea typeface="+mn-ea"/>
                          <a:cs typeface="+mn-cs"/>
                          <a:hlinkClick r:id="rId2"/>
                        </a:rPr>
                        <a:t>On-Demand Model</a:t>
                      </a:r>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dirty="0">
                          <a:solidFill>
                            <a:srgbClr val="7F7F7F"/>
                          </a:solidFill>
                        </a:rPr>
                        <a:t>Full Article: </a:t>
                      </a:r>
                      <a:r>
                        <a:rPr lang="en-IE" sz="2200" b="0" dirty="0">
                          <a:solidFill>
                            <a:srgbClr val="7F7F7F"/>
                          </a:solidFill>
                          <a:hlinkClick r:id="rId2"/>
                        </a:rPr>
                        <a:t>huffingtonpost</a:t>
                      </a:r>
                      <a:endParaRPr lang="en-IE" sz="2200" b="0" dirty="0">
                        <a:solidFill>
                          <a:srgbClr val="7F7F7F"/>
                        </a:solidFill>
                      </a:endParaRP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Clr>
                          <a:srgbClr val="E95273"/>
                        </a:buClr>
                        <a:buFont typeface="Arial" panose="020B0604020202020204" pitchFamily="34" charset="0"/>
                        <a:buChar char="•"/>
                      </a:pPr>
                      <a:r>
                        <a:rPr lang="en-IE" sz="2200" b="0" i="0" kern="1200" dirty="0">
                          <a:solidFill>
                            <a:srgbClr val="7F7F7F"/>
                          </a:solidFill>
                          <a:effectLst/>
                          <a:latin typeface="+mn-lt"/>
                          <a:ea typeface="+mn-ea"/>
                          <a:cs typeface="+mn-cs"/>
                        </a:rPr>
                        <a:t>Smartphones have driven transformational shifts in how we consume goods and services, and many consumers have become acclimated to purchasing at the press of a button. </a:t>
                      </a:r>
                    </a:p>
                    <a:p>
                      <a:pPr marL="285750" indent="-285750">
                        <a:buClr>
                          <a:srgbClr val="E95273"/>
                        </a:buClr>
                        <a:buFont typeface="Arial" panose="020B0604020202020204" pitchFamily="34" charset="0"/>
                        <a:buChar char="•"/>
                      </a:pPr>
                      <a:r>
                        <a:rPr lang="en-IE" sz="2200" b="0" i="0" kern="1200" dirty="0">
                          <a:solidFill>
                            <a:srgbClr val="7F7F7F"/>
                          </a:solidFill>
                          <a:effectLst/>
                          <a:latin typeface="+mn-lt"/>
                          <a:ea typeface="+mn-ea"/>
                          <a:cs typeface="+mn-cs"/>
                        </a:rPr>
                        <a:t>Much more cost effective, scalable and more efficient model. </a:t>
                      </a:r>
                    </a:p>
                    <a:p>
                      <a:pPr marL="285750" indent="-285750">
                        <a:buClr>
                          <a:srgbClr val="E95273"/>
                        </a:buClr>
                        <a:buFont typeface="Arial" panose="020B0604020202020204" pitchFamily="34" charset="0"/>
                        <a:buChar char="•"/>
                      </a:pPr>
                      <a:r>
                        <a:rPr lang="en-IE" sz="2200" b="0" i="0" kern="1200" dirty="0">
                          <a:solidFill>
                            <a:srgbClr val="7F7F7F"/>
                          </a:solidFill>
                          <a:effectLst/>
                          <a:latin typeface="+mn-lt"/>
                          <a:ea typeface="+mn-ea"/>
                          <a:cs typeface="+mn-cs"/>
                        </a:rPr>
                        <a:t>Allows start-ups to leverage new technology while utilizing existing infrastructures. </a:t>
                      </a:r>
                    </a:p>
                    <a:p>
                      <a:pPr marL="285750" indent="-285750">
                        <a:buClr>
                          <a:srgbClr val="E95273"/>
                        </a:buClr>
                        <a:buFont typeface="Arial" panose="020B0604020202020204" pitchFamily="34" charset="0"/>
                        <a:buChar char="•"/>
                      </a:pPr>
                      <a:r>
                        <a:rPr lang="en-IE" sz="2200" b="0" i="0" kern="1200" dirty="0">
                          <a:solidFill>
                            <a:srgbClr val="7F7F7F"/>
                          </a:solidFill>
                          <a:effectLst/>
                          <a:latin typeface="+mn-lt"/>
                          <a:ea typeface="+mn-ea"/>
                          <a:cs typeface="+mn-cs"/>
                        </a:rPr>
                        <a:t>Another benefit lies in the use of freelance labour with its obvious advantages in cost cutting. There has also been an influx of VC belief and capital in this revenue model. </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i="0" kern="1200" dirty="0">
                          <a:solidFill>
                            <a:srgbClr val="7F7F7F"/>
                          </a:solidFill>
                          <a:effectLst/>
                          <a:latin typeface="+mn-lt"/>
                          <a:ea typeface="+mn-ea"/>
                          <a:cs typeface="+mn-cs"/>
                        </a:rPr>
                        <a:t>Travel: </a:t>
                      </a:r>
                      <a:r>
                        <a:rPr lang="en-IE" sz="2200" b="0" i="0" kern="1200" dirty="0">
                          <a:solidFill>
                            <a:srgbClr val="7F7F7F"/>
                          </a:solidFill>
                          <a:effectLst/>
                          <a:latin typeface="+mn-lt"/>
                          <a:ea typeface="+mn-ea"/>
                          <a:cs typeface="+mn-cs"/>
                          <a:hlinkClick r:id="rId3"/>
                        </a:rPr>
                        <a:t>Spothero</a:t>
                      </a:r>
                      <a:r>
                        <a:rPr lang="en-IE" sz="2200" b="0" i="0" kern="1200" dirty="0">
                          <a:solidFill>
                            <a:srgbClr val="7F7F7F"/>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i="0" kern="1200" dirty="0">
                          <a:solidFill>
                            <a:srgbClr val="7F7F7F"/>
                          </a:solidFill>
                          <a:effectLst/>
                          <a:latin typeface="+mn-lt"/>
                          <a:ea typeface="+mn-ea"/>
                          <a:cs typeface="+mn-cs"/>
                        </a:rPr>
                        <a:t>Delivery: </a:t>
                      </a:r>
                      <a:r>
                        <a:rPr lang="en-IE" sz="2200" b="0" i="0" kern="1200" dirty="0">
                          <a:solidFill>
                            <a:srgbClr val="7F7F7F"/>
                          </a:solidFill>
                          <a:effectLst/>
                          <a:latin typeface="+mn-lt"/>
                          <a:ea typeface="+mn-ea"/>
                          <a:cs typeface="+mn-cs"/>
                          <a:hlinkClick r:id="rId4"/>
                        </a:rPr>
                        <a:t>Postmates</a:t>
                      </a:r>
                      <a:r>
                        <a:rPr lang="en-IE" sz="2200" b="0" i="0" kern="1200" dirty="0">
                          <a:solidFill>
                            <a:srgbClr val="7F7F7F"/>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i="0" kern="1200" dirty="0">
                          <a:solidFill>
                            <a:srgbClr val="7F7F7F"/>
                          </a:solidFill>
                          <a:effectLst/>
                          <a:latin typeface="+mn-lt"/>
                          <a:ea typeface="+mn-ea"/>
                          <a:cs typeface="+mn-cs"/>
                        </a:rPr>
                        <a:t>Domestic: </a:t>
                      </a:r>
                      <a:r>
                        <a:rPr lang="en-IE" sz="2200" b="0" i="0" kern="1200" dirty="0">
                          <a:solidFill>
                            <a:srgbClr val="7F7F7F"/>
                          </a:solidFill>
                          <a:effectLst/>
                          <a:latin typeface="+mn-lt"/>
                          <a:ea typeface="+mn-ea"/>
                          <a:cs typeface="+mn-cs"/>
                          <a:hlinkClick r:id="rId5"/>
                        </a:rPr>
                        <a:t>Washio</a:t>
                      </a:r>
                      <a:endParaRPr lang="en-IE" sz="2200" b="0" i="0" kern="1200" dirty="0">
                        <a:solidFill>
                          <a:srgbClr val="7F7F7F"/>
                        </a:solidFill>
                        <a:effectLst/>
                        <a:latin typeface="+mn-lt"/>
                        <a:ea typeface="+mn-ea"/>
                        <a:cs typeface="+mn-cs"/>
                      </a:endParaRPr>
                    </a:p>
                    <a:p>
                      <a:r>
                        <a:rPr lang="en-IE" sz="2200" b="0" i="0" kern="1200" dirty="0">
                          <a:solidFill>
                            <a:srgbClr val="7F7F7F"/>
                          </a:solidFill>
                          <a:effectLst/>
                          <a:latin typeface="+mn-lt"/>
                          <a:ea typeface="+mn-ea"/>
                          <a:cs typeface="+mn-cs"/>
                        </a:rPr>
                        <a:t>On-demand start-ups like </a:t>
                      </a:r>
                      <a:r>
                        <a:rPr lang="en-IE" sz="2200" b="0" i="0" u="none" strike="noStrike" kern="1200" dirty="0">
                          <a:solidFill>
                            <a:srgbClr val="7F7F7F"/>
                          </a:solidFill>
                          <a:effectLst/>
                          <a:latin typeface="+mn-lt"/>
                          <a:ea typeface="+mn-ea"/>
                          <a:cs typeface="+mn-cs"/>
                          <a:hlinkClick r:id="rId6"/>
                        </a:rPr>
                        <a:t>Uber</a:t>
                      </a:r>
                      <a:r>
                        <a:rPr lang="en-IE" sz="2200" b="0" i="0" kern="1200" dirty="0">
                          <a:solidFill>
                            <a:srgbClr val="7F7F7F"/>
                          </a:solidFill>
                          <a:effectLst/>
                          <a:latin typeface="+mn-lt"/>
                          <a:ea typeface="+mn-ea"/>
                          <a:cs typeface="+mn-cs"/>
                        </a:rPr>
                        <a:t> provide contracted work for consumers who want to become solo-preneurs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003722"/>
                  </a:ext>
                </a:extLst>
              </a:tr>
            </a:tbl>
          </a:graphicData>
        </a:graphic>
      </p:graphicFrame>
    </p:spTree>
    <p:extLst>
      <p:ext uri="{BB962C8B-B14F-4D97-AF65-F5344CB8AC3E}">
        <p14:creationId xmlns:p14="http://schemas.microsoft.com/office/powerpoint/2010/main" val="997748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sz="quarter" idx="13"/>
          </p:nvPr>
        </p:nvSpPr>
        <p:spPr>
          <a:xfrm>
            <a:off x="270182" y="355713"/>
            <a:ext cx="7878817" cy="697353"/>
          </a:xfrm>
        </p:spPr>
        <p:txBody>
          <a:bodyPr>
            <a:noAutofit/>
          </a:bodyPr>
          <a:lstStyle/>
          <a:p>
            <a:r>
              <a:rPr kumimoji="1" lang="en-US" altLang="x-none" sz="2800" b="1" dirty="0">
                <a:solidFill>
                  <a:srgbClr val="10B1A2"/>
                </a:solidFill>
                <a:latin typeface="Calibri" charset="0"/>
                <a:ea typeface="MS PGothic" charset="-128"/>
              </a:rPr>
              <a:t>6. T</a:t>
            </a:r>
            <a:r>
              <a:rPr kumimoji="1" lang="en-US" altLang="ja-JP" sz="2800" b="1" dirty="0">
                <a:solidFill>
                  <a:srgbClr val="10B1A2"/>
                </a:solidFill>
                <a:latin typeface="Calibri" charset="0"/>
                <a:ea typeface="MS PGothic" charset="-128"/>
              </a:rPr>
              <a:t>he </a:t>
            </a:r>
            <a:r>
              <a:rPr kumimoji="1" lang="en-US" altLang="ja-JP" sz="2800" b="1" dirty="0" err="1">
                <a:solidFill>
                  <a:srgbClr val="10B1A2"/>
                </a:solidFill>
                <a:latin typeface="Calibri" charset="0"/>
                <a:ea typeface="MS PGothic" charset="-128"/>
              </a:rPr>
              <a:t>Modernised</a:t>
            </a:r>
            <a:r>
              <a:rPr kumimoji="1" lang="en-US" altLang="ja-JP" sz="2800" b="1" dirty="0">
                <a:solidFill>
                  <a:srgbClr val="10B1A2"/>
                </a:solidFill>
                <a:latin typeface="Calibri" charset="0"/>
                <a:ea typeface="MS PGothic" charset="-128"/>
              </a:rPr>
              <a:t> Direct Sales Model explained</a:t>
            </a:r>
            <a:endParaRPr kumimoji="1" lang="en-US" altLang="x-none" sz="2800" b="1" dirty="0">
              <a:solidFill>
                <a:srgbClr val="10B1A2"/>
              </a:solidFill>
              <a:latin typeface="Calibri" charset="0"/>
              <a:ea typeface="MS PGothic" charset="-128"/>
            </a:endParaRPr>
          </a:p>
          <a:p>
            <a:endParaRPr kumimoji="1" lang="en-US" altLang="x-none" sz="2800" b="1" dirty="0">
              <a:solidFill>
                <a:srgbClr val="10B1A2"/>
              </a:solidFill>
              <a:latin typeface="Calibri" charset="0"/>
              <a:ea typeface="MS PGothic" charset="-128"/>
            </a:endParaRPr>
          </a:p>
          <a:p>
            <a:endParaRPr lang="en-US" altLang="x-none" sz="2800" b="1" dirty="0">
              <a:solidFill>
                <a:srgbClr val="10B1A2"/>
              </a:solidFill>
            </a:endParaRPr>
          </a:p>
        </p:txBody>
      </p:sp>
      <p:sp>
        <p:nvSpPr>
          <p:cNvPr id="3" name="Text Placeholder 2">
            <a:extLst>
              <a:ext uri="{FF2B5EF4-FFF2-40B4-BE49-F238E27FC236}">
                <a16:creationId xmlns:a16="http://schemas.microsoft.com/office/drawing/2014/main" id="{4E53D31B-AF8A-432F-BC05-BAA31563015F}"/>
              </a:ext>
            </a:extLst>
          </p:cNvPr>
          <p:cNvSpPr>
            <a:spLocks noGrp="1"/>
          </p:cNvSpPr>
          <p:nvPr>
            <p:ph type="body" sz="quarter" idx="14"/>
          </p:nvPr>
        </p:nvSpPr>
        <p:spPr/>
        <p:txBody>
          <a:bodyPr/>
          <a:lstStyle/>
          <a:p>
            <a:endParaRPr lang="en-IE"/>
          </a:p>
        </p:txBody>
      </p:sp>
      <p:graphicFrame>
        <p:nvGraphicFramePr>
          <p:cNvPr id="6" name="Table 5">
            <a:extLst>
              <a:ext uri="{FF2B5EF4-FFF2-40B4-BE49-F238E27FC236}">
                <a16:creationId xmlns:a16="http://schemas.microsoft.com/office/drawing/2014/main" id="{8B9504A1-C70B-40BA-9D50-22B7CA9E17DF}"/>
              </a:ext>
            </a:extLst>
          </p:cNvPr>
          <p:cNvGraphicFramePr>
            <a:graphicFrameLocks noGrp="1"/>
          </p:cNvGraphicFramePr>
          <p:nvPr>
            <p:extLst>
              <p:ext uri="{D42A27DB-BD31-4B8C-83A1-F6EECF244321}">
                <p14:modId xmlns:p14="http://schemas.microsoft.com/office/powerpoint/2010/main" val="1360545265"/>
              </p:ext>
            </p:extLst>
          </p:nvPr>
        </p:nvGraphicFramePr>
        <p:xfrm>
          <a:off x="0" y="1219200"/>
          <a:ext cx="12192000" cy="4419600"/>
        </p:xfrm>
        <a:graphic>
          <a:graphicData uri="http://schemas.openxmlformats.org/drawingml/2006/table">
            <a:tbl>
              <a:tblPr firstRow="1" bandRow="1">
                <a:tableStyleId>{5C22544A-7EE6-4342-B048-85BDC9FD1C3A}</a:tableStyleId>
              </a:tblPr>
              <a:tblGrid>
                <a:gridCol w="2305742">
                  <a:extLst>
                    <a:ext uri="{9D8B030D-6E8A-4147-A177-3AD203B41FA5}">
                      <a16:colId xmlns:a16="http://schemas.microsoft.com/office/drawing/2014/main" val="2511320271"/>
                    </a:ext>
                  </a:extLst>
                </a:gridCol>
                <a:gridCol w="7284966">
                  <a:extLst>
                    <a:ext uri="{9D8B030D-6E8A-4147-A177-3AD203B41FA5}">
                      <a16:colId xmlns:a16="http://schemas.microsoft.com/office/drawing/2014/main" val="3769336457"/>
                    </a:ext>
                  </a:extLst>
                </a:gridCol>
                <a:gridCol w="2601292">
                  <a:extLst>
                    <a:ext uri="{9D8B030D-6E8A-4147-A177-3AD203B41FA5}">
                      <a16:colId xmlns:a16="http://schemas.microsoft.com/office/drawing/2014/main" val="1320821074"/>
                    </a:ext>
                  </a:extLst>
                </a:gridCol>
              </a:tblGrid>
              <a:tr h="476935">
                <a:tc>
                  <a:txBody>
                    <a:bodyPr/>
                    <a:lstStyle/>
                    <a:p>
                      <a:pPr algn="ctr"/>
                      <a:r>
                        <a:rPr lang="en-IE" sz="2400" b="0" dirty="0">
                          <a:solidFill>
                            <a:schemeClr val="bg1"/>
                          </a:solidFill>
                        </a:rPr>
                        <a:t>Business Model</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Why it Works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Examples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extLst>
                  <a:ext uri="{0D108BD9-81ED-4DB2-BD59-A6C34878D82A}">
                    <a16:rowId xmlns:a16="http://schemas.microsoft.com/office/drawing/2014/main" val="3925927922"/>
                  </a:ext>
                </a:extLst>
              </a:tr>
              <a:tr h="3942665">
                <a:tc>
                  <a:txBody>
                    <a:bodyPr/>
                    <a:lstStyle/>
                    <a:p>
                      <a:r>
                        <a:rPr lang="en-IE" sz="2400" b="0" dirty="0">
                          <a:solidFill>
                            <a:srgbClr val="7F7F7F"/>
                          </a:solidFill>
                        </a:rPr>
                        <a:t>Become the </a:t>
                      </a:r>
                      <a:r>
                        <a:rPr lang="en-IE" sz="2400" b="0" kern="1200" dirty="0">
                          <a:solidFill>
                            <a:srgbClr val="7F7F7F"/>
                          </a:solidFill>
                          <a:latin typeface="+mn-lt"/>
                          <a:ea typeface="+mn-ea"/>
                          <a:cs typeface="+mn-cs"/>
                          <a:hlinkClick r:id="rId2"/>
                        </a:rPr>
                        <a:t>Modernized Direct Sales Model</a:t>
                      </a:r>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dirty="0">
                          <a:solidFill>
                            <a:srgbClr val="7F7F7F"/>
                          </a:solidFill>
                        </a:rPr>
                        <a:t>Full Article: </a:t>
                      </a:r>
                      <a:r>
                        <a:rPr lang="en-IE" sz="2200" b="0" dirty="0">
                          <a:solidFill>
                            <a:srgbClr val="7F7F7F"/>
                          </a:solidFill>
                          <a:hlinkClick r:id="rId2"/>
                        </a:rPr>
                        <a:t>huffingtonpost</a:t>
                      </a:r>
                      <a:endParaRPr lang="en-IE" sz="2200" b="0" dirty="0">
                        <a:solidFill>
                          <a:srgbClr val="7F7F7F"/>
                        </a:solidFill>
                      </a:endParaRP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Clr>
                          <a:srgbClr val="E95273"/>
                        </a:buClr>
                        <a:buFont typeface="Arial" panose="020B0604020202020204" pitchFamily="34" charset="0"/>
                        <a:buChar char="•"/>
                      </a:pPr>
                      <a:r>
                        <a:rPr lang="en-IE" sz="2200" b="0" i="0" kern="1200" dirty="0">
                          <a:solidFill>
                            <a:srgbClr val="7F7F7F"/>
                          </a:solidFill>
                          <a:effectLst/>
                          <a:latin typeface="+mn-lt"/>
                          <a:ea typeface="+mn-ea"/>
                          <a:cs typeface="+mn-cs"/>
                        </a:rPr>
                        <a:t>Interested sellers or merchandisers create their own online store to sell and earn a commission utilizing the start-up technology infrastructure. </a:t>
                      </a:r>
                    </a:p>
                    <a:p>
                      <a:pPr marL="285750" indent="-285750">
                        <a:buClr>
                          <a:srgbClr val="E95273"/>
                        </a:buClr>
                        <a:buFont typeface="Arial" panose="020B0604020202020204" pitchFamily="34" charset="0"/>
                        <a:buChar char="•"/>
                      </a:pPr>
                      <a:r>
                        <a:rPr lang="en-IE" sz="2200" b="0" i="0" kern="1200" dirty="0">
                          <a:solidFill>
                            <a:srgbClr val="7F7F7F"/>
                          </a:solidFill>
                          <a:effectLst/>
                          <a:latin typeface="+mn-lt"/>
                          <a:ea typeface="+mn-ea"/>
                          <a:cs typeface="+mn-cs"/>
                        </a:rPr>
                        <a:t>Supplements sellers income and those seeking new career paths</a:t>
                      </a:r>
                    </a:p>
                    <a:p>
                      <a:pPr marL="285750" indent="-285750">
                        <a:buClr>
                          <a:srgbClr val="E95273"/>
                        </a:buClr>
                        <a:buFont typeface="Arial" panose="020B0604020202020204" pitchFamily="34" charset="0"/>
                        <a:buChar char="•"/>
                      </a:pPr>
                      <a:r>
                        <a:rPr lang="en-IE" sz="2200" b="0" i="0" kern="1200" dirty="0">
                          <a:solidFill>
                            <a:srgbClr val="7F7F7F"/>
                          </a:solidFill>
                          <a:effectLst/>
                          <a:latin typeface="+mn-lt"/>
                          <a:ea typeface="+mn-ea"/>
                          <a:cs typeface="+mn-cs"/>
                        </a:rPr>
                        <a:t>Access to more customers via social media where sellers can reach more people than ever, increasing merchandise popularity, bringing in higher revenues </a:t>
                      </a:r>
                    </a:p>
                    <a:p>
                      <a:pPr marL="285750" marR="0" lvl="0" indent="-285750" algn="l" defTabSz="914400" rtl="0" eaLnBrk="1" fontAlgn="auto" latinLnBrk="0" hangingPunct="1">
                        <a:lnSpc>
                          <a:spcPct val="100000"/>
                        </a:lnSpc>
                        <a:spcBef>
                          <a:spcPts val="0"/>
                        </a:spcBef>
                        <a:spcAft>
                          <a:spcPts val="0"/>
                        </a:spcAft>
                        <a:buClr>
                          <a:srgbClr val="E95273"/>
                        </a:buClr>
                        <a:buSzTx/>
                        <a:buFont typeface="Arial" panose="020B0604020202020204" pitchFamily="34" charset="0"/>
                        <a:buChar char="•"/>
                        <a:tabLst/>
                        <a:defRPr/>
                      </a:pPr>
                      <a:r>
                        <a:rPr lang="en-IE" sz="2200" b="0" i="0" kern="1200" dirty="0">
                          <a:solidFill>
                            <a:srgbClr val="7F7F7F"/>
                          </a:solidFill>
                          <a:effectLst/>
                          <a:latin typeface="+mn-lt"/>
                          <a:ea typeface="+mn-ea"/>
                          <a:cs typeface="+mn-cs"/>
                        </a:rPr>
                        <a:t>Increases loyalty of its sellers (who are also its customers). Software available now has dramatically improved productivity and flow for direct sales reps.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i="0" kern="1200" dirty="0">
                          <a:solidFill>
                            <a:srgbClr val="7F7F7F"/>
                          </a:solidFill>
                          <a:effectLst/>
                          <a:latin typeface="+mn-lt"/>
                          <a:ea typeface="+mn-ea"/>
                          <a:cs typeface="+mn-cs"/>
                        </a:rPr>
                        <a:t>Technology: </a:t>
                      </a:r>
                      <a:r>
                        <a:rPr lang="en-IE" sz="2200" b="0" i="0" kern="1200" dirty="0">
                          <a:solidFill>
                            <a:srgbClr val="7F7F7F"/>
                          </a:solidFill>
                          <a:effectLst/>
                          <a:latin typeface="+mn-lt"/>
                          <a:ea typeface="+mn-ea"/>
                          <a:cs typeface="+mn-cs"/>
                          <a:hlinkClick r:id="rId3"/>
                        </a:rPr>
                        <a:t>Handybook </a:t>
                      </a:r>
                      <a:endParaRPr lang="en-IE" sz="2200" b="0" i="0" kern="1200" dirty="0">
                        <a:solidFill>
                          <a:srgbClr val="7F7F7F"/>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i="0" kern="1200" dirty="0">
                          <a:solidFill>
                            <a:srgbClr val="7F7F7F"/>
                          </a:solidFill>
                          <a:effectLst/>
                          <a:latin typeface="+mn-lt"/>
                          <a:ea typeface="+mn-ea"/>
                          <a:cs typeface="+mn-cs"/>
                        </a:rPr>
                        <a:t>Retail: </a:t>
                      </a:r>
                      <a:r>
                        <a:rPr lang="en-IE" sz="2200" b="0" i="0" kern="1200" dirty="0">
                          <a:solidFill>
                            <a:srgbClr val="7F7F7F"/>
                          </a:solidFill>
                          <a:effectLst/>
                          <a:latin typeface="+mn-lt"/>
                          <a:ea typeface="+mn-ea"/>
                          <a:cs typeface="+mn-cs"/>
                          <a:hlinkClick r:id="rId4"/>
                        </a:rPr>
                        <a:t>Rent the Runway</a:t>
                      </a:r>
                      <a:endParaRPr lang="en-IE" sz="2200" b="0" i="0" kern="1200" dirty="0">
                        <a:solidFill>
                          <a:srgbClr val="7F7F7F"/>
                        </a:solidFill>
                        <a:effectLst/>
                        <a:latin typeface="+mn-lt"/>
                        <a:ea typeface="+mn-ea"/>
                        <a:cs typeface="+mn-cs"/>
                      </a:endParaRPr>
                    </a:p>
                    <a:p>
                      <a:r>
                        <a:rPr lang="en-IE" sz="2200" b="0" i="0" kern="1200" dirty="0">
                          <a:solidFill>
                            <a:srgbClr val="7F7F7F"/>
                          </a:solidFill>
                          <a:effectLst/>
                          <a:latin typeface="+mn-lt"/>
                          <a:ea typeface="+mn-ea"/>
                          <a:cs typeface="+mn-cs"/>
                        </a:rPr>
                        <a:t>Avon and Amway </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003722"/>
                  </a:ext>
                </a:extLst>
              </a:tr>
            </a:tbl>
          </a:graphicData>
        </a:graphic>
      </p:graphicFrame>
    </p:spTree>
    <p:extLst>
      <p:ext uri="{BB962C8B-B14F-4D97-AF65-F5344CB8AC3E}">
        <p14:creationId xmlns:p14="http://schemas.microsoft.com/office/powerpoint/2010/main" val="2731577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sz="quarter" idx="13"/>
          </p:nvPr>
        </p:nvSpPr>
        <p:spPr>
          <a:xfrm>
            <a:off x="270182" y="355713"/>
            <a:ext cx="7878817" cy="697353"/>
          </a:xfrm>
        </p:spPr>
        <p:txBody>
          <a:bodyPr>
            <a:noAutofit/>
          </a:bodyPr>
          <a:lstStyle/>
          <a:p>
            <a:r>
              <a:rPr kumimoji="1" lang="en-US" altLang="x-none" sz="2800" b="1" dirty="0">
                <a:solidFill>
                  <a:srgbClr val="10B1A2"/>
                </a:solidFill>
                <a:latin typeface="Calibri" charset="0"/>
                <a:ea typeface="MS PGothic" charset="-128"/>
              </a:rPr>
              <a:t>7. T</a:t>
            </a:r>
            <a:r>
              <a:rPr kumimoji="1" lang="en-US" altLang="ja-JP" sz="2800" b="1" dirty="0">
                <a:solidFill>
                  <a:srgbClr val="10B1A2"/>
                </a:solidFill>
                <a:latin typeface="Calibri" charset="0"/>
                <a:ea typeface="MS PGothic" charset="-128"/>
              </a:rPr>
              <a:t>he Freemium Model explained</a:t>
            </a:r>
            <a:endParaRPr kumimoji="1" lang="en-US" altLang="x-none" sz="2800" b="1" dirty="0">
              <a:solidFill>
                <a:srgbClr val="10B1A2"/>
              </a:solidFill>
              <a:latin typeface="Calibri" charset="0"/>
              <a:ea typeface="MS PGothic" charset="-128"/>
            </a:endParaRPr>
          </a:p>
          <a:p>
            <a:endParaRPr kumimoji="1" lang="en-US" altLang="x-none" sz="2800" b="1" dirty="0">
              <a:solidFill>
                <a:srgbClr val="10B1A2"/>
              </a:solidFill>
              <a:latin typeface="Calibri" charset="0"/>
              <a:ea typeface="MS PGothic" charset="-128"/>
            </a:endParaRPr>
          </a:p>
          <a:p>
            <a:endParaRPr lang="en-US" altLang="x-none" sz="2800" b="1" dirty="0">
              <a:solidFill>
                <a:srgbClr val="10B1A2"/>
              </a:solidFill>
            </a:endParaRPr>
          </a:p>
        </p:txBody>
      </p:sp>
      <p:sp>
        <p:nvSpPr>
          <p:cNvPr id="3" name="Text Placeholder 2">
            <a:extLst>
              <a:ext uri="{FF2B5EF4-FFF2-40B4-BE49-F238E27FC236}">
                <a16:creationId xmlns:a16="http://schemas.microsoft.com/office/drawing/2014/main" id="{4E53D31B-AF8A-432F-BC05-BAA31563015F}"/>
              </a:ext>
            </a:extLst>
          </p:cNvPr>
          <p:cNvSpPr>
            <a:spLocks noGrp="1"/>
          </p:cNvSpPr>
          <p:nvPr>
            <p:ph type="body" sz="quarter" idx="14"/>
          </p:nvPr>
        </p:nvSpPr>
        <p:spPr/>
        <p:txBody>
          <a:bodyPr/>
          <a:lstStyle/>
          <a:p>
            <a:endParaRPr lang="en-IE"/>
          </a:p>
        </p:txBody>
      </p:sp>
      <p:graphicFrame>
        <p:nvGraphicFramePr>
          <p:cNvPr id="5" name="Table 4">
            <a:extLst>
              <a:ext uri="{FF2B5EF4-FFF2-40B4-BE49-F238E27FC236}">
                <a16:creationId xmlns:a16="http://schemas.microsoft.com/office/drawing/2014/main" id="{896A3DEF-4CCD-4172-92AB-B92917416030}"/>
              </a:ext>
            </a:extLst>
          </p:cNvPr>
          <p:cNvGraphicFramePr>
            <a:graphicFrameLocks noGrp="1"/>
          </p:cNvGraphicFramePr>
          <p:nvPr>
            <p:extLst>
              <p:ext uri="{D42A27DB-BD31-4B8C-83A1-F6EECF244321}">
                <p14:modId xmlns:p14="http://schemas.microsoft.com/office/powerpoint/2010/main" val="1716146747"/>
              </p:ext>
            </p:extLst>
          </p:nvPr>
        </p:nvGraphicFramePr>
        <p:xfrm>
          <a:off x="0" y="1267548"/>
          <a:ext cx="12192000" cy="4907280"/>
        </p:xfrm>
        <a:graphic>
          <a:graphicData uri="http://schemas.openxmlformats.org/drawingml/2006/table">
            <a:tbl>
              <a:tblPr firstRow="1" bandRow="1">
                <a:tableStyleId>{5C22544A-7EE6-4342-B048-85BDC9FD1C3A}</a:tableStyleId>
              </a:tblPr>
              <a:tblGrid>
                <a:gridCol w="2305742">
                  <a:extLst>
                    <a:ext uri="{9D8B030D-6E8A-4147-A177-3AD203B41FA5}">
                      <a16:colId xmlns:a16="http://schemas.microsoft.com/office/drawing/2014/main" val="2511320271"/>
                    </a:ext>
                  </a:extLst>
                </a:gridCol>
                <a:gridCol w="6411987">
                  <a:extLst>
                    <a:ext uri="{9D8B030D-6E8A-4147-A177-3AD203B41FA5}">
                      <a16:colId xmlns:a16="http://schemas.microsoft.com/office/drawing/2014/main" val="3769336457"/>
                    </a:ext>
                  </a:extLst>
                </a:gridCol>
                <a:gridCol w="3474271">
                  <a:extLst>
                    <a:ext uri="{9D8B030D-6E8A-4147-A177-3AD203B41FA5}">
                      <a16:colId xmlns:a16="http://schemas.microsoft.com/office/drawing/2014/main" val="1320821074"/>
                    </a:ext>
                  </a:extLst>
                </a:gridCol>
              </a:tblGrid>
              <a:tr h="370840">
                <a:tc>
                  <a:txBody>
                    <a:bodyPr/>
                    <a:lstStyle/>
                    <a:p>
                      <a:pPr algn="ctr"/>
                      <a:r>
                        <a:rPr lang="en-IE" sz="2400" b="0" dirty="0">
                          <a:solidFill>
                            <a:schemeClr val="bg1"/>
                          </a:solidFill>
                        </a:rPr>
                        <a:t>Business Model</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Why it Works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Examples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extLst>
                  <a:ext uri="{0D108BD9-81ED-4DB2-BD59-A6C34878D82A}">
                    <a16:rowId xmlns:a16="http://schemas.microsoft.com/office/drawing/2014/main" val="3925927922"/>
                  </a:ext>
                </a:extLst>
              </a:tr>
              <a:tr h="370840">
                <a:tc>
                  <a:txBody>
                    <a:bodyPr/>
                    <a:lstStyle/>
                    <a:p>
                      <a:r>
                        <a:rPr lang="en-IE" sz="2400" b="0" dirty="0">
                          <a:solidFill>
                            <a:srgbClr val="7F7F7F"/>
                          </a:solidFill>
                        </a:rPr>
                        <a:t>Become </a:t>
                      </a:r>
                      <a:r>
                        <a:rPr lang="en-IE" sz="2400" b="0" kern="1200" dirty="0">
                          <a:solidFill>
                            <a:srgbClr val="7F7F7F"/>
                          </a:solidFill>
                          <a:latin typeface="+mn-lt"/>
                          <a:ea typeface="+mn-ea"/>
                          <a:cs typeface="+mn-cs"/>
                        </a:rPr>
                        <a:t>the </a:t>
                      </a:r>
                      <a:r>
                        <a:rPr lang="en-IE" sz="2400" b="0" kern="1200" dirty="0">
                          <a:solidFill>
                            <a:srgbClr val="7F7F7F"/>
                          </a:solidFill>
                          <a:latin typeface="+mn-lt"/>
                          <a:ea typeface="+mn-ea"/>
                          <a:cs typeface="+mn-cs"/>
                          <a:hlinkClick r:id="rId2"/>
                        </a:rPr>
                        <a:t>Freemium Model</a:t>
                      </a:r>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dirty="0">
                          <a:solidFill>
                            <a:srgbClr val="7F7F7F"/>
                          </a:solidFill>
                        </a:rPr>
                        <a:t>Full Article: </a:t>
                      </a:r>
                      <a:r>
                        <a:rPr lang="en-IE" sz="2200" b="0" dirty="0">
                          <a:solidFill>
                            <a:srgbClr val="7F7F7F"/>
                          </a:solidFill>
                          <a:hlinkClick r:id="rId2"/>
                        </a:rPr>
                        <a:t>huffingtonpost</a:t>
                      </a:r>
                      <a:endParaRPr lang="en-IE" sz="2200" b="0" dirty="0">
                        <a:solidFill>
                          <a:srgbClr val="7F7F7F"/>
                        </a:solidFill>
                      </a:endParaRP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Clr>
                          <a:srgbClr val="E95273"/>
                        </a:buClr>
                        <a:buFont typeface="Arial" panose="020B0604020202020204" pitchFamily="34" charset="0"/>
                        <a:buChar char="•"/>
                      </a:pPr>
                      <a:r>
                        <a:rPr lang="en-IE" sz="2200" b="0" i="0" kern="1200" dirty="0">
                          <a:solidFill>
                            <a:srgbClr val="7F7F7F"/>
                          </a:solidFill>
                          <a:effectLst/>
                          <a:latin typeface="+mn-lt"/>
                          <a:ea typeface="+mn-ea"/>
                          <a:cs typeface="+mn-cs"/>
                        </a:rPr>
                        <a:t>This combination of “free” and “premium” broken down, offers a basic service to consumers for free, while charging for premium services (advanced features and perks) to paying members. </a:t>
                      </a:r>
                    </a:p>
                    <a:p>
                      <a:pPr marL="285750" indent="-285750">
                        <a:buClr>
                          <a:srgbClr val="E95273"/>
                        </a:buClr>
                        <a:buFont typeface="Arial" panose="020B0604020202020204" pitchFamily="34" charset="0"/>
                        <a:buChar char="•"/>
                      </a:pPr>
                      <a:r>
                        <a:rPr lang="en-IE" sz="2200" b="0" i="0" kern="1200" dirty="0">
                          <a:solidFill>
                            <a:srgbClr val="7F7F7F"/>
                          </a:solidFill>
                          <a:effectLst/>
                          <a:latin typeface="+mn-lt"/>
                          <a:ea typeface="+mn-ea"/>
                          <a:cs typeface="+mn-cs"/>
                        </a:rPr>
                        <a:t>Freemium strategy lies in its ability to be a marketing tool for your service, which helps early stage start-ups scale by attracting a user base without costly ad campaigns.</a:t>
                      </a:r>
                    </a:p>
                    <a:p>
                      <a:pPr marL="285750" indent="-285750">
                        <a:buClr>
                          <a:srgbClr val="E95273"/>
                        </a:buClr>
                        <a:buFont typeface="Arial" panose="020B0604020202020204" pitchFamily="34" charset="0"/>
                        <a:buChar char="•"/>
                      </a:pPr>
                      <a:r>
                        <a:rPr lang="en-IE" sz="2200" b="0" i="0" kern="1200" dirty="0">
                          <a:solidFill>
                            <a:srgbClr val="7F7F7F"/>
                          </a:solidFill>
                          <a:effectLst/>
                          <a:latin typeface="+mn-lt"/>
                          <a:ea typeface="+mn-ea"/>
                          <a:cs typeface="+mn-cs"/>
                        </a:rPr>
                        <a:t>Freemium models also tend to be more successful that 30-day free trials. Customers are much more comfortable with accessing a service for free, and the no strings attached feeling that comes with before deciding to make a purchase. </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i="0" kern="1200" dirty="0">
                          <a:solidFill>
                            <a:srgbClr val="7F7F7F"/>
                          </a:solidFill>
                          <a:effectLst/>
                          <a:latin typeface="+mn-lt"/>
                          <a:ea typeface="+mn-ea"/>
                          <a:cs typeface="+mn-cs"/>
                        </a:rPr>
                        <a:t>Technology: </a:t>
                      </a:r>
                      <a:r>
                        <a:rPr lang="en-IE" sz="2200" b="0" i="0" kern="1200" dirty="0">
                          <a:solidFill>
                            <a:srgbClr val="7F7F7F"/>
                          </a:solidFill>
                          <a:effectLst/>
                          <a:latin typeface="+mn-lt"/>
                          <a:ea typeface="+mn-ea"/>
                          <a:cs typeface="+mn-cs"/>
                          <a:hlinkClick r:id="rId3" action="ppaction://hlinkfile"/>
                        </a:rPr>
                        <a:t>Dropbox</a:t>
                      </a:r>
                      <a:r>
                        <a:rPr lang="en-IE" sz="2200" b="0" i="0" kern="1200" dirty="0">
                          <a:solidFill>
                            <a:srgbClr val="7F7F7F"/>
                          </a:solidFill>
                          <a:effectLst/>
                          <a:latin typeface="+mn-lt"/>
                          <a:ea typeface="+mn-ea"/>
                          <a:cs typeface="+mn-cs"/>
                        </a:rPr>
                        <a:t> Telecom: </a:t>
                      </a:r>
                      <a:r>
                        <a:rPr lang="en-IE" sz="2200" b="0" i="0" kern="1200" dirty="0">
                          <a:solidFill>
                            <a:srgbClr val="7F7F7F"/>
                          </a:solidFill>
                          <a:effectLst/>
                          <a:latin typeface="+mn-lt"/>
                          <a:ea typeface="+mn-ea"/>
                          <a:cs typeface="+mn-cs"/>
                          <a:hlinkClick r:id="rId4"/>
                        </a:rPr>
                        <a:t>Hulu</a:t>
                      </a:r>
                      <a:r>
                        <a:rPr lang="en-IE" sz="2200" b="0" i="0" kern="1200" dirty="0">
                          <a:solidFill>
                            <a:srgbClr val="7F7F7F"/>
                          </a:solidFill>
                          <a:effectLst/>
                          <a:latin typeface="+mn-lt"/>
                          <a:ea typeface="+mn-ea"/>
                          <a:cs typeface="+mn-cs"/>
                        </a:rPr>
                        <a:t> Social: </a:t>
                      </a:r>
                      <a:r>
                        <a:rPr lang="en-IE" sz="2200" b="0" i="0" kern="1200" dirty="0">
                          <a:solidFill>
                            <a:srgbClr val="7F7F7F"/>
                          </a:solidFill>
                          <a:effectLst/>
                          <a:latin typeface="+mn-lt"/>
                          <a:ea typeface="+mn-ea"/>
                          <a:cs typeface="+mn-cs"/>
                          <a:hlinkClick r:id="rId5"/>
                        </a:rPr>
                        <a:t>Match.com</a:t>
                      </a:r>
                      <a:endParaRPr lang="en-IE" sz="2200" b="0" i="0" kern="1200" dirty="0">
                        <a:solidFill>
                          <a:srgbClr val="7F7F7F"/>
                        </a:solidFill>
                        <a:effectLst/>
                        <a:latin typeface="+mn-lt"/>
                        <a:ea typeface="+mn-ea"/>
                        <a:cs typeface="+mn-cs"/>
                      </a:endParaRPr>
                    </a:p>
                    <a:p>
                      <a:r>
                        <a:rPr lang="en-IE" sz="2200" b="0" i="0" kern="1200" dirty="0">
                          <a:solidFill>
                            <a:srgbClr val="7F7F7F"/>
                          </a:solidFill>
                          <a:effectLst/>
                          <a:latin typeface="+mn-lt"/>
                          <a:ea typeface="+mn-ea"/>
                          <a:cs typeface="+mn-cs"/>
                        </a:rPr>
                        <a:t>Linkedin offers a free version letting users share professional profiles, while the premium offerings are talent solutions with added features. Each new member that signs up for free or premium increases the value for other members.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003722"/>
                  </a:ext>
                </a:extLst>
              </a:tr>
            </a:tbl>
          </a:graphicData>
        </a:graphic>
      </p:graphicFrame>
    </p:spTree>
    <p:extLst>
      <p:ext uri="{BB962C8B-B14F-4D97-AF65-F5344CB8AC3E}">
        <p14:creationId xmlns:p14="http://schemas.microsoft.com/office/powerpoint/2010/main" val="2103722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sz="quarter" idx="13"/>
          </p:nvPr>
        </p:nvSpPr>
        <p:spPr>
          <a:xfrm>
            <a:off x="270182" y="355713"/>
            <a:ext cx="7878817" cy="697353"/>
          </a:xfrm>
        </p:spPr>
        <p:txBody>
          <a:bodyPr>
            <a:noAutofit/>
          </a:bodyPr>
          <a:lstStyle/>
          <a:p>
            <a:r>
              <a:rPr kumimoji="1" lang="en-US" altLang="x-none" sz="2800" b="1" dirty="0">
                <a:solidFill>
                  <a:srgbClr val="10B1A2"/>
                </a:solidFill>
                <a:latin typeface="Calibri" charset="0"/>
                <a:ea typeface="MS PGothic" charset="-128"/>
              </a:rPr>
              <a:t>8. T</a:t>
            </a:r>
            <a:r>
              <a:rPr kumimoji="1" lang="en-US" altLang="ja-JP" sz="2800" b="1" dirty="0">
                <a:solidFill>
                  <a:srgbClr val="10B1A2"/>
                </a:solidFill>
                <a:latin typeface="Calibri" charset="0"/>
                <a:ea typeface="MS PGothic" charset="-128"/>
              </a:rPr>
              <a:t>he Reverse Action Model explained</a:t>
            </a:r>
            <a:endParaRPr kumimoji="1" lang="en-US" altLang="x-none" sz="2800" b="1" dirty="0">
              <a:solidFill>
                <a:srgbClr val="10B1A2"/>
              </a:solidFill>
              <a:latin typeface="Calibri" charset="0"/>
              <a:ea typeface="MS PGothic" charset="-128"/>
            </a:endParaRPr>
          </a:p>
          <a:p>
            <a:endParaRPr kumimoji="1" lang="en-US" altLang="x-none" sz="2800" b="1" dirty="0">
              <a:solidFill>
                <a:srgbClr val="10B1A2"/>
              </a:solidFill>
              <a:latin typeface="Calibri" charset="0"/>
              <a:ea typeface="MS PGothic" charset="-128"/>
            </a:endParaRPr>
          </a:p>
          <a:p>
            <a:endParaRPr lang="en-US" altLang="x-none" sz="2800" b="1" dirty="0">
              <a:solidFill>
                <a:srgbClr val="10B1A2"/>
              </a:solidFill>
            </a:endParaRPr>
          </a:p>
        </p:txBody>
      </p:sp>
      <p:sp>
        <p:nvSpPr>
          <p:cNvPr id="3" name="Text Placeholder 2">
            <a:extLst>
              <a:ext uri="{FF2B5EF4-FFF2-40B4-BE49-F238E27FC236}">
                <a16:creationId xmlns:a16="http://schemas.microsoft.com/office/drawing/2014/main" id="{4E53D31B-AF8A-432F-BC05-BAA31563015F}"/>
              </a:ext>
            </a:extLst>
          </p:cNvPr>
          <p:cNvSpPr>
            <a:spLocks noGrp="1"/>
          </p:cNvSpPr>
          <p:nvPr>
            <p:ph type="body" sz="quarter" idx="14"/>
          </p:nvPr>
        </p:nvSpPr>
        <p:spPr/>
        <p:txBody>
          <a:bodyPr/>
          <a:lstStyle/>
          <a:p>
            <a:endParaRPr lang="en-IE"/>
          </a:p>
        </p:txBody>
      </p:sp>
      <p:graphicFrame>
        <p:nvGraphicFramePr>
          <p:cNvPr id="6" name="Table 5">
            <a:extLst>
              <a:ext uri="{FF2B5EF4-FFF2-40B4-BE49-F238E27FC236}">
                <a16:creationId xmlns:a16="http://schemas.microsoft.com/office/drawing/2014/main" id="{E0F861CE-B5A1-4753-8200-961ACD036E43}"/>
              </a:ext>
            </a:extLst>
          </p:cNvPr>
          <p:cNvGraphicFramePr>
            <a:graphicFrameLocks noGrp="1"/>
          </p:cNvGraphicFramePr>
          <p:nvPr>
            <p:extLst>
              <p:ext uri="{D42A27DB-BD31-4B8C-83A1-F6EECF244321}">
                <p14:modId xmlns:p14="http://schemas.microsoft.com/office/powerpoint/2010/main" val="543219579"/>
              </p:ext>
            </p:extLst>
          </p:nvPr>
        </p:nvGraphicFramePr>
        <p:xfrm>
          <a:off x="0" y="1185033"/>
          <a:ext cx="12192000" cy="4907280"/>
        </p:xfrm>
        <a:graphic>
          <a:graphicData uri="http://schemas.openxmlformats.org/drawingml/2006/table">
            <a:tbl>
              <a:tblPr firstRow="1" bandRow="1">
                <a:tableStyleId>{5C22544A-7EE6-4342-B048-85BDC9FD1C3A}</a:tableStyleId>
              </a:tblPr>
              <a:tblGrid>
                <a:gridCol w="2305742">
                  <a:extLst>
                    <a:ext uri="{9D8B030D-6E8A-4147-A177-3AD203B41FA5}">
                      <a16:colId xmlns:a16="http://schemas.microsoft.com/office/drawing/2014/main" val="2511320271"/>
                    </a:ext>
                  </a:extLst>
                </a:gridCol>
                <a:gridCol w="6411987">
                  <a:extLst>
                    <a:ext uri="{9D8B030D-6E8A-4147-A177-3AD203B41FA5}">
                      <a16:colId xmlns:a16="http://schemas.microsoft.com/office/drawing/2014/main" val="3769336457"/>
                    </a:ext>
                  </a:extLst>
                </a:gridCol>
                <a:gridCol w="3474271">
                  <a:extLst>
                    <a:ext uri="{9D8B030D-6E8A-4147-A177-3AD203B41FA5}">
                      <a16:colId xmlns:a16="http://schemas.microsoft.com/office/drawing/2014/main" val="1320821074"/>
                    </a:ext>
                  </a:extLst>
                </a:gridCol>
              </a:tblGrid>
              <a:tr h="370840">
                <a:tc>
                  <a:txBody>
                    <a:bodyPr/>
                    <a:lstStyle/>
                    <a:p>
                      <a:pPr algn="ctr"/>
                      <a:r>
                        <a:rPr lang="en-IE" sz="2400" b="0" dirty="0">
                          <a:solidFill>
                            <a:schemeClr val="bg1"/>
                          </a:solidFill>
                        </a:rPr>
                        <a:t>Business Model</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Why it Works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Examples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extLst>
                  <a:ext uri="{0D108BD9-81ED-4DB2-BD59-A6C34878D82A}">
                    <a16:rowId xmlns:a16="http://schemas.microsoft.com/office/drawing/2014/main" val="3925927922"/>
                  </a:ext>
                </a:extLst>
              </a:tr>
              <a:tr h="370840">
                <a:tc>
                  <a:txBody>
                    <a:bodyPr/>
                    <a:lstStyle/>
                    <a:p>
                      <a:r>
                        <a:rPr lang="en-IE" sz="2400" b="0" dirty="0">
                          <a:solidFill>
                            <a:srgbClr val="7F7F7F"/>
                          </a:solidFill>
                        </a:rPr>
                        <a:t>Become </a:t>
                      </a:r>
                      <a:r>
                        <a:rPr lang="en-IE" sz="2400" b="0" kern="1200" dirty="0">
                          <a:solidFill>
                            <a:srgbClr val="7F7F7F"/>
                          </a:solidFill>
                          <a:latin typeface="+mn-lt"/>
                          <a:ea typeface="+mn-ea"/>
                          <a:cs typeface="+mn-cs"/>
                        </a:rPr>
                        <a:t>the </a:t>
                      </a:r>
                      <a:r>
                        <a:rPr lang="en-IE" sz="2400" b="0" kern="1200" dirty="0">
                          <a:solidFill>
                            <a:srgbClr val="7F7F7F"/>
                          </a:solidFill>
                          <a:latin typeface="+mn-lt"/>
                          <a:ea typeface="+mn-ea"/>
                          <a:cs typeface="+mn-cs"/>
                          <a:hlinkClick r:id="rId2"/>
                        </a:rPr>
                        <a:t>Reverse Auction</a:t>
                      </a:r>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dirty="0">
                          <a:solidFill>
                            <a:srgbClr val="7F7F7F"/>
                          </a:solidFill>
                        </a:rPr>
                        <a:t>Full Article: </a:t>
                      </a:r>
                      <a:r>
                        <a:rPr lang="en-IE" sz="2200" b="0" dirty="0">
                          <a:solidFill>
                            <a:srgbClr val="7F7F7F"/>
                          </a:solidFill>
                          <a:hlinkClick r:id="rId2"/>
                        </a:rPr>
                        <a:t>huffingtonpost</a:t>
                      </a:r>
                      <a:endParaRPr lang="en-IE" sz="2200" b="0" dirty="0">
                        <a:solidFill>
                          <a:srgbClr val="7F7F7F"/>
                        </a:solidFill>
                      </a:endParaRP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Clr>
                          <a:srgbClr val="E95273"/>
                        </a:buClr>
                        <a:buFont typeface="Arial" panose="020B0604020202020204" pitchFamily="34" charset="0"/>
                        <a:buChar char="•"/>
                      </a:pPr>
                      <a:r>
                        <a:rPr lang="en-IE" sz="2200" b="0" i="0" kern="1200" dirty="0">
                          <a:solidFill>
                            <a:srgbClr val="7F7F7F"/>
                          </a:solidFill>
                          <a:effectLst/>
                          <a:latin typeface="+mn-lt"/>
                          <a:ea typeface="+mn-ea"/>
                          <a:cs typeface="+mn-cs"/>
                        </a:rPr>
                        <a:t>This type of model is the reverse of Ebay where the buyers switch roles with the sellers. Buyers who care about price offer bids for a service to the sellers and if the seller accepts the bid, the buyer must agree to all of the seller’s terms and conditions. Sellers benefit from access to a marketplace, while the buyers feel like they are getting a great bargain. </a:t>
                      </a:r>
                    </a:p>
                    <a:p>
                      <a:pPr marL="285750" indent="-285750">
                        <a:buClr>
                          <a:srgbClr val="E95273"/>
                        </a:buClr>
                        <a:buFont typeface="Arial" panose="020B0604020202020204" pitchFamily="34" charset="0"/>
                        <a:buChar char="•"/>
                      </a:pPr>
                      <a:r>
                        <a:rPr lang="en-IE" sz="2200" b="0" i="0" kern="1200" dirty="0">
                          <a:solidFill>
                            <a:srgbClr val="7F7F7F"/>
                          </a:solidFill>
                          <a:effectLst/>
                          <a:latin typeface="+mn-lt"/>
                          <a:ea typeface="+mn-ea"/>
                          <a:cs typeface="+mn-cs"/>
                        </a:rPr>
                        <a:t>Price sensitive buyers feel great, because they feel good about the deal they won, the company also wins by facilitating the deal with its sellers who get access to a marketplace and still make a profit on inventory that might not have sold otherwise. </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i="0" kern="1200" dirty="0">
                          <a:solidFill>
                            <a:srgbClr val="7F7F7F"/>
                          </a:solidFill>
                          <a:effectLst/>
                          <a:latin typeface="+mn-lt"/>
                          <a:ea typeface="+mn-ea"/>
                          <a:cs typeface="+mn-cs"/>
                        </a:rPr>
                        <a:t>Business: </a:t>
                      </a:r>
                      <a:r>
                        <a:rPr lang="en-IE" sz="2200" b="0" i="0" kern="1200" dirty="0">
                          <a:solidFill>
                            <a:srgbClr val="7F7F7F"/>
                          </a:solidFill>
                          <a:effectLst/>
                          <a:latin typeface="+mn-lt"/>
                          <a:ea typeface="+mn-ea"/>
                          <a:cs typeface="+mn-cs"/>
                          <a:hlinkClick r:id="rId3"/>
                        </a:rPr>
                        <a:t>FedBid </a:t>
                      </a:r>
                      <a:r>
                        <a:rPr lang="en-IE" sz="2200" b="0" i="0" kern="1200" dirty="0">
                          <a:solidFill>
                            <a:srgbClr val="7F7F7F"/>
                          </a:solidFill>
                          <a:effectLst/>
                          <a:latin typeface="+mn-lt"/>
                          <a:ea typeface="+mn-ea"/>
                          <a:cs typeface="+mn-cs"/>
                        </a:rPr>
                        <a:t>Travel: </a:t>
                      </a:r>
                      <a:r>
                        <a:rPr lang="en-IE" sz="2200" b="0" i="0" kern="1200" dirty="0">
                          <a:solidFill>
                            <a:srgbClr val="7F7F7F"/>
                          </a:solidFill>
                          <a:effectLst/>
                          <a:latin typeface="+mn-lt"/>
                          <a:ea typeface="+mn-ea"/>
                          <a:cs typeface="+mn-cs"/>
                          <a:hlinkClick r:id="rId4"/>
                        </a:rPr>
                        <a:t>Stayful</a:t>
                      </a:r>
                      <a:r>
                        <a:rPr lang="en-IE" sz="2200" b="0" i="0" kern="1200" dirty="0">
                          <a:solidFill>
                            <a:srgbClr val="7F7F7F"/>
                          </a:solidFill>
                          <a:effectLst/>
                          <a:latin typeface="+mn-lt"/>
                          <a:ea typeface="+mn-ea"/>
                          <a:cs typeface="+mn-cs"/>
                        </a:rPr>
                        <a:t> Freelance: </a:t>
                      </a:r>
                      <a:r>
                        <a:rPr lang="en-IE" sz="2200" b="0" i="0" kern="1200" dirty="0">
                          <a:solidFill>
                            <a:srgbClr val="7F7F7F"/>
                          </a:solidFill>
                          <a:effectLst/>
                          <a:latin typeface="+mn-lt"/>
                          <a:ea typeface="+mn-ea"/>
                          <a:cs typeface="+mn-cs"/>
                          <a:hlinkClick r:id="rId5"/>
                        </a:rPr>
                        <a:t>Squeezify</a:t>
                      </a:r>
                      <a:r>
                        <a:rPr lang="en-IE" sz="2200" b="0" i="0" kern="1200" dirty="0">
                          <a:solidFill>
                            <a:srgbClr val="7F7F7F"/>
                          </a:solidFill>
                          <a:effectLst/>
                          <a:latin typeface="+mn-lt"/>
                          <a:ea typeface="+mn-ea"/>
                          <a:cs typeface="+mn-cs"/>
                        </a:rPr>
                        <a:t> Services: </a:t>
                      </a:r>
                      <a:r>
                        <a:rPr lang="en-IE" sz="2200" b="0" i="0" kern="1200" dirty="0">
                          <a:solidFill>
                            <a:srgbClr val="7F7F7F"/>
                          </a:solidFill>
                          <a:effectLst/>
                          <a:latin typeface="+mn-lt"/>
                          <a:ea typeface="+mn-ea"/>
                          <a:cs typeface="+mn-cs"/>
                          <a:hlinkClick r:id="rId6"/>
                        </a:rPr>
                        <a:t>MyHammer</a:t>
                      </a:r>
                      <a:endParaRPr lang="en-IE" sz="2200" b="0" i="0" kern="1200" dirty="0">
                        <a:solidFill>
                          <a:srgbClr val="7F7F7F"/>
                        </a:solidFill>
                        <a:effectLst/>
                        <a:latin typeface="+mn-lt"/>
                        <a:ea typeface="+mn-ea"/>
                        <a:cs typeface="+mn-cs"/>
                      </a:endParaRPr>
                    </a:p>
                    <a:p>
                      <a:pPr marL="0" indent="0" algn="l" defTabSz="914400" rtl="0" eaLnBrk="1" latinLnBrk="0" hangingPunct="1">
                        <a:buFont typeface="Arial" panose="020B0604020202020204" pitchFamily="34" charset="0"/>
                        <a:buNone/>
                      </a:pPr>
                      <a:r>
                        <a:rPr lang="en-IE" sz="2200" b="0" i="0" kern="1200" dirty="0">
                          <a:solidFill>
                            <a:srgbClr val="7F7F7F"/>
                          </a:solidFill>
                          <a:effectLst/>
                          <a:latin typeface="+mn-lt"/>
                          <a:ea typeface="+mn-ea"/>
                          <a:cs typeface="+mn-cs"/>
                        </a:rPr>
                        <a:t>Priceline where travelers give up convenience for low prices on airline tickets, rentals, and other travel accommodations. Provides a win-win marketplace for it’s B2C marketplace, and because of that has seen significant revenue growth. </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003722"/>
                  </a:ext>
                </a:extLst>
              </a:tr>
            </a:tbl>
          </a:graphicData>
        </a:graphic>
      </p:graphicFrame>
    </p:spTree>
    <p:extLst>
      <p:ext uri="{BB962C8B-B14F-4D97-AF65-F5344CB8AC3E}">
        <p14:creationId xmlns:p14="http://schemas.microsoft.com/office/powerpoint/2010/main" val="265087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p:txBody>
          <a:bodyPr rtlCol="0">
            <a:noAutofit/>
          </a:bodyPr>
          <a:lstStyle/>
          <a:p>
            <a:pPr algn="l">
              <a:defRPr/>
            </a:pPr>
            <a:r>
              <a:rPr lang="en-US" sz="4800" b="1" i="0" dirty="0"/>
              <a:t>SECTION 1:</a:t>
            </a:r>
          </a:p>
          <a:p>
            <a:pPr algn="l">
              <a:defRPr/>
            </a:pPr>
            <a:endParaRPr lang="en-US" sz="1200" i="0" dirty="0"/>
          </a:p>
          <a:p>
            <a:pPr algn="l">
              <a:defRPr/>
            </a:pPr>
            <a:r>
              <a:rPr lang="en-US" sz="4800" i="0" dirty="0"/>
              <a:t>Choose Your Business Structure</a:t>
            </a:r>
            <a:endParaRPr lang="en-US" sz="2800" dirty="0"/>
          </a:p>
          <a:p>
            <a:pPr algn="l">
              <a:defRPr/>
            </a:pPr>
            <a:endParaRPr lang="en-US" sz="4800" i="0" dirty="0"/>
          </a:p>
        </p:txBody>
      </p:sp>
      <p:pic>
        <p:nvPicPr>
          <p:cNvPr id="3" name="Picture 2" descr="A close up of a sign&#10;&#10;Description automatically generated">
            <a:extLst>
              <a:ext uri="{FF2B5EF4-FFF2-40B4-BE49-F238E27FC236}">
                <a16:creationId xmlns:a16="http://schemas.microsoft.com/office/drawing/2014/main" id="{0397F41D-951C-4E19-AE16-30469058347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94652" y="2979149"/>
            <a:ext cx="3027672" cy="3019262"/>
          </a:xfrm>
          <a:prstGeom prst="rect">
            <a:avLst/>
          </a:prstGeom>
        </p:spPr>
      </p:pic>
    </p:spTree>
    <p:extLst>
      <p:ext uri="{BB962C8B-B14F-4D97-AF65-F5344CB8AC3E}">
        <p14:creationId xmlns:p14="http://schemas.microsoft.com/office/powerpoint/2010/main" val="2529542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sz="quarter" idx="13"/>
          </p:nvPr>
        </p:nvSpPr>
        <p:spPr>
          <a:xfrm>
            <a:off x="270182" y="355713"/>
            <a:ext cx="7878817" cy="697353"/>
          </a:xfrm>
        </p:spPr>
        <p:txBody>
          <a:bodyPr>
            <a:noAutofit/>
          </a:bodyPr>
          <a:lstStyle/>
          <a:p>
            <a:r>
              <a:rPr kumimoji="1" lang="en-US" altLang="x-none" sz="2800" b="1" dirty="0">
                <a:solidFill>
                  <a:srgbClr val="10B1A2"/>
                </a:solidFill>
                <a:latin typeface="Calibri" charset="0"/>
                <a:ea typeface="MS PGothic" charset="-128"/>
              </a:rPr>
              <a:t>9. T</a:t>
            </a:r>
            <a:r>
              <a:rPr kumimoji="1" lang="en-US" altLang="ja-JP" sz="2800" b="1" dirty="0">
                <a:solidFill>
                  <a:srgbClr val="10B1A2"/>
                </a:solidFill>
                <a:latin typeface="Calibri" charset="0"/>
                <a:ea typeface="MS PGothic" charset="-128"/>
              </a:rPr>
              <a:t>he Virtual Good Model explained</a:t>
            </a:r>
            <a:endParaRPr kumimoji="1" lang="en-US" altLang="x-none" sz="2800" b="1" dirty="0">
              <a:solidFill>
                <a:srgbClr val="10B1A2"/>
              </a:solidFill>
              <a:latin typeface="Calibri" charset="0"/>
              <a:ea typeface="MS PGothic" charset="-128"/>
            </a:endParaRPr>
          </a:p>
          <a:p>
            <a:endParaRPr kumimoji="1" lang="en-US" altLang="x-none" sz="2800" b="1" dirty="0">
              <a:solidFill>
                <a:srgbClr val="10B1A2"/>
              </a:solidFill>
              <a:latin typeface="Calibri" charset="0"/>
              <a:ea typeface="MS PGothic" charset="-128"/>
            </a:endParaRPr>
          </a:p>
          <a:p>
            <a:endParaRPr lang="en-US" altLang="x-none" sz="2800" b="1" dirty="0">
              <a:solidFill>
                <a:srgbClr val="10B1A2"/>
              </a:solidFill>
            </a:endParaRPr>
          </a:p>
        </p:txBody>
      </p:sp>
      <p:sp>
        <p:nvSpPr>
          <p:cNvPr id="3" name="Text Placeholder 2">
            <a:extLst>
              <a:ext uri="{FF2B5EF4-FFF2-40B4-BE49-F238E27FC236}">
                <a16:creationId xmlns:a16="http://schemas.microsoft.com/office/drawing/2014/main" id="{4E53D31B-AF8A-432F-BC05-BAA31563015F}"/>
              </a:ext>
            </a:extLst>
          </p:cNvPr>
          <p:cNvSpPr>
            <a:spLocks noGrp="1"/>
          </p:cNvSpPr>
          <p:nvPr>
            <p:ph type="body" sz="quarter" idx="14"/>
          </p:nvPr>
        </p:nvSpPr>
        <p:spPr/>
        <p:txBody>
          <a:bodyPr/>
          <a:lstStyle/>
          <a:p>
            <a:endParaRPr lang="en-IE"/>
          </a:p>
        </p:txBody>
      </p:sp>
      <p:graphicFrame>
        <p:nvGraphicFramePr>
          <p:cNvPr id="5" name="Table 4">
            <a:extLst>
              <a:ext uri="{FF2B5EF4-FFF2-40B4-BE49-F238E27FC236}">
                <a16:creationId xmlns:a16="http://schemas.microsoft.com/office/drawing/2014/main" id="{CDB73BFA-28AE-49F5-A3C8-F5C49297C85B}"/>
              </a:ext>
            </a:extLst>
          </p:cNvPr>
          <p:cNvGraphicFramePr>
            <a:graphicFrameLocks noGrp="1"/>
          </p:cNvGraphicFramePr>
          <p:nvPr>
            <p:extLst>
              <p:ext uri="{D42A27DB-BD31-4B8C-83A1-F6EECF244321}">
                <p14:modId xmlns:p14="http://schemas.microsoft.com/office/powerpoint/2010/main" val="3753299200"/>
              </p:ext>
            </p:extLst>
          </p:nvPr>
        </p:nvGraphicFramePr>
        <p:xfrm>
          <a:off x="0" y="872805"/>
          <a:ext cx="12192000" cy="5242560"/>
        </p:xfrm>
        <a:graphic>
          <a:graphicData uri="http://schemas.openxmlformats.org/drawingml/2006/table">
            <a:tbl>
              <a:tblPr firstRow="1" bandRow="1">
                <a:tableStyleId>{5C22544A-7EE6-4342-B048-85BDC9FD1C3A}</a:tableStyleId>
              </a:tblPr>
              <a:tblGrid>
                <a:gridCol w="2305742">
                  <a:extLst>
                    <a:ext uri="{9D8B030D-6E8A-4147-A177-3AD203B41FA5}">
                      <a16:colId xmlns:a16="http://schemas.microsoft.com/office/drawing/2014/main" val="2511320271"/>
                    </a:ext>
                  </a:extLst>
                </a:gridCol>
                <a:gridCol w="5702442">
                  <a:extLst>
                    <a:ext uri="{9D8B030D-6E8A-4147-A177-3AD203B41FA5}">
                      <a16:colId xmlns:a16="http://schemas.microsoft.com/office/drawing/2014/main" val="3769336457"/>
                    </a:ext>
                  </a:extLst>
                </a:gridCol>
                <a:gridCol w="4183816">
                  <a:extLst>
                    <a:ext uri="{9D8B030D-6E8A-4147-A177-3AD203B41FA5}">
                      <a16:colId xmlns:a16="http://schemas.microsoft.com/office/drawing/2014/main" val="1320821074"/>
                    </a:ext>
                  </a:extLst>
                </a:gridCol>
              </a:tblGrid>
              <a:tr h="370840">
                <a:tc>
                  <a:txBody>
                    <a:bodyPr/>
                    <a:lstStyle/>
                    <a:p>
                      <a:pPr algn="ctr"/>
                      <a:r>
                        <a:rPr lang="en-IE" sz="2400" b="0" dirty="0">
                          <a:solidFill>
                            <a:schemeClr val="bg1"/>
                          </a:solidFill>
                        </a:rPr>
                        <a:t>Business Model</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Why it Works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tc>
                  <a:txBody>
                    <a:bodyPr/>
                    <a:lstStyle/>
                    <a:p>
                      <a:pPr algn="ctr"/>
                      <a:r>
                        <a:rPr lang="en-IE" sz="2400" b="0" kern="1200" dirty="0">
                          <a:solidFill>
                            <a:schemeClr val="bg1"/>
                          </a:solidFill>
                          <a:latin typeface="+mn-lt"/>
                          <a:ea typeface="+mn-ea"/>
                          <a:cs typeface="+mn-cs"/>
                        </a:rPr>
                        <a:t>Examples</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rgbClr val="E63275"/>
                    </a:solidFill>
                  </a:tcPr>
                </a:tc>
                <a:extLst>
                  <a:ext uri="{0D108BD9-81ED-4DB2-BD59-A6C34878D82A}">
                    <a16:rowId xmlns:a16="http://schemas.microsoft.com/office/drawing/2014/main" val="3925927922"/>
                  </a:ext>
                </a:extLst>
              </a:tr>
              <a:tr h="370840">
                <a:tc>
                  <a:txBody>
                    <a:bodyPr/>
                    <a:lstStyle/>
                    <a:p>
                      <a:r>
                        <a:rPr lang="en-IE" sz="2400" b="0" dirty="0">
                          <a:solidFill>
                            <a:srgbClr val="7F7F7F"/>
                          </a:solidFill>
                        </a:rPr>
                        <a:t>Become </a:t>
                      </a:r>
                      <a:r>
                        <a:rPr lang="en-IE" sz="2400" b="0" kern="1200" dirty="0">
                          <a:solidFill>
                            <a:srgbClr val="7F7F7F"/>
                          </a:solidFill>
                          <a:latin typeface="+mn-lt"/>
                          <a:ea typeface="+mn-ea"/>
                          <a:cs typeface="+mn-cs"/>
                        </a:rPr>
                        <a:t>the </a:t>
                      </a:r>
                      <a:r>
                        <a:rPr lang="en-IE" sz="2400" b="0" kern="1200" dirty="0">
                          <a:solidFill>
                            <a:srgbClr val="7F7F7F"/>
                          </a:solidFill>
                          <a:latin typeface="+mn-lt"/>
                          <a:ea typeface="+mn-ea"/>
                          <a:cs typeface="+mn-cs"/>
                          <a:hlinkClick r:id="rId2"/>
                        </a:rPr>
                        <a:t>Virtual Good Model</a:t>
                      </a:r>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endParaRPr lang="en-IE" sz="2400" b="0" dirty="0">
                        <a:solidFill>
                          <a:srgbClr val="7F7F7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dirty="0">
                          <a:solidFill>
                            <a:srgbClr val="7F7F7F"/>
                          </a:solidFill>
                        </a:rPr>
                        <a:t>Full Article: </a:t>
                      </a:r>
                      <a:r>
                        <a:rPr lang="en-IE" sz="2200" b="0" dirty="0">
                          <a:solidFill>
                            <a:srgbClr val="7F7F7F"/>
                          </a:solidFill>
                          <a:hlinkClick r:id="rId2"/>
                        </a:rPr>
                        <a:t>huffingtonpost</a:t>
                      </a:r>
                      <a:endParaRPr lang="en-IE" sz="2200" b="0" dirty="0">
                        <a:solidFill>
                          <a:srgbClr val="7F7F7F"/>
                        </a:solidFill>
                      </a:endParaRP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Clr>
                          <a:srgbClr val="E95273"/>
                        </a:buClr>
                        <a:buFont typeface="Arial" panose="020B0604020202020204" pitchFamily="34" charset="0"/>
                        <a:buChar char="•"/>
                      </a:pPr>
                      <a:r>
                        <a:rPr lang="en-IE" sz="2200" b="0" i="0" kern="1200" dirty="0">
                          <a:solidFill>
                            <a:srgbClr val="7F7F7F"/>
                          </a:solidFill>
                          <a:effectLst/>
                          <a:latin typeface="+mn-lt"/>
                          <a:ea typeface="+mn-ea"/>
                          <a:cs typeface="+mn-cs"/>
                        </a:rPr>
                        <a:t>One of the greatest advantages of virtual goods are the high margins, since they cost only what the bandwidth required to serve them does. </a:t>
                      </a:r>
                    </a:p>
                    <a:p>
                      <a:pPr marL="285750" indent="-285750">
                        <a:buClr>
                          <a:srgbClr val="E95273"/>
                        </a:buClr>
                        <a:buFont typeface="Arial" panose="020B0604020202020204" pitchFamily="34" charset="0"/>
                        <a:buChar char="•"/>
                      </a:pPr>
                      <a:r>
                        <a:rPr lang="en-IE" sz="2200" b="0" i="0" kern="1200" dirty="0">
                          <a:solidFill>
                            <a:srgbClr val="7F7F7F"/>
                          </a:solidFill>
                          <a:effectLst/>
                          <a:latin typeface="+mn-lt"/>
                          <a:ea typeface="+mn-ea"/>
                          <a:cs typeface="+mn-cs"/>
                        </a:rPr>
                        <a:t>The objects sold create real value for consumers, for example, in a game, buying a sword adds to the real fun people are having playing a game. </a:t>
                      </a:r>
                    </a:p>
                    <a:p>
                      <a:pPr marL="285750" indent="-285750">
                        <a:buClr>
                          <a:srgbClr val="E95273"/>
                        </a:buClr>
                        <a:buFont typeface="Arial" panose="020B0604020202020204" pitchFamily="34" charset="0"/>
                        <a:buChar char="•"/>
                      </a:pPr>
                      <a:r>
                        <a:rPr lang="en-IE" sz="2200" b="0" i="0" kern="1200" dirty="0">
                          <a:solidFill>
                            <a:srgbClr val="7F7F7F"/>
                          </a:solidFill>
                          <a:effectLst/>
                          <a:latin typeface="+mn-lt"/>
                          <a:ea typeface="+mn-ea"/>
                          <a:cs typeface="+mn-cs"/>
                        </a:rPr>
                        <a:t>Market liquidity continues to increase as more gamers live in virtual worlds. Virtual goods are also more increasingly becoming a way for people to show affection and meaning as we continue moving more into an app obsessed world.</a:t>
                      </a: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i="0" kern="1200" dirty="0">
                          <a:solidFill>
                            <a:srgbClr val="7F7F7F"/>
                          </a:solidFill>
                          <a:effectLst/>
                          <a:latin typeface="+mn-lt"/>
                          <a:ea typeface="+mn-ea"/>
                          <a:cs typeface="+mn-cs"/>
                        </a:rPr>
                        <a:t>Gifts: </a:t>
                      </a:r>
                      <a:r>
                        <a:rPr lang="en-IE" sz="2200" b="0" i="0" kern="1200" dirty="0">
                          <a:solidFill>
                            <a:srgbClr val="7F7F7F"/>
                          </a:solidFill>
                          <a:effectLst/>
                          <a:latin typeface="+mn-lt"/>
                          <a:ea typeface="+mn-ea"/>
                          <a:cs typeface="+mn-cs"/>
                          <a:hlinkClick r:id="rId3"/>
                        </a:rPr>
                        <a:t>Facebook &amp; Foursquare </a:t>
                      </a:r>
                      <a:r>
                        <a:rPr lang="en-IE" sz="2200" b="0" i="0" kern="1200" dirty="0">
                          <a:solidFill>
                            <a:srgbClr val="7F7F7F"/>
                          </a:solidFill>
                          <a:effectLst/>
                          <a:latin typeface="+mn-lt"/>
                          <a:ea typeface="+mn-ea"/>
                          <a:cs typeface="+mn-cs"/>
                        </a:rPr>
                        <a:t>Virtual Currency: </a:t>
                      </a:r>
                      <a:r>
                        <a:rPr lang="en-IE" sz="2200" b="0" i="0" kern="1200" dirty="0">
                          <a:solidFill>
                            <a:srgbClr val="7F7F7F"/>
                          </a:solidFill>
                          <a:effectLst/>
                          <a:latin typeface="+mn-lt"/>
                          <a:ea typeface="+mn-ea"/>
                          <a:cs typeface="+mn-cs"/>
                          <a:hlinkClick r:id="rId3"/>
                        </a:rPr>
                        <a:t>Twitter &amp; Foursquare</a:t>
                      </a:r>
                      <a:endParaRPr lang="en-IE" sz="2200" b="0" i="0" kern="1200" dirty="0">
                        <a:solidFill>
                          <a:srgbClr val="7F7F7F"/>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2200" b="0" i="0" kern="1200" dirty="0">
                          <a:solidFill>
                            <a:srgbClr val="7F7F7F"/>
                          </a:solidFill>
                          <a:effectLst/>
                          <a:latin typeface="+mn-lt"/>
                          <a:ea typeface="+mn-ea"/>
                          <a:cs typeface="+mn-cs"/>
                        </a:rPr>
                        <a:t>Candy Crush understands the power of the virtual good model, and made a ton of its revenues for digital products like extra lives or features like a “colour bomb”. Virtual goods are online only products users pay for normally in games or apps such as upgrades, points, gifts, or weapons.</a:t>
                      </a:r>
                    </a:p>
                    <a:p>
                      <a:endParaRPr lang="en-IE" sz="2200" b="0" dirty="0">
                        <a:solidFill>
                          <a:srgbClr val="7F7F7F"/>
                        </a:solidFill>
                      </a:endParaRPr>
                    </a:p>
                  </a:txBody>
                  <a:tcPr>
                    <a:lnL w="12700" cap="flat" cmpd="sng" algn="ctr">
                      <a:solidFill>
                        <a:srgbClr val="ADD4C2"/>
                      </a:solidFill>
                      <a:prstDash val="solid"/>
                      <a:round/>
                      <a:headEnd type="none" w="med" len="med"/>
                      <a:tailEnd type="none" w="med" len="med"/>
                    </a:lnL>
                    <a:lnR w="12700" cap="flat" cmpd="sng" algn="ctr">
                      <a:solidFill>
                        <a:srgbClr val="ADD4C2"/>
                      </a:solidFill>
                      <a:prstDash val="solid"/>
                      <a:round/>
                      <a:headEnd type="none" w="med" len="med"/>
                      <a:tailEnd type="none" w="med" len="med"/>
                    </a:lnR>
                    <a:lnT w="12700" cap="flat" cmpd="sng" algn="ctr">
                      <a:solidFill>
                        <a:srgbClr val="ADD4C2"/>
                      </a:solidFill>
                      <a:prstDash val="solid"/>
                      <a:round/>
                      <a:headEnd type="none" w="med" len="med"/>
                      <a:tailEnd type="none" w="med" len="med"/>
                    </a:lnT>
                    <a:lnB w="12700" cap="flat" cmpd="sng" algn="ctr">
                      <a:solidFill>
                        <a:srgbClr val="ADD4C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003722"/>
                  </a:ext>
                </a:extLst>
              </a:tr>
            </a:tbl>
          </a:graphicData>
        </a:graphic>
      </p:graphicFrame>
    </p:spTree>
    <p:extLst>
      <p:ext uri="{BB962C8B-B14F-4D97-AF65-F5344CB8AC3E}">
        <p14:creationId xmlns:p14="http://schemas.microsoft.com/office/powerpoint/2010/main" val="1706141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505763" y="1991442"/>
            <a:ext cx="5423273" cy="2849006"/>
          </a:xfrm>
        </p:spPr>
        <p:txBody>
          <a:bodyPr rtlCol="0">
            <a:noAutofit/>
          </a:bodyPr>
          <a:lstStyle/>
          <a:p>
            <a:pPr algn="l">
              <a:defRPr/>
            </a:pPr>
            <a:r>
              <a:rPr lang="en-US" sz="4100" b="1" i="0" dirty="0"/>
              <a:t>SECTION 3:</a:t>
            </a:r>
          </a:p>
          <a:p>
            <a:pPr algn="l">
              <a:defRPr/>
            </a:pPr>
            <a:endParaRPr lang="en-US" sz="1400" b="1" i="0" dirty="0"/>
          </a:p>
          <a:p>
            <a:pPr algn="l"/>
            <a:r>
              <a:rPr lang="en-US" sz="4100" b="1" i="0" dirty="0"/>
              <a:t>Getting your Business and Financial Parameters in order</a:t>
            </a:r>
          </a:p>
          <a:p>
            <a:pPr algn="l">
              <a:defRPr/>
            </a:pPr>
            <a:endParaRPr lang="en-US" sz="4100" b="1" i="0" dirty="0"/>
          </a:p>
        </p:txBody>
      </p:sp>
      <p:pic>
        <p:nvPicPr>
          <p:cNvPr id="3" name="Picture 2" descr="A picture containing drawing&#10;&#10;Description automatically generated">
            <a:extLst>
              <a:ext uri="{FF2B5EF4-FFF2-40B4-BE49-F238E27FC236}">
                <a16:creationId xmlns:a16="http://schemas.microsoft.com/office/drawing/2014/main" id="{503D1947-EF31-4180-AB23-671D928E93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04488" y="3429000"/>
            <a:ext cx="3419345" cy="2094349"/>
          </a:xfrm>
          <a:prstGeom prst="rect">
            <a:avLst/>
          </a:prstGeom>
        </p:spPr>
      </p:pic>
    </p:spTree>
    <p:extLst>
      <p:ext uri="{BB962C8B-B14F-4D97-AF65-F5344CB8AC3E}">
        <p14:creationId xmlns:p14="http://schemas.microsoft.com/office/powerpoint/2010/main" val="2055893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table, man&#10;&#10;Description automatically generated">
            <a:extLst>
              <a:ext uri="{FF2B5EF4-FFF2-40B4-BE49-F238E27FC236}">
                <a16:creationId xmlns:a16="http://schemas.microsoft.com/office/drawing/2014/main" id="{54099902-E2E2-40C7-95CC-59721B3DAAA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687" b="24687"/>
          <a:stretch>
            <a:fillRect/>
          </a:stretch>
        </p:blipFill>
        <p:spPr/>
      </p:pic>
      <p:sp>
        <p:nvSpPr>
          <p:cNvPr id="6" name="Text Placeholder 5">
            <a:extLst>
              <a:ext uri="{FF2B5EF4-FFF2-40B4-BE49-F238E27FC236}">
                <a16:creationId xmlns:a16="http://schemas.microsoft.com/office/drawing/2014/main" id="{18B92B7B-BD64-4F0E-8AD9-1D2E333F6ED3}"/>
              </a:ext>
            </a:extLst>
          </p:cNvPr>
          <p:cNvSpPr>
            <a:spLocks noGrp="1"/>
          </p:cNvSpPr>
          <p:nvPr>
            <p:ph type="body" sz="quarter" idx="25"/>
          </p:nvPr>
        </p:nvSpPr>
        <p:spPr>
          <a:xfrm>
            <a:off x="332508" y="5418327"/>
            <a:ext cx="11545518" cy="1510979"/>
          </a:xfrm>
        </p:spPr>
        <p:txBody>
          <a:bodyPr>
            <a:normAutofit fontScale="92500" lnSpcReduction="10000"/>
          </a:bodyPr>
          <a:lstStyle/>
          <a:p>
            <a:r>
              <a:rPr lang="en-IE" dirty="0"/>
              <a:t>In this section we will be looking at;</a:t>
            </a:r>
          </a:p>
          <a:p>
            <a:r>
              <a:rPr lang="en-IE" sz="3200" b="1" i="1" dirty="0"/>
              <a:t>Startup Financial Requirements, Demand Generation Performance Metrics</a:t>
            </a:r>
          </a:p>
          <a:p>
            <a:r>
              <a:rPr lang="en-IE" sz="3200" b="1" dirty="0"/>
              <a:t>Working out Your Profit Forecast, </a:t>
            </a:r>
            <a:r>
              <a:rPr lang="en-IE" sz="3200" b="1" i="1" dirty="0"/>
              <a:t>Evaluate Customer Acquisition Costs</a:t>
            </a:r>
          </a:p>
          <a:p>
            <a:endParaRPr lang="en-IE" sz="3200" b="1" dirty="0"/>
          </a:p>
          <a:p>
            <a:endParaRPr lang="en-IE" sz="3200" b="1" i="1" dirty="0"/>
          </a:p>
          <a:p>
            <a:endParaRPr lang="en-IE" dirty="0"/>
          </a:p>
        </p:txBody>
      </p:sp>
      <p:sp>
        <p:nvSpPr>
          <p:cNvPr id="5" name="Text Placeholder 4">
            <a:extLst>
              <a:ext uri="{FF2B5EF4-FFF2-40B4-BE49-F238E27FC236}">
                <a16:creationId xmlns:a16="http://schemas.microsoft.com/office/drawing/2014/main" id="{61D34670-5085-4801-B242-BE52314A4A68}"/>
              </a:ext>
            </a:extLst>
          </p:cNvPr>
          <p:cNvSpPr>
            <a:spLocks noGrp="1"/>
          </p:cNvSpPr>
          <p:nvPr>
            <p:ph type="body" sz="quarter" idx="20"/>
          </p:nvPr>
        </p:nvSpPr>
        <p:spPr/>
        <p:txBody>
          <a:bodyPr/>
          <a:lstStyle/>
          <a:p>
            <a:r>
              <a:rPr lang="en-IE" b="1" dirty="0"/>
              <a:t>Get Control of Your Business Parameters</a:t>
            </a:r>
          </a:p>
        </p:txBody>
      </p:sp>
    </p:spTree>
    <p:extLst>
      <p:ext uri="{BB962C8B-B14F-4D97-AF65-F5344CB8AC3E}">
        <p14:creationId xmlns:p14="http://schemas.microsoft.com/office/powerpoint/2010/main" val="2272702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E4EBC-CD8A-4E28-A5D1-90ECA683B5FA}"/>
              </a:ext>
            </a:extLst>
          </p:cNvPr>
          <p:cNvSpPr>
            <a:spLocks noGrp="1"/>
          </p:cNvSpPr>
          <p:nvPr>
            <p:ph type="body" sz="quarter" idx="13"/>
          </p:nvPr>
        </p:nvSpPr>
        <p:spPr>
          <a:xfrm>
            <a:off x="409903" y="248848"/>
            <a:ext cx="8024418" cy="697353"/>
          </a:xfrm>
        </p:spPr>
        <p:txBody>
          <a:bodyPr>
            <a:noAutofit/>
          </a:bodyPr>
          <a:lstStyle/>
          <a:p>
            <a:r>
              <a:rPr lang="en-IE" b="1" dirty="0">
                <a:solidFill>
                  <a:srgbClr val="E63275"/>
                </a:solidFill>
              </a:rPr>
              <a:t>Getting your Business and Financial Parameters in order</a:t>
            </a:r>
          </a:p>
          <a:p>
            <a:r>
              <a:rPr lang="en-IE" b="1" dirty="0">
                <a:solidFill>
                  <a:srgbClr val="10B1A2"/>
                </a:solidFill>
              </a:rPr>
              <a:t>5 things to focus on at the start</a:t>
            </a:r>
          </a:p>
        </p:txBody>
      </p:sp>
      <p:sp>
        <p:nvSpPr>
          <p:cNvPr id="3" name="Text Placeholder 2">
            <a:extLst>
              <a:ext uri="{FF2B5EF4-FFF2-40B4-BE49-F238E27FC236}">
                <a16:creationId xmlns:a16="http://schemas.microsoft.com/office/drawing/2014/main" id="{A4AD890F-125C-47CF-82ED-8E0252B8FB96}"/>
              </a:ext>
            </a:extLst>
          </p:cNvPr>
          <p:cNvSpPr>
            <a:spLocks noGrp="1"/>
          </p:cNvSpPr>
          <p:nvPr>
            <p:ph type="body" sz="quarter" idx="14"/>
          </p:nvPr>
        </p:nvSpPr>
        <p:spPr>
          <a:xfrm>
            <a:off x="409903" y="2117212"/>
            <a:ext cx="7450581" cy="3975101"/>
          </a:xfrm>
        </p:spPr>
        <p:txBody>
          <a:bodyPr/>
          <a:lstStyle/>
          <a:p>
            <a:pPr marL="457200" indent="-457200">
              <a:buFont typeface="+mj-lt"/>
              <a:buAutoNum type="arabicPeriod"/>
            </a:pPr>
            <a:r>
              <a:rPr lang="en-IE" b="1" dirty="0">
                <a:solidFill>
                  <a:srgbClr val="E63275"/>
                </a:solidFill>
              </a:rPr>
              <a:t>Business Plan </a:t>
            </a:r>
          </a:p>
          <a:p>
            <a:r>
              <a:rPr lang="en-IE" dirty="0"/>
              <a:t>As we learned in Module 1, a business plan is key to help you define the objectives and strategies of your new business. </a:t>
            </a:r>
          </a:p>
          <a:p>
            <a:r>
              <a:rPr lang="en-IE" dirty="0"/>
              <a:t>It is a key tool for the progression of your entrepreneurial journey and will be required when you are looking to raise funding for your start-up business. Most investors will want to see it.</a:t>
            </a:r>
            <a:br>
              <a:rPr lang="en-IE" dirty="0"/>
            </a:br>
            <a:endParaRPr lang="en-IE" dirty="0"/>
          </a:p>
          <a:p>
            <a:br>
              <a:rPr lang="en-IE" dirty="0"/>
            </a:br>
            <a:r>
              <a:rPr lang="en-IE" dirty="0"/>
              <a:t>      </a:t>
            </a:r>
            <a:r>
              <a:rPr lang="en-IE" sz="1400" dirty="0">
                <a:hlinkClick r:id="rId2"/>
              </a:rPr>
              <a:t>https://www.irishinvestmentnetwork.ie/start-up-business</a:t>
            </a:r>
            <a:endParaRPr lang="en-IE" sz="1400" dirty="0"/>
          </a:p>
        </p:txBody>
      </p:sp>
      <p:pic>
        <p:nvPicPr>
          <p:cNvPr id="5" name="Picture 4" descr="A close up of a sign&#10;&#10;Description automatically generated">
            <a:extLst>
              <a:ext uri="{FF2B5EF4-FFF2-40B4-BE49-F238E27FC236}">
                <a16:creationId xmlns:a16="http://schemas.microsoft.com/office/drawing/2014/main" id="{AB7B3CB0-28C6-4621-B2C3-2386BCD5D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0951" y="3429000"/>
            <a:ext cx="4022956" cy="2602349"/>
          </a:xfrm>
          <a:prstGeom prst="rect">
            <a:avLst/>
          </a:prstGeom>
        </p:spPr>
      </p:pic>
    </p:spTree>
    <p:extLst>
      <p:ext uri="{BB962C8B-B14F-4D97-AF65-F5344CB8AC3E}">
        <p14:creationId xmlns:p14="http://schemas.microsoft.com/office/powerpoint/2010/main" val="1348608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AD890F-125C-47CF-82ED-8E0252B8FB96}"/>
              </a:ext>
            </a:extLst>
          </p:cNvPr>
          <p:cNvSpPr>
            <a:spLocks noGrp="1"/>
          </p:cNvSpPr>
          <p:nvPr>
            <p:ph type="body" sz="quarter" idx="14"/>
          </p:nvPr>
        </p:nvSpPr>
        <p:spPr>
          <a:xfrm>
            <a:off x="532352" y="2092045"/>
            <a:ext cx="9693827" cy="3975101"/>
          </a:xfrm>
        </p:spPr>
        <p:txBody>
          <a:bodyPr/>
          <a:lstStyle/>
          <a:p>
            <a:pPr marL="457200" indent="-457200">
              <a:buFont typeface="+mj-lt"/>
              <a:buAutoNum type="arabicPeriod" startAt="2"/>
            </a:pPr>
            <a:r>
              <a:rPr lang="en-IE" b="1" dirty="0">
                <a:solidFill>
                  <a:srgbClr val="E63275"/>
                </a:solidFill>
              </a:rPr>
              <a:t>Bank Account</a:t>
            </a:r>
          </a:p>
          <a:p>
            <a:r>
              <a:rPr lang="en-IE" dirty="0"/>
              <a:t>The next step is to open a business bank account, there are many different accounts available and you should research your needs thoroughly. Consider whether you need a simple deposit account or if you need something more sophisticated, such as if you want to trade via ecommerce online.</a:t>
            </a:r>
          </a:p>
          <a:p>
            <a:pPr marL="457200" indent="-457200">
              <a:buFont typeface="+mj-lt"/>
              <a:buAutoNum type="arabicPeriod" startAt="3"/>
            </a:pPr>
            <a:r>
              <a:rPr lang="en-IE" b="1" dirty="0">
                <a:solidFill>
                  <a:srgbClr val="E63275"/>
                </a:solidFill>
              </a:rPr>
              <a:t>Raise Finance or Capital</a:t>
            </a:r>
          </a:p>
          <a:p>
            <a:r>
              <a:rPr lang="en-IE" dirty="0"/>
              <a:t>Next you should also consider whether you need to raise finance for your start-up business project. You may be able to </a:t>
            </a:r>
            <a:r>
              <a:rPr lang="en-IE" b="1" dirty="0"/>
              <a:t>raise capital</a:t>
            </a:r>
            <a:r>
              <a:rPr lang="en-IE" dirty="0"/>
              <a:t> from the bank, friends or family or outside investors such as angel investors. Financing your project should be considered early on in the planning stage as </a:t>
            </a:r>
            <a:r>
              <a:rPr lang="en-IE" b="1" dirty="0"/>
              <a:t>if you do not manage to secure finance your project may be over before you begin.</a:t>
            </a:r>
          </a:p>
          <a:p>
            <a:endParaRPr lang="en-IE" sz="1400" dirty="0">
              <a:hlinkClick r:id="rId2"/>
            </a:endParaRPr>
          </a:p>
          <a:p>
            <a:endParaRPr lang="en-IE" sz="1400" dirty="0">
              <a:hlinkClick r:id="rId2"/>
            </a:endParaRPr>
          </a:p>
          <a:p>
            <a:r>
              <a:rPr lang="en-IE" sz="1400" dirty="0">
                <a:hlinkClick r:id="rId2"/>
              </a:rPr>
              <a:t>https://www.irishinvestmentnetwork.ie/start-up-business</a:t>
            </a:r>
            <a:endParaRPr lang="en-IE" sz="1400" dirty="0"/>
          </a:p>
        </p:txBody>
      </p:sp>
      <p:sp>
        <p:nvSpPr>
          <p:cNvPr id="7" name="Text Placeholder 1">
            <a:extLst>
              <a:ext uri="{FF2B5EF4-FFF2-40B4-BE49-F238E27FC236}">
                <a16:creationId xmlns:a16="http://schemas.microsoft.com/office/drawing/2014/main" id="{0CEA6005-A39A-411C-9E8F-A10B158ACACA}"/>
              </a:ext>
            </a:extLst>
          </p:cNvPr>
          <p:cNvSpPr>
            <a:spLocks noGrp="1"/>
          </p:cNvSpPr>
          <p:nvPr>
            <p:ph type="body" sz="quarter" idx="13"/>
          </p:nvPr>
        </p:nvSpPr>
        <p:spPr>
          <a:xfrm>
            <a:off x="409903" y="248848"/>
            <a:ext cx="8024418" cy="697353"/>
          </a:xfrm>
        </p:spPr>
        <p:txBody>
          <a:bodyPr>
            <a:noAutofit/>
          </a:bodyPr>
          <a:lstStyle/>
          <a:p>
            <a:r>
              <a:rPr lang="en-IE" b="1" dirty="0">
                <a:solidFill>
                  <a:srgbClr val="E63275"/>
                </a:solidFill>
              </a:rPr>
              <a:t>Getting your Business and Financial Parameters in order</a:t>
            </a:r>
          </a:p>
          <a:p>
            <a:r>
              <a:rPr lang="en-IE" b="1" dirty="0">
                <a:solidFill>
                  <a:srgbClr val="10B1A2"/>
                </a:solidFill>
              </a:rPr>
              <a:t>5 things to focus on at the start</a:t>
            </a:r>
          </a:p>
        </p:txBody>
      </p:sp>
    </p:spTree>
    <p:extLst>
      <p:ext uri="{BB962C8B-B14F-4D97-AF65-F5344CB8AC3E}">
        <p14:creationId xmlns:p14="http://schemas.microsoft.com/office/powerpoint/2010/main" val="2500690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AD890F-125C-47CF-82ED-8E0252B8FB96}"/>
              </a:ext>
            </a:extLst>
          </p:cNvPr>
          <p:cNvSpPr>
            <a:spLocks noGrp="1"/>
          </p:cNvSpPr>
          <p:nvPr>
            <p:ph type="body" sz="quarter" idx="14"/>
          </p:nvPr>
        </p:nvSpPr>
        <p:spPr>
          <a:xfrm>
            <a:off x="479801" y="1976431"/>
            <a:ext cx="8979510" cy="3975101"/>
          </a:xfrm>
        </p:spPr>
        <p:txBody>
          <a:bodyPr/>
          <a:lstStyle/>
          <a:p>
            <a:pPr marL="457200" indent="-457200">
              <a:buFont typeface="+mj-lt"/>
              <a:buAutoNum type="arabicPeriod" startAt="4"/>
            </a:pPr>
            <a:r>
              <a:rPr lang="en-IE" b="1" dirty="0">
                <a:solidFill>
                  <a:srgbClr val="E63275"/>
                </a:solidFill>
              </a:rPr>
              <a:t>Name Your Business</a:t>
            </a:r>
          </a:p>
          <a:p>
            <a:r>
              <a:rPr lang="en-IE" dirty="0"/>
              <a:t>You should find a name for your business and check with the relevant authorities that it is unique and available. It is a good idea to check whether the domain name for your business is also available as if it is already taken this could prove to be a problem. (See Module 4 Undertake a Proof of Concept Process and Module 6 Marketing for Success for guidance with this) </a:t>
            </a:r>
            <a:br>
              <a:rPr lang="en-IE" dirty="0"/>
            </a:br>
            <a:br>
              <a:rPr lang="en-IE" dirty="0"/>
            </a:br>
            <a:endParaRPr lang="en-IE" sz="1400" dirty="0"/>
          </a:p>
        </p:txBody>
      </p:sp>
      <p:sp>
        <p:nvSpPr>
          <p:cNvPr id="4" name="Text Placeholder 2">
            <a:extLst>
              <a:ext uri="{FF2B5EF4-FFF2-40B4-BE49-F238E27FC236}">
                <a16:creationId xmlns:a16="http://schemas.microsoft.com/office/drawing/2014/main" id="{9FC711E4-BE74-424C-8948-2FDA5F71E205}"/>
              </a:ext>
            </a:extLst>
          </p:cNvPr>
          <p:cNvSpPr txBox="1">
            <a:spLocks/>
          </p:cNvSpPr>
          <p:nvPr/>
        </p:nvSpPr>
        <p:spPr>
          <a:xfrm>
            <a:off x="479800" y="4529962"/>
            <a:ext cx="11712199" cy="30033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6D6E6C"/>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solidFill>
                  <a:srgbClr val="E63275"/>
                </a:solidFill>
              </a:rPr>
              <a:t>5. Tax &amp; Legal Requirements</a:t>
            </a:r>
          </a:p>
          <a:p>
            <a:r>
              <a:rPr lang="en-IE" dirty="0"/>
              <a:t>It is important to inform the relevant tax authorities if required. Simple steps such as this often get overlooked when you have so much other planning and work to do when launching your start-up business, but by not carrying out all the legal requirements then you may be opening yourself up for unnecessary financial penalties.</a:t>
            </a:r>
            <a:br>
              <a:rPr lang="en-IE" dirty="0"/>
            </a:br>
            <a:br>
              <a:rPr lang="en-IE" dirty="0"/>
            </a:br>
            <a:endParaRPr lang="en-IE" sz="1400" dirty="0">
              <a:hlinkClick r:id="rId2"/>
            </a:endParaRPr>
          </a:p>
          <a:p>
            <a:r>
              <a:rPr lang="en-IE" sz="1400" dirty="0">
                <a:hlinkClick r:id="rId2"/>
              </a:rPr>
              <a:t>         https://www.irishinvestmentnetwork.ie/start-up-business</a:t>
            </a:r>
            <a:endParaRPr lang="en-IE" sz="1400" dirty="0"/>
          </a:p>
        </p:txBody>
      </p:sp>
      <p:sp>
        <p:nvSpPr>
          <p:cNvPr id="8" name="Text Placeholder 1">
            <a:extLst>
              <a:ext uri="{FF2B5EF4-FFF2-40B4-BE49-F238E27FC236}">
                <a16:creationId xmlns:a16="http://schemas.microsoft.com/office/drawing/2014/main" id="{44B6E2CA-CFB4-43F9-801D-DC5C5919B16E}"/>
              </a:ext>
            </a:extLst>
          </p:cNvPr>
          <p:cNvSpPr>
            <a:spLocks noGrp="1"/>
          </p:cNvSpPr>
          <p:nvPr>
            <p:ph type="body" sz="quarter" idx="13"/>
          </p:nvPr>
        </p:nvSpPr>
        <p:spPr>
          <a:xfrm>
            <a:off x="409903" y="248848"/>
            <a:ext cx="8024418" cy="697353"/>
          </a:xfrm>
        </p:spPr>
        <p:txBody>
          <a:bodyPr>
            <a:noAutofit/>
          </a:bodyPr>
          <a:lstStyle/>
          <a:p>
            <a:r>
              <a:rPr lang="en-IE" b="1" dirty="0">
                <a:solidFill>
                  <a:srgbClr val="E63275"/>
                </a:solidFill>
              </a:rPr>
              <a:t>Getting your Business and Financial Parameters in order</a:t>
            </a:r>
          </a:p>
          <a:p>
            <a:r>
              <a:rPr lang="en-IE" b="1" dirty="0">
                <a:solidFill>
                  <a:srgbClr val="10B1A2"/>
                </a:solidFill>
              </a:rPr>
              <a:t>5 things to focus on at the start</a:t>
            </a:r>
          </a:p>
        </p:txBody>
      </p:sp>
    </p:spTree>
    <p:extLst>
      <p:ext uri="{BB962C8B-B14F-4D97-AF65-F5344CB8AC3E}">
        <p14:creationId xmlns:p14="http://schemas.microsoft.com/office/powerpoint/2010/main" val="1654637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05AED1A-F493-4E5F-B503-302F220E81DD}"/>
              </a:ext>
            </a:extLst>
          </p:cNvPr>
          <p:cNvSpPr>
            <a:spLocks noGrp="1"/>
          </p:cNvSpPr>
          <p:nvPr>
            <p:ph type="body" sz="quarter" idx="16"/>
          </p:nvPr>
        </p:nvSpPr>
        <p:spPr>
          <a:xfrm>
            <a:off x="6318620" y="335561"/>
            <a:ext cx="5279028" cy="1283514"/>
          </a:xfrm>
        </p:spPr>
        <p:txBody>
          <a:bodyPr>
            <a:normAutofit/>
          </a:bodyPr>
          <a:lstStyle/>
          <a:p>
            <a:pPr>
              <a:spcBef>
                <a:spcPts val="0"/>
              </a:spcBef>
            </a:pPr>
            <a:r>
              <a:rPr lang="en-IE" sz="2800" b="1" i="1" dirty="0">
                <a:solidFill>
                  <a:srgbClr val="10B1A2"/>
                </a:solidFill>
              </a:rPr>
              <a:t>Financial &amp; Investment Requirements</a:t>
            </a:r>
          </a:p>
          <a:p>
            <a:pPr>
              <a:spcBef>
                <a:spcPts val="0"/>
              </a:spcBef>
            </a:pPr>
            <a:endParaRPr lang="en-IE" dirty="0"/>
          </a:p>
        </p:txBody>
      </p:sp>
      <p:sp>
        <p:nvSpPr>
          <p:cNvPr id="10" name="Text Placeholder 9">
            <a:extLst>
              <a:ext uri="{FF2B5EF4-FFF2-40B4-BE49-F238E27FC236}">
                <a16:creationId xmlns:a16="http://schemas.microsoft.com/office/drawing/2014/main" id="{6E6598E9-92EF-48C4-A984-7A4B69D49613}"/>
              </a:ext>
            </a:extLst>
          </p:cNvPr>
          <p:cNvSpPr>
            <a:spLocks noGrp="1"/>
          </p:cNvSpPr>
          <p:nvPr>
            <p:ph type="body" sz="quarter" idx="17"/>
          </p:nvPr>
        </p:nvSpPr>
        <p:spPr/>
        <p:txBody>
          <a:bodyPr/>
          <a:lstStyle/>
          <a:p>
            <a:r>
              <a:rPr lang="en-IE" dirty="0"/>
              <a:t>Businesses need </a:t>
            </a:r>
            <a:r>
              <a:rPr lang="en-IE" b="1" dirty="0"/>
              <a:t>finance</a:t>
            </a:r>
            <a:r>
              <a:rPr lang="en-IE" dirty="0"/>
              <a:t> to </a:t>
            </a:r>
            <a:r>
              <a:rPr lang="en-IE" b="1" dirty="0"/>
              <a:t>start</a:t>
            </a:r>
            <a:r>
              <a:rPr lang="en-IE" dirty="0"/>
              <a:t> up. Some start up cost depending on your field of engineering might include: work premises (either buy or rent), new equipment, raw materials, salaries, marketing and advertising costs. </a:t>
            </a:r>
          </a:p>
          <a:p>
            <a:r>
              <a:rPr lang="en-IE" dirty="0"/>
              <a:t>Managing and understanding cash flow is important for all </a:t>
            </a:r>
            <a:r>
              <a:rPr lang="en-IE" dirty="0" err="1"/>
              <a:t>enterepreneurs</a:t>
            </a:r>
            <a:r>
              <a:rPr lang="en-IE" dirty="0"/>
              <a:t>. </a:t>
            </a:r>
          </a:p>
        </p:txBody>
      </p:sp>
      <p:sp>
        <p:nvSpPr>
          <p:cNvPr id="2" name="Text Placeholder 1">
            <a:extLst>
              <a:ext uri="{FF2B5EF4-FFF2-40B4-BE49-F238E27FC236}">
                <a16:creationId xmlns:a16="http://schemas.microsoft.com/office/drawing/2014/main" id="{F8FE4EBC-CD8A-4E28-A5D1-90ECA683B5FA}"/>
              </a:ext>
            </a:extLst>
          </p:cNvPr>
          <p:cNvSpPr>
            <a:spLocks noGrp="1"/>
          </p:cNvSpPr>
          <p:nvPr>
            <p:ph type="body" sz="quarter" idx="13"/>
          </p:nvPr>
        </p:nvSpPr>
        <p:spPr>
          <a:xfrm>
            <a:off x="189186" y="1536159"/>
            <a:ext cx="4655750" cy="2497338"/>
          </a:xfrm>
        </p:spPr>
        <p:txBody>
          <a:bodyPr>
            <a:noAutofit/>
          </a:bodyPr>
          <a:lstStyle/>
          <a:p>
            <a:r>
              <a:rPr lang="en-IE" b="1" i="0" dirty="0">
                <a:solidFill>
                  <a:srgbClr val="E63275"/>
                </a:solidFill>
              </a:rPr>
              <a:t>Get Control of Your Business Parameters</a:t>
            </a:r>
          </a:p>
          <a:p>
            <a:r>
              <a:rPr lang="en-IE" sz="2800" i="0" dirty="0"/>
              <a:t>Small </a:t>
            </a:r>
            <a:r>
              <a:rPr lang="en-IE" sz="2800" b="1" i="0" dirty="0"/>
              <a:t>businesses</a:t>
            </a:r>
            <a:r>
              <a:rPr lang="en-IE" sz="2800" i="0" dirty="0"/>
              <a:t> must obtain sufficient capital for startup </a:t>
            </a:r>
            <a:r>
              <a:rPr lang="en-IE" sz="2800" b="1" i="0" dirty="0"/>
              <a:t>requirements</a:t>
            </a:r>
            <a:r>
              <a:rPr lang="en-IE" sz="2800" i="0" dirty="0"/>
              <a:t> and operating expenses until the </a:t>
            </a:r>
            <a:r>
              <a:rPr lang="en-IE" sz="2800" b="1" i="0" dirty="0"/>
              <a:t>business</a:t>
            </a:r>
            <a:r>
              <a:rPr lang="en-IE" sz="2800" i="0" dirty="0"/>
              <a:t> starts generating </a:t>
            </a:r>
          </a:p>
          <a:p>
            <a:r>
              <a:rPr lang="en-IE" sz="2800" i="0" dirty="0"/>
              <a:t>a profit. </a:t>
            </a:r>
          </a:p>
          <a:p>
            <a:r>
              <a:rPr lang="en-IE" sz="2800" i="0" dirty="0"/>
              <a:t>Financing may be obtained from personal savings, loans or from investors. (Module 8 explores this in detail)</a:t>
            </a:r>
            <a:endParaRPr lang="en-IE" sz="1600" i="0" dirty="0"/>
          </a:p>
        </p:txBody>
      </p:sp>
    </p:spTree>
    <p:extLst>
      <p:ext uri="{BB962C8B-B14F-4D97-AF65-F5344CB8AC3E}">
        <p14:creationId xmlns:p14="http://schemas.microsoft.com/office/powerpoint/2010/main" val="2986873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E4EBC-CD8A-4E28-A5D1-90ECA683B5FA}"/>
              </a:ext>
            </a:extLst>
          </p:cNvPr>
          <p:cNvSpPr>
            <a:spLocks noGrp="1"/>
          </p:cNvSpPr>
          <p:nvPr>
            <p:ph type="body" sz="quarter" idx="13"/>
          </p:nvPr>
        </p:nvSpPr>
        <p:spPr>
          <a:xfrm>
            <a:off x="490408" y="436229"/>
            <a:ext cx="7792979" cy="1417738"/>
          </a:xfrm>
        </p:spPr>
        <p:txBody>
          <a:bodyPr>
            <a:normAutofit/>
          </a:bodyPr>
          <a:lstStyle/>
          <a:p>
            <a:pPr>
              <a:lnSpc>
                <a:spcPct val="120000"/>
              </a:lnSpc>
              <a:spcBef>
                <a:spcPts val="0"/>
              </a:spcBef>
            </a:pPr>
            <a:r>
              <a:rPr lang="en-IE" b="1" i="1" dirty="0">
                <a:solidFill>
                  <a:srgbClr val="10B1A2"/>
                </a:solidFill>
              </a:rPr>
              <a:t>Budgeting for Ongoing Costs and Bootstrapping</a:t>
            </a:r>
          </a:p>
        </p:txBody>
      </p:sp>
      <p:sp>
        <p:nvSpPr>
          <p:cNvPr id="3" name="Text Placeholder 2">
            <a:extLst>
              <a:ext uri="{FF2B5EF4-FFF2-40B4-BE49-F238E27FC236}">
                <a16:creationId xmlns:a16="http://schemas.microsoft.com/office/drawing/2014/main" id="{A4AD890F-125C-47CF-82ED-8E0252B8FB96}"/>
              </a:ext>
            </a:extLst>
          </p:cNvPr>
          <p:cNvSpPr>
            <a:spLocks noGrp="1"/>
          </p:cNvSpPr>
          <p:nvPr>
            <p:ph type="body" sz="quarter" idx="14"/>
          </p:nvPr>
        </p:nvSpPr>
        <p:spPr>
          <a:xfrm>
            <a:off x="490408" y="2075267"/>
            <a:ext cx="8452257" cy="3975101"/>
          </a:xfrm>
        </p:spPr>
        <p:txBody>
          <a:bodyPr/>
          <a:lstStyle/>
          <a:p>
            <a:r>
              <a:rPr lang="en-IE" dirty="0"/>
              <a:t>You must learn how to manage your finances as a bootstrapping startup if you want your business to get beyond the fledgling startup phase – and that means budgeting for growth, not just initial costs. Here is some advice on how to manage your finances so you can avoid wasteful spending during the startup phase, ensuring that your company will have the capital it needs to grow.</a:t>
            </a:r>
          </a:p>
          <a:p>
            <a:pPr marL="457200" indent="-457200">
              <a:buFont typeface="+mj-lt"/>
              <a:buAutoNum type="arabicPeriod"/>
            </a:pPr>
            <a:r>
              <a:rPr lang="en-IE" b="1" dirty="0">
                <a:solidFill>
                  <a:srgbClr val="E63275"/>
                </a:solidFill>
              </a:rPr>
              <a:t>Get creative with marketing </a:t>
            </a:r>
            <a:r>
              <a:rPr lang="en-IE" dirty="0"/>
              <a:t>this can be one of the largest expenses for a startup, if you try to follow the big dogs and push your idea and message through traditional channels (television, print, promos etc) This can be a risk. You are still learning about your audience, how to reach them, what they want, what they want to ear, how to present your message.</a:t>
            </a:r>
          </a:p>
        </p:txBody>
      </p:sp>
      <p:pic>
        <p:nvPicPr>
          <p:cNvPr id="5" name="Picture 4" descr="A close up of a blackboard&#10;&#10;Description automatically generated">
            <a:extLst>
              <a:ext uri="{FF2B5EF4-FFF2-40B4-BE49-F238E27FC236}">
                <a16:creationId xmlns:a16="http://schemas.microsoft.com/office/drawing/2014/main" id="{6B5DACE7-6639-4092-A2E6-4724DDF6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4885" y="4102217"/>
            <a:ext cx="3050408" cy="1711088"/>
          </a:xfrm>
          <a:prstGeom prst="rect">
            <a:avLst/>
          </a:prstGeom>
        </p:spPr>
      </p:pic>
    </p:spTree>
    <p:extLst>
      <p:ext uri="{BB962C8B-B14F-4D97-AF65-F5344CB8AC3E}">
        <p14:creationId xmlns:p14="http://schemas.microsoft.com/office/powerpoint/2010/main" val="792357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AD890F-125C-47CF-82ED-8E0252B8FB96}"/>
              </a:ext>
            </a:extLst>
          </p:cNvPr>
          <p:cNvSpPr>
            <a:spLocks noGrp="1"/>
          </p:cNvSpPr>
          <p:nvPr>
            <p:ph type="body" sz="quarter" idx="14"/>
          </p:nvPr>
        </p:nvSpPr>
        <p:spPr>
          <a:xfrm>
            <a:off x="372961" y="2117212"/>
            <a:ext cx="9651882" cy="3975101"/>
          </a:xfrm>
        </p:spPr>
        <p:txBody>
          <a:bodyPr/>
          <a:lstStyle/>
          <a:p>
            <a:pPr marL="342900" indent="-342900">
              <a:buFont typeface="Wingdings" panose="05000000000000000000" pitchFamily="2" charset="2"/>
              <a:buChar char="ü"/>
            </a:pPr>
            <a:r>
              <a:rPr lang="en-IE" dirty="0"/>
              <a:t>Use PR to get attention of journalists and reporters to build free buzz</a:t>
            </a:r>
          </a:p>
          <a:p>
            <a:pPr marL="342900" indent="-342900">
              <a:buFont typeface="Wingdings" panose="05000000000000000000" pitchFamily="2" charset="2"/>
              <a:buChar char="ü"/>
            </a:pPr>
            <a:r>
              <a:rPr lang="en-IE" dirty="0"/>
              <a:t>Get active on social media to directly engage your audience</a:t>
            </a:r>
          </a:p>
          <a:p>
            <a:pPr marL="342900" indent="-342900">
              <a:buFont typeface="Wingdings" panose="05000000000000000000" pitchFamily="2" charset="2"/>
              <a:buChar char="ü"/>
            </a:pPr>
            <a:r>
              <a:rPr lang="en-IE" dirty="0"/>
              <a:t>Develop a content marketing strategy to build viability around the solutions you offer</a:t>
            </a:r>
          </a:p>
          <a:p>
            <a:pPr marL="342900" indent="-342900">
              <a:buFont typeface="Wingdings" panose="05000000000000000000" pitchFamily="2" charset="2"/>
              <a:buChar char="ü"/>
            </a:pPr>
            <a:r>
              <a:rPr lang="en-IE" dirty="0"/>
              <a:t>Use free social video tools to interact with partners, suppliers, influencers and customers to better tell your story in a more visual way</a:t>
            </a:r>
          </a:p>
          <a:p>
            <a:pPr marL="457200" indent="-457200">
              <a:buFont typeface="+mj-lt"/>
              <a:buAutoNum type="arabicPeriod" startAt="2"/>
            </a:pPr>
            <a:r>
              <a:rPr lang="en-IE" b="1" dirty="0">
                <a:solidFill>
                  <a:srgbClr val="E63275"/>
                </a:solidFill>
              </a:rPr>
              <a:t>Leverage Sweat Equity and Barter </a:t>
            </a:r>
            <a:r>
              <a:rPr lang="en-IE" dirty="0"/>
              <a:t>its rare to find an entrepreneur who can do it all. Delegation and support are key. Find an expert in the field and offer them a piece of your business in exchange or swap expertise.</a:t>
            </a:r>
          </a:p>
          <a:p>
            <a:pPr marL="342900" indent="-342900">
              <a:buFont typeface="Wingdings" panose="05000000000000000000" pitchFamily="2" charset="2"/>
              <a:buChar char="ü"/>
            </a:pPr>
            <a:endParaRPr lang="en-IE" dirty="0"/>
          </a:p>
        </p:txBody>
      </p:sp>
      <p:sp>
        <p:nvSpPr>
          <p:cNvPr id="6" name="Text Placeholder 1">
            <a:extLst>
              <a:ext uri="{FF2B5EF4-FFF2-40B4-BE49-F238E27FC236}">
                <a16:creationId xmlns:a16="http://schemas.microsoft.com/office/drawing/2014/main" id="{C6C94F80-9F8A-454D-B5B8-1D38EEB0245A}"/>
              </a:ext>
            </a:extLst>
          </p:cNvPr>
          <p:cNvSpPr txBox="1">
            <a:spLocks/>
          </p:cNvSpPr>
          <p:nvPr/>
        </p:nvSpPr>
        <p:spPr>
          <a:xfrm>
            <a:off x="563981" y="538242"/>
            <a:ext cx="7792979" cy="14177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D6E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IE" b="1" i="1" dirty="0">
                <a:solidFill>
                  <a:srgbClr val="10B1A2"/>
                </a:solidFill>
              </a:rPr>
              <a:t>Budgeting for Ongoing Costs and Bootstrapping</a:t>
            </a:r>
          </a:p>
        </p:txBody>
      </p:sp>
    </p:spTree>
    <p:extLst>
      <p:ext uri="{BB962C8B-B14F-4D97-AF65-F5344CB8AC3E}">
        <p14:creationId xmlns:p14="http://schemas.microsoft.com/office/powerpoint/2010/main" val="3975663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AD890F-125C-47CF-82ED-8E0252B8FB96}"/>
              </a:ext>
            </a:extLst>
          </p:cNvPr>
          <p:cNvSpPr>
            <a:spLocks noGrp="1"/>
          </p:cNvSpPr>
          <p:nvPr>
            <p:ph type="body" sz="quarter" idx="14"/>
          </p:nvPr>
        </p:nvSpPr>
        <p:spPr>
          <a:xfrm>
            <a:off x="531827" y="2075267"/>
            <a:ext cx="11128345" cy="3975101"/>
          </a:xfrm>
          <a:solidFill>
            <a:schemeClr val="bg1"/>
          </a:solidFill>
        </p:spPr>
        <p:txBody>
          <a:bodyPr/>
          <a:lstStyle/>
          <a:p>
            <a:pPr marL="457200" indent="-457200">
              <a:buFont typeface="+mj-lt"/>
              <a:buAutoNum type="arabicPeriod" startAt="3"/>
            </a:pPr>
            <a:r>
              <a:rPr lang="en-IE" b="1" dirty="0">
                <a:solidFill>
                  <a:srgbClr val="E63275"/>
                </a:solidFill>
              </a:rPr>
              <a:t>Negotiate with suppliers </a:t>
            </a:r>
            <a:r>
              <a:rPr lang="en-IE" dirty="0"/>
              <a:t>start up costs can quickly get caught up equipment. You can loan by honouring a credit contract. Talk to more than one supplier and negotiate. Remember quality!</a:t>
            </a:r>
          </a:p>
          <a:p>
            <a:pPr marL="457200" indent="-457200">
              <a:buFont typeface="+mj-lt"/>
              <a:buAutoNum type="arabicPeriod" startAt="3"/>
            </a:pPr>
            <a:r>
              <a:rPr lang="en-IE" b="1" dirty="0">
                <a:solidFill>
                  <a:srgbClr val="E63275"/>
                </a:solidFill>
              </a:rPr>
              <a:t>Be smart about staffing </a:t>
            </a:r>
            <a:r>
              <a:rPr lang="en-IE" dirty="0"/>
              <a:t>you can’t do everything on your own. Get the most critical positions filled first, run as lean as possible for everything else. Do they need to be onsite? Full/part time? Do more than one thing?</a:t>
            </a:r>
          </a:p>
          <a:p>
            <a:pPr marL="457200" indent="-457200">
              <a:buFont typeface="+mj-lt"/>
              <a:buAutoNum type="arabicPeriod" startAt="3"/>
            </a:pPr>
            <a:r>
              <a:rPr lang="en-IE" b="1" dirty="0">
                <a:solidFill>
                  <a:srgbClr val="E63275"/>
                </a:solidFill>
              </a:rPr>
              <a:t>Learn to say no is critical</a:t>
            </a:r>
            <a:r>
              <a:rPr lang="en-IE" dirty="0"/>
              <a:t>, you’ll end up overcommitted leading to burn out and time wated. Protect your sanity and resources and your capital. Time is money! Focus on the critical projects that need your time, attention and capital in order to grow. </a:t>
            </a:r>
          </a:p>
          <a:p>
            <a:pPr marL="457200" indent="-457200">
              <a:buFont typeface="+mj-lt"/>
              <a:buAutoNum type="arabicPeriod" startAt="3"/>
            </a:pPr>
            <a:r>
              <a:rPr lang="en-IE" b="1" dirty="0">
                <a:solidFill>
                  <a:srgbClr val="E63275"/>
                </a:solidFill>
              </a:rPr>
              <a:t>Don’t handle the money </a:t>
            </a:r>
            <a:r>
              <a:rPr lang="en-IE" dirty="0"/>
              <a:t>unless you are a financial whiz and you’ve got them time. This is the first area that is well worth staffing appropriately.</a:t>
            </a:r>
          </a:p>
        </p:txBody>
      </p:sp>
      <p:sp>
        <p:nvSpPr>
          <p:cNvPr id="6" name="Text Placeholder 1">
            <a:extLst>
              <a:ext uri="{FF2B5EF4-FFF2-40B4-BE49-F238E27FC236}">
                <a16:creationId xmlns:a16="http://schemas.microsoft.com/office/drawing/2014/main" id="{414E7DBD-8F00-42B8-A246-61E91FB4053B}"/>
              </a:ext>
            </a:extLst>
          </p:cNvPr>
          <p:cNvSpPr txBox="1">
            <a:spLocks/>
          </p:cNvSpPr>
          <p:nvPr/>
        </p:nvSpPr>
        <p:spPr>
          <a:xfrm>
            <a:off x="531827" y="513342"/>
            <a:ext cx="7792979" cy="14177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D6E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IE" b="1" i="1" dirty="0">
                <a:solidFill>
                  <a:srgbClr val="10B1A2"/>
                </a:solidFill>
              </a:rPr>
              <a:t>Budgeting for Ongoing Costs and Bootstrapping</a:t>
            </a:r>
          </a:p>
        </p:txBody>
      </p:sp>
    </p:spTree>
    <p:extLst>
      <p:ext uri="{BB962C8B-B14F-4D97-AF65-F5344CB8AC3E}">
        <p14:creationId xmlns:p14="http://schemas.microsoft.com/office/powerpoint/2010/main" val="340896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2"/>
          <p:cNvSpPr>
            <a:spLocks noGrp="1"/>
          </p:cNvSpPr>
          <p:nvPr>
            <p:ph type="body" sz="quarter" idx="13"/>
          </p:nvPr>
        </p:nvSpPr>
        <p:spPr>
          <a:xfrm>
            <a:off x="3794234" y="1007773"/>
            <a:ext cx="7774837" cy="697353"/>
          </a:xfrm>
          <a:noFill/>
        </p:spPr>
        <p:txBody>
          <a:bodyPr>
            <a:normAutofit/>
          </a:bodyPr>
          <a:lstStyle/>
          <a:p>
            <a:r>
              <a:rPr lang="en-IE" b="1" dirty="0">
                <a:solidFill>
                  <a:srgbClr val="E63275"/>
                </a:solidFill>
              </a:rPr>
              <a:t>What is a business structure?</a:t>
            </a:r>
          </a:p>
          <a:p>
            <a:endParaRPr lang="en-US" b="1" dirty="0">
              <a:solidFill>
                <a:srgbClr val="E63275"/>
              </a:solidFill>
            </a:endParaRPr>
          </a:p>
        </p:txBody>
      </p:sp>
      <p:sp>
        <p:nvSpPr>
          <p:cNvPr id="6" name="Text Placeholder 5"/>
          <p:cNvSpPr>
            <a:spLocks noGrp="1"/>
          </p:cNvSpPr>
          <p:nvPr>
            <p:ph type="body" sz="quarter" idx="14"/>
          </p:nvPr>
        </p:nvSpPr>
        <p:spPr>
          <a:xfrm>
            <a:off x="3794234" y="1907243"/>
            <a:ext cx="8177049" cy="3975101"/>
          </a:xfrm>
        </p:spPr>
        <p:txBody>
          <a:bodyPr/>
          <a:lstStyle/>
          <a:p>
            <a:pPr>
              <a:tabLst>
                <a:tab pos="6096000" algn="l"/>
              </a:tabLst>
            </a:pPr>
            <a:r>
              <a:rPr lang="en-IE" dirty="0"/>
              <a:t>A business structure is a category of organization that is legally recognized in a given jurisdiction and characterized by the legal definition of that particular category.</a:t>
            </a:r>
          </a:p>
          <a:p>
            <a:pPr>
              <a:tabLst>
                <a:tab pos="6096000" algn="l"/>
              </a:tabLst>
            </a:pPr>
            <a:r>
              <a:rPr lang="en-IE" dirty="0"/>
              <a:t>The most used structure formats to choose from are : </a:t>
            </a:r>
          </a:p>
          <a:p>
            <a:pPr marL="285750" indent="-285750">
              <a:buFont typeface="Arial" panose="020B0604020202020204" pitchFamily="34" charset="0"/>
              <a:buChar char="•"/>
              <a:tabLst>
                <a:tab pos="6096000" algn="l"/>
              </a:tabLst>
            </a:pPr>
            <a:r>
              <a:rPr lang="en-IE" b="1" dirty="0">
                <a:solidFill>
                  <a:srgbClr val="E63275"/>
                </a:solidFill>
              </a:rPr>
              <a:t>Limited Liability Company (LLC)</a:t>
            </a:r>
          </a:p>
          <a:p>
            <a:pPr marL="285750" indent="-285750">
              <a:buFont typeface="Arial" panose="020B0604020202020204" pitchFamily="34" charset="0"/>
              <a:buChar char="•"/>
            </a:pPr>
            <a:r>
              <a:rPr lang="en-IE" b="1" dirty="0">
                <a:solidFill>
                  <a:srgbClr val="E63275"/>
                </a:solidFill>
              </a:rPr>
              <a:t>Sole Proprietor/Sole Trader</a:t>
            </a:r>
          </a:p>
          <a:p>
            <a:pPr marL="285750" indent="-285750">
              <a:buFont typeface="Arial" panose="020B0604020202020204" pitchFamily="34" charset="0"/>
              <a:buChar char="•"/>
            </a:pPr>
            <a:r>
              <a:rPr lang="en-IE" b="1" dirty="0">
                <a:solidFill>
                  <a:srgbClr val="E63275"/>
                </a:solidFill>
              </a:rPr>
              <a:t>Partnership</a:t>
            </a:r>
          </a:p>
          <a:p>
            <a:pPr marL="285750" indent="-285750">
              <a:buFont typeface="Arial" panose="020B0604020202020204" pitchFamily="34" charset="0"/>
              <a:buChar char="•"/>
            </a:pPr>
            <a:r>
              <a:rPr lang="en-IE" b="1" dirty="0">
                <a:solidFill>
                  <a:srgbClr val="E63275"/>
                </a:solidFill>
              </a:rPr>
              <a:t>Social Enterprise</a:t>
            </a:r>
          </a:p>
          <a:p>
            <a:pPr>
              <a:tabLst>
                <a:tab pos="6096000" algn="l"/>
              </a:tabLst>
            </a:pPr>
            <a:r>
              <a:rPr lang="en-IE" dirty="0"/>
              <a:t>It is advisable to get the advice of a solicitor or accountant when considering the structure for your business. </a:t>
            </a:r>
          </a:p>
          <a:p>
            <a:pPr>
              <a:spcBef>
                <a:spcPts val="400"/>
              </a:spcBef>
            </a:pPr>
            <a:endParaRPr lang="en-US" dirty="0"/>
          </a:p>
        </p:txBody>
      </p:sp>
      <p:pic>
        <p:nvPicPr>
          <p:cNvPr id="5" name="Picture 4" descr="A person posing for the camera&#10;&#10;Description automatically generated">
            <a:extLst>
              <a:ext uri="{FF2B5EF4-FFF2-40B4-BE49-F238E27FC236}">
                <a16:creationId xmlns:a16="http://schemas.microsoft.com/office/drawing/2014/main" id="{894B2169-C9C5-4D74-9648-44E8C9BFA4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103" y="3543456"/>
            <a:ext cx="3464680" cy="331454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on a beach&#10;&#10;Description automatically generated">
            <a:extLst>
              <a:ext uri="{FF2B5EF4-FFF2-40B4-BE49-F238E27FC236}">
                <a16:creationId xmlns:a16="http://schemas.microsoft.com/office/drawing/2014/main" id="{727407ED-2B81-41B5-A354-FCAD2C8DBCA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929" b="21929"/>
          <a:stretch>
            <a:fillRect/>
          </a:stretch>
        </p:blipFill>
        <p:spPr/>
      </p:pic>
      <p:sp>
        <p:nvSpPr>
          <p:cNvPr id="6" name="Text Placeholder 5">
            <a:extLst>
              <a:ext uri="{FF2B5EF4-FFF2-40B4-BE49-F238E27FC236}">
                <a16:creationId xmlns:a16="http://schemas.microsoft.com/office/drawing/2014/main" id="{4C8D7EEE-D912-42E2-B941-3483C9509244}"/>
              </a:ext>
            </a:extLst>
          </p:cNvPr>
          <p:cNvSpPr>
            <a:spLocks noGrp="1"/>
          </p:cNvSpPr>
          <p:nvPr>
            <p:ph type="body" sz="quarter" idx="25"/>
          </p:nvPr>
        </p:nvSpPr>
        <p:spPr>
          <a:xfrm>
            <a:off x="332508" y="4612984"/>
            <a:ext cx="11545518" cy="1527757"/>
          </a:xfrm>
        </p:spPr>
        <p:txBody>
          <a:bodyPr>
            <a:normAutofit/>
          </a:bodyPr>
          <a:lstStyle/>
          <a:p>
            <a:r>
              <a:rPr lang="en-IE" sz="3200" b="1" dirty="0"/>
              <a:t>Work out Your Profit Forecast</a:t>
            </a:r>
          </a:p>
          <a:p>
            <a:r>
              <a:rPr lang="en-IE" sz="3200" b="1" dirty="0"/>
              <a:t>Evaluating Customer Acquisition Costs</a:t>
            </a:r>
          </a:p>
          <a:p>
            <a:endParaRPr lang="en-IE" dirty="0"/>
          </a:p>
        </p:txBody>
      </p:sp>
      <p:sp>
        <p:nvSpPr>
          <p:cNvPr id="5" name="Text Placeholder 4">
            <a:extLst>
              <a:ext uri="{FF2B5EF4-FFF2-40B4-BE49-F238E27FC236}">
                <a16:creationId xmlns:a16="http://schemas.microsoft.com/office/drawing/2014/main" id="{EB5956B2-B3A9-4567-80D1-295A96E3FD74}"/>
              </a:ext>
            </a:extLst>
          </p:cNvPr>
          <p:cNvSpPr>
            <a:spLocks noGrp="1"/>
          </p:cNvSpPr>
          <p:nvPr>
            <p:ph type="body" sz="quarter" idx="20"/>
          </p:nvPr>
        </p:nvSpPr>
        <p:spPr/>
        <p:txBody>
          <a:bodyPr/>
          <a:lstStyle/>
          <a:p>
            <a:r>
              <a:rPr lang="en-IE" b="1" dirty="0"/>
              <a:t>Getting your Business and Financial Parameters in order</a:t>
            </a:r>
          </a:p>
          <a:p>
            <a:r>
              <a:rPr lang="en-IE" b="1" dirty="0"/>
              <a:t> </a:t>
            </a:r>
          </a:p>
        </p:txBody>
      </p:sp>
    </p:spTree>
    <p:extLst>
      <p:ext uri="{BB962C8B-B14F-4D97-AF65-F5344CB8AC3E}">
        <p14:creationId xmlns:p14="http://schemas.microsoft.com/office/powerpoint/2010/main" val="2513129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E4EBC-CD8A-4E28-A5D1-90ECA683B5FA}"/>
              </a:ext>
            </a:extLst>
          </p:cNvPr>
          <p:cNvSpPr>
            <a:spLocks noGrp="1"/>
          </p:cNvSpPr>
          <p:nvPr>
            <p:ph type="body" sz="quarter" idx="13"/>
          </p:nvPr>
        </p:nvSpPr>
        <p:spPr>
          <a:xfrm>
            <a:off x="497070" y="1003788"/>
            <a:ext cx="7407087" cy="1417738"/>
          </a:xfrm>
        </p:spPr>
        <p:txBody>
          <a:bodyPr>
            <a:normAutofit/>
          </a:bodyPr>
          <a:lstStyle/>
          <a:p>
            <a:pPr>
              <a:lnSpc>
                <a:spcPct val="120000"/>
              </a:lnSpc>
              <a:spcBef>
                <a:spcPts val="0"/>
              </a:spcBef>
            </a:pPr>
            <a:r>
              <a:rPr lang="en-IE" sz="4000" b="1" i="1" dirty="0">
                <a:solidFill>
                  <a:srgbClr val="10B1A2"/>
                </a:solidFill>
              </a:rPr>
              <a:t>Work out Your Profit Forecast</a:t>
            </a:r>
          </a:p>
        </p:txBody>
      </p:sp>
      <p:sp>
        <p:nvSpPr>
          <p:cNvPr id="3" name="Text Placeholder 2">
            <a:extLst>
              <a:ext uri="{FF2B5EF4-FFF2-40B4-BE49-F238E27FC236}">
                <a16:creationId xmlns:a16="http://schemas.microsoft.com/office/drawing/2014/main" id="{A4AD890F-125C-47CF-82ED-8E0252B8FB96}"/>
              </a:ext>
            </a:extLst>
          </p:cNvPr>
          <p:cNvSpPr>
            <a:spLocks noGrp="1"/>
          </p:cNvSpPr>
          <p:nvPr>
            <p:ph type="body" sz="quarter" idx="14"/>
          </p:nvPr>
        </p:nvSpPr>
        <p:spPr>
          <a:xfrm>
            <a:off x="641131" y="2117212"/>
            <a:ext cx="6883795" cy="3975101"/>
          </a:xfrm>
        </p:spPr>
        <p:txBody>
          <a:bodyPr/>
          <a:lstStyle/>
          <a:p>
            <a:r>
              <a:rPr lang="en-IE" dirty="0"/>
              <a:t>Preparing a profit forecast is one such task which is vital if you want to stay on top of things.</a:t>
            </a:r>
          </a:p>
          <a:p>
            <a:r>
              <a:rPr lang="en-IE" b="1" dirty="0">
                <a:solidFill>
                  <a:srgbClr val="E63275"/>
                </a:solidFill>
              </a:rPr>
              <a:t>What Is A Profit Forecast?</a:t>
            </a:r>
          </a:p>
          <a:p>
            <a:r>
              <a:rPr lang="en-IE" dirty="0"/>
              <a:t>Quite simply, a profit forecast is a prediction based on the financial data you have available of what your business income will be at set intervals or a set time in the future.</a:t>
            </a:r>
          </a:p>
          <a:p>
            <a:r>
              <a:rPr lang="en-IE" dirty="0"/>
              <a:t>To create an accurate forecast, you need to have good information (or very educated guesses) of business expenses and income.</a:t>
            </a:r>
          </a:p>
          <a:p>
            <a:r>
              <a:rPr lang="en-IE" sz="1400" dirty="0">
                <a:hlinkClick r:id="rId2"/>
              </a:rPr>
              <a:t>https://quaderno.io/blog/create-your-profit-forecast-easy-way/</a:t>
            </a:r>
            <a:endParaRPr lang="en-IE" sz="1400" dirty="0"/>
          </a:p>
        </p:txBody>
      </p:sp>
      <p:pic>
        <p:nvPicPr>
          <p:cNvPr id="7" name="Picture 6" descr="A person sitting at a table using a computer&#10;&#10;Description automatically generated">
            <a:extLst>
              <a:ext uri="{FF2B5EF4-FFF2-40B4-BE49-F238E27FC236}">
                <a16:creationId xmlns:a16="http://schemas.microsoft.com/office/drawing/2014/main" id="{631E500B-3550-4517-9D43-6C2DCC902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3920" y="3368411"/>
            <a:ext cx="4366120" cy="2910747"/>
          </a:xfrm>
          <a:prstGeom prst="rect">
            <a:avLst/>
          </a:prstGeom>
        </p:spPr>
      </p:pic>
    </p:spTree>
    <p:extLst>
      <p:ext uri="{BB962C8B-B14F-4D97-AF65-F5344CB8AC3E}">
        <p14:creationId xmlns:p14="http://schemas.microsoft.com/office/powerpoint/2010/main" val="3576551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E4EBC-CD8A-4E28-A5D1-90ECA683B5FA}"/>
              </a:ext>
            </a:extLst>
          </p:cNvPr>
          <p:cNvSpPr>
            <a:spLocks noGrp="1"/>
          </p:cNvSpPr>
          <p:nvPr>
            <p:ph type="body" sz="quarter" idx="13"/>
          </p:nvPr>
        </p:nvSpPr>
        <p:spPr>
          <a:xfrm>
            <a:off x="487417" y="982767"/>
            <a:ext cx="7407087" cy="1417738"/>
          </a:xfrm>
        </p:spPr>
        <p:txBody>
          <a:bodyPr>
            <a:normAutofit/>
          </a:bodyPr>
          <a:lstStyle/>
          <a:p>
            <a:pPr>
              <a:lnSpc>
                <a:spcPct val="120000"/>
              </a:lnSpc>
              <a:spcBef>
                <a:spcPts val="0"/>
              </a:spcBef>
            </a:pPr>
            <a:r>
              <a:rPr lang="en-IE" b="1" dirty="0">
                <a:solidFill>
                  <a:srgbClr val="E63275"/>
                </a:solidFill>
              </a:rPr>
              <a:t>Why do I need a Profit Forecast?</a:t>
            </a:r>
          </a:p>
        </p:txBody>
      </p:sp>
      <p:sp>
        <p:nvSpPr>
          <p:cNvPr id="3" name="Text Placeholder 2">
            <a:extLst>
              <a:ext uri="{FF2B5EF4-FFF2-40B4-BE49-F238E27FC236}">
                <a16:creationId xmlns:a16="http://schemas.microsoft.com/office/drawing/2014/main" id="{A4AD890F-125C-47CF-82ED-8E0252B8FB96}"/>
              </a:ext>
            </a:extLst>
          </p:cNvPr>
          <p:cNvSpPr>
            <a:spLocks noGrp="1"/>
          </p:cNvSpPr>
          <p:nvPr>
            <p:ph type="body" sz="quarter" idx="14"/>
          </p:nvPr>
        </p:nvSpPr>
        <p:spPr>
          <a:xfrm>
            <a:off x="632495" y="2008155"/>
            <a:ext cx="10927009" cy="3975101"/>
          </a:xfrm>
        </p:spPr>
        <p:txBody>
          <a:bodyPr/>
          <a:lstStyle/>
          <a:p>
            <a:r>
              <a:rPr lang="en-IE" dirty="0"/>
              <a:t>It comes down to having an accurate picture of the overall health of your business.</a:t>
            </a:r>
          </a:p>
          <a:p>
            <a:pPr marL="342900" indent="-342900">
              <a:buFont typeface="Wingdings" panose="05000000000000000000" pitchFamily="2" charset="2"/>
              <a:buChar char="ü"/>
            </a:pPr>
            <a:r>
              <a:rPr lang="en-IE" dirty="0"/>
              <a:t>To attract investment funds. Potential investors will ALWAYS want to see this document.</a:t>
            </a:r>
          </a:p>
          <a:p>
            <a:pPr marL="342900" indent="-342900">
              <a:buFont typeface="Wingdings" panose="05000000000000000000" pitchFamily="2" charset="2"/>
              <a:buChar char="ü"/>
            </a:pPr>
            <a:r>
              <a:rPr lang="en-IE" dirty="0"/>
              <a:t>You can accurately manage your spending and know what you can afford</a:t>
            </a:r>
          </a:p>
          <a:p>
            <a:pPr marL="342900" indent="-342900">
              <a:buFont typeface="Wingdings" panose="05000000000000000000" pitchFamily="2" charset="2"/>
              <a:buChar char="ü"/>
            </a:pPr>
            <a:r>
              <a:rPr lang="en-IE" dirty="0"/>
              <a:t>So you can watch for trends in your sales. (e.g. certain products you have are waning in sales, while others are growing).</a:t>
            </a:r>
          </a:p>
          <a:p>
            <a:pPr marL="342900" indent="-342900">
              <a:buFont typeface="Wingdings" panose="05000000000000000000" pitchFamily="2" charset="2"/>
              <a:buChar char="ü"/>
            </a:pPr>
            <a:r>
              <a:rPr lang="en-IE" dirty="0"/>
              <a:t>So you can plan your staffing, operations, and any thoughts of expansion</a:t>
            </a:r>
          </a:p>
          <a:p>
            <a:pPr marL="342900" indent="-342900">
              <a:buFont typeface="Wingdings" panose="05000000000000000000" pitchFamily="2" charset="2"/>
              <a:buChar char="ü"/>
            </a:pPr>
            <a:r>
              <a:rPr lang="en-IE" dirty="0"/>
              <a:t>You recognize seasonality in your business so you can plan accordingly.</a:t>
            </a:r>
          </a:p>
          <a:p>
            <a:pPr marL="342900" indent="-342900">
              <a:buFont typeface="Wingdings" panose="05000000000000000000" pitchFamily="2" charset="2"/>
              <a:buChar char="ü"/>
            </a:pPr>
            <a:r>
              <a:rPr lang="en-IE" dirty="0"/>
              <a:t>You’ll need one if you want to apply for business lending.</a:t>
            </a:r>
          </a:p>
          <a:p>
            <a:endParaRPr lang="en-IE" dirty="0"/>
          </a:p>
          <a:p>
            <a:endParaRPr lang="en-IE" dirty="0"/>
          </a:p>
        </p:txBody>
      </p:sp>
    </p:spTree>
    <p:extLst>
      <p:ext uri="{BB962C8B-B14F-4D97-AF65-F5344CB8AC3E}">
        <p14:creationId xmlns:p14="http://schemas.microsoft.com/office/powerpoint/2010/main" val="400921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E4EBC-CD8A-4E28-A5D1-90ECA683B5FA}"/>
              </a:ext>
            </a:extLst>
          </p:cNvPr>
          <p:cNvSpPr>
            <a:spLocks noGrp="1"/>
          </p:cNvSpPr>
          <p:nvPr>
            <p:ph type="body" sz="quarter" idx="13"/>
          </p:nvPr>
        </p:nvSpPr>
        <p:spPr>
          <a:xfrm>
            <a:off x="487417" y="393210"/>
            <a:ext cx="7407087" cy="1417738"/>
          </a:xfrm>
        </p:spPr>
        <p:txBody>
          <a:bodyPr>
            <a:normAutofit fontScale="92500" lnSpcReduction="10000"/>
          </a:bodyPr>
          <a:lstStyle/>
          <a:p>
            <a:pPr>
              <a:lnSpc>
                <a:spcPct val="120000"/>
              </a:lnSpc>
              <a:spcBef>
                <a:spcPts val="0"/>
              </a:spcBef>
            </a:pPr>
            <a:endParaRPr lang="en-IE" sz="4600" b="1" dirty="0">
              <a:solidFill>
                <a:srgbClr val="E63275"/>
              </a:solidFill>
            </a:endParaRPr>
          </a:p>
          <a:p>
            <a:pPr>
              <a:lnSpc>
                <a:spcPct val="120000"/>
              </a:lnSpc>
              <a:spcBef>
                <a:spcPts val="0"/>
              </a:spcBef>
            </a:pPr>
            <a:r>
              <a:rPr lang="en-IE" sz="4000" b="1" i="1" dirty="0">
                <a:solidFill>
                  <a:srgbClr val="10B1A2"/>
                </a:solidFill>
              </a:rPr>
              <a:t>3 steps to Profit Forecasting</a:t>
            </a:r>
          </a:p>
        </p:txBody>
      </p:sp>
      <p:sp>
        <p:nvSpPr>
          <p:cNvPr id="3" name="Text Placeholder 2">
            <a:extLst>
              <a:ext uri="{FF2B5EF4-FFF2-40B4-BE49-F238E27FC236}">
                <a16:creationId xmlns:a16="http://schemas.microsoft.com/office/drawing/2014/main" id="{A4AD890F-125C-47CF-82ED-8E0252B8FB96}"/>
              </a:ext>
            </a:extLst>
          </p:cNvPr>
          <p:cNvSpPr>
            <a:spLocks noGrp="1"/>
          </p:cNvSpPr>
          <p:nvPr>
            <p:ph type="body" sz="quarter" idx="14"/>
          </p:nvPr>
        </p:nvSpPr>
        <p:spPr>
          <a:xfrm>
            <a:off x="632495" y="2008155"/>
            <a:ext cx="8050111" cy="3975101"/>
          </a:xfrm>
        </p:spPr>
        <p:txBody>
          <a:bodyPr/>
          <a:lstStyle/>
          <a:p>
            <a:r>
              <a:rPr lang="en-IE" dirty="0"/>
              <a:t>Alright, there’s no more avoiding it, creating a profit forecast is an important component in your overall business arsenal. Here’s how to get started:</a:t>
            </a:r>
          </a:p>
          <a:p>
            <a:endParaRPr lang="en-IE" sz="2800" b="1" dirty="0">
              <a:solidFill>
                <a:srgbClr val="E63275"/>
              </a:solidFill>
            </a:endParaRPr>
          </a:p>
          <a:p>
            <a:pPr marL="514350" indent="-514350">
              <a:buFont typeface="+mj-lt"/>
              <a:buAutoNum type="arabicPeriod"/>
            </a:pPr>
            <a:r>
              <a:rPr lang="en-IE" sz="2800" b="1" dirty="0">
                <a:solidFill>
                  <a:srgbClr val="E63275"/>
                </a:solidFill>
              </a:rPr>
              <a:t>Calculate Expenses </a:t>
            </a:r>
          </a:p>
          <a:p>
            <a:pPr marL="514350" indent="-514350">
              <a:buFont typeface="+mj-lt"/>
              <a:buAutoNum type="arabicPeriod"/>
            </a:pPr>
            <a:r>
              <a:rPr lang="en-IE" sz="2800" b="1" dirty="0">
                <a:solidFill>
                  <a:srgbClr val="E63275"/>
                </a:solidFill>
              </a:rPr>
              <a:t>Sales Forecast</a:t>
            </a:r>
          </a:p>
          <a:p>
            <a:pPr marL="514350" indent="-514350">
              <a:buFont typeface="+mj-lt"/>
              <a:buAutoNum type="arabicPeriod"/>
            </a:pPr>
            <a:r>
              <a:rPr lang="en-IE" sz="2800" b="1" dirty="0">
                <a:solidFill>
                  <a:srgbClr val="E63275"/>
                </a:solidFill>
              </a:rPr>
              <a:t>Combine Your Figures</a:t>
            </a:r>
          </a:p>
          <a:p>
            <a:endParaRPr lang="en-IE" dirty="0"/>
          </a:p>
          <a:p>
            <a:endParaRPr lang="en-IE" dirty="0"/>
          </a:p>
        </p:txBody>
      </p:sp>
      <p:pic>
        <p:nvPicPr>
          <p:cNvPr id="4" name="Picture 3" descr="A person sitting at a table using a computer&#10;&#10;Description automatically generated">
            <a:extLst>
              <a:ext uri="{FF2B5EF4-FFF2-40B4-BE49-F238E27FC236}">
                <a16:creationId xmlns:a16="http://schemas.microsoft.com/office/drawing/2014/main" id="{B26AD398-F474-41DF-82E3-7AD2A1B8E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25" y="3062911"/>
            <a:ext cx="5038289" cy="3358860"/>
          </a:xfrm>
          <a:prstGeom prst="rect">
            <a:avLst/>
          </a:prstGeom>
        </p:spPr>
      </p:pic>
    </p:spTree>
    <p:extLst>
      <p:ext uri="{BB962C8B-B14F-4D97-AF65-F5344CB8AC3E}">
        <p14:creationId xmlns:p14="http://schemas.microsoft.com/office/powerpoint/2010/main" val="332260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E4EBC-CD8A-4E28-A5D1-90ECA683B5FA}"/>
              </a:ext>
            </a:extLst>
          </p:cNvPr>
          <p:cNvSpPr>
            <a:spLocks noGrp="1"/>
          </p:cNvSpPr>
          <p:nvPr>
            <p:ph type="body" sz="quarter" idx="13"/>
          </p:nvPr>
        </p:nvSpPr>
        <p:spPr>
          <a:xfrm>
            <a:off x="445376" y="993277"/>
            <a:ext cx="7407087" cy="1417738"/>
          </a:xfrm>
        </p:spPr>
        <p:txBody>
          <a:bodyPr>
            <a:normAutofit/>
          </a:bodyPr>
          <a:lstStyle/>
          <a:p>
            <a:pPr>
              <a:lnSpc>
                <a:spcPct val="120000"/>
              </a:lnSpc>
              <a:spcBef>
                <a:spcPts val="0"/>
              </a:spcBef>
            </a:pPr>
            <a:r>
              <a:rPr lang="en-IE" sz="4000" b="1" i="1" dirty="0">
                <a:solidFill>
                  <a:srgbClr val="10B1A2"/>
                </a:solidFill>
              </a:rPr>
              <a:t>1. </a:t>
            </a:r>
            <a:r>
              <a:rPr lang="en-IE" sz="4000" b="1" dirty="0">
                <a:solidFill>
                  <a:srgbClr val="10B1A2"/>
                </a:solidFill>
              </a:rPr>
              <a:t>Calculate Expenses </a:t>
            </a:r>
          </a:p>
          <a:p>
            <a:pPr>
              <a:lnSpc>
                <a:spcPct val="120000"/>
              </a:lnSpc>
              <a:spcBef>
                <a:spcPts val="0"/>
              </a:spcBef>
            </a:pPr>
            <a:endParaRPr lang="en-IE" sz="4000" b="1" i="1" dirty="0">
              <a:solidFill>
                <a:srgbClr val="10B1A2"/>
              </a:solidFill>
            </a:endParaRPr>
          </a:p>
        </p:txBody>
      </p:sp>
      <p:sp>
        <p:nvSpPr>
          <p:cNvPr id="3" name="Text Placeholder 2">
            <a:extLst>
              <a:ext uri="{FF2B5EF4-FFF2-40B4-BE49-F238E27FC236}">
                <a16:creationId xmlns:a16="http://schemas.microsoft.com/office/drawing/2014/main" id="{A4AD890F-125C-47CF-82ED-8E0252B8FB96}"/>
              </a:ext>
            </a:extLst>
          </p:cNvPr>
          <p:cNvSpPr>
            <a:spLocks noGrp="1"/>
          </p:cNvSpPr>
          <p:nvPr>
            <p:ph type="body" sz="quarter" idx="14"/>
          </p:nvPr>
        </p:nvSpPr>
        <p:spPr>
          <a:xfrm>
            <a:off x="588579" y="2008155"/>
            <a:ext cx="6760177" cy="3975101"/>
          </a:xfrm>
        </p:spPr>
        <p:txBody>
          <a:bodyPr/>
          <a:lstStyle/>
          <a:p>
            <a:r>
              <a:rPr lang="en-IE" b="1" dirty="0">
                <a:solidFill>
                  <a:srgbClr val="10B1A2"/>
                </a:solidFill>
              </a:rPr>
              <a:t>Fixed Expenses </a:t>
            </a:r>
            <a:r>
              <a:rPr lang="en-IE" dirty="0"/>
              <a:t>remain the same no matter how much you sell or what you produce (e.g. hosting fees, insurance, fixed technology costs, internet connection)</a:t>
            </a:r>
          </a:p>
          <a:p>
            <a:r>
              <a:rPr lang="en-IE" b="1" dirty="0">
                <a:solidFill>
                  <a:srgbClr val="10B1A2"/>
                </a:solidFill>
              </a:rPr>
              <a:t>Variable Expenses </a:t>
            </a:r>
            <a:r>
              <a:rPr lang="en-IE" dirty="0"/>
              <a:t>related to how much you produce or sell, hence the variation.</a:t>
            </a:r>
          </a:p>
          <a:p>
            <a:r>
              <a:rPr lang="en-IE" dirty="0"/>
              <a:t>(e.g. shipping costs, mileage, repairs, labour costs, materials and supplies)</a:t>
            </a:r>
          </a:p>
          <a:p>
            <a:endParaRPr lang="en-IE" dirty="0"/>
          </a:p>
          <a:p>
            <a:endParaRPr lang="en-IE" dirty="0"/>
          </a:p>
        </p:txBody>
      </p:sp>
      <p:pic>
        <p:nvPicPr>
          <p:cNvPr id="5" name="Picture 4" descr="A couple of people posing for the camera&#10;&#10;Description automatically generated">
            <a:extLst>
              <a:ext uri="{FF2B5EF4-FFF2-40B4-BE49-F238E27FC236}">
                <a16:creationId xmlns:a16="http://schemas.microsoft.com/office/drawing/2014/main" id="{2D0A7BFF-E5B7-488A-8346-A770A4E8D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8756" y="3429000"/>
            <a:ext cx="4448261" cy="2965507"/>
          </a:xfrm>
          <a:prstGeom prst="rect">
            <a:avLst/>
          </a:prstGeom>
        </p:spPr>
      </p:pic>
    </p:spTree>
    <p:extLst>
      <p:ext uri="{BB962C8B-B14F-4D97-AF65-F5344CB8AC3E}">
        <p14:creationId xmlns:p14="http://schemas.microsoft.com/office/powerpoint/2010/main" val="2853920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E4EBC-CD8A-4E28-A5D1-90ECA683B5FA}"/>
              </a:ext>
            </a:extLst>
          </p:cNvPr>
          <p:cNvSpPr>
            <a:spLocks noGrp="1"/>
          </p:cNvSpPr>
          <p:nvPr>
            <p:ph type="body" sz="quarter" idx="13"/>
          </p:nvPr>
        </p:nvSpPr>
        <p:spPr>
          <a:xfrm>
            <a:off x="550479" y="940725"/>
            <a:ext cx="7407087" cy="1417738"/>
          </a:xfrm>
        </p:spPr>
        <p:txBody>
          <a:bodyPr>
            <a:normAutofit fontScale="92500"/>
          </a:bodyPr>
          <a:lstStyle/>
          <a:p>
            <a:pPr>
              <a:lnSpc>
                <a:spcPct val="120000"/>
              </a:lnSpc>
              <a:spcBef>
                <a:spcPts val="0"/>
              </a:spcBef>
            </a:pPr>
            <a:r>
              <a:rPr lang="en-IE" sz="4000" b="1" dirty="0">
                <a:solidFill>
                  <a:srgbClr val="E63275"/>
                </a:solidFill>
              </a:rPr>
              <a:t>Basic Rules for Expense Forecasting</a:t>
            </a:r>
          </a:p>
          <a:p>
            <a:pPr>
              <a:lnSpc>
                <a:spcPct val="120000"/>
              </a:lnSpc>
              <a:spcBef>
                <a:spcPts val="0"/>
              </a:spcBef>
            </a:pPr>
            <a:endParaRPr lang="en-IE" sz="4000" b="1" i="1" dirty="0">
              <a:solidFill>
                <a:srgbClr val="10B1A2"/>
              </a:solidFill>
            </a:endParaRPr>
          </a:p>
        </p:txBody>
      </p:sp>
      <p:sp>
        <p:nvSpPr>
          <p:cNvPr id="3" name="Text Placeholder 2">
            <a:extLst>
              <a:ext uri="{FF2B5EF4-FFF2-40B4-BE49-F238E27FC236}">
                <a16:creationId xmlns:a16="http://schemas.microsoft.com/office/drawing/2014/main" id="{A4AD890F-125C-47CF-82ED-8E0252B8FB96}"/>
              </a:ext>
            </a:extLst>
          </p:cNvPr>
          <p:cNvSpPr>
            <a:spLocks noGrp="1"/>
          </p:cNvSpPr>
          <p:nvPr>
            <p:ph type="body" sz="quarter" idx="14"/>
          </p:nvPr>
        </p:nvSpPr>
        <p:spPr>
          <a:xfrm>
            <a:off x="474840" y="2358463"/>
            <a:ext cx="10927009" cy="3975101"/>
          </a:xfrm>
        </p:spPr>
        <p:txBody>
          <a:bodyPr/>
          <a:lstStyle/>
          <a:p>
            <a:pPr marL="342900" indent="-342900">
              <a:buFont typeface="Wingdings" panose="05000000000000000000" pitchFamily="2" charset="2"/>
              <a:buChar char="ü"/>
            </a:pPr>
            <a:r>
              <a:rPr lang="en-IE" dirty="0"/>
              <a:t>Include absolutely everything business related. </a:t>
            </a:r>
          </a:p>
          <a:p>
            <a:pPr marL="342900" indent="-342900">
              <a:buFont typeface="Wingdings" panose="05000000000000000000" pitchFamily="2" charset="2"/>
              <a:buChar char="ü"/>
            </a:pPr>
            <a:r>
              <a:rPr lang="en-IE" dirty="0"/>
              <a:t>Missed expenses here and there can add up to a big difference across 12 months.</a:t>
            </a:r>
          </a:p>
          <a:p>
            <a:pPr marL="342900" indent="-342900">
              <a:buFont typeface="Wingdings" panose="05000000000000000000" pitchFamily="2" charset="2"/>
              <a:buChar char="ü"/>
            </a:pPr>
            <a:r>
              <a:rPr lang="en-IE" dirty="0"/>
              <a:t>Lean on the conservative side for variable expenses. That means doubling items such as marketing costs.</a:t>
            </a:r>
          </a:p>
          <a:p>
            <a:pPr marL="342900" indent="-342900">
              <a:buFont typeface="Wingdings" panose="05000000000000000000" pitchFamily="2" charset="2"/>
              <a:buChar char="ü"/>
            </a:pPr>
            <a:r>
              <a:rPr lang="en-IE" dirty="0"/>
              <a:t>If you’re a solopreneur now but have the potential to grow and hire staff, keep track of how long service-related tasks take you. You’re going to have to plan for the staffing expense to cover them.</a:t>
            </a:r>
          </a:p>
          <a:p>
            <a:pPr marL="342900" indent="-342900">
              <a:buFont typeface="Wingdings" panose="05000000000000000000" pitchFamily="2" charset="2"/>
              <a:buChar char="ü"/>
            </a:pPr>
            <a:r>
              <a:rPr lang="en-IE" dirty="0"/>
              <a:t>Review expenses regularly e.g. your utilities may have gone up from six months ago</a:t>
            </a:r>
          </a:p>
          <a:p>
            <a:endParaRPr lang="en-IE" dirty="0"/>
          </a:p>
          <a:p>
            <a:endParaRPr lang="en-IE" dirty="0"/>
          </a:p>
        </p:txBody>
      </p:sp>
    </p:spTree>
    <p:extLst>
      <p:ext uri="{BB962C8B-B14F-4D97-AF65-F5344CB8AC3E}">
        <p14:creationId xmlns:p14="http://schemas.microsoft.com/office/powerpoint/2010/main" val="3075183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E4EBC-CD8A-4E28-A5D1-90ECA683B5FA}"/>
              </a:ext>
            </a:extLst>
          </p:cNvPr>
          <p:cNvSpPr>
            <a:spLocks noGrp="1"/>
          </p:cNvSpPr>
          <p:nvPr>
            <p:ph type="body" sz="quarter" idx="13"/>
          </p:nvPr>
        </p:nvSpPr>
        <p:spPr>
          <a:xfrm>
            <a:off x="550479" y="874744"/>
            <a:ext cx="7407087" cy="1417738"/>
          </a:xfrm>
        </p:spPr>
        <p:txBody>
          <a:bodyPr>
            <a:normAutofit/>
          </a:bodyPr>
          <a:lstStyle/>
          <a:p>
            <a:pPr>
              <a:lnSpc>
                <a:spcPct val="120000"/>
              </a:lnSpc>
              <a:spcBef>
                <a:spcPts val="0"/>
              </a:spcBef>
            </a:pPr>
            <a:r>
              <a:rPr lang="en-IE" sz="4000" b="1" dirty="0">
                <a:solidFill>
                  <a:srgbClr val="E63275"/>
                </a:solidFill>
              </a:rPr>
              <a:t>2. Forecast Your Sales</a:t>
            </a:r>
            <a:endParaRPr lang="en-IE" sz="4000" b="1" i="1" dirty="0">
              <a:solidFill>
                <a:srgbClr val="10B1A2"/>
              </a:solidFill>
            </a:endParaRPr>
          </a:p>
        </p:txBody>
      </p:sp>
      <p:sp>
        <p:nvSpPr>
          <p:cNvPr id="3" name="Text Placeholder 2">
            <a:extLst>
              <a:ext uri="{FF2B5EF4-FFF2-40B4-BE49-F238E27FC236}">
                <a16:creationId xmlns:a16="http://schemas.microsoft.com/office/drawing/2014/main" id="{A4AD890F-125C-47CF-82ED-8E0252B8FB96}"/>
              </a:ext>
            </a:extLst>
          </p:cNvPr>
          <p:cNvSpPr>
            <a:spLocks noGrp="1"/>
          </p:cNvSpPr>
          <p:nvPr>
            <p:ph type="body" sz="quarter" idx="14"/>
          </p:nvPr>
        </p:nvSpPr>
        <p:spPr>
          <a:xfrm>
            <a:off x="456064" y="2008155"/>
            <a:ext cx="11279872" cy="3975101"/>
          </a:xfrm>
          <a:solidFill>
            <a:schemeClr val="bg1"/>
          </a:solidFill>
        </p:spPr>
        <p:txBody>
          <a:bodyPr/>
          <a:lstStyle/>
          <a:p>
            <a:pPr>
              <a:lnSpc>
                <a:spcPct val="100000"/>
              </a:lnSpc>
              <a:spcBef>
                <a:spcPts val="0"/>
              </a:spcBef>
            </a:pPr>
            <a:r>
              <a:rPr lang="en-IE" dirty="0"/>
              <a:t>Here comes the tricky part! Now you have to make some assumptions on your sales. To do this, you need to research the size of your market, estimate your share of that market, forecast repeat business (how often will customers buy?) and forecast the average amount of each purchase</a:t>
            </a:r>
          </a:p>
          <a:p>
            <a:pPr marL="342900" indent="-342900">
              <a:lnSpc>
                <a:spcPct val="100000"/>
              </a:lnSpc>
              <a:spcBef>
                <a:spcPts val="0"/>
              </a:spcBef>
              <a:buFont typeface="Wingdings" panose="05000000000000000000" pitchFamily="2" charset="2"/>
              <a:buChar char="ü"/>
            </a:pPr>
            <a:r>
              <a:rPr lang="en-IE" dirty="0"/>
              <a:t>It is fine to create a highly conservative forecast and a second one which reflects your “dream” state as an entrepreneur, with more aggressive predictions</a:t>
            </a:r>
          </a:p>
          <a:p>
            <a:pPr marL="342900" indent="-342900">
              <a:lnSpc>
                <a:spcPct val="100000"/>
              </a:lnSpc>
              <a:spcBef>
                <a:spcPts val="0"/>
              </a:spcBef>
              <a:buFont typeface="Wingdings" panose="05000000000000000000" pitchFamily="2" charset="2"/>
              <a:buChar char="ü"/>
            </a:pPr>
            <a:r>
              <a:rPr lang="en-IE" dirty="0"/>
              <a:t>It helps current businesses if you look at your entire client pipeline (including prospects) and understand what your average conversion rates are</a:t>
            </a:r>
          </a:p>
          <a:p>
            <a:pPr marL="342900" indent="-342900">
              <a:lnSpc>
                <a:spcPct val="100000"/>
              </a:lnSpc>
              <a:spcBef>
                <a:spcPts val="0"/>
              </a:spcBef>
              <a:buFont typeface="Wingdings" panose="05000000000000000000" pitchFamily="2" charset="2"/>
              <a:buChar char="ü"/>
            </a:pPr>
            <a:r>
              <a:rPr lang="en-IE" dirty="0"/>
              <a:t>Remember, invoice is not income. Only include revenue you’ve actually been paid</a:t>
            </a:r>
          </a:p>
          <a:p>
            <a:pPr marL="342900" indent="-342900">
              <a:lnSpc>
                <a:spcPct val="100000"/>
              </a:lnSpc>
              <a:spcBef>
                <a:spcPts val="0"/>
              </a:spcBef>
              <a:buFont typeface="Wingdings" panose="05000000000000000000" pitchFamily="2" charset="2"/>
              <a:buChar char="ü"/>
            </a:pPr>
            <a:r>
              <a:rPr lang="en-IE" dirty="0"/>
              <a:t>Look at reports on recent consumer spending statistics</a:t>
            </a:r>
          </a:p>
          <a:p>
            <a:pPr marL="342900" indent="-342900">
              <a:lnSpc>
                <a:spcPct val="100000"/>
              </a:lnSpc>
              <a:spcBef>
                <a:spcPts val="0"/>
              </a:spcBef>
              <a:buFont typeface="Wingdings" panose="05000000000000000000" pitchFamily="2" charset="2"/>
              <a:buChar char="ü"/>
            </a:pPr>
            <a:r>
              <a:rPr lang="en-IE" dirty="0"/>
              <a:t>Look at statistics on your target market – is it growing, shrinking, or remaining steady?</a:t>
            </a:r>
          </a:p>
          <a:p>
            <a:pPr marL="342900" indent="-342900">
              <a:lnSpc>
                <a:spcPct val="100000"/>
              </a:lnSpc>
              <a:spcBef>
                <a:spcPts val="0"/>
              </a:spcBef>
              <a:buFont typeface="Wingdings" panose="05000000000000000000" pitchFamily="2" charset="2"/>
              <a:buChar char="ü"/>
            </a:pPr>
            <a:r>
              <a:rPr lang="en-IE" dirty="0"/>
              <a:t>Look at relevant industry reports</a:t>
            </a:r>
          </a:p>
          <a:p>
            <a:pPr marL="457200" indent="-457200">
              <a:lnSpc>
                <a:spcPct val="100000"/>
              </a:lnSpc>
              <a:spcBef>
                <a:spcPts val="0"/>
              </a:spcBef>
              <a:buFont typeface="+mj-lt"/>
              <a:buAutoNum type="arabicPeriod" startAt="2"/>
            </a:pPr>
            <a:endParaRPr lang="en-IE" dirty="0"/>
          </a:p>
          <a:p>
            <a:pPr>
              <a:lnSpc>
                <a:spcPct val="100000"/>
              </a:lnSpc>
              <a:spcBef>
                <a:spcPts val="0"/>
              </a:spcBef>
            </a:pPr>
            <a:endParaRPr lang="en-IE" dirty="0"/>
          </a:p>
          <a:p>
            <a:pPr>
              <a:lnSpc>
                <a:spcPct val="100000"/>
              </a:lnSpc>
              <a:spcBef>
                <a:spcPts val="0"/>
              </a:spcBef>
            </a:pPr>
            <a:endParaRPr lang="en-IE" dirty="0"/>
          </a:p>
        </p:txBody>
      </p:sp>
    </p:spTree>
    <p:extLst>
      <p:ext uri="{BB962C8B-B14F-4D97-AF65-F5344CB8AC3E}">
        <p14:creationId xmlns:p14="http://schemas.microsoft.com/office/powerpoint/2010/main" val="3405652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E4EBC-CD8A-4E28-A5D1-90ECA683B5FA}"/>
              </a:ext>
            </a:extLst>
          </p:cNvPr>
          <p:cNvSpPr>
            <a:spLocks noGrp="1"/>
          </p:cNvSpPr>
          <p:nvPr>
            <p:ph type="body" sz="quarter" idx="13"/>
          </p:nvPr>
        </p:nvSpPr>
        <p:spPr>
          <a:xfrm>
            <a:off x="445376" y="1087870"/>
            <a:ext cx="7407087" cy="1417738"/>
          </a:xfrm>
        </p:spPr>
        <p:txBody>
          <a:bodyPr>
            <a:normAutofit/>
          </a:bodyPr>
          <a:lstStyle/>
          <a:p>
            <a:pPr>
              <a:lnSpc>
                <a:spcPct val="120000"/>
              </a:lnSpc>
              <a:spcBef>
                <a:spcPts val="0"/>
              </a:spcBef>
            </a:pPr>
            <a:r>
              <a:rPr lang="en-IE" sz="4000" b="1" dirty="0">
                <a:solidFill>
                  <a:srgbClr val="E63275"/>
                </a:solidFill>
              </a:rPr>
              <a:t>3. Combine Your Figures </a:t>
            </a:r>
            <a:endParaRPr lang="en-IE" sz="4000" b="1" i="1" dirty="0">
              <a:solidFill>
                <a:srgbClr val="10B1A2"/>
              </a:solidFill>
            </a:endParaRPr>
          </a:p>
        </p:txBody>
      </p:sp>
      <p:sp>
        <p:nvSpPr>
          <p:cNvPr id="3" name="Text Placeholder 2">
            <a:extLst>
              <a:ext uri="{FF2B5EF4-FFF2-40B4-BE49-F238E27FC236}">
                <a16:creationId xmlns:a16="http://schemas.microsoft.com/office/drawing/2014/main" id="{A4AD890F-125C-47CF-82ED-8E0252B8FB96}"/>
              </a:ext>
            </a:extLst>
          </p:cNvPr>
          <p:cNvSpPr>
            <a:spLocks noGrp="1"/>
          </p:cNvSpPr>
          <p:nvPr>
            <p:ph type="body" sz="quarter" idx="14"/>
          </p:nvPr>
        </p:nvSpPr>
        <p:spPr>
          <a:xfrm>
            <a:off x="632495" y="2008155"/>
            <a:ext cx="11279872" cy="3975101"/>
          </a:xfrm>
          <a:solidFill>
            <a:schemeClr val="bg1"/>
          </a:solidFill>
        </p:spPr>
        <p:txBody>
          <a:bodyPr/>
          <a:lstStyle/>
          <a:p>
            <a:pPr>
              <a:lnSpc>
                <a:spcPct val="100000"/>
              </a:lnSpc>
              <a:spcBef>
                <a:spcPts val="0"/>
              </a:spcBef>
            </a:pPr>
            <a:r>
              <a:rPr lang="en-IE" dirty="0"/>
              <a:t>Once you have figures for expenses and sales, deduct projected expenses from projected sales to come up with your profit forecast. </a:t>
            </a:r>
          </a:p>
          <a:p>
            <a:pPr marL="342900" indent="-342900">
              <a:lnSpc>
                <a:spcPct val="100000"/>
              </a:lnSpc>
              <a:spcBef>
                <a:spcPts val="0"/>
              </a:spcBef>
              <a:buFont typeface="Wingdings" panose="05000000000000000000" pitchFamily="2" charset="2"/>
              <a:buChar char="ü"/>
            </a:pPr>
            <a:r>
              <a:rPr lang="en-IE" dirty="0"/>
              <a:t>Begin with monthly or quarterly forecasts if the thought of annual ones is daunting</a:t>
            </a:r>
          </a:p>
          <a:p>
            <a:pPr marL="342900" indent="-342900">
              <a:lnSpc>
                <a:spcPct val="100000"/>
              </a:lnSpc>
              <a:spcBef>
                <a:spcPts val="0"/>
              </a:spcBef>
              <a:buFont typeface="Wingdings" panose="05000000000000000000" pitchFamily="2" charset="2"/>
              <a:buChar char="ü"/>
            </a:pPr>
            <a:r>
              <a:rPr lang="en-IE" dirty="0"/>
              <a:t>Check key ratios such as gross margin and operating profit margin (both should increase over time, but if you’re predicting more than 10% in the short-term, you may want to scale back your figures to a more worse-case). Check industry profiles for averages.</a:t>
            </a:r>
          </a:p>
          <a:p>
            <a:pPr marL="342900" indent="-342900">
              <a:lnSpc>
                <a:spcPct val="100000"/>
              </a:lnSpc>
              <a:spcBef>
                <a:spcPts val="0"/>
              </a:spcBef>
              <a:buFont typeface="Wingdings" panose="05000000000000000000" pitchFamily="2" charset="2"/>
              <a:buChar char="ü"/>
            </a:pPr>
            <a:r>
              <a:rPr lang="en-IE" dirty="0"/>
              <a:t>Remember, your forecasts will only make sense if you’re following a strategic plan to get you there. Any changes need to be accounted for by revisiting your profit forecast.</a:t>
            </a:r>
          </a:p>
          <a:p>
            <a:pPr marL="342900" indent="-342900">
              <a:lnSpc>
                <a:spcPct val="100000"/>
              </a:lnSpc>
              <a:spcBef>
                <a:spcPts val="0"/>
              </a:spcBef>
              <a:buFont typeface="Wingdings" panose="05000000000000000000" pitchFamily="2" charset="2"/>
              <a:buChar char="ü"/>
            </a:pPr>
            <a:r>
              <a:rPr lang="en-IE" dirty="0"/>
              <a:t>If this is all too much, seek help from a qualified advisor! It’s much better to pay someone else to help you than to keep putting it off yourself.</a:t>
            </a:r>
          </a:p>
          <a:p>
            <a:pPr marL="457200" indent="-457200">
              <a:lnSpc>
                <a:spcPct val="100000"/>
              </a:lnSpc>
              <a:spcBef>
                <a:spcPts val="0"/>
              </a:spcBef>
              <a:buFont typeface="+mj-lt"/>
              <a:buAutoNum type="arabicPeriod" startAt="2"/>
            </a:pPr>
            <a:endParaRPr lang="en-IE" dirty="0"/>
          </a:p>
          <a:p>
            <a:pPr>
              <a:lnSpc>
                <a:spcPct val="100000"/>
              </a:lnSpc>
              <a:spcBef>
                <a:spcPts val="0"/>
              </a:spcBef>
            </a:pPr>
            <a:endParaRPr lang="en-IE" dirty="0"/>
          </a:p>
          <a:p>
            <a:pPr>
              <a:lnSpc>
                <a:spcPct val="100000"/>
              </a:lnSpc>
              <a:spcBef>
                <a:spcPts val="0"/>
              </a:spcBef>
            </a:pPr>
            <a:endParaRPr lang="en-IE" dirty="0"/>
          </a:p>
        </p:txBody>
      </p:sp>
    </p:spTree>
    <p:extLst>
      <p:ext uri="{BB962C8B-B14F-4D97-AF65-F5344CB8AC3E}">
        <p14:creationId xmlns:p14="http://schemas.microsoft.com/office/powerpoint/2010/main" val="2750368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altLang="ja-JP" b="1" dirty="0">
                <a:solidFill>
                  <a:srgbClr val="E63275"/>
                </a:solidFill>
                <a:latin typeface="Calibri" charset="0"/>
                <a:ea typeface="MS PGothic" charset="-128"/>
              </a:rPr>
              <a:t>What I Have Learned?</a:t>
            </a:r>
            <a:endParaRPr lang="en-US" b="1" dirty="0">
              <a:solidFill>
                <a:srgbClr val="E63275"/>
              </a:solidFill>
            </a:endParaRPr>
          </a:p>
        </p:txBody>
      </p:sp>
      <p:sp>
        <p:nvSpPr>
          <p:cNvPr id="6" name="Text Placeholder 5"/>
          <p:cNvSpPr>
            <a:spLocks noGrp="1"/>
          </p:cNvSpPr>
          <p:nvPr>
            <p:ph type="body" sz="quarter" idx="14"/>
          </p:nvPr>
        </p:nvSpPr>
        <p:spPr>
          <a:xfrm>
            <a:off x="466723" y="2767595"/>
            <a:ext cx="11102348" cy="3975101"/>
          </a:xfrm>
          <a:solidFill>
            <a:schemeClr val="bg1"/>
          </a:solidFill>
        </p:spPr>
        <p:txBody>
          <a:bodyPr/>
          <a:lstStyle/>
          <a:p>
            <a:pPr marL="342900" indent="-342900">
              <a:spcBef>
                <a:spcPts val="400"/>
              </a:spcBef>
              <a:buClr>
                <a:srgbClr val="F26942"/>
              </a:buClr>
              <a:buFont typeface="Arial" charset="0"/>
              <a:buChar char="•"/>
            </a:pPr>
            <a:r>
              <a:rPr kumimoji="1" lang="en-IE" altLang="ja-JP" dirty="0">
                <a:solidFill>
                  <a:srgbClr val="525252"/>
                </a:solidFill>
              </a:rPr>
              <a:t>There are number of different business legal structures which you can chose for your business each with its own benefits</a:t>
            </a:r>
          </a:p>
          <a:p>
            <a:pPr marL="342900" indent="-342900">
              <a:spcBef>
                <a:spcPts val="400"/>
              </a:spcBef>
              <a:buClr>
                <a:srgbClr val="F26942"/>
              </a:buClr>
              <a:buFont typeface="Arial" charset="0"/>
              <a:buChar char="•"/>
            </a:pPr>
            <a:r>
              <a:rPr kumimoji="1" lang="en-IE" altLang="ja-JP" dirty="0">
                <a:solidFill>
                  <a:srgbClr val="525252"/>
                </a:solidFill>
              </a:rPr>
              <a:t>Gained insights in particular into social enterprise and how your new company may be able to engineer a better world!</a:t>
            </a:r>
          </a:p>
          <a:p>
            <a:pPr marL="342900" indent="-342900">
              <a:spcBef>
                <a:spcPts val="400"/>
              </a:spcBef>
              <a:buClr>
                <a:srgbClr val="F26942"/>
              </a:buClr>
              <a:buFont typeface="Arial" charset="0"/>
              <a:buChar char="•"/>
            </a:pPr>
            <a:r>
              <a:rPr kumimoji="1" lang="en-IE" altLang="ja-JP" dirty="0">
                <a:solidFill>
                  <a:srgbClr val="525252"/>
                </a:solidFill>
              </a:rPr>
              <a:t>Your business model is what guides the daily workings and operation of your business, and now you know of 9 high performance, replicable business models</a:t>
            </a:r>
          </a:p>
          <a:p>
            <a:pPr marL="342900" indent="-342900">
              <a:spcBef>
                <a:spcPts val="400"/>
              </a:spcBef>
              <a:buClr>
                <a:srgbClr val="F26942"/>
              </a:buClr>
              <a:buFont typeface="Arial" charset="0"/>
              <a:buChar char="•"/>
            </a:pPr>
            <a:r>
              <a:rPr kumimoji="1" lang="en-IE" altLang="ja-JP" dirty="0">
                <a:solidFill>
                  <a:srgbClr val="525252"/>
                </a:solidFill>
              </a:rPr>
              <a:t>5 key elements you need to consider to take control of your business parameters</a:t>
            </a:r>
          </a:p>
          <a:p>
            <a:pPr marL="342900" indent="-342900">
              <a:spcBef>
                <a:spcPts val="400"/>
              </a:spcBef>
              <a:buClr>
                <a:srgbClr val="F26942"/>
              </a:buClr>
              <a:buFont typeface="Arial" charset="0"/>
              <a:buChar char="•"/>
            </a:pPr>
            <a:r>
              <a:rPr kumimoji="1" lang="en-IE" altLang="ja-JP" dirty="0">
                <a:solidFill>
                  <a:srgbClr val="525252"/>
                </a:solidFill>
              </a:rPr>
              <a:t>The basics of your business financials including profit and sales forecasting – we will build on these further as we explore finances more in Module 8)</a:t>
            </a:r>
          </a:p>
        </p:txBody>
      </p:sp>
    </p:spTree>
    <p:extLst>
      <p:ext uri="{BB962C8B-B14F-4D97-AF65-F5344CB8AC3E}">
        <p14:creationId xmlns:p14="http://schemas.microsoft.com/office/powerpoint/2010/main" val="1851922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
        <p:nvSpPr>
          <p:cNvPr id="6" name="Text Placeholder 5"/>
          <p:cNvSpPr>
            <a:spLocks noGrp="1"/>
          </p:cNvSpPr>
          <p:nvPr>
            <p:ph type="body" sz="quarter" idx="15"/>
          </p:nvPr>
        </p:nvSpPr>
        <p:spPr>
          <a:xfrm>
            <a:off x="7837392" y="2215211"/>
            <a:ext cx="4217588" cy="709081"/>
          </a:xfrm>
        </p:spPr>
        <p:txBody>
          <a:bodyPr>
            <a:normAutofit fontScale="85000" lnSpcReduction="20000"/>
          </a:bodyPr>
          <a:lstStyle/>
          <a:p>
            <a:r>
              <a:rPr lang="en-US" dirty="0"/>
              <a:t>@EMERGEPROJECTEU</a:t>
            </a:r>
          </a:p>
          <a:p>
            <a:r>
              <a:rPr lang="en-IE" dirty="0">
                <a:hlinkClick r:id="rId2">
                  <a:extLst>
                    <a:ext uri="{A12FA001-AC4F-418D-AE19-62706E023703}">
                      <ahyp:hlinkClr xmlns:ahyp="http://schemas.microsoft.com/office/drawing/2018/hyperlinkcolor" val="tx"/>
                    </a:ext>
                  </a:extLst>
                </a:hlinkClick>
              </a:rPr>
              <a:t>https://www.facebook.com/EMERGEPROJECTEU/?ref=br_rs</a:t>
            </a:r>
            <a:endParaRPr lang="en-US" dirty="0"/>
          </a:p>
        </p:txBody>
      </p:sp>
      <p:sp>
        <p:nvSpPr>
          <p:cNvPr id="7" name="Text Placeholder 6"/>
          <p:cNvSpPr>
            <a:spLocks noGrp="1"/>
          </p:cNvSpPr>
          <p:nvPr>
            <p:ph type="body" sz="quarter" idx="16"/>
          </p:nvPr>
        </p:nvSpPr>
        <p:spPr>
          <a:xfrm>
            <a:off x="8027185" y="3522871"/>
            <a:ext cx="4103296" cy="382588"/>
          </a:xfrm>
        </p:spPr>
        <p:txBody>
          <a:bodyPr>
            <a:noAutofit/>
          </a:bodyPr>
          <a:lstStyle/>
          <a:p>
            <a:r>
              <a:rPr lang="en-IE" sz="1400" dirty="0">
                <a:hlinkClick r:id="rId3">
                  <a:extLst>
                    <a:ext uri="{A12FA001-AC4F-418D-AE19-62706E023703}">
                      <ahyp:hlinkClr xmlns:ahyp="http://schemas.microsoft.com/office/drawing/2018/hyperlinkcolor" val="tx"/>
                    </a:ext>
                  </a:extLst>
                </a:hlinkClick>
              </a:rPr>
              <a:t>http://www.emergeengineers.eu/project-partners/</a:t>
            </a:r>
            <a:endParaRPr lang="en-US" sz="1400" dirty="0"/>
          </a:p>
        </p:txBody>
      </p:sp>
      <p:sp>
        <p:nvSpPr>
          <p:cNvPr id="8" name="Text Placeholder 7"/>
          <p:cNvSpPr>
            <a:spLocks noGrp="1"/>
          </p:cNvSpPr>
          <p:nvPr>
            <p:ph type="body" sz="quarter" idx="17"/>
          </p:nvPr>
        </p:nvSpPr>
        <p:spPr>
          <a:xfrm>
            <a:off x="8425435" y="4321462"/>
            <a:ext cx="3537266" cy="843457"/>
          </a:xfrm>
        </p:spPr>
        <p:txBody>
          <a:bodyPr>
            <a:normAutofit fontScale="92500" lnSpcReduction="10000"/>
          </a:bodyPr>
          <a:lstStyle/>
          <a:p>
            <a:r>
              <a:rPr lang="en-IE" sz="1400" dirty="0">
                <a:hlinkClick r:id="rId4">
                  <a:extLst>
                    <a:ext uri="{A12FA001-AC4F-418D-AE19-62706E023703}">
                      <ahyp:hlinkClr xmlns:ahyp="http://schemas.microsoft.com/office/drawing/2018/hyperlinkcolor" val="tx"/>
                    </a:ext>
                  </a:extLst>
                </a:hlinkClick>
              </a:rPr>
              <a:t>http://www.emergeengineers.eu/</a:t>
            </a:r>
            <a:endParaRPr lang="en-IE" sz="1400" dirty="0"/>
          </a:p>
          <a:p>
            <a:r>
              <a:rPr lang="en-US" sz="1400" dirty="0"/>
              <a:t>#EMERGE  #femaleengineers  #Erasmus+</a:t>
            </a:r>
          </a:p>
          <a:p>
            <a:r>
              <a:rPr lang="en-US" sz="1400" dirty="0"/>
              <a:t>#femaleentrepreneurs</a:t>
            </a:r>
          </a:p>
        </p:txBody>
      </p:sp>
      <p:sp>
        <p:nvSpPr>
          <p:cNvPr id="9" name="Google Shape;482;p39"/>
          <p:cNvSpPr/>
          <p:nvPr/>
        </p:nvSpPr>
        <p:spPr>
          <a:xfrm>
            <a:off x="7232588" y="2462413"/>
            <a:ext cx="295553" cy="257910"/>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 name="Google Shape;664;p39"/>
          <p:cNvGrpSpPr/>
          <p:nvPr/>
        </p:nvGrpSpPr>
        <p:grpSpPr>
          <a:xfrm>
            <a:off x="7852766" y="4477427"/>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70;p3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 name="Google Shape;506;p39"/>
          <p:cNvGrpSpPr/>
          <p:nvPr/>
        </p:nvGrpSpPr>
        <p:grpSpPr>
          <a:xfrm>
            <a:off x="7380365" y="3606172"/>
            <a:ext cx="299463" cy="202260"/>
            <a:chOff x="564675" y="1700625"/>
            <a:chExt cx="465200" cy="314200"/>
          </a:xfrm>
        </p:grpSpPr>
        <p:sp>
          <p:nvSpPr>
            <p:cNvPr id="18" name="Google Shape;507;p39"/>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08;p39"/>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509;p39"/>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11681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100B3A-DBF9-47FD-9BAE-22DF9D2F2270}"/>
              </a:ext>
            </a:extLst>
          </p:cNvPr>
          <p:cNvSpPr>
            <a:spLocks noGrp="1"/>
          </p:cNvSpPr>
          <p:nvPr>
            <p:ph type="body" sz="quarter" idx="14"/>
          </p:nvPr>
        </p:nvSpPr>
        <p:spPr>
          <a:xfrm>
            <a:off x="3783725" y="2117448"/>
            <a:ext cx="8054090" cy="3975101"/>
          </a:xfrm>
        </p:spPr>
        <p:txBody>
          <a:bodyPr/>
          <a:lstStyle/>
          <a:p>
            <a:r>
              <a:rPr lang="en-IE" dirty="0">
                <a:solidFill>
                  <a:srgbClr val="EC2179"/>
                </a:solidFill>
              </a:rPr>
              <a:t>Limited Companies </a:t>
            </a:r>
            <a:r>
              <a:rPr lang="en-IE" dirty="0"/>
              <a:t>are separate legal entities. This means that your potential creditors can only claim against the assets of your company.</a:t>
            </a:r>
          </a:p>
          <a:p>
            <a:r>
              <a:rPr lang="en-US" dirty="0">
                <a:solidFill>
                  <a:srgbClr val="EC2179"/>
                </a:solidFill>
              </a:rPr>
              <a:t> </a:t>
            </a:r>
            <a:r>
              <a:rPr lang="en-US" dirty="0"/>
              <a:t>Limited Liability protects the personal wealth of a private company’s shareholders and does not put personal assets at risk</a:t>
            </a:r>
          </a:p>
          <a:p>
            <a:r>
              <a:rPr lang="en-US" dirty="0">
                <a:solidFill>
                  <a:srgbClr val="EC2179"/>
                </a:solidFill>
              </a:rPr>
              <a:t>Company directors </a:t>
            </a:r>
            <a:r>
              <a:rPr lang="en-US" dirty="0"/>
              <a:t>can avail of excellent tax breaks or pensions</a:t>
            </a:r>
          </a:p>
          <a:p>
            <a:r>
              <a:rPr lang="en-US" dirty="0"/>
              <a:t>_____________________________________________</a:t>
            </a:r>
          </a:p>
          <a:p>
            <a:r>
              <a:rPr lang="en-IE" dirty="0">
                <a:solidFill>
                  <a:srgbClr val="EC2179"/>
                </a:solidFill>
              </a:rPr>
              <a:t>Sole Traders </a:t>
            </a:r>
            <a:r>
              <a:rPr lang="en-IE" dirty="0"/>
              <a:t>are personally liable to the debts of your business. Therefore your personal assets, such as your house and car, can potentially be used to pay your creditors.</a:t>
            </a:r>
          </a:p>
          <a:p>
            <a:endParaRPr lang="en-IE" dirty="0"/>
          </a:p>
        </p:txBody>
      </p:sp>
      <p:sp>
        <p:nvSpPr>
          <p:cNvPr id="6" name="Text Placeholder 1"/>
          <p:cNvSpPr txBox="1">
            <a:spLocks/>
          </p:cNvSpPr>
          <p:nvPr/>
        </p:nvSpPr>
        <p:spPr bwMode="auto">
          <a:xfrm>
            <a:off x="4161984" y="644141"/>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95273"/>
                </a:solidFill>
              </a:rPr>
              <a:t>Limited Liability Company</a:t>
            </a:r>
          </a:p>
        </p:txBody>
      </p:sp>
      <p:pic>
        <p:nvPicPr>
          <p:cNvPr id="5" name="Picture 4">
            <a:extLst>
              <a:ext uri="{FF2B5EF4-FFF2-40B4-BE49-F238E27FC236}">
                <a16:creationId xmlns:a16="http://schemas.microsoft.com/office/drawing/2014/main" id="{A1C039C4-B053-4491-967E-BECD95760BF9}"/>
              </a:ext>
            </a:extLst>
          </p:cNvPr>
          <p:cNvPicPr>
            <a:picLocks noChangeAspect="1"/>
          </p:cNvPicPr>
          <p:nvPr/>
        </p:nvPicPr>
        <p:blipFill>
          <a:blip r:embed="rId2"/>
          <a:stretch>
            <a:fillRect/>
          </a:stretch>
        </p:blipFill>
        <p:spPr>
          <a:xfrm>
            <a:off x="0" y="-1"/>
            <a:ext cx="3646714" cy="6894153"/>
          </a:xfrm>
          <a:prstGeom prst="rect">
            <a:avLst/>
          </a:prstGeom>
        </p:spPr>
      </p:pic>
    </p:spTree>
    <p:extLst>
      <p:ext uri="{BB962C8B-B14F-4D97-AF65-F5344CB8AC3E}">
        <p14:creationId xmlns:p14="http://schemas.microsoft.com/office/powerpoint/2010/main" val="105032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947290" y="3384639"/>
            <a:ext cx="7407087" cy="697353"/>
          </a:xfrm>
        </p:spPr>
        <p:txBody>
          <a:bodyPr>
            <a:normAutofit/>
          </a:bodyPr>
          <a:lstStyle/>
          <a:p>
            <a:pPr algn="just"/>
            <a:endParaRPr lang="en-IE" dirty="0">
              <a:solidFill>
                <a:srgbClr val="7A7C7E"/>
              </a:solidFill>
            </a:endParaRPr>
          </a:p>
          <a:p>
            <a:pPr>
              <a:spcBef>
                <a:spcPts val="400"/>
              </a:spcBef>
            </a:pPr>
            <a:endParaRPr lang="en-IE" dirty="0"/>
          </a:p>
          <a:p>
            <a:pPr>
              <a:spcBef>
                <a:spcPts val="400"/>
              </a:spcBef>
            </a:pPr>
            <a:endParaRPr lang="en-US" dirty="0"/>
          </a:p>
        </p:txBody>
      </p:sp>
      <p:sp>
        <p:nvSpPr>
          <p:cNvPr id="2" name="Text Placeholder 1">
            <a:extLst>
              <a:ext uri="{FF2B5EF4-FFF2-40B4-BE49-F238E27FC236}">
                <a16:creationId xmlns:a16="http://schemas.microsoft.com/office/drawing/2014/main" id="{938D60A3-3CBB-4F10-8E5B-C2E0C3B1789F}"/>
              </a:ext>
            </a:extLst>
          </p:cNvPr>
          <p:cNvSpPr>
            <a:spLocks noGrp="1"/>
          </p:cNvSpPr>
          <p:nvPr>
            <p:ph type="body" sz="quarter" idx="14"/>
          </p:nvPr>
        </p:nvSpPr>
        <p:spPr>
          <a:xfrm>
            <a:off x="290491" y="2882899"/>
            <a:ext cx="11611018" cy="3975101"/>
          </a:xfrm>
          <a:solidFill>
            <a:schemeClr val="bg1"/>
          </a:solidFill>
        </p:spPr>
        <p:txBody>
          <a:bodyPr/>
          <a:lstStyle/>
          <a:p>
            <a:pPr algn="just"/>
            <a:r>
              <a:rPr lang="en-IE" dirty="0">
                <a:solidFill>
                  <a:srgbClr val="7A7C7E"/>
                </a:solidFill>
              </a:rPr>
              <a:t>It’s actually easy to set in business as a sole trader  - you declare your intent to the relevant tax authority in your country. </a:t>
            </a:r>
            <a:r>
              <a:rPr lang="en-IE" dirty="0"/>
              <a:t>The </a:t>
            </a:r>
            <a:r>
              <a:rPr lang="en-IE" b="1" dirty="0">
                <a:solidFill>
                  <a:srgbClr val="E63275"/>
                </a:solidFill>
              </a:rPr>
              <a:t>simplest structure is the sole proprietorship</a:t>
            </a:r>
            <a:r>
              <a:rPr lang="en-IE" dirty="0"/>
              <a:t>, which usually involves just one individual who owns and operates the enterprise. If you intend to work alone, this may be the way to go. </a:t>
            </a:r>
            <a:endParaRPr lang="en-IE" dirty="0">
              <a:solidFill>
                <a:srgbClr val="7A7C7E"/>
              </a:solidFill>
            </a:endParaRPr>
          </a:p>
          <a:p>
            <a:pPr algn="just"/>
            <a:endParaRPr lang="en-IE" sz="100" dirty="0">
              <a:solidFill>
                <a:srgbClr val="7A7C7E"/>
              </a:solidFill>
            </a:endParaRPr>
          </a:p>
          <a:p>
            <a:pPr algn="just"/>
            <a:r>
              <a:rPr lang="en-IE" dirty="0">
                <a:solidFill>
                  <a:srgbClr val="7A7C7E"/>
                </a:solidFill>
              </a:rPr>
              <a:t>Sole </a:t>
            </a:r>
            <a:r>
              <a:rPr lang="en-IE" dirty="0"/>
              <a:t>proprietors/</a:t>
            </a:r>
            <a:r>
              <a:rPr lang="en-IE" dirty="0">
                <a:solidFill>
                  <a:srgbClr val="7A7C7E"/>
                </a:solidFill>
              </a:rPr>
              <a:t>traders still need to properly account for all sales, expenses and profits for any income tax and liabilities on a yearly basis.  The VAT rules still apply if the turnover of the business exceeds the limit set.</a:t>
            </a:r>
          </a:p>
          <a:p>
            <a:pPr algn="just"/>
            <a:endParaRPr lang="en-IE" sz="100" dirty="0">
              <a:solidFill>
                <a:srgbClr val="7A7C7E"/>
              </a:solidFill>
            </a:endParaRPr>
          </a:p>
          <a:p>
            <a:pPr algn="just"/>
            <a:r>
              <a:rPr lang="en-IE" altLang="x-none" dirty="0">
                <a:latin typeface="Calibri" charset="0"/>
                <a:ea typeface="MS PGothic" charset="-128"/>
              </a:rPr>
              <a:t>The </a:t>
            </a:r>
            <a:r>
              <a:rPr lang="en-IE" altLang="x-none" b="1" dirty="0">
                <a:latin typeface="Calibri" charset="0"/>
                <a:ea typeface="MS PGothic" charset="-128"/>
              </a:rPr>
              <a:t>biggest disadvantage can be l</a:t>
            </a:r>
            <a:r>
              <a:rPr lang="en-GB" altLang="x-none" b="1" dirty="0">
                <a:latin typeface="Calibri" charset="0"/>
                <a:ea typeface="MS PGothic" charset="-128"/>
              </a:rPr>
              <a:t>imited access to capital</a:t>
            </a:r>
            <a:r>
              <a:rPr lang="en-GB" altLang="x-none" dirty="0">
                <a:latin typeface="Calibri" charset="0"/>
                <a:ea typeface="MS PGothic" charset="-128"/>
              </a:rPr>
              <a:t>. Think hard about your growth ambitions in the medium term – will s</a:t>
            </a:r>
            <a:r>
              <a:rPr lang="en-IE" dirty="0">
                <a:solidFill>
                  <a:srgbClr val="7A7C7E"/>
                </a:solidFill>
              </a:rPr>
              <a:t>ole </a:t>
            </a:r>
            <a:r>
              <a:rPr lang="en-IE" dirty="0"/>
              <a:t>proprietor/</a:t>
            </a:r>
            <a:r>
              <a:rPr lang="en-IE" dirty="0">
                <a:solidFill>
                  <a:srgbClr val="7A7C7E"/>
                </a:solidFill>
              </a:rPr>
              <a:t>trader status allow you to  achieve your ambitions? </a:t>
            </a:r>
            <a:endParaRPr lang="en-US" altLang="x-none" dirty="0">
              <a:solidFill>
                <a:srgbClr val="525252"/>
              </a:solidFill>
              <a:latin typeface="Calibri" charset="0"/>
              <a:ea typeface="MS PGothic" charset="-128"/>
            </a:endParaRPr>
          </a:p>
          <a:p>
            <a:endParaRPr lang="en-IE" dirty="0"/>
          </a:p>
        </p:txBody>
      </p:sp>
      <p:sp>
        <p:nvSpPr>
          <p:cNvPr id="6" name="Text Placeholder 1"/>
          <p:cNvSpPr txBox="1">
            <a:spLocks/>
          </p:cNvSpPr>
          <p:nvPr/>
        </p:nvSpPr>
        <p:spPr bwMode="auto">
          <a:xfrm>
            <a:off x="3784672" y="768583"/>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95273"/>
                </a:solidFill>
              </a:rPr>
              <a:t>Sole Proprietor/Sole Trader</a:t>
            </a:r>
          </a:p>
        </p:txBody>
      </p:sp>
    </p:spTree>
    <p:extLst>
      <p:ext uri="{BB962C8B-B14F-4D97-AF65-F5344CB8AC3E}">
        <p14:creationId xmlns:p14="http://schemas.microsoft.com/office/powerpoint/2010/main" val="31990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54344" y="3080323"/>
            <a:ext cx="7407087" cy="697353"/>
          </a:xfrm>
        </p:spPr>
        <p:txBody>
          <a:bodyPr>
            <a:normAutofit/>
          </a:bodyPr>
          <a:lstStyle/>
          <a:p>
            <a:pPr algn="just"/>
            <a:endParaRPr lang="en-IE" dirty="0">
              <a:solidFill>
                <a:srgbClr val="7A7C7E"/>
              </a:solidFill>
            </a:endParaRPr>
          </a:p>
          <a:p>
            <a:pPr algn="just"/>
            <a:endParaRPr lang="en-US" altLang="x-none" dirty="0">
              <a:solidFill>
                <a:srgbClr val="525252"/>
              </a:solidFill>
              <a:latin typeface="Calibri" charset="0"/>
              <a:ea typeface="MS PGothic" charset="-128"/>
            </a:endParaRPr>
          </a:p>
          <a:p>
            <a:pPr algn="just"/>
            <a:endParaRPr lang="en-IE" dirty="0">
              <a:solidFill>
                <a:srgbClr val="7A7C7E"/>
              </a:solidFill>
            </a:endParaRPr>
          </a:p>
          <a:p>
            <a:pPr>
              <a:spcBef>
                <a:spcPts val="400"/>
              </a:spcBef>
            </a:pPr>
            <a:endParaRPr lang="en-IE" dirty="0"/>
          </a:p>
          <a:p>
            <a:pPr>
              <a:spcBef>
                <a:spcPts val="400"/>
              </a:spcBef>
            </a:pPr>
            <a:endParaRPr lang="en-US" dirty="0"/>
          </a:p>
        </p:txBody>
      </p:sp>
      <p:sp>
        <p:nvSpPr>
          <p:cNvPr id="6" name="Text Placeholder 1"/>
          <p:cNvSpPr txBox="1">
            <a:spLocks/>
          </p:cNvSpPr>
          <p:nvPr/>
        </p:nvSpPr>
        <p:spPr bwMode="auto">
          <a:xfrm>
            <a:off x="3328708" y="1242418"/>
            <a:ext cx="882817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95273"/>
                </a:solidFill>
              </a:rPr>
              <a:t>SOLE TRADER Vs PRIVATE LIMITED COMPANY</a:t>
            </a:r>
          </a:p>
          <a:p>
            <a:endParaRPr lang="en-IE" b="1" dirty="0">
              <a:solidFill>
                <a:srgbClr val="E95273"/>
              </a:solidFill>
            </a:endParaRPr>
          </a:p>
        </p:txBody>
      </p:sp>
      <p:sp>
        <p:nvSpPr>
          <p:cNvPr id="7" name="Text Placeholder 1">
            <a:extLst>
              <a:ext uri="{FF2B5EF4-FFF2-40B4-BE49-F238E27FC236}">
                <a16:creationId xmlns:a16="http://schemas.microsoft.com/office/drawing/2014/main" id="{AA9D3423-B85D-44F2-B973-7C488F860AB5}"/>
              </a:ext>
            </a:extLst>
          </p:cNvPr>
          <p:cNvSpPr txBox="1">
            <a:spLocks/>
          </p:cNvSpPr>
          <p:nvPr/>
        </p:nvSpPr>
        <p:spPr>
          <a:xfrm>
            <a:off x="101901" y="2882899"/>
            <a:ext cx="5720831" cy="39751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dirty="0">
                <a:solidFill>
                  <a:srgbClr val="EC2179"/>
                </a:solidFill>
              </a:rPr>
              <a:t>SOLE TRADER</a:t>
            </a:r>
          </a:p>
          <a:p>
            <a:pPr marL="457200" indent="-457200">
              <a:lnSpc>
                <a:spcPct val="100000"/>
              </a:lnSpc>
              <a:spcBef>
                <a:spcPts val="0"/>
              </a:spcBef>
              <a:buClr>
                <a:srgbClr val="FF0000"/>
              </a:buClr>
              <a:buFont typeface="Calibri" panose="020F0502020204030204" pitchFamily="34" charset="0"/>
              <a:buChar char="×"/>
            </a:pPr>
            <a:r>
              <a:rPr lang="en-IE" sz="2400" dirty="0"/>
              <a:t>All your profits are taxed as your income, which can be up to 52%</a:t>
            </a:r>
          </a:p>
          <a:p>
            <a:pPr marL="457200" indent="-457200">
              <a:lnSpc>
                <a:spcPct val="100000"/>
              </a:lnSpc>
              <a:spcBef>
                <a:spcPts val="0"/>
              </a:spcBef>
              <a:buClr>
                <a:srgbClr val="FF0000"/>
              </a:buClr>
              <a:buFont typeface="Calibri" panose="020F0502020204030204" pitchFamily="34" charset="0"/>
              <a:buChar char="×"/>
            </a:pPr>
            <a:r>
              <a:rPr lang="en-IE" sz="2400" dirty="0"/>
              <a:t>Personally liable for debts</a:t>
            </a:r>
          </a:p>
          <a:p>
            <a:pPr marL="457200" indent="-457200">
              <a:lnSpc>
                <a:spcPct val="100000"/>
              </a:lnSpc>
              <a:spcBef>
                <a:spcPts val="0"/>
              </a:spcBef>
              <a:buClr>
                <a:srgbClr val="FF0000"/>
              </a:buClr>
              <a:buFont typeface="Calibri" panose="020F0502020204030204" pitchFamily="34" charset="0"/>
              <a:buChar char="×"/>
            </a:pPr>
            <a:r>
              <a:rPr lang="en-IE" sz="2400" dirty="0"/>
              <a:t>Lower tax credit than employees</a:t>
            </a:r>
          </a:p>
          <a:p>
            <a:pPr marL="457200" indent="-457200">
              <a:lnSpc>
                <a:spcPct val="100000"/>
              </a:lnSpc>
              <a:spcBef>
                <a:spcPts val="0"/>
              </a:spcBef>
              <a:buClr>
                <a:srgbClr val="FF0000"/>
              </a:buClr>
              <a:buFont typeface="Calibri" panose="020F0502020204030204" pitchFamily="34" charset="0"/>
              <a:buChar char="×"/>
            </a:pPr>
            <a:r>
              <a:rPr lang="en-IE" sz="2400" dirty="0"/>
              <a:t>You still need to prepare a tax return each year</a:t>
            </a:r>
          </a:p>
          <a:p>
            <a:pPr marL="457200" indent="-457200">
              <a:lnSpc>
                <a:spcPct val="100000"/>
              </a:lnSpc>
              <a:spcBef>
                <a:spcPts val="0"/>
              </a:spcBef>
              <a:buClr>
                <a:srgbClr val="00B050"/>
              </a:buClr>
              <a:buFont typeface="Wingdings" panose="05000000000000000000" pitchFamily="2" charset="2"/>
              <a:buChar char="ü"/>
            </a:pPr>
            <a:r>
              <a:rPr lang="en-IE" sz="2400" dirty="0"/>
              <a:t>Simple to set up &amp; shut down</a:t>
            </a:r>
          </a:p>
          <a:p>
            <a:pPr marL="457200" indent="-457200">
              <a:lnSpc>
                <a:spcPct val="100000"/>
              </a:lnSpc>
              <a:spcBef>
                <a:spcPts val="0"/>
              </a:spcBef>
              <a:buClr>
                <a:srgbClr val="00B050"/>
              </a:buClr>
              <a:buFont typeface="Wingdings" panose="05000000000000000000" pitchFamily="2" charset="2"/>
              <a:buChar char="ü"/>
            </a:pPr>
            <a:r>
              <a:rPr lang="en-IE" sz="2400" dirty="0"/>
              <a:t>Less legal filings compared to a Limited Company</a:t>
            </a:r>
          </a:p>
        </p:txBody>
      </p:sp>
      <p:sp>
        <p:nvSpPr>
          <p:cNvPr id="8" name="Text Placeholder 2">
            <a:extLst>
              <a:ext uri="{FF2B5EF4-FFF2-40B4-BE49-F238E27FC236}">
                <a16:creationId xmlns:a16="http://schemas.microsoft.com/office/drawing/2014/main" id="{A4B02EED-FE08-41D3-AE54-4435332DDEF8}"/>
              </a:ext>
            </a:extLst>
          </p:cNvPr>
          <p:cNvSpPr txBox="1">
            <a:spLocks/>
          </p:cNvSpPr>
          <p:nvPr/>
        </p:nvSpPr>
        <p:spPr>
          <a:xfrm>
            <a:off x="6180082" y="2339650"/>
            <a:ext cx="6011917" cy="44063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2400" dirty="0">
                <a:solidFill>
                  <a:srgbClr val="EC2179"/>
                </a:solidFill>
              </a:rPr>
              <a:t>PRIVATE LIMITED COMPANY</a:t>
            </a:r>
          </a:p>
          <a:p>
            <a:pPr marL="342900" indent="-342900">
              <a:lnSpc>
                <a:spcPct val="100000"/>
              </a:lnSpc>
              <a:spcBef>
                <a:spcPts val="0"/>
              </a:spcBef>
              <a:buClr>
                <a:srgbClr val="FF0000"/>
              </a:buClr>
              <a:buFont typeface="Calibri" panose="020F0502020204030204" pitchFamily="34" charset="0"/>
              <a:buChar char="×"/>
            </a:pPr>
            <a:r>
              <a:rPr lang="en-IE" sz="2400" dirty="0"/>
              <a:t>More corporate filings and deadlines </a:t>
            </a:r>
          </a:p>
          <a:p>
            <a:pPr marL="342900" indent="-342900">
              <a:lnSpc>
                <a:spcPct val="100000"/>
              </a:lnSpc>
              <a:spcBef>
                <a:spcPts val="0"/>
              </a:spcBef>
              <a:buClr>
                <a:srgbClr val="FF0000"/>
              </a:buClr>
              <a:buFont typeface="Calibri" panose="020F0502020204030204" pitchFamily="34" charset="0"/>
              <a:buChar char="×"/>
            </a:pPr>
            <a:r>
              <a:rPr lang="en-IE" sz="2400" dirty="0"/>
              <a:t>Large fines and penalties for non-compliance </a:t>
            </a:r>
          </a:p>
          <a:p>
            <a:pPr marL="342900" indent="-342900">
              <a:lnSpc>
                <a:spcPct val="100000"/>
              </a:lnSpc>
              <a:spcBef>
                <a:spcPts val="0"/>
              </a:spcBef>
              <a:buClr>
                <a:srgbClr val="FF0000"/>
              </a:buClr>
              <a:buFont typeface="Calibri" panose="020F0502020204030204" pitchFamily="34" charset="0"/>
              <a:buChar char="×"/>
            </a:pPr>
            <a:r>
              <a:rPr lang="en-IE" sz="2400" dirty="0"/>
              <a:t>Longer and more expensive to set up than a Sole Trader</a:t>
            </a:r>
          </a:p>
          <a:p>
            <a:pPr marL="342900" indent="-342900">
              <a:lnSpc>
                <a:spcPct val="100000"/>
              </a:lnSpc>
              <a:spcBef>
                <a:spcPts val="0"/>
              </a:spcBef>
              <a:buClr>
                <a:srgbClr val="00B050"/>
              </a:buClr>
              <a:buFont typeface="Wingdings" panose="05000000000000000000" pitchFamily="2" charset="2"/>
              <a:buChar char="ü"/>
            </a:pPr>
            <a:r>
              <a:rPr lang="en-IE" sz="2400" dirty="0"/>
              <a:t>Low Corporation Tax rate</a:t>
            </a:r>
          </a:p>
          <a:p>
            <a:pPr marL="342900" indent="-342900">
              <a:lnSpc>
                <a:spcPct val="100000"/>
              </a:lnSpc>
              <a:spcBef>
                <a:spcPts val="0"/>
              </a:spcBef>
              <a:buClr>
                <a:srgbClr val="00B050"/>
              </a:buClr>
              <a:buFont typeface="Wingdings" panose="05000000000000000000" pitchFamily="2" charset="2"/>
              <a:buChar char="ü"/>
            </a:pPr>
            <a:r>
              <a:rPr lang="en-IE" sz="2400" dirty="0"/>
              <a:t>More tax reliefs and benefits</a:t>
            </a:r>
          </a:p>
          <a:p>
            <a:pPr marL="342900" indent="-342900">
              <a:lnSpc>
                <a:spcPct val="100000"/>
              </a:lnSpc>
              <a:spcBef>
                <a:spcPts val="0"/>
              </a:spcBef>
              <a:buClr>
                <a:srgbClr val="00B050"/>
              </a:buClr>
              <a:buFont typeface="Wingdings" panose="05000000000000000000" pitchFamily="2" charset="2"/>
              <a:buChar char="ü"/>
            </a:pPr>
            <a:r>
              <a:rPr lang="en-IE" sz="2400" dirty="0"/>
              <a:t>Credibility for funders </a:t>
            </a:r>
          </a:p>
          <a:p>
            <a:pPr marL="342900" indent="-342900">
              <a:lnSpc>
                <a:spcPct val="100000"/>
              </a:lnSpc>
              <a:spcBef>
                <a:spcPts val="0"/>
              </a:spcBef>
              <a:buClr>
                <a:srgbClr val="00B050"/>
              </a:buClr>
              <a:buFont typeface="Wingdings" panose="05000000000000000000" pitchFamily="2" charset="2"/>
              <a:buChar char="ü"/>
            </a:pPr>
            <a:r>
              <a:rPr lang="en-IE" sz="2400" dirty="0"/>
              <a:t>Protection of private assets</a:t>
            </a:r>
          </a:p>
          <a:p>
            <a:pPr>
              <a:lnSpc>
                <a:spcPct val="100000"/>
              </a:lnSpc>
              <a:spcBef>
                <a:spcPts val="0"/>
              </a:spcBef>
            </a:pPr>
            <a:endParaRPr lang="en-IE" sz="2400" dirty="0"/>
          </a:p>
        </p:txBody>
      </p:sp>
    </p:spTree>
    <p:extLst>
      <p:ext uri="{BB962C8B-B14F-4D97-AF65-F5344CB8AC3E}">
        <p14:creationId xmlns:p14="http://schemas.microsoft.com/office/powerpoint/2010/main" val="429478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18784" y="3080323"/>
            <a:ext cx="7407087" cy="697353"/>
          </a:xfrm>
        </p:spPr>
        <p:txBody>
          <a:bodyPr>
            <a:normAutofit/>
          </a:bodyPr>
          <a:lstStyle/>
          <a:p>
            <a:endParaRPr lang="en-IE" b="1" dirty="0"/>
          </a:p>
          <a:p>
            <a:pPr algn="just"/>
            <a:endParaRPr lang="en-US" altLang="x-none" dirty="0">
              <a:solidFill>
                <a:srgbClr val="525252"/>
              </a:solidFill>
              <a:latin typeface="Calibri" charset="0"/>
              <a:ea typeface="MS PGothic" charset="-128"/>
            </a:endParaRPr>
          </a:p>
          <a:p>
            <a:pPr algn="just"/>
            <a:endParaRPr lang="en-IE" dirty="0">
              <a:solidFill>
                <a:srgbClr val="7A7C7E"/>
              </a:solidFill>
            </a:endParaRPr>
          </a:p>
          <a:p>
            <a:pPr>
              <a:spcBef>
                <a:spcPts val="400"/>
              </a:spcBef>
            </a:pPr>
            <a:endParaRPr lang="en-IE" dirty="0"/>
          </a:p>
          <a:p>
            <a:pPr>
              <a:spcBef>
                <a:spcPts val="400"/>
              </a:spcBef>
            </a:pPr>
            <a:endParaRPr lang="en-US" dirty="0"/>
          </a:p>
        </p:txBody>
      </p:sp>
      <p:sp>
        <p:nvSpPr>
          <p:cNvPr id="3" name="Text Placeholder 2">
            <a:extLst>
              <a:ext uri="{FF2B5EF4-FFF2-40B4-BE49-F238E27FC236}">
                <a16:creationId xmlns:a16="http://schemas.microsoft.com/office/drawing/2014/main" id="{7EDCCAAD-15C6-4B08-9AC2-57F3100E8B49}"/>
              </a:ext>
            </a:extLst>
          </p:cNvPr>
          <p:cNvSpPr>
            <a:spLocks noGrp="1"/>
          </p:cNvSpPr>
          <p:nvPr>
            <p:ph type="body" sz="quarter" idx="14"/>
          </p:nvPr>
        </p:nvSpPr>
        <p:spPr>
          <a:xfrm>
            <a:off x="3667226" y="2117448"/>
            <a:ext cx="8303863" cy="3975101"/>
          </a:xfrm>
        </p:spPr>
        <p:txBody>
          <a:bodyPr/>
          <a:lstStyle/>
          <a:p>
            <a:pPr>
              <a:lnSpc>
                <a:spcPct val="100000"/>
              </a:lnSpc>
            </a:pPr>
            <a:r>
              <a:rPr lang="en-IE" dirty="0"/>
              <a:t>Business partnerships can be structured in a number of different ways however the theme that runs through all partnerships is that a partnership is constructed with two or more individuals who own a business. </a:t>
            </a:r>
          </a:p>
          <a:p>
            <a:pPr>
              <a:lnSpc>
                <a:spcPct val="100000"/>
              </a:lnSpc>
            </a:pPr>
            <a:r>
              <a:rPr lang="en-IE" dirty="0">
                <a:solidFill>
                  <a:srgbClr val="7A7C7E"/>
                </a:solidFill>
              </a:rPr>
              <a:t>The partners in the structure operate without the benefit of limited liability thereby assuming full and total personal liability and responsibility for outstanding debts.</a:t>
            </a:r>
          </a:p>
          <a:p>
            <a:pPr>
              <a:lnSpc>
                <a:spcPct val="100000"/>
              </a:lnSpc>
            </a:pPr>
            <a:r>
              <a:rPr lang="en-IE" dirty="0">
                <a:solidFill>
                  <a:srgbClr val="7A7C7E"/>
                </a:solidFill>
              </a:rPr>
              <a:t>Note Limited partnerships can be formed. </a:t>
            </a:r>
            <a:endParaRPr lang="en-IE" sz="1050" dirty="0"/>
          </a:p>
          <a:p>
            <a:pPr>
              <a:lnSpc>
                <a:spcPct val="100000"/>
              </a:lnSpc>
            </a:pPr>
            <a:endParaRPr lang="en-IE" sz="200" b="1" dirty="0">
              <a:solidFill>
                <a:srgbClr val="E95273"/>
              </a:solidFill>
            </a:endParaRPr>
          </a:p>
          <a:p>
            <a:pPr>
              <a:lnSpc>
                <a:spcPct val="100000"/>
              </a:lnSpc>
            </a:pPr>
            <a:r>
              <a:rPr lang="en-IE" b="1" dirty="0">
                <a:solidFill>
                  <a:srgbClr val="E95273"/>
                </a:solidFill>
              </a:rPr>
              <a:t>Read: </a:t>
            </a:r>
            <a:r>
              <a:rPr lang="en-IE" dirty="0">
                <a:solidFill>
                  <a:srgbClr val="414140"/>
                </a:solidFill>
                <a:hlinkClick r:id="rId2"/>
              </a:rPr>
              <a:t>6 Steps to Creating a Partnership That Drives Strong Business Growth</a:t>
            </a:r>
            <a:endParaRPr lang="en-IE" dirty="0">
              <a:solidFill>
                <a:srgbClr val="414140"/>
              </a:solidFill>
            </a:endParaRPr>
          </a:p>
          <a:p>
            <a:endParaRPr lang="en-IE" dirty="0"/>
          </a:p>
        </p:txBody>
      </p:sp>
      <p:sp>
        <p:nvSpPr>
          <p:cNvPr id="6" name="Text Placeholder 1"/>
          <p:cNvSpPr txBox="1">
            <a:spLocks/>
          </p:cNvSpPr>
          <p:nvPr/>
        </p:nvSpPr>
        <p:spPr bwMode="auto">
          <a:xfrm>
            <a:off x="3667226" y="904157"/>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95273"/>
                </a:solidFill>
              </a:rPr>
              <a:t>Partnership</a:t>
            </a:r>
          </a:p>
        </p:txBody>
      </p:sp>
      <p:sp>
        <p:nvSpPr>
          <p:cNvPr id="2" name="Rectangle 1">
            <a:extLst>
              <a:ext uri="{FF2B5EF4-FFF2-40B4-BE49-F238E27FC236}">
                <a16:creationId xmlns:a16="http://schemas.microsoft.com/office/drawing/2014/main" id="{74A199FD-EC3F-4ECB-8101-D4C084865E0F}"/>
              </a:ext>
            </a:extLst>
          </p:cNvPr>
          <p:cNvSpPr/>
          <p:nvPr/>
        </p:nvSpPr>
        <p:spPr>
          <a:xfrm>
            <a:off x="220911" y="5769383"/>
            <a:ext cx="2180459" cy="646331"/>
          </a:xfrm>
          <a:prstGeom prst="rect">
            <a:avLst/>
          </a:prstGeom>
        </p:spPr>
        <p:txBody>
          <a:bodyPr wrap="square">
            <a:spAutoFit/>
          </a:bodyPr>
          <a:lstStyle/>
          <a:p>
            <a:pPr>
              <a:buFontTx/>
              <a:buNone/>
            </a:pPr>
            <a:r>
              <a:rPr lang="en-US" altLang="ja-JP" b="1" dirty="0">
                <a:solidFill>
                  <a:srgbClr val="525252"/>
                </a:solidFill>
              </a:rPr>
              <a:t>Source: </a:t>
            </a:r>
            <a:r>
              <a:rPr lang="en-IE" altLang="ja-JP" dirty="0">
                <a:solidFill>
                  <a:srgbClr val="525252"/>
                </a:solidFill>
                <a:hlinkClick r:id="rId3"/>
              </a:rPr>
              <a:t>Irish Investment Network</a:t>
            </a:r>
            <a:endParaRPr kumimoji="1" lang="ja-JP" altLang="en-US" dirty="0">
              <a:solidFill>
                <a:srgbClr val="525252"/>
              </a:solidFill>
            </a:endParaRPr>
          </a:p>
        </p:txBody>
      </p:sp>
      <p:pic>
        <p:nvPicPr>
          <p:cNvPr id="7" name="Picture 6" descr="A picture containing food&#10;&#10;Description automatically generated">
            <a:extLst>
              <a:ext uri="{FF2B5EF4-FFF2-40B4-BE49-F238E27FC236}">
                <a16:creationId xmlns:a16="http://schemas.microsoft.com/office/drawing/2014/main" id="{A8132729-D29B-4CEB-AD56-251493340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11" y="3229202"/>
            <a:ext cx="3101129" cy="2190172"/>
          </a:xfrm>
          <a:prstGeom prst="rect">
            <a:avLst/>
          </a:prstGeom>
        </p:spPr>
      </p:pic>
    </p:spTree>
    <p:extLst>
      <p:ext uri="{BB962C8B-B14F-4D97-AF65-F5344CB8AC3E}">
        <p14:creationId xmlns:p14="http://schemas.microsoft.com/office/powerpoint/2010/main" val="690210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50925" y="631227"/>
            <a:ext cx="5300797" cy="1025618"/>
          </a:xfrm>
        </p:spPr>
        <p:txBody>
          <a:bodyPr>
            <a:noAutofit/>
          </a:bodyPr>
          <a:lstStyle/>
          <a:p>
            <a:r>
              <a:rPr lang="en-IE" sz="3000" b="1" dirty="0"/>
              <a:t>Example of a Partnership in practice in Poland</a:t>
            </a:r>
            <a:endParaRPr lang="en-IE" sz="2400" i="1" dirty="0"/>
          </a:p>
          <a:p>
            <a:endParaRPr lang="en-US" sz="3000" dirty="0"/>
          </a:p>
        </p:txBody>
      </p:sp>
      <p:sp>
        <p:nvSpPr>
          <p:cNvPr id="3" name="Text Placeholder 2"/>
          <p:cNvSpPr>
            <a:spLocks noGrp="1"/>
          </p:cNvSpPr>
          <p:nvPr>
            <p:ph type="body" sz="quarter" idx="14"/>
          </p:nvPr>
        </p:nvSpPr>
        <p:spPr>
          <a:xfrm>
            <a:off x="3955230" y="2360728"/>
            <a:ext cx="8096030" cy="3975101"/>
          </a:xfrm>
        </p:spPr>
        <p:txBody>
          <a:bodyPr/>
          <a:lstStyle/>
          <a:p>
            <a:r>
              <a:rPr lang="en-US" b="1" dirty="0">
                <a:solidFill>
                  <a:srgbClr val="E63275"/>
                </a:solidFill>
              </a:rPr>
              <a:t>Title: </a:t>
            </a:r>
            <a:r>
              <a:rPr lang="en-US" b="1" dirty="0"/>
              <a:t>Design and Production Solutions that Integrate in the latest electronic and IT technologies</a:t>
            </a:r>
          </a:p>
          <a:p>
            <a:r>
              <a:rPr lang="en-IE" b="1" dirty="0">
                <a:solidFill>
                  <a:srgbClr val="E63275"/>
                </a:solidFill>
              </a:rPr>
              <a:t>Description: </a:t>
            </a:r>
            <a:r>
              <a:rPr lang="en-US" b="1" dirty="0"/>
              <a:t>:</a:t>
            </a:r>
            <a:r>
              <a:rPr lang="en-US" dirty="0"/>
              <a:t> </a:t>
            </a:r>
            <a:r>
              <a:rPr lang="en-IE" dirty="0"/>
              <a:t>Spółka Inżynierów SIM Sp. z o.o. is an independent Polish technology company specializing in the design and production of solutions that integrate the latest electronic and IT technologies. The description provided by the company shows the example of partnership and how does it work in Poland.</a:t>
            </a:r>
            <a:endParaRPr lang="en-US" dirty="0"/>
          </a:p>
          <a:p>
            <a:r>
              <a:rPr lang="en-IE" b="1" dirty="0">
                <a:solidFill>
                  <a:srgbClr val="E63275"/>
                </a:solidFill>
              </a:rPr>
              <a:t>Video: </a:t>
            </a:r>
            <a:r>
              <a:rPr lang="en-US" u="sng" dirty="0">
                <a:hlinkClick r:id="rId2"/>
              </a:rPr>
              <a:t>https://www.youtube.com/watch?v=03ywodO51ec</a:t>
            </a:r>
            <a:endParaRPr lang="en-US" dirty="0"/>
          </a:p>
        </p:txBody>
      </p:sp>
      <p:pic>
        <p:nvPicPr>
          <p:cNvPr id="1026" name="Picture 2" descr="Image result for polish flag">
            <a:extLst>
              <a:ext uri="{FF2B5EF4-FFF2-40B4-BE49-F238E27FC236}">
                <a16:creationId xmlns:a16="http://schemas.microsoft.com/office/drawing/2014/main" id="{9160E091-D7E2-4799-B838-760C77266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9503" y="251670"/>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2F5B14-E52F-4BF5-9FAE-B307C9FC5246}"/>
              </a:ext>
            </a:extLst>
          </p:cNvPr>
          <p:cNvSpPr txBox="1"/>
          <p:nvPr/>
        </p:nvSpPr>
        <p:spPr>
          <a:xfrm>
            <a:off x="9852239" y="1656314"/>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pic>
        <p:nvPicPr>
          <p:cNvPr id="2050" name="Picture 2" descr="Career - SIM">
            <a:extLst>
              <a:ext uri="{FF2B5EF4-FFF2-40B4-BE49-F238E27FC236}">
                <a16:creationId xmlns:a16="http://schemas.microsoft.com/office/drawing/2014/main" id="{22426609-D6E0-4321-A5C9-A443B6CF5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25547"/>
            <a:ext cx="3674873" cy="244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642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3070</TotalTime>
  <Words>5020</Words>
  <Application>Microsoft Office PowerPoint</Application>
  <PresentationFormat>Widescreen</PresentationFormat>
  <Paragraphs>430</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Magan</dc:creator>
  <cp:lastModifiedBy>Grace Lyons</cp:lastModifiedBy>
  <cp:revision>48</cp:revision>
  <dcterms:created xsi:type="dcterms:W3CDTF">2020-01-28T14:35:33Z</dcterms:created>
  <dcterms:modified xsi:type="dcterms:W3CDTF">2020-05-08T16:19:06Z</dcterms:modified>
</cp:coreProperties>
</file>