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469" r:id="rId2"/>
    <p:sldId id="470" r:id="rId3"/>
    <p:sldId id="471" r:id="rId4"/>
    <p:sldId id="391" r:id="rId5"/>
    <p:sldId id="392" r:id="rId6"/>
    <p:sldId id="393" r:id="rId7"/>
    <p:sldId id="472" r:id="rId8"/>
    <p:sldId id="395" r:id="rId9"/>
    <p:sldId id="498" r:id="rId10"/>
    <p:sldId id="489" r:id="rId11"/>
    <p:sldId id="396" r:id="rId12"/>
    <p:sldId id="397" r:id="rId13"/>
    <p:sldId id="398" r:id="rId14"/>
    <p:sldId id="399" r:id="rId15"/>
    <p:sldId id="473" r:id="rId16"/>
    <p:sldId id="578" r:id="rId17"/>
    <p:sldId id="1135" r:id="rId18"/>
    <p:sldId id="1139" r:id="rId19"/>
    <p:sldId id="1134" r:id="rId20"/>
    <p:sldId id="474" r:id="rId21"/>
    <p:sldId id="402" r:id="rId22"/>
    <p:sldId id="1132" r:id="rId23"/>
    <p:sldId id="1133" r:id="rId24"/>
    <p:sldId id="490" r:id="rId25"/>
    <p:sldId id="403" r:id="rId26"/>
    <p:sldId id="491" r:id="rId27"/>
    <p:sldId id="475" r:id="rId28"/>
    <p:sldId id="476" r:id="rId29"/>
    <p:sldId id="492" r:id="rId30"/>
    <p:sldId id="405" r:id="rId31"/>
    <p:sldId id="406" r:id="rId32"/>
    <p:sldId id="280" r:id="rId33"/>
    <p:sldId id="407" r:id="rId34"/>
    <p:sldId id="1137" r:id="rId35"/>
    <p:sldId id="500" r:id="rId36"/>
    <p:sldId id="496" r:id="rId37"/>
    <p:sldId id="499" r:id="rId38"/>
    <p:sldId id="1138" r:id="rId39"/>
    <p:sldId id="501" r:id="rId40"/>
    <p:sldId id="477" r:id="rId41"/>
    <p:sldId id="478" r:id="rId42"/>
    <p:sldId id="479" r:id="rId43"/>
    <p:sldId id="376" r:id="rId44"/>
    <p:sldId id="417" r:id="rId45"/>
    <p:sldId id="1136" r:id="rId46"/>
    <p:sldId id="1131" r:id="rId47"/>
    <p:sldId id="372" r:id="rId48"/>
    <p:sldId id="373" r:id="rId49"/>
    <p:sldId id="408" r:id="rId50"/>
    <p:sldId id="468" r:id="rId51"/>
    <p:sldId id="49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E6C"/>
    <a:srgbClr val="E63275"/>
    <a:srgbClr val="9EA735"/>
    <a:srgbClr val="10B1A2"/>
    <a:srgbClr val="4852A4"/>
    <a:srgbClr val="404385"/>
    <a:srgbClr val="174F72"/>
    <a:srgbClr val="CEDA29"/>
    <a:srgbClr val="161741"/>
    <a:srgbClr val="392E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729"/>
  </p:normalViewPr>
  <p:slideViewPr>
    <p:cSldViewPr snapToGrid="0" snapToObjects="1">
      <p:cViewPr varScale="1">
        <p:scale>
          <a:sx n="114" d="100"/>
          <a:sy n="114" d="100"/>
        </p:scale>
        <p:origin x="474" y="84"/>
      </p:cViewPr>
      <p:guideLst/>
    </p:cSldViewPr>
  </p:slideViewPr>
  <p:notesTextViewPr>
    <p:cViewPr>
      <p:scale>
        <a:sx n="1" d="1"/>
        <a:sy n="1" d="1"/>
      </p:scale>
      <p:origin x="0" y="0"/>
    </p:cViewPr>
  </p:notesTextViewPr>
  <p:sorterViewPr>
    <p:cViewPr>
      <p:scale>
        <a:sx n="66" d="100"/>
        <a:sy n="66" d="100"/>
      </p:scale>
      <p:origin x="0" y="-8849"/>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5/14/2020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5/14/2020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TO EMERGE">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EMERGE</a:t>
            </a:r>
            <a:r>
              <a:rPr lang="en-IE" sz="4400" b="1" i="0" u="none" strike="noStrike" kern="1200" baseline="0" dirty="0">
                <a:solidFill>
                  <a:schemeClr val="bg1"/>
                </a:solidFill>
                <a:effectLst/>
                <a:latin typeface="+mn-lt"/>
                <a:ea typeface="+mn-ea"/>
                <a:cs typeface="+mn-cs"/>
              </a:rPr>
              <a:t>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6539502" y="866550"/>
            <a:ext cx="5282381" cy="5909310"/>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EMERGE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45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EMERGE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10266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 y="2879179"/>
            <a:ext cx="60910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9" name="Text Placeholder 25"/>
          <p:cNvSpPr>
            <a:spLocks noGrp="1"/>
          </p:cNvSpPr>
          <p:nvPr>
            <p:ph type="body" sz="quarter" idx="15" hasCustomPrompt="1"/>
          </p:nvPr>
        </p:nvSpPr>
        <p:spPr>
          <a:xfrm>
            <a:off x="4683387" y="2139557"/>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023474" flipH="1">
            <a:off x="8444824" y="117335"/>
            <a:ext cx="3596762" cy="2769300"/>
          </a:xfrm>
          <a:prstGeom prst="rect">
            <a:avLst/>
          </a:prstGeom>
        </p:spPr>
      </p:pic>
      <p:sp>
        <p:nvSpPr>
          <p:cNvPr id="14"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cxnSp>
        <p:nvCxnSpPr>
          <p:cNvPr id="17" name="Straight Connector 16"/>
          <p:cNvCxnSpPr/>
          <p:nvPr userDrawn="1"/>
        </p:nvCxnSpPr>
        <p:spPr>
          <a:xfrm flipH="1">
            <a:off x="478388" y="1901510"/>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023474" flipH="1">
            <a:off x="8444824" y="117335"/>
            <a:ext cx="3596762" cy="2769300"/>
          </a:xfrm>
          <a:prstGeom prst="rect">
            <a:avLst/>
          </a:prstGeom>
        </p:spPr>
      </p:pic>
      <p:sp>
        <p:nvSpPr>
          <p:cNvPr id="15"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cxnSp>
        <p:nvCxnSpPr>
          <p:cNvPr id="18" name="Straight Connector 17"/>
          <p:cNvCxnSpPr/>
          <p:nvPr userDrawn="1"/>
        </p:nvCxnSpPr>
        <p:spPr>
          <a:xfrm flipH="1">
            <a:off x="478388" y="1901510"/>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7" name="Picture 16"/>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06371" y="5437528"/>
            <a:ext cx="690436" cy="673218"/>
          </a:xfrm>
          <a:prstGeom prst="rect">
            <a:avLst/>
          </a:prstGeom>
        </p:spPr>
      </p:pic>
      <p:pic>
        <p:nvPicPr>
          <p:cNvPr id="21" name="Picture 20"/>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1482286" y="4911488"/>
            <a:ext cx="1363247" cy="1350410"/>
          </a:xfrm>
          <a:prstGeom prst="rect">
            <a:avLst/>
          </a:prstGeom>
        </p:spPr>
      </p:pic>
      <p:pic>
        <p:nvPicPr>
          <p:cNvPr id="22" name="Picture 21"/>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3896635" y="1516952"/>
            <a:ext cx="2227993" cy="222069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25" name="Picture 24"/>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1323261" y="4419920"/>
            <a:ext cx="690436" cy="673218"/>
          </a:xfrm>
          <a:prstGeom prst="rect">
            <a:avLst/>
          </a:prstGeom>
        </p:spPr>
      </p:pic>
      <p:pic>
        <p:nvPicPr>
          <p:cNvPr id="28" name="Picture 27"/>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9077246" y="4712644"/>
            <a:ext cx="1363247" cy="1350410"/>
          </a:xfrm>
          <a:prstGeom prst="rect">
            <a:avLst/>
          </a:prstGeom>
        </p:spPr>
      </p:pic>
      <p:pic>
        <p:nvPicPr>
          <p:cNvPr id="29" name="Picture 28"/>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5814086" y="915852"/>
            <a:ext cx="2227993" cy="222069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NAVY)">
    <p:spTree>
      <p:nvGrpSpPr>
        <p:cNvPr id="1" name=""/>
        <p:cNvGrpSpPr/>
        <p:nvPr/>
      </p:nvGrpSpPr>
      <p:grpSpPr>
        <a:xfrm>
          <a:off x="0" y="0"/>
          <a:ext cx="0" cy="0"/>
          <a:chOff x="0" y="0"/>
          <a:chExt cx="0" cy="0"/>
        </a:xfrm>
      </p:grpSpPr>
      <p:grpSp>
        <p:nvGrpSpPr>
          <p:cNvPr id="2" name="Group 1"/>
          <p:cNvGrpSpPr/>
          <p:nvPr userDrawn="1"/>
        </p:nvGrpSpPr>
        <p:grpSpPr>
          <a:xfrm>
            <a:off x="-1514707" y="-747091"/>
            <a:ext cx="7840275" cy="7418211"/>
            <a:chOff x="-1514707" y="-747091"/>
            <a:chExt cx="7840275" cy="7418211"/>
          </a:xfrm>
        </p:grpSpPr>
        <p:sp>
          <p:nvSpPr>
            <p:cNvPr id="18" name="Arc 17"/>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Picture 23"/>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780799" y="4611219"/>
              <a:ext cx="690436" cy="673218"/>
            </a:xfrm>
            <a:prstGeom prst="rect">
              <a:avLst/>
            </a:prstGeom>
          </p:spPr>
        </p:pic>
        <p:pic>
          <p:nvPicPr>
            <p:cNvPr id="25" name="Picture 24"/>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26" name="Picture 25"/>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grpSp>
      <p:cxnSp>
        <p:nvCxnSpPr>
          <p:cNvPr id="27" name="Straight Connector 26"/>
          <p:cNvCxnSpPr/>
          <p:nvPr userDrawn="1"/>
        </p:nvCxnSpPr>
        <p:spPr>
          <a:xfrm flipH="1">
            <a:off x="6207098" y="1711826"/>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userDrawn="1">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userDrawn="1">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21"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3"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PINK)">
    <p:spTree>
      <p:nvGrpSpPr>
        <p:cNvPr id="1" name=""/>
        <p:cNvGrpSpPr/>
        <p:nvPr/>
      </p:nvGrpSpPr>
      <p:grpSpPr>
        <a:xfrm>
          <a:off x="0" y="0"/>
          <a:ext cx="0" cy="0"/>
          <a:chOff x="0" y="0"/>
          <a:chExt cx="0" cy="0"/>
        </a:xfrm>
      </p:grpSpPr>
      <p:grpSp>
        <p:nvGrpSpPr>
          <p:cNvPr id="2" name="Group 1"/>
          <p:cNvGrpSpPr/>
          <p:nvPr userDrawn="1"/>
        </p:nvGrpSpPr>
        <p:grpSpPr>
          <a:xfrm>
            <a:off x="-1514707" y="-747091"/>
            <a:ext cx="7840275" cy="7415245"/>
            <a:chOff x="-1514707" y="-747091"/>
            <a:chExt cx="7840275" cy="7415245"/>
          </a:xfrm>
        </p:grpSpPr>
        <p:sp>
          <p:nvSpPr>
            <p:cNvPr id="20" name="Arc 1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Picture 26"/>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pic>
          <p:nvPicPr>
            <p:cNvPr id="31" name="Picture 30"/>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284438"/>
              <a:ext cx="1419105" cy="1383716"/>
            </a:xfrm>
            <a:prstGeom prst="rect">
              <a:avLst/>
            </a:prstGeom>
          </p:spPr>
        </p:pic>
        <p:pic>
          <p:nvPicPr>
            <p:cNvPr id="32" name="Picture 31"/>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825978" y="4665583"/>
              <a:ext cx="657487" cy="651295"/>
            </a:xfrm>
            <a:prstGeom prst="rect">
              <a:avLst/>
            </a:prstGeom>
          </p:spPr>
        </p:pic>
      </p:grp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2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cxnSp>
        <p:nvCxnSpPr>
          <p:cNvPr id="35" name="Straight Connector 34"/>
          <p:cNvCxnSpPr/>
          <p:nvPr userDrawn="1"/>
        </p:nvCxnSpPr>
        <p:spPr>
          <a:xfrm flipH="1">
            <a:off x="6207098" y="1711826"/>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TURQUOISE)">
    <p:spTree>
      <p:nvGrpSpPr>
        <p:cNvPr id="1" name=""/>
        <p:cNvGrpSpPr/>
        <p:nvPr/>
      </p:nvGrpSpPr>
      <p:grpSpPr>
        <a:xfrm>
          <a:off x="0" y="0"/>
          <a:ext cx="0" cy="0"/>
          <a:chOff x="0" y="0"/>
          <a:chExt cx="0" cy="0"/>
        </a:xfrm>
      </p:grpSpPr>
      <p:grpSp>
        <p:nvGrpSpPr>
          <p:cNvPr id="2" name="Group 1"/>
          <p:cNvGrpSpPr/>
          <p:nvPr userDrawn="1"/>
        </p:nvGrpSpPr>
        <p:grpSpPr>
          <a:xfrm>
            <a:off x="-1514707" y="-747091"/>
            <a:ext cx="7840275" cy="7418211"/>
            <a:chOff x="-1514707" y="-747091"/>
            <a:chExt cx="7840275" cy="7418211"/>
          </a:xfrm>
        </p:grpSpPr>
        <p:sp>
          <p:nvSpPr>
            <p:cNvPr id="20" name="Arc 1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5" name="Picture 24"/>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780799" y="4611219"/>
              <a:ext cx="690436" cy="673218"/>
            </a:xfrm>
            <a:prstGeom prst="rect">
              <a:avLst/>
            </a:prstGeom>
          </p:spPr>
        </p:pic>
        <p:pic>
          <p:nvPicPr>
            <p:cNvPr id="26" name="Picture 25"/>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27" name="Picture 26"/>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grp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テキスト プレースホルダー 36"/>
          <p:cNvSpPr txBox="1">
            <a:spLocks/>
          </p:cNvSpPr>
          <p:nvPr userDrawn="1"/>
        </p:nvSpPr>
        <p:spPr bwMode="auto">
          <a:xfrm>
            <a:off x="285884" y="6389956"/>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2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cxnSp>
        <p:nvCxnSpPr>
          <p:cNvPr id="29" name="Straight Connector 28"/>
          <p:cNvCxnSpPr/>
          <p:nvPr userDrawn="1"/>
        </p:nvCxnSpPr>
        <p:spPr>
          <a:xfrm flipH="1">
            <a:off x="6207098" y="1711826"/>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LIME)">
    <p:spTree>
      <p:nvGrpSpPr>
        <p:cNvPr id="1" name=""/>
        <p:cNvGrpSpPr/>
        <p:nvPr/>
      </p:nvGrpSpPr>
      <p:grpSpPr>
        <a:xfrm>
          <a:off x="0" y="0"/>
          <a:ext cx="0" cy="0"/>
          <a:chOff x="0" y="0"/>
          <a:chExt cx="0" cy="0"/>
        </a:xfrm>
      </p:grpSpPr>
      <p:grpSp>
        <p:nvGrpSpPr>
          <p:cNvPr id="6" name="Group 5"/>
          <p:cNvGrpSpPr/>
          <p:nvPr userDrawn="1"/>
        </p:nvGrpSpPr>
        <p:grpSpPr>
          <a:xfrm>
            <a:off x="-1514707" y="-747091"/>
            <a:ext cx="7748306" cy="7418211"/>
            <a:chOff x="-1514707" y="-747091"/>
            <a:chExt cx="7748306" cy="7418211"/>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26" name="Picture 25"/>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rot="299580">
              <a:off x="4206166" y="82689"/>
              <a:ext cx="2027433" cy="1976874"/>
            </a:xfrm>
            <a:prstGeom prst="rect">
              <a:avLst/>
            </a:prstGeom>
          </p:spPr>
        </p:pic>
        <p:pic>
          <p:nvPicPr>
            <p:cNvPr id="27" name="Picture 26"/>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754778" y="4642672"/>
              <a:ext cx="724821" cy="722447"/>
            </a:xfrm>
            <a:prstGeom prst="rect">
              <a:avLst/>
            </a:prstGeom>
          </p:spPr>
        </p:pic>
      </p:grp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p:cNvSpPr>
            <a:spLocks noGrp="1"/>
          </p:cNvSpPr>
          <p:nvPr userDrawn="1">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userDrawn="1">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userDrawn="1">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cxnSp>
        <p:nvCxnSpPr>
          <p:cNvPr id="29" name="Straight Connector 28"/>
          <p:cNvCxnSpPr/>
          <p:nvPr userDrawn="1"/>
        </p:nvCxnSpPr>
        <p:spPr>
          <a:xfrm flipH="1">
            <a:off x="6207098" y="1711826"/>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NAVY)">
    <p:spTree>
      <p:nvGrpSpPr>
        <p:cNvPr id="1" name=""/>
        <p:cNvGrpSpPr/>
        <p:nvPr/>
      </p:nvGrpSpPr>
      <p:grpSpPr>
        <a:xfrm>
          <a:off x="0" y="0"/>
          <a:ext cx="0" cy="0"/>
          <a:chOff x="0" y="0"/>
          <a:chExt cx="0" cy="0"/>
        </a:xfrm>
      </p:grpSpPr>
      <p:grpSp>
        <p:nvGrpSpPr>
          <p:cNvPr id="32" name="Group 31"/>
          <p:cNvGrpSpPr/>
          <p:nvPr userDrawn="1"/>
        </p:nvGrpSpPr>
        <p:grpSpPr>
          <a:xfrm flipH="1">
            <a:off x="5868795" y="-718410"/>
            <a:ext cx="7840275" cy="7418211"/>
            <a:chOff x="-1514707" y="-747091"/>
            <a:chExt cx="7840275" cy="7418211"/>
          </a:xfrm>
        </p:grpSpPr>
        <p:sp>
          <p:nvSpPr>
            <p:cNvPr id="33" name="Arc 3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5" name="Picture 34"/>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780799" y="4611219"/>
              <a:ext cx="690436" cy="673218"/>
            </a:xfrm>
            <a:prstGeom prst="rect">
              <a:avLst/>
            </a:prstGeom>
          </p:spPr>
        </p:pic>
        <p:pic>
          <p:nvPicPr>
            <p:cNvPr id="36" name="Picture 35"/>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37" name="Picture 36"/>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grp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cxnSp>
        <p:nvCxnSpPr>
          <p:cNvPr id="31" name="Straight Connector 30"/>
          <p:cNvCxnSpPr/>
          <p:nvPr userDrawn="1"/>
        </p:nvCxnSpPr>
        <p:spPr>
          <a:xfrm flipH="1">
            <a:off x="178507" y="1724532"/>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16"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PINK)">
    <p:spTree>
      <p:nvGrpSpPr>
        <p:cNvPr id="1" name=""/>
        <p:cNvGrpSpPr/>
        <p:nvPr/>
      </p:nvGrpSpPr>
      <p:grpSpPr>
        <a:xfrm>
          <a:off x="0" y="0"/>
          <a:ext cx="0" cy="0"/>
          <a:chOff x="0" y="0"/>
          <a:chExt cx="0" cy="0"/>
        </a:xfrm>
      </p:grpSpPr>
      <p:grpSp>
        <p:nvGrpSpPr>
          <p:cNvPr id="25" name="Group 24"/>
          <p:cNvGrpSpPr/>
          <p:nvPr userDrawn="1"/>
        </p:nvGrpSpPr>
        <p:grpSpPr>
          <a:xfrm flipH="1">
            <a:off x="5854282" y="-721714"/>
            <a:ext cx="7840275" cy="7415245"/>
            <a:chOff x="-1514707" y="-747091"/>
            <a:chExt cx="7840275" cy="7415245"/>
          </a:xfrm>
        </p:grpSpPr>
        <p:sp>
          <p:nvSpPr>
            <p:cNvPr id="26" name="Arc 25"/>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Picture 27"/>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pic>
          <p:nvPicPr>
            <p:cNvPr id="29" name="Picture 28"/>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284438"/>
              <a:ext cx="1419105" cy="1383716"/>
            </a:xfrm>
            <a:prstGeom prst="rect">
              <a:avLst/>
            </a:prstGeom>
          </p:spPr>
        </p:pic>
        <p:pic>
          <p:nvPicPr>
            <p:cNvPr id="30" name="Picture 29"/>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825978" y="4665583"/>
              <a:ext cx="657487" cy="651295"/>
            </a:xfrm>
            <a:prstGeom prst="rect">
              <a:avLst/>
            </a:prstGeom>
          </p:spPr>
        </p:pic>
      </p:grp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cxnSp>
        <p:nvCxnSpPr>
          <p:cNvPr id="32" name="Straight Connector 31"/>
          <p:cNvCxnSpPr/>
          <p:nvPr userDrawn="1"/>
        </p:nvCxnSpPr>
        <p:spPr>
          <a:xfrm flipH="1">
            <a:off x="178507" y="1724532"/>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MERGE - FONT TYPEFACE &amp; SIZ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EMERGE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469531"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EMERGE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7098716"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TURQUOISE)">
    <p:spTree>
      <p:nvGrpSpPr>
        <p:cNvPr id="1" name=""/>
        <p:cNvGrpSpPr/>
        <p:nvPr/>
      </p:nvGrpSpPr>
      <p:grpSpPr>
        <a:xfrm>
          <a:off x="0" y="0"/>
          <a:ext cx="0" cy="0"/>
          <a:chOff x="0" y="0"/>
          <a:chExt cx="0" cy="0"/>
        </a:xfrm>
      </p:grpSpPr>
      <p:grpSp>
        <p:nvGrpSpPr>
          <p:cNvPr id="25" name="Group 24"/>
          <p:cNvGrpSpPr/>
          <p:nvPr userDrawn="1"/>
        </p:nvGrpSpPr>
        <p:grpSpPr>
          <a:xfrm flipH="1">
            <a:off x="5855348" y="-713039"/>
            <a:ext cx="7840275" cy="7418211"/>
            <a:chOff x="-1514707" y="-747091"/>
            <a:chExt cx="7840275" cy="7418211"/>
          </a:xfrm>
        </p:grpSpPr>
        <p:sp>
          <p:nvSpPr>
            <p:cNvPr id="26" name="Arc 25"/>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Picture 27"/>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780799" y="4611219"/>
              <a:ext cx="690436" cy="673218"/>
            </a:xfrm>
            <a:prstGeom prst="rect">
              <a:avLst/>
            </a:prstGeom>
          </p:spPr>
        </p:pic>
        <p:pic>
          <p:nvPicPr>
            <p:cNvPr id="29" name="Picture 28"/>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30" name="Picture 29"/>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grpSp>
      <p:sp>
        <p:nvSpPr>
          <p:cNvPr id="40"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cxnSp>
        <p:nvCxnSpPr>
          <p:cNvPr id="32" name="Straight Connector 31"/>
          <p:cNvCxnSpPr/>
          <p:nvPr userDrawn="1"/>
        </p:nvCxnSpPr>
        <p:spPr>
          <a:xfrm flipH="1">
            <a:off x="178507" y="1724532"/>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LIME)">
    <p:spTree>
      <p:nvGrpSpPr>
        <p:cNvPr id="1" name=""/>
        <p:cNvGrpSpPr/>
        <p:nvPr/>
      </p:nvGrpSpPr>
      <p:grpSpPr>
        <a:xfrm>
          <a:off x="0" y="0"/>
          <a:ext cx="0" cy="0"/>
          <a:chOff x="0" y="0"/>
          <a:chExt cx="0" cy="0"/>
        </a:xfrm>
      </p:grpSpPr>
      <p:grpSp>
        <p:nvGrpSpPr>
          <p:cNvPr id="25" name="Group 24"/>
          <p:cNvGrpSpPr/>
          <p:nvPr userDrawn="1"/>
        </p:nvGrpSpPr>
        <p:grpSpPr>
          <a:xfrm flipH="1">
            <a:off x="5961857" y="-711233"/>
            <a:ext cx="7748306" cy="7418211"/>
            <a:chOff x="-1514707" y="-747091"/>
            <a:chExt cx="7748306" cy="7418211"/>
          </a:xfrm>
        </p:grpSpPr>
        <p:sp>
          <p:nvSpPr>
            <p:cNvPr id="26" name="Arc 25"/>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Picture 27"/>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29" name="Picture 28"/>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rot="299580">
              <a:off x="4206166" y="82689"/>
              <a:ext cx="2027433" cy="1976874"/>
            </a:xfrm>
            <a:prstGeom prst="rect">
              <a:avLst/>
            </a:prstGeom>
          </p:spPr>
        </p:pic>
        <p:pic>
          <p:nvPicPr>
            <p:cNvPr id="30" name="Picture 29"/>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754778" y="4642672"/>
              <a:ext cx="724821" cy="722447"/>
            </a:xfrm>
            <a:prstGeom prst="rect">
              <a:avLst/>
            </a:prstGeom>
          </p:spPr>
        </p:pic>
      </p:grpSp>
      <p:sp>
        <p:nvSpPr>
          <p:cNvPr id="41"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cxnSp>
        <p:nvCxnSpPr>
          <p:cNvPr id="32" name="Straight Connector 31"/>
          <p:cNvCxnSpPr/>
          <p:nvPr userDrawn="1"/>
        </p:nvCxnSpPr>
        <p:spPr>
          <a:xfrm flipH="1">
            <a:off x="178507" y="1724532"/>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NAVY)">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17"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EMERGE </a:t>
            </a:r>
            <a:r>
              <a:rPr lang="en-US" altLang="ja-JP" sz="1100" b="0" baseline="0" dirty="0">
                <a:solidFill>
                  <a:schemeClr val="bg1"/>
                </a:solidFill>
                <a:latin typeface="Calibri" charset="0"/>
              </a:rPr>
              <a:t>empowering female entrepreneurs in engineering</a:t>
            </a:r>
            <a:endParaRPr kumimoji="1" lang="ja-JP" altLang="en-US" sz="1100" b="0" dirty="0">
              <a:solidFill>
                <a:schemeClr val="bg1"/>
              </a:solidFill>
              <a:latin typeface="Calibri" charset="0"/>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pic>
        <p:nvPicPr>
          <p:cNvPr id="28" name="Picture 27"/>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flipH="1">
            <a:off x="11026587" y="3382252"/>
            <a:ext cx="1086833" cy="1076599"/>
          </a:xfrm>
          <a:prstGeom prst="rect">
            <a:avLst/>
          </a:prstGeom>
        </p:spPr>
      </p:pic>
      <p:pic>
        <p:nvPicPr>
          <p:cNvPr id="29" name="Picture 28"/>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rot="21300420" flipH="1">
            <a:off x="53262" y="3174707"/>
            <a:ext cx="1313993" cy="1281225"/>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 Top - Text Bottom (PINK)">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17"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EMERGE </a:t>
            </a:r>
            <a:r>
              <a:rPr lang="en-US" altLang="ja-JP" sz="1100" b="0" baseline="0" dirty="0">
                <a:solidFill>
                  <a:schemeClr val="bg1"/>
                </a:solidFill>
                <a:latin typeface="Calibri" charset="0"/>
              </a:rPr>
              <a:t>empowering female entrepreneurs in engineering</a:t>
            </a:r>
            <a:endParaRPr kumimoji="1" lang="ja-JP" altLang="en-US" sz="1100" b="0" dirty="0">
              <a:solidFill>
                <a:schemeClr val="bg1"/>
              </a:solidFill>
              <a:latin typeface="Calibri" charset="0"/>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pic>
        <p:nvPicPr>
          <p:cNvPr id="16" name="Picture 15"/>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rot="21300420" flipH="1">
            <a:off x="53261" y="3152958"/>
            <a:ext cx="1313993" cy="1281225"/>
          </a:xfrm>
          <a:prstGeom prst="rect">
            <a:avLst/>
          </a:prstGeom>
        </p:spPr>
      </p:pic>
      <p:pic>
        <p:nvPicPr>
          <p:cNvPr id="19" name="Picture 18"/>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flipH="1">
            <a:off x="10950261" y="3294529"/>
            <a:ext cx="1167434" cy="116361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TURQUOISE)">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1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13"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EMERGE </a:t>
            </a:r>
            <a:r>
              <a:rPr lang="en-US" altLang="ja-JP" sz="1100" b="0" baseline="0" dirty="0">
                <a:solidFill>
                  <a:schemeClr val="bg1"/>
                </a:solidFill>
                <a:latin typeface="Calibri" charset="0"/>
              </a:rPr>
              <a:t>empowering female entrepreneurs in engineering</a:t>
            </a:r>
            <a:endParaRPr kumimoji="1" lang="ja-JP" altLang="en-US" sz="1100" b="0" dirty="0">
              <a:solidFill>
                <a:schemeClr val="bg1"/>
              </a:solidFill>
              <a:latin typeface="Calibri" charset="0"/>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pic>
        <p:nvPicPr>
          <p:cNvPr id="18" name="Picture 17"/>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flipH="1">
            <a:off x="11026587" y="3382252"/>
            <a:ext cx="1086833" cy="1076599"/>
          </a:xfrm>
          <a:prstGeom prst="rect">
            <a:avLst/>
          </a:prstGeom>
        </p:spPr>
      </p:pic>
      <p:pic>
        <p:nvPicPr>
          <p:cNvPr id="19" name="Picture 18"/>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flipH="1">
            <a:off x="-29652" y="3095929"/>
            <a:ext cx="1450169" cy="1445419"/>
          </a:xfrm>
          <a:prstGeom prst="rect">
            <a:avLst/>
          </a:prstGeom>
        </p:spPr>
      </p:pic>
    </p:spTree>
    <p:extLst>
      <p:ext uri="{BB962C8B-B14F-4D97-AF65-F5344CB8AC3E}">
        <p14:creationId xmlns:p14="http://schemas.microsoft.com/office/powerpoint/2010/main" val="1602680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LIM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2"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EMERGE </a:t>
            </a:r>
            <a:r>
              <a:rPr lang="en-US" altLang="ja-JP" sz="1100" b="0" baseline="0" dirty="0">
                <a:solidFill>
                  <a:schemeClr val="bg1"/>
                </a:solidFill>
                <a:latin typeface="Calibri" charset="0"/>
              </a:rPr>
              <a:t>empowering female entrepreneurs in engineering</a:t>
            </a:r>
            <a:endParaRPr kumimoji="1" lang="ja-JP" altLang="en-US" sz="1100" b="0" dirty="0">
              <a:solidFill>
                <a:schemeClr val="bg1"/>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pic>
        <p:nvPicPr>
          <p:cNvPr id="24" name="Picture 23"/>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rot="21300420" flipH="1">
            <a:off x="53261" y="3152958"/>
            <a:ext cx="1313993" cy="1281225"/>
          </a:xfrm>
          <a:prstGeom prst="rect">
            <a:avLst/>
          </a:prstGeom>
        </p:spPr>
      </p:pic>
      <p:pic>
        <p:nvPicPr>
          <p:cNvPr id="25" name="Picture 24"/>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flipH="1">
            <a:off x="11026587" y="3382252"/>
            <a:ext cx="1086833" cy="1076599"/>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NAVY)">
    <p:spTree>
      <p:nvGrpSpPr>
        <p:cNvPr id="1" name=""/>
        <p:cNvGrpSpPr/>
        <p:nvPr/>
      </p:nvGrpSpPr>
      <p:grpSpPr>
        <a:xfrm>
          <a:off x="0" y="0"/>
          <a:ext cx="0" cy="0"/>
          <a:chOff x="0" y="0"/>
          <a:chExt cx="0" cy="0"/>
        </a:xfrm>
      </p:grpSpPr>
      <p:sp>
        <p:nvSpPr>
          <p:cNvPr id="34" name="Freeform 33"/>
          <p:cNvSpPr/>
          <p:nvPr userDrawn="1"/>
        </p:nvSpPr>
        <p:spPr>
          <a:xfrm>
            <a:off x="0" y="0"/>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7" name="Picture 16"/>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9" name="Picture 18"/>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845847" y="2330561"/>
            <a:ext cx="971528" cy="962379"/>
          </a:xfrm>
          <a:prstGeom prst="rect">
            <a:avLst/>
          </a:prstGeom>
        </p:spPr>
      </p:pic>
      <p:pic>
        <p:nvPicPr>
          <p:cNvPr id="20" name="Picture 19"/>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Divider slide (PINK)">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1" name="Picture 10"/>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2" name="Picture 11"/>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845847" y="2330561"/>
            <a:ext cx="971528" cy="962379"/>
          </a:xfrm>
          <a:prstGeom prst="rect">
            <a:avLst/>
          </a:prstGeom>
        </p:spPr>
      </p:pic>
      <p:pic>
        <p:nvPicPr>
          <p:cNvPr id="14" name="Picture 13"/>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TURQUOISE)">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4" name="Picture 13"/>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5" name="Picture 14"/>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6311624" y="5825975"/>
            <a:ext cx="971528" cy="962379"/>
          </a:xfrm>
          <a:prstGeom prst="rect">
            <a:avLst/>
          </a:prstGeom>
        </p:spPr>
      </p:pic>
      <p:pic>
        <p:nvPicPr>
          <p:cNvPr id="18" name="Picture 17"/>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7920919" y="2330561"/>
            <a:ext cx="933458" cy="91018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LIM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20" name="Picture 19"/>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pic>
        <p:nvPicPr>
          <p:cNvPr id="25" name="Picture 24"/>
          <p:cNvPicPr>
            <a:picLocks noChangeAspect="1"/>
          </p:cNvPicPr>
          <p:nvPr userDrawn="1"/>
        </p:nvPicPr>
        <p:blipFill rotWithShape="1">
          <a:blip r:embed="rId4">
            <a:alphaModFix/>
            <a:extLst>
              <a:ext uri="{28A0092B-C50C-407E-A947-70E740481C1C}">
                <a14:useLocalDpi xmlns:a14="http://schemas.microsoft.com/office/drawing/2010/main" val="0"/>
              </a:ext>
            </a:extLst>
          </a:blip>
          <a:srcRect t="15809"/>
          <a:stretch/>
        </p:blipFill>
        <p:spPr>
          <a:xfrm>
            <a:off x="6370850" y="0"/>
            <a:ext cx="2446525" cy="2040365"/>
          </a:xfrm>
          <a:prstGeom prst="rect">
            <a:avLst/>
          </a:prstGeom>
        </p:spPr>
      </p:pic>
      <p:pic>
        <p:nvPicPr>
          <p:cNvPr id="27" name="Picture 26"/>
          <p:cNvPicPr>
            <a:picLocks noChangeAspect="1"/>
          </p:cNvPicPr>
          <p:nvPr userDrawn="1"/>
        </p:nvPicPr>
        <p:blipFill rotWithShape="1">
          <a:blip r:embed="rId5">
            <a:alphaModFix/>
            <a:extLst>
              <a:ext uri="{28A0092B-C50C-407E-A947-70E740481C1C}">
                <a14:useLocalDpi xmlns:a14="http://schemas.microsoft.com/office/drawing/2010/main" val="0"/>
              </a:ext>
            </a:extLst>
          </a:blip>
          <a:srcRect t="4246" r="6150" b="6691"/>
          <a:stretch/>
        </p:blipFill>
        <p:spPr>
          <a:xfrm>
            <a:off x="7895914" y="2475120"/>
            <a:ext cx="921461" cy="8716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ERGE - ICONS">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1" y="491138"/>
            <a:ext cx="3740169" cy="489364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EMERGE </a:t>
            </a: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AVY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74F72"/>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174F72"/>
                </a:solidFill>
                <a:latin typeface="+mn-lt"/>
              </a:defRPr>
            </a:lvl1pPr>
          </a:lstStyle>
          <a:p>
            <a:pPr lvl="0"/>
            <a:r>
              <a:rPr lang="en-US" dirty="0"/>
              <a:t>TITLE</a:t>
            </a:r>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12" name="Oval 11"/>
          <p:cNvSpPr/>
          <p:nvPr userDrawn="1"/>
        </p:nvSpPr>
        <p:spPr>
          <a:xfrm>
            <a:off x="970490" y="635000"/>
            <a:ext cx="1010710" cy="1010710"/>
          </a:xfrm>
          <a:prstGeom prst="ellipse">
            <a:avLst/>
          </a:pr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63275"/>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E63275"/>
                </a:solidFill>
                <a:latin typeface="+mn-lt"/>
              </a:defRPr>
            </a:lvl1pPr>
          </a:lstStyle>
          <a:p>
            <a:pPr lvl="0"/>
            <a:r>
              <a:rPr lang="en-US" dirty="0"/>
              <a:t>TITLE</a:t>
            </a:r>
          </a:p>
        </p:txBody>
      </p:sp>
      <p:sp>
        <p:nvSpPr>
          <p:cNvPr id="10" name="Oval 9"/>
          <p:cNvSpPr/>
          <p:nvPr userDrawn="1"/>
        </p:nvSpPr>
        <p:spPr>
          <a:xfrm>
            <a:off x="970490" y="635000"/>
            <a:ext cx="1010710" cy="1010710"/>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テキスト プレースホルダー 36">
            <a:extLst>
              <a:ext uri="{FF2B5EF4-FFF2-40B4-BE49-F238E27FC236}">
                <a16:creationId xmlns:a16="http://schemas.microsoft.com/office/drawing/2014/main" id="{65E65842-AA44-C446-96B0-92497A0DA23F}"/>
              </a:ext>
            </a:extLst>
          </p:cNvPr>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a:extLst>
              <a:ext uri="{FF2B5EF4-FFF2-40B4-BE49-F238E27FC236}">
                <a16:creationId xmlns:a16="http://schemas.microsoft.com/office/drawing/2014/main" id="{76118308-536D-2340-9B75-BF138724B3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URQUOIS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0B1A2"/>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10B1A2"/>
                </a:solidFill>
                <a:latin typeface="+mn-lt"/>
              </a:defRPr>
            </a:lvl1pPr>
          </a:lstStyle>
          <a:p>
            <a:pPr lvl="0"/>
            <a:r>
              <a:rPr lang="en-US" dirty="0"/>
              <a:t>TITLE</a:t>
            </a:r>
          </a:p>
        </p:txBody>
      </p:sp>
      <p:sp>
        <p:nvSpPr>
          <p:cNvPr id="10" name="Oval 9"/>
          <p:cNvSpPr/>
          <p:nvPr userDrawn="1"/>
        </p:nvSpPr>
        <p:spPr>
          <a:xfrm>
            <a:off x="970490" y="635000"/>
            <a:ext cx="1010710" cy="1010710"/>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テキスト プレースホルダー 36">
            <a:extLst>
              <a:ext uri="{FF2B5EF4-FFF2-40B4-BE49-F238E27FC236}">
                <a16:creationId xmlns:a16="http://schemas.microsoft.com/office/drawing/2014/main" id="{CC4EBED5-6378-AD47-9B6C-45338A95E78A}"/>
              </a:ext>
            </a:extLst>
          </p:cNvPr>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a:extLst>
              <a:ext uri="{FF2B5EF4-FFF2-40B4-BE49-F238E27FC236}">
                <a16:creationId xmlns:a16="http://schemas.microsoft.com/office/drawing/2014/main" id="{170714EB-D3E9-B84A-A71D-BDCA4E4D8B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M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CEDA29"/>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CEDA29"/>
                </a:solidFill>
                <a:latin typeface="+mn-lt"/>
              </a:defRPr>
            </a:lvl1pPr>
          </a:lstStyle>
          <a:p>
            <a:pPr lvl="0"/>
            <a:r>
              <a:rPr lang="en-US" dirty="0"/>
              <a:t>TITLE</a:t>
            </a:r>
          </a:p>
        </p:txBody>
      </p:sp>
      <p:sp>
        <p:nvSpPr>
          <p:cNvPr id="10" name="Oval 9"/>
          <p:cNvSpPr/>
          <p:nvPr userDrawn="1"/>
        </p:nvSpPr>
        <p:spPr>
          <a:xfrm>
            <a:off x="970490" y="635000"/>
            <a:ext cx="1010710" cy="1010710"/>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テキスト プレースホルダー 36">
            <a:extLst>
              <a:ext uri="{FF2B5EF4-FFF2-40B4-BE49-F238E27FC236}">
                <a16:creationId xmlns:a16="http://schemas.microsoft.com/office/drawing/2014/main" id="{7E43DA5F-437B-E140-93FC-1C1C1AED7B3F}"/>
              </a:ext>
            </a:extLst>
          </p:cNvPr>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a:extLst>
              <a:ext uri="{FF2B5EF4-FFF2-40B4-BE49-F238E27FC236}">
                <a16:creationId xmlns:a16="http://schemas.microsoft.com/office/drawing/2014/main" id="{5476F3FD-D60E-1541-B0BF-A2B0AA4E5A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 ICON CIRCLE (PINK)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63275"/>
                </a:solidFill>
                <a:latin typeface="+mn-lt"/>
              </a:defRPr>
            </a:lvl1pPr>
          </a:lstStyle>
          <a:p>
            <a:pPr lvl="0"/>
            <a:r>
              <a:rPr lang="en-US" dirty="0"/>
              <a:t>TITLE</a:t>
            </a:r>
          </a:p>
        </p:txBody>
      </p:sp>
      <p:sp>
        <p:nvSpPr>
          <p:cNvPr id="9"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14" name="Oval 13"/>
          <p:cNvSpPr/>
          <p:nvPr userDrawn="1"/>
        </p:nvSpPr>
        <p:spPr>
          <a:xfrm>
            <a:off x="928811" y="1274475"/>
            <a:ext cx="1061075" cy="1067983"/>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URQUOIS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0B1A2"/>
                </a:solidFill>
                <a:latin typeface="+mn-lt"/>
              </a:defRPr>
            </a:lvl1pPr>
          </a:lstStyle>
          <a:p>
            <a:pPr lvl="0"/>
            <a:r>
              <a:rPr lang="en-US" dirty="0"/>
              <a:t>TITLE</a:t>
            </a:r>
          </a:p>
        </p:txBody>
      </p:sp>
      <p:sp>
        <p:nvSpPr>
          <p:cNvPr id="9"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14" name="Oval 13"/>
          <p:cNvSpPr/>
          <p:nvPr userDrawn="1"/>
        </p:nvSpPr>
        <p:spPr>
          <a:xfrm>
            <a:off x="928811" y="1274475"/>
            <a:ext cx="1061075" cy="1067983"/>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M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CEDA29"/>
                </a:solidFill>
                <a:latin typeface="+mn-lt"/>
              </a:defRPr>
            </a:lvl1pPr>
          </a:lstStyle>
          <a:p>
            <a:pPr lvl="0"/>
            <a:r>
              <a:rPr lang="en-US" dirty="0"/>
              <a:t>TITLE</a:t>
            </a:r>
          </a:p>
        </p:txBody>
      </p:sp>
      <p:sp>
        <p:nvSpPr>
          <p:cNvPr id="9"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13" name="Oval 12"/>
          <p:cNvSpPr/>
          <p:nvPr userDrawn="1"/>
        </p:nvSpPr>
        <p:spPr>
          <a:xfrm>
            <a:off x="928811" y="1274475"/>
            <a:ext cx="1061075" cy="1067983"/>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lain Quote Slide (PINK)">
    <p:spTree>
      <p:nvGrpSpPr>
        <p:cNvPr id="1" name=""/>
        <p:cNvGrpSpPr/>
        <p:nvPr/>
      </p:nvGrpSpPr>
      <p:grpSpPr>
        <a:xfrm>
          <a:off x="0" y="0"/>
          <a:ext cx="0" cy="0"/>
          <a:chOff x="0" y="0"/>
          <a:chExt cx="0" cy="0"/>
        </a:xfrm>
      </p:grpSpPr>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a:xfrm>
            <a:off x="5510784" y="855426"/>
            <a:ext cx="1196057" cy="1196057"/>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TURQUOISE)">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5510784" y="855426"/>
            <a:ext cx="1196057" cy="1196057"/>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1"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LIME)">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5510784" y="855426"/>
            <a:ext cx="1196057" cy="1196057"/>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0"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3043451"/>
            <a:ext cx="8001000" cy="380333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gradFill>
            <a:gsLst>
              <a:gs pos="11000">
                <a:srgbClr val="10B1A2"/>
              </a:gs>
              <a:gs pos="68000">
                <a:srgbClr val="174F7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Oval 32"/>
          <p:cNvSpPr/>
          <p:nvPr userDrawn="1"/>
        </p:nvSpPr>
        <p:spPr>
          <a:xfrm>
            <a:off x="5826406" y="928119"/>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789158"/>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323510" y="3811560"/>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214" y="428605"/>
            <a:ext cx="4722540" cy="1797044"/>
          </a:xfrm>
          <a:prstGeom prst="rect">
            <a:avLst/>
          </a:prstGeom>
        </p:spPr>
      </p:pic>
      <p:pic>
        <p:nvPicPr>
          <p:cNvPr id="21" name="Picture 20"/>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1251277" y="4746548"/>
            <a:ext cx="690436" cy="673218"/>
          </a:xfrm>
          <a:prstGeom prst="rect">
            <a:avLst/>
          </a:prstGeom>
        </p:spPr>
      </p:pic>
      <p:pic>
        <p:nvPicPr>
          <p:cNvPr id="22" name="Picture 21"/>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6539169" y="5015718"/>
            <a:ext cx="1363247" cy="1350410"/>
          </a:xfrm>
          <a:prstGeom prst="rect">
            <a:avLst/>
          </a:prstGeom>
        </p:spPr>
      </p:pic>
      <p:pic>
        <p:nvPicPr>
          <p:cNvPr id="24" name="Picture 23"/>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4680028" y="2183126"/>
            <a:ext cx="2227993" cy="2220696"/>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01000" y="6033246"/>
            <a:ext cx="3991439" cy="561609"/>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lide (NAVY)">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6" name="Picture 15"/>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845847" y="2330561"/>
            <a:ext cx="971528" cy="962379"/>
          </a:xfrm>
          <a:prstGeom prst="rect">
            <a:avLst/>
          </a:prstGeom>
        </p:spPr>
      </p:pic>
      <p:pic>
        <p:nvPicPr>
          <p:cNvPr id="18" name="Picture 17"/>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slide (PINK)">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6" name="Picture 15"/>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845847" y="2330561"/>
            <a:ext cx="971528" cy="962379"/>
          </a:xfrm>
          <a:prstGeom prst="rect">
            <a:avLst/>
          </a:prstGeom>
        </p:spPr>
      </p:pic>
      <p:pic>
        <p:nvPicPr>
          <p:cNvPr id="18" name="Picture 17"/>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TURQUOIS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6" name="Picture 15"/>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6311624" y="5825975"/>
            <a:ext cx="971528" cy="962379"/>
          </a:xfrm>
          <a:prstGeom prst="rect">
            <a:avLst/>
          </a:prstGeom>
        </p:spPr>
      </p:pic>
      <p:pic>
        <p:nvPicPr>
          <p:cNvPr id="20" name="Picture 19"/>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7920919" y="2330561"/>
            <a:ext cx="933458" cy="910180"/>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LIM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0" y="0"/>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3" name="Picture 12"/>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pic>
        <p:nvPicPr>
          <p:cNvPr id="14" name="Picture 13"/>
          <p:cNvPicPr>
            <a:picLocks noChangeAspect="1"/>
          </p:cNvPicPr>
          <p:nvPr userDrawn="1"/>
        </p:nvPicPr>
        <p:blipFill rotWithShape="1">
          <a:blip r:embed="rId4">
            <a:alphaModFix/>
            <a:extLst>
              <a:ext uri="{28A0092B-C50C-407E-A947-70E740481C1C}">
                <a14:useLocalDpi xmlns:a14="http://schemas.microsoft.com/office/drawing/2010/main" val="0"/>
              </a:ext>
            </a:extLst>
          </a:blip>
          <a:srcRect t="15809"/>
          <a:stretch/>
        </p:blipFill>
        <p:spPr>
          <a:xfrm>
            <a:off x="6370850" y="0"/>
            <a:ext cx="2446525" cy="2040365"/>
          </a:xfrm>
          <a:prstGeom prst="rect">
            <a:avLst/>
          </a:prstGeom>
        </p:spPr>
      </p:pic>
      <p:pic>
        <p:nvPicPr>
          <p:cNvPr id="18" name="Picture 17"/>
          <p:cNvPicPr>
            <a:picLocks noChangeAspect="1"/>
          </p:cNvPicPr>
          <p:nvPr userDrawn="1"/>
        </p:nvPicPr>
        <p:blipFill rotWithShape="1">
          <a:blip r:embed="rId5">
            <a:alphaModFix/>
            <a:extLst>
              <a:ext uri="{28A0092B-C50C-407E-A947-70E740481C1C}">
                <a14:useLocalDpi xmlns:a14="http://schemas.microsoft.com/office/drawing/2010/main" val="0"/>
              </a:ext>
            </a:extLst>
          </a:blip>
          <a:srcRect t="4246" r="6150" b="6691"/>
          <a:stretch/>
        </p:blipFill>
        <p:spPr>
          <a:xfrm>
            <a:off x="7895914" y="2475120"/>
            <a:ext cx="921461" cy="871608"/>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gradFill>
            <a:gsLst>
              <a:gs pos="11000">
                <a:srgbClr val="10B1A2"/>
              </a:gs>
              <a:gs pos="68000">
                <a:srgbClr val="174F7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E63275"/>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E63275"/>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10B1A2"/>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42B2E6"/>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CEDA29"/>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CEDA29"/>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3"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Design 1">
    <p:spTree>
      <p:nvGrpSpPr>
        <p:cNvPr id="1" name=""/>
        <p:cNvGrpSpPr/>
        <p:nvPr/>
      </p:nvGrpSpPr>
      <p:grpSpPr>
        <a:xfrm>
          <a:off x="0" y="0"/>
          <a:ext cx="0" cy="0"/>
          <a:chOff x="0" y="0"/>
          <a:chExt cx="0" cy="0"/>
        </a:xfrm>
      </p:grpSpPr>
      <p:sp>
        <p:nvSpPr>
          <p:cNvPr id="36" name="Freeform 35"/>
          <p:cNvSpPr/>
          <p:nvPr userDrawn="1"/>
        </p:nvSpPr>
        <p:spPr>
          <a:xfrm>
            <a:off x="4904509" y="-13648"/>
            <a:ext cx="7329055" cy="6871648"/>
          </a:xfrm>
          <a:custGeom>
            <a:avLst/>
            <a:gdLst>
              <a:gd name="connsiteX0" fmla="*/ 2326041 w 7329055"/>
              <a:gd name="connsiteY0" fmla="*/ 0 h 6915800"/>
              <a:gd name="connsiteX1" fmla="*/ 7329055 w 7329055"/>
              <a:gd name="connsiteY1" fmla="*/ 0 h 6915800"/>
              <a:gd name="connsiteX2" fmla="*/ 7329055 w 7329055"/>
              <a:gd name="connsiteY2" fmla="*/ 6915800 h 6915800"/>
              <a:gd name="connsiteX3" fmla="*/ 633281 w 7329055"/>
              <a:gd name="connsiteY3" fmla="*/ 6915800 h 6915800"/>
              <a:gd name="connsiteX4" fmla="*/ 524561 w 7329055"/>
              <a:gd name="connsiteY4" fmla="*/ 6703526 h 6915800"/>
              <a:gd name="connsiteX5" fmla="*/ 0 w 7329055"/>
              <a:gd name="connsiteY5" fmla="*/ 4397304 h 6915800"/>
              <a:gd name="connsiteX6" fmla="*/ 2136758 w 7329055"/>
              <a:gd name="connsiteY6" fmla="*/ 134603 h 691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9055" h="6915800">
                <a:moveTo>
                  <a:pt x="2326041" y="0"/>
                </a:moveTo>
                <a:lnTo>
                  <a:pt x="7329055" y="0"/>
                </a:lnTo>
                <a:lnTo>
                  <a:pt x="7329055" y="6915800"/>
                </a:lnTo>
                <a:lnTo>
                  <a:pt x="633281" y="6915800"/>
                </a:lnTo>
                <a:lnTo>
                  <a:pt x="524561" y="6703526"/>
                </a:lnTo>
                <a:cubicBezTo>
                  <a:pt x="188390" y="6005859"/>
                  <a:pt x="0" y="5223582"/>
                  <a:pt x="0" y="4397304"/>
                </a:cubicBezTo>
                <a:cubicBezTo>
                  <a:pt x="0" y="2652940"/>
                  <a:pt x="839615" y="1104678"/>
                  <a:pt x="2136758" y="134603"/>
                </a:cubicBezTo>
                <a:close/>
              </a:path>
            </a:pathLst>
          </a:custGeom>
          <a:gradFill>
            <a:gsLst>
              <a:gs pos="11000">
                <a:srgbClr val="10B1A2"/>
              </a:gs>
              <a:gs pos="62000">
                <a:srgbClr val="174F7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780012" y="1238704"/>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773277" y="-478573"/>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577959" y="3410884"/>
            <a:ext cx="4088056" cy="2374946"/>
          </a:xfrm>
        </p:spPr>
        <p:txBody>
          <a:bodyPr>
            <a:normAutofit/>
          </a:bodyPr>
          <a:lstStyle>
            <a:lvl1pPr marL="0" indent="0" algn="l">
              <a:lnSpc>
                <a:spcPts val="4000"/>
              </a:lnSpc>
              <a:buNone/>
              <a:defRPr sz="3600" b="0" baseline="0">
                <a:solidFill>
                  <a:srgbClr val="174F72"/>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214" y="428605"/>
            <a:ext cx="4722540" cy="1797044"/>
          </a:xfrm>
          <a:prstGeom prst="rect">
            <a:avLst/>
          </a:prstGeom>
        </p:spPr>
      </p:pic>
      <p:pic>
        <p:nvPicPr>
          <p:cNvPr id="22" name="Picture 21"/>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1237264" y="4990472"/>
            <a:ext cx="690436" cy="673218"/>
          </a:xfrm>
          <a:prstGeom prst="rect">
            <a:avLst/>
          </a:prstGeom>
        </p:spPr>
      </p:pic>
      <p:pic>
        <p:nvPicPr>
          <p:cNvPr id="24" name="Picture 23"/>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087689" y="5110625"/>
            <a:ext cx="1363247" cy="1350410"/>
          </a:xfrm>
          <a:prstGeom prst="rect">
            <a:avLst/>
          </a:prstGeom>
        </p:spPr>
      </p:pic>
      <p:pic>
        <p:nvPicPr>
          <p:cNvPr id="26" name="Picture 25"/>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4666015" y="2427050"/>
            <a:ext cx="2227993" cy="2220696"/>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77959" y="5989626"/>
            <a:ext cx="3991439" cy="561609"/>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1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biLevel thresh="25000"/>
            <a:alphaModFix amt="2000"/>
            <a:extLst>
              <a:ext uri="{BEBA8EAE-BF5A-486C-A8C5-ECC9F3942E4B}">
                <a14:imgProps xmlns:a14="http://schemas.microsoft.com/office/drawing/2010/main">
                  <a14:imgLayer r:embed="rId3">
                    <a14:imgEffect>
                      <a14:colorTemperature colorTemp="6391"/>
                    </a14:imgEffect>
                  </a14:imgLayer>
                </a14:imgProps>
              </a:ext>
              <a:ext uri="{28A0092B-C50C-407E-A947-70E740481C1C}">
                <a14:useLocalDpi xmlns:a14="http://schemas.microsoft.com/office/drawing/2010/main" val="0"/>
              </a:ext>
            </a:extLst>
          </a:blip>
          <a:srcRect/>
          <a:stretch>
            <a:fillRect/>
          </a:stretch>
        </p:blipFill>
        <p:spPr>
          <a:xfrm rot="15744599" flipH="1">
            <a:off x="3423535" y="514727"/>
            <a:ext cx="6322751" cy="5225922"/>
          </a:xfrm>
          <a:custGeom>
            <a:avLst/>
            <a:gdLst>
              <a:gd name="connsiteX0" fmla="*/ 652261 w 652261"/>
              <a:gd name="connsiteY0" fmla="*/ 0 h 539111"/>
              <a:gd name="connsiteX1" fmla="*/ 652261 w 652261"/>
              <a:gd name="connsiteY1" fmla="*/ 352777 h 539111"/>
              <a:gd name="connsiteX2" fmla="*/ 412813 w 652261"/>
              <a:gd name="connsiteY2" fmla="*/ 510679 h 539111"/>
              <a:gd name="connsiteX3" fmla="*/ 431562 w 652261"/>
              <a:gd name="connsiteY3" fmla="*/ 539111 h 539111"/>
              <a:gd name="connsiteX4" fmla="*/ 229560 w 652261"/>
              <a:gd name="connsiteY4" fmla="*/ 539111 h 539111"/>
              <a:gd name="connsiteX5" fmla="*/ 0 w 652261"/>
              <a:gd name="connsiteY5" fmla="*/ 167133 h 539111"/>
              <a:gd name="connsiteX6" fmla="*/ 0 w 652261"/>
              <a:gd name="connsiteY6" fmla="*/ 0 h 53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261" h="539111">
                <a:moveTo>
                  <a:pt x="652261" y="0"/>
                </a:moveTo>
                <a:lnTo>
                  <a:pt x="652261" y="352777"/>
                </a:lnTo>
                <a:lnTo>
                  <a:pt x="412813" y="510679"/>
                </a:lnTo>
                <a:lnTo>
                  <a:pt x="431562" y="539111"/>
                </a:lnTo>
                <a:lnTo>
                  <a:pt x="229560" y="539111"/>
                </a:lnTo>
                <a:lnTo>
                  <a:pt x="0" y="167133"/>
                </a:lnTo>
                <a:lnTo>
                  <a:pt x="0" y="0"/>
                </a:lnTo>
                <a:close/>
              </a:path>
            </a:pathLst>
          </a:custGeom>
        </p:spPr>
      </p:pic>
      <p:sp>
        <p:nvSpPr>
          <p:cNvPr id="41" name="Arc 40"/>
          <p:cNvSpPr/>
          <p:nvPr userDrawn="1"/>
        </p:nvSpPr>
        <p:spPr>
          <a:xfrm flipH="1">
            <a:off x="7261956" y="-901992"/>
            <a:ext cx="6797861" cy="6647700"/>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89115" y="13647"/>
            <a:ext cx="4830180" cy="5732060"/>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gradFill flip="none" rotWithShape="1">
            <a:gsLst>
              <a:gs pos="40000">
                <a:srgbClr val="174F72"/>
              </a:gs>
              <a:gs pos="97000">
                <a:srgbClr val="10B1A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54758" y="866857"/>
            <a:ext cx="3104978" cy="697353"/>
          </a:xfrm>
        </p:spPr>
        <p:txBody>
          <a:bodyPr anchor="ctr">
            <a:noAutofit/>
          </a:bodyPr>
          <a:lstStyle>
            <a:lvl1pPr marL="0" indent="0" algn="l">
              <a:buNone/>
              <a:defRPr sz="5400" baseline="0">
                <a:solidFill>
                  <a:srgbClr val="174F72"/>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90873" y="872468"/>
            <a:ext cx="3854522" cy="697353"/>
          </a:xfrm>
        </p:spPr>
        <p:txBody>
          <a:bodyPr anchor="ctr">
            <a:noAutofit/>
          </a:bodyPr>
          <a:lstStyle>
            <a:lvl1pPr marL="0" indent="0" algn="l">
              <a:buNone/>
              <a:defRPr sz="2800" i="1" baseline="0">
                <a:solidFill>
                  <a:srgbClr val="174F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118748" y="2332687"/>
            <a:ext cx="591486" cy="591486"/>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35194" y="4345853"/>
            <a:ext cx="591486" cy="591486"/>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61957" y="3430213"/>
            <a:ext cx="591486" cy="591486"/>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34054" y="860398"/>
            <a:ext cx="0" cy="696487"/>
          </a:xfrm>
          <a:prstGeom prst="line">
            <a:avLst/>
          </a:prstGeom>
          <a:ln w="19050">
            <a:solidFill>
              <a:srgbClr val="CEDA29"/>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37392" y="251643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48957" y="3505445"/>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425435" y="4433218"/>
            <a:ext cx="2757540" cy="416755"/>
          </a:xfrm>
        </p:spPr>
        <p:txBody>
          <a:bodyPr anchor="t">
            <a:normAutofit/>
          </a:bodyPr>
          <a:lstStyle>
            <a:lvl1pPr marL="0" indent="0">
              <a:buNone/>
              <a:defRPr sz="1600">
                <a:solidFill>
                  <a:schemeClr val="bg1"/>
                </a:solidFill>
              </a:defRPr>
            </a:lvl1pPr>
          </a:lstStyle>
          <a:p>
            <a:pPr lvl="0"/>
            <a:r>
              <a:rPr lang="en-US" dirty="0"/>
              <a:t>Text 1</a:t>
            </a:r>
          </a:p>
        </p:txBody>
      </p:sp>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6535" y="4920717"/>
            <a:ext cx="4722540" cy="1797044"/>
          </a:xfrm>
          <a:prstGeom prst="rect">
            <a:avLst/>
          </a:prstGeom>
        </p:spPr>
      </p:pic>
      <p:pic>
        <p:nvPicPr>
          <p:cNvPr id="24" name="Picture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48957" y="5937081"/>
            <a:ext cx="3991439" cy="561609"/>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27"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576526">
            <a:off x="84296" y="-28200"/>
            <a:ext cx="3596762" cy="27693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576526">
            <a:off x="84296" y="-28200"/>
            <a:ext cx="3596762" cy="2769300"/>
          </a:xfrm>
          <a:prstGeom prst="rect">
            <a:avLst/>
          </a:prstGeom>
        </p:spPr>
      </p:pic>
      <p:sp>
        <p:nvSpPr>
          <p:cNvPr id="14"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cxnSp>
        <p:nvCxnSpPr>
          <p:cNvPr id="17" name="Straight Connector 16"/>
          <p:cNvCxnSpPr/>
          <p:nvPr userDrawn="1"/>
        </p:nvCxnSpPr>
        <p:spPr>
          <a:xfrm flipH="1">
            <a:off x="3764072" y="1901746"/>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576526">
            <a:off x="84296" y="-28200"/>
            <a:ext cx="3596762" cy="2769300"/>
          </a:xfrm>
          <a:prstGeom prst="rect">
            <a:avLst/>
          </a:prstGeom>
        </p:spPr>
      </p:pic>
      <p:sp>
        <p:nvSpPr>
          <p:cNvPr id="16"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cxnSp>
        <p:nvCxnSpPr>
          <p:cNvPr id="18" name="Straight Connector 17"/>
          <p:cNvCxnSpPr/>
          <p:nvPr userDrawn="1"/>
        </p:nvCxnSpPr>
        <p:spPr>
          <a:xfrm flipH="1">
            <a:off x="3764072" y="1901746"/>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3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023474" flipH="1">
            <a:off x="8444824" y="117335"/>
            <a:ext cx="3596762" cy="2769300"/>
          </a:xfrm>
          <a:prstGeom prst="rect">
            <a:avLst/>
          </a:prstGeom>
        </p:spPr>
      </p:pic>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5/14/2020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6"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15" r:id="rId15"/>
    <p:sldLayoutId id="2147483709" r:id="rId16"/>
    <p:sldLayoutId id="2147483716" r:id="rId17"/>
    <p:sldLayoutId id="2147483708" r:id="rId18"/>
    <p:sldLayoutId id="2147483717" r:id="rId19"/>
    <p:sldLayoutId id="2147483718" r:id="rId20"/>
    <p:sldLayoutId id="2147483719" r:id="rId21"/>
    <p:sldLayoutId id="2147483723" r:id="rId22"/>
    <p:sldLayoutId id="2147483767" r:id="rId23"/>
    <p:sldLayoutId id="2147483654" r:id="rId24"/>
    <p:sldLayoutId id="2147483721" r:id="rId25"/>
    <p:sldLayoutId id="2147483706" r:id="rId26"/>
    <p:sldLayoutId id="2147483768" r:id="rId27"/>
    <p:sldLayoutId id="2147483735" r:id="rId28"/>
    <p:sldLayoutId id="2147483764" r:id="rId29"/>
    <p:sldLayoutId id="2147483736" r:id="rId30"/>
    <p:sldLayoutId id="2147483737" r:id="rId31"/>
    <p:sldLayoutId id="2147483699" r:id="rId32"/>
    <p:sldLayoutId id="2147483769" r:id="rId33"/>
    <p:sldLayoutId id="2147483711" r:id="rId34"/>
    <p:sldLayoutId id="2147483705" r:id="rId35"/>
    <p:sldLayoutId id="2147483738" r:id="rId36"/>
    <p:sldLayoutId id="2147483739" r:id="rId37"/>
    <p:sldLayoutId id="2147483740" r:id="rId38"/>
    <p:sldLayoutId id="2147483741" r:id="rId39"/>
    <p:sldLayoutId id="2147483755" r:id="rId40"/>
    <p:sldLayoutId id="2147483754" r:id="rId41"/>
    <p:sldLayoutId id="2147483753" r:id="rId42"/>
    <p:sldLayoutId id="2147483770" r:id="rId43"/>
    <p:sldLayoutId id="2147483746" r:id="rId44"/>
    <p:sldLayoutId id="2147483734" r:id="rId45"/>
    <p:sldLayoutId id="2147483747" r:id="rId46"/>
    <p:sldLayoutId id="2147483748" r:id="rId47"/>
    <p:sldLayoutId id="2147483749" r:id="rId48"/>
    <p:sldLayoutId id="2147483750" r:id="rId49"/>
    <p:sldLayoutId id="2147483751" r:id="rId50"/>
    <p:sldLayoutId id="2147483752" r:id="rId51"/>
    <p:sldLayoutId id="2147483687" r:id="rId52"/>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hyperlink" Target="https://www.entrepreneur.com/author/stephen-key" TargetMode="External"/><Relationship Id="rId2" Type="http://schemas.openxmlformats.org/officeDocument/2006/relationships/hyperlink" Target="https://www.entrepreneur.com/topic/patents" TargetMode="Externa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erc.europa.eu/funding/proof-concept"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erc.europa.eu/about-erc/erc-president-and-scientific-council"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03ywodO51ec"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HdvTQQeJ6MQ" TargetMode="External"/><Relationship Id="rId2" Type="http://schemas.openxmlformats.org/officeDocument/2006/relationships/hyperlink" Target="https://www.youtube.com/watch?v=hmiPo3QrBSE" TargetMode="Externa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hyperlink" Target="https://www.forbes.com/sites/allbusiness/2016/10/23/12-tips-for-naming-your-startup-business/" TargetMode="Externa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foto.wuestenigel.com/hand-mit-blauem-edding-marker-schreibt-den-text-quot-business-name-quot/" TargetMode="External"/><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hyperlink" Target="http://dstudio.ubc.ca/toolkit/temporary-techniques/brainstorm/" TargetMode="External"/><Relationship Id="rId3" Type="http://schemas.openxmlformats.org/officeDocument/2006/relationships/hyperlink" Target="https://www.shopify.com/tools/business-name-generator" TargetMode="External"/><Relationship Id="rId7" Type="http://schemas.openxmlformats.org/officeDocument/2006/relationships/image" Target="../media/image34.jpg"/><Relationship Id="rId2" Type="http://schemas.openxmlformats.org/officeDocument/2006/relationships/hyperlink" Target="https://www.visualthesaurus.com/" TargetMode="External"/><Relationship Id="rId1" Type="http://schemas.openxmlformats.org/officeDocument/2006/relationships/slideLayout" Target="../slideLayouts/slideLayout9.xml"/><Relationship Id="rId6" Type="http://schemas.openxmlformats.org/officeDocument/2006/relationships/hyperlink" Target="https://www.forbes.com/sites/allbusiness/2016/10/23/12-tips-for-naming-your-startup-business/" TargetMode="External"/><Relationship Id="rId5" Type="http://schemas.openxmlformats.org/officeDocument/2006/relationships/hyperlink" Target="http://www.namimum.com/" TargetMode="External"/><Relationship Id="rId4" Type="http://schemas.openxmlformats.org/officeDocument/2006/relationships/hyperlink" Target="http://www.namemes.com/" TargetMode="External"/><Relationship Id="rId9" Type="http://schemas.openxmlformats.org/officeDocument/2006/relationships/hyperlink" Target="https://creativecommons.org/licenses/by-nc-nd/3.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150897296@N05/32132805922" TargetMode="External"/><Relationship Id="rId2" Type="http://schemas.openxmlformats.org/officeDocument/2006/relationships/image" Target="../media/image13.jp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hyperlink" Target="http://dcdesign.wikidot.com/wiki:rapid-prototyping" TargetMode="External"/><Relationship Id="rId2" Type="http://schemas.openxmlformats.org/officeDocument/2006/relationships/image" Target="../media/image35.jp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biznessvirgins.com/index.php/2016/11/09/bootstrapping-tips-on-how-to-self-fund-a-business/" TargetMode="External"/><Relationship Id="rId1" Type="http://schemas.openxmlformats.org/officeDocument/2006/relationships/slideLayout" Target="../slideLayouts/slideLayout9.xml"/><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sheleadsafrica.org/what-proof-of-concept/"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ux.stackexchange.com/questions/82997/the-difference-between-mock-up-prototype-and-wireframe/83004" TargetMode="External"/><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loquelediga.com/de-idea-a-producto-en-menos-de-3-meses/" TargetMode="External"/><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48.xml"/><Relationship Id="rId1" Type="http://schemas.openxmlformats.org/officeDocument/2006/relationships/video" Target="https://www.youtube.com/embed/xxjbxk8dUqI?feature=oembed"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hyperlink" Target="https://rst-it.com/blog/15-examples-of-successful-mvps/"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https://rst-it.com/blog/15-examples-of-successful-mvps/"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s://rst-it.com/blog/15-examples-of-successful-mvps/"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medium.com/swlh/how-to-build-an-mvp-in-the-right-way-in-2018-f538df0f2bba" TargetMode="External"/><Relationship Id="rId1" Type="http://schemas.openxmlformats.org/officeDocument/2006/relationships/slideLayout" Target="../slideLayouts/slideLayout6.xml"/><Relationship Id="rId4" Type="http://schemas.openxmlformats.org/officeDocument/2006/relationships/hyperlink" Target="https://ohjelmistotuotanto-hy.github.io/osa2/" TargetMode="External"/></Relationships>
</file>

<file path=ppt/slides/_rels/slide44.xml.rels><?xml version="1.0" encoding="UTF-8" standalone="yes"?>
<Relationships xmlns="http://schemas.openxmlformats.org/package/2006/relationships"><Relationship Id="rId2" Type="http://schemas.openxmlformats.org/officeDocument/2006/relationships/hyperlink" Target="https://medium.com/swlh/how-to-build-an-mvp-in-the-right-way-in-2018-f538df0f2bba"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entrepreneur.com/article/237455"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s://www.entrepreneur.com/article/235838" TargetMode="External"/><Relationship Id="rId2" Type="http://schemas.openxmlformats.org/officeDocument/2006/relationships/hyperlink" Target="https://www.entrepreneur.com/article/237455" TargetMode="Externa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hyperlink" Target="https://www.entrepreneur.com/topic/crowdsourcing" TargetMode="External"/><Relationship Id="rId4" Type="http://schemas.openxmlformats.org/officeDocument/2006/relationships/hyperlink" Target="https://www.entrepreneur.com/article/227672" TargetMode="External"/></Relationships>
</file>

<file path=ppt/slides/_rels/slide48.xml.rels><?xml version="1.0" encoding="UTF-8" standalone="yes"?>
<Relationships xmlns="http://schemas.openxmlformats.org/package/2006/relationships"><Relationship Id="rId2" Type="http://schemas.openxmlformats.org/officeDocument/2006/relationships/hyperlink" Target="https://www.inc.com/tracy-leigh-hazzard/5-innovative-ideas-to-market-test-on-a-budget.html" TargetMode="Externa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hyperlink" Target="https://fieldagent.net/" TargetMode="External"/><Relationship Id="rId2" Type="http://schemas.openxmlformats.org/officeDocument/2006/relationships/hyperlink" Target="http://www.mobilemarketresearch.net/" TargetMode="External"/><Relationship Id="rId1" Type="http://schemas.openxmlformats.org/officeDocument/2006/relationships/slideLayout" Target="../slideLayouts/slideLayout9.xml"/><Relationship Id="rId4" Type="http://schemas.openxmlformats.org/officeDocument/2006/relationships/hyperlink" Target="https://www.inc.com/tracy-leigh-hazzard/5-innovative-ideas-to-market-test-on-a-budget.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www.emergeengineers.eu/project-partners/" TargetMode="External"/><Relationship Id="rId2" Type="http://schemas.openxmlformats.org/officeDocument/2006/relationships/hyperlink" Target="https://www.facebook.com/EMERGEPROJECTEU/?ref=br_rs" TargetMode="External"/><Relationship Id="rId1" Type="http://schemas.openxmlformats.org/officeDocument/2006/relationships/slideLayout" Target="../slideLayouts/slideLayout52.xml"/><Relationship Id="rId4" Type="http://schemas.openxmlformats.org/officeDocument/2006/relationships/hyperlink" Target="http://www.emergeengineers.e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sheleadsafrica.org/what-proof-of-concept/"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ext, computer&#10;&#10;Description automatically generated">
            <a:extLst>
              <a:ext uri="{FF2B5EF4-FFF2-40B4-BE49-F238E27FC236}">
                <a16:creationId xmlns:a16="http://schemas.microsoft.com/office/drawing/2014/main" id="{BDBC7A60-8923-4B6D-85D6-18333BF28976}"/>
              </a:ext>
            </a:extLst>
          </p:cNvPr>
          <p:cNvPicPr>
            <a:picLocks noGrp="1" noChangeAspect="1"/>
          </p:cNvPicPr>
          <p:nvPr>
            <p:ph type="pic" sz="quarter" idx="10"/>
          </p:nvPr>
        </p:nvPicPr>
        <p:blipFill>
          <a:blip r:embed="rId2"/>
          <a:srcRect l="16667" r="16667"/>
          <a:stretch>
            <a:fillRect/>
          </a:stretch>
        </p:blipFill>
        <p:spPr/>
      </p:pic>
      <p:sp>
        <p:nvSpPr>
          <p:cNvPr id="5" name="Text Placeholder 4"/>
          <p:cNvSpPr>
            <a:spLocks noGrp="1"/>
          </p:cNvSpPr>
          <p:nvPr>
            <p:ph type="body" sz="quarter" idx="12"/>
          </p:nvPr>
        </p:nvSpPr>
        <p:spPr>
          <a:xfrm>
            <a:off x="577959" y="2902591"/>
            <a:ext cx="4088056" cy="2883239"/>
          </a:xfrm>
        </p:spPr>
        <p:txBody>
          <a:bodyPr>
            <a:normAutofit/>
          </a:bodyPr>
          <a:lstStyle/>
          <a:p>
            <a:r>
              <a:rPr lang="en-US" b="1" dirty="0">
                <a:solidFill>
                  <a:srgbClr val="E63275"/>
                </a:solidFill>
              </a:rPr>
              <a:t>MODULE 4</a:t>
            </a:r>
          </a:p>
          <a:p>
            <a:r>
              <a:rPr lang="en-US" b="1" dirty="0"/>
              <a:t>Undertaking a Proof of Concept Process</a:t>
            </a:r>
          </a:p>
        </p:txBody>
      </p:sp>
      <p:pic>
        <p:nvPicPr>
          <p:cNvPr id="4" name="Picture 3">
            <a:extLst>
              <a:ext uri="{FF2B5EF4-FFF2-40B4-BE49-F238E27FC236}">
                <a16:creationId xmlns:a16="http://schemas.microsoft.com/office/drawing/2014/main" id="{3FD34E26-A832-0C4C-A046-2B4D7D92821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1237264" y="4990472"/>
            <a:ext cx="690436" cy="673218"/>
          </a:xfrm>
          <a:prstGeom prst="rect">
            <a:avLst/>
          </a:prstGeom>
        </p:spPr>
      </p:pic>
      <p:pic>
        <p:nvPicPr>
          <p:cNvPr id="6" name="Picture 5">
            <a:extLst>
              <a:ext uri="{FF2B5EF4-FFF2-40B4-BE49-F238E27FC236}">
                <a16:creationId xmlns:a16="http://schemas.microsoft.com/office/drawing/2014/main" id="{C6A82939-DBCE-2C45-9DD8-13281CFB9881}"/>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7087689" y="5110625"/>
            <a:ext cx="1363247" cy="1350410"/>
          </a:xfrm>
          <a:prstGeom prst="rect">
            <a:avLst/>
          </a:prstGeom>
        </p:spPr>
      </p:pic>
      <p:pic>
        <p:nvPicPr>
          <p:cNvPr id="7" name="Picture 6">
            <a:extLst>
              <a:ext uri="{FF2B5EF4-FFF2-40B4-BE49-F238E27FC236}">
                <a16:creationId xmlns:a16="http://schemas.microsoft.com/office/drawing/2014/main" id="{A91468EE-6B39-5B4F-A7EA-4FBEE0C5DF2A}"/>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4666015" y="2427050"/>
            <a:ext cx="2227993" cy="2220696"/>
          </a:xfrm>
          <a:prstGeom prst="rect">
            <a:avLst/>
          </a:prstGeom>
        </p:spPr>
      </p:pic>
    </p:spTree>
    <p:extLst>
      <p:ext uri="{BB962C8B-B14F-4D97-AF65-F5344CB8AC3E}">
        <p14:creationId xmlns:p14="http://schemas.microsoft.com/office/powerpoint/2010/main" val="596840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08C265C-5F6F-4815-8A44-171A8455AACE}"/>
              </a:ext>
            </a:extLst>
          </p:cNvPr>
          <p:cNvSpPr>
            <a:spLocks noGrp="1"/>
          </p:cNvSpPr>
          <p:nvPr>
            <p:ph type="body" sz="quarter" idx="25"/>
          </p:nvPr>
        </p:nvSpPr>
        <p:spPr>
          <a:xfrm>
            <a:off x="332508" y="4612984"/>
            <a:ext cx="11545518" cy="1217365"/>
          </a:xfrm>
        </p:spPr>
        <p:txBody>
          <a:bodyPr>
            <a:normAutofit fontScale="92500" lnSpcReduction="10000"/>
          </a:bodyPr>
          <a:lstStyle/>
          <a:p>
            <a:r>
              <a:rPr lang="en-IE" b="1" dirty="0"/>
              <a:t>Intellectual property rights</a:t>
            </a:r>
            <a:r>
              <a:rPr lang="en-IE" dirty="0"/>
              <a:t> are the </a:t>
            </a:r>
            <a:r>
              <a:rPr lang="en-IE" b="1" dirty="0"/>
              <a:t>rights</a:t>
            </a:r>
            <a:r>
              <a:rPr lang="en-IE" dirty="0"/>
              <a:t> given to persons over the creations of their minds. They usually give the creator an exclusive </a:t>
            </a:r>
            <a:r>
              <a:rPr lang="en-IE" b="1" dirty="0"/>
              <a:t>right</a:t>
            </a:r>
            <a:r>
              <a:rPr lang="en-IE" dirty="0"/>
              <a:t> over the use of his/her creation for a certain period of time.</a:t>
            </a:r>
          </a:p>
        </p:txBody>
      </p:sp>
      <p:sp>
        <p:nvSpPr>
          <p:cNvPr id="5" name="Text Placeholder 4">
            <a:extLst>
              <a:ext uri="{FF2B5EF4-FFF2-40B4-BE49-F238E27FC236}">
                <a16:creationId xmlns:a16="http://schemas.microsoft.com/office/drawing/2014/main" id="{BEA00EE4-00DC-4F46-B313-2E33CEBC3D1B}"/>
              </a:ext>
            </a:extLst>
          </p:cNvPr>
          <p:cNvSpPr>
            <a:spLocks noGrp="1"/>
          </p:cNvSpPr>
          <p:nvPr>
            <p:ph type="body" sz="quarter" idx="20"/>
          </p:nvPr>
        </p:nvSpPr>
        <p:spPr/>
        <p:txBody>
          <a:bodyPr/>
          <a:lstStyle/>
          <a:p>
            <a:r>
              <a:rPr lang="en-IE" b="1" dirty="0"/>
              <a:t>Intellectual Property Rights (IPR)</a:t>
            </a:r>
          </a:p>
        </p:txBody>
      </p:sp>
      <p:pic>
        <p:nvPicPr>
          <p:cNvPr id="12" name="Picture Placeholder 11" descr="A picture containing device&#10;&#10;Description automatically generated">
            <a:extLst>
              <a:ext uri="{FF2B5EF4-FFF2-40B4-BE49-F238E27FC236}">
                <a16:creationId xmlns:a16="http://schemas.microsoft.com/office/drawing/2014/main" id="{4FC2DE36-21C6-416B-BF38-13445A8A1905}"/>
              </a:ext>
            </a:extLst>
          </p:cNvPr>
          <p:cNvPicPr>
            <a:picLocks noGrp="1" noChangeAspect="1"/>
          </p:cNvPicPr>
          <p:nvPr>
            <p:ph type="pic" sz="quarter" idx="10"/>
          </p:nvPr>
        </p:nvPicPr>
        <p:blipFill>
          <a:blip r:embed="rId2"/>
          <a:srcRect t="17706" b="17706"/>
          <a:stretch>
            <a:fillRect/>
          </a:stretch>
        </p:blipFill>
        <p:spPr/>
      </p:pic>
    </p:spTree>
    <p:extLst>
      <p:ext uri="{BB962C8B-B14F-4D97-AF65-F5344CB8AC3E}">
        <p14:creationId xmlns:p14="http://schemas.microsoft.com/office/powerpoint/2010/main" val="1178996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Placeholder 4"/>
          <p:cNvSpPr>
            <a:spLocks noGrp="1"/>
          </p:cNvSpPr>
          <p:nvPr>
            <p:ph type="body" sz="quarter" idx="13"/>
          </p:nvPr>
        </p:nvSpPr>
        <p:spPr>
          <a:xfrm>
            <a:off x="876301" y="316180"/>
            <a:ext cx="7407087" cy="899013"/>
          </a:xfrm>
          <a:solidFill>
            <a:schemeClr val="bg1"/>
          </a:solidFill>
        </p:spPr>
        <p:txBody>
          <a:bodyPr>
            <a:noAutofit/>
          </a:bodyPr>
          <a:lstStyle/>
          <a:p>
            <a:pPr marL="147638"/>
            <a:r>
              <a:rPr lang="en-IE" b="1" dirty="0">
                <a:solidFill>
                  <a:srgbClr val="10B1A2"/>
                </a:solidFill>
              </a:rPr>
              <a:t>As part of Proof of Concept</a:t>
            </a:r>
            <a:br>
              <a:rPr lang="en-IE" b="1" dirty="0">
                <a:solidFill>
                  <a:srgbClr val="10B1A2"/>
                </a:solidFill>
              </a:rPr>
            </a:br>
            <a:r>
              <a:rPr lang="en-IE" b="1" dirty="0">
                <a:solidFill>
                  <a:srgbClr val="10B1A2"/>
                </a:solidFill>
              </a:rPr>
              <a:t>Name &amp; Protect your idea</a:t>
            </a:r>
          </a:p>
          <a:p>
            <a:pPr marL="147638"/>
            <a:r>
              <a:rPr lang="en-IE" sz="2800" b="1" i="1" dirty="0">
                <a:solidFill>
                  <a:srgbClr val="E63275"/>
                </a:solidFill>
              </a:rPr>
              <a:t>Intellectual Property Rights (IPR)</a:t>
            </a:r>
          </a:p>
          <a:p>
            <a:pPr marL="147638"/>
            <a:endParaRPr lang="en-IE" b="1" dirty="0">
              <a:solidFill>
                <a:srgbClr val="10B1A2"/>
              </a:solidFill>
            </a:endParaRPr>
          </a:p>
        </p:txBody>
      </p:sp>
      <p:sp>
        <p:nvSpPr>
          <p:cNvPr id="47106" name="Text Placeholder 5"/>
          <p:cNvSpPr>
            <a:spLocks noGrp="1"/>
          </p:cNvSpPr>
          <p:nvPr>
            <p:ph type="body" sz="quarter" idx="14"/>
          </p:nvPr>
        </p:nvSpPr>
        <p:spPr>
          <a:xfrm>
            <a:off x="557049" y="2117212"/>
            <a:ext cx="7726340" cy="3975101"/>
          </a:xfrm>
        </p:spPr>
        <p:txBody>
          <a:bodyPr/>
          <a:lstStyle/>
          <a:p>
            <a:r>
              <a:rPr lang="en-IE" dirty="0"/>
              <a:t>It's natural to fear that your idea might be stolen. But you can't turn your vision into reality without the help of others. Sooner or later, you're going to want to ask an industry expert to evaluate your product or service. </a:t>
            </a:r>
            <a:r>
              <a:rPr lang="en-IE" b="1" dirty="0"/>
              <a:t>You're going to need to collaborate with a manufacturer or distributor. </a:t>
            </a:r>
          </a:p>
          <a:p>
            <a:endParaRPr lang="en-IE" sz="400" dirty="0"/>
          </a:p>
          <a:p>
            <a:r>
              <a:rPr lang="en-IE" dirty="0"/>
              <a:t>But </a:t>
            </a:r>
            <a:r>
              <a:rPr lang="en-IE" dirty="0">
                <a:hlinkClick r:id="rId2">
                  <a:extLst>
                    <a:ext uri="{A12FA001-AC4F-418D-AE19-62706E023703}">
                      <ahyp:hlinkClr xmlns:ahyp="http://schemas.microsoft.com/office/drawing/2018/hyperlinkcolor" val="tx"/>
                    </a:ext>
                  </a:extLst>
                </a:hlinkClick>
              </a:rPr>
              <a:t>patents</a:t>
            </a:r>
            <a:r>
              <a:rPr lang="en-IE" dirty="0"/>
              <a:t> cost thousands of €€ and take years to be issued. You can't afford to wait that long to start bringing your product to market.</a:t>
            </a:r>
          </a:p>
          <a:p>
            <a:endParaRPr lang="en-IE" dirty="0"/>
          </a:p>
          <a:p>
            <a:r>
              <a:rPr lang="en-IE" sz="1400" dirty="0"/>
              <a:t>Source: </a:t>
            </a:r>
            <a:r>
              <a:rPr lang="en-IE" sz="1400" b="1" dirty="0">
                <a:hlinkClick r:id="rId3"/>
              </a:rPr>
              <a:t>Stephen Key </a:t>
            </a:r>
            <a:r>
              <a:rPr lang="en-IE" sz="1400" b="1" dirty="0"/>
              <a:t> </a:t>
            </a:r>
            <a:r>
              <a:rPr lang="en-IE" sz="1400" dirty="0"/>
              <a:t>Co-Founder of inventRight</a:t>
            </a:r>
          </a:p>
          <a:p>
            <a:endParaRPr lang="en-IE" dirty="0"/>
          </a:p>
        </p:txBody>
      </p:sp>
      <p:pic>
        <p:nvPicPr>
          <p:cNvPr id="4" name="Picture Placeholder 3"/>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l="27821" r="27821"/>
          <a:stretch>
            <a:fillRect/>
          </a:stretch>
        </p:blipFill>
        <p:spPr>
          <a:xfrm>
            <a:off x="9296294" y="3143250"/>
            <a:ext cx="2495656" cy="35306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4161984" y="473279"/>
            <a:ext cx="7407087" cy="1324126"/>
          </a:xfrm>
          <a:solidFill>
            <a:schemeClr val="bg1"/>
          </a:solidFill>
        </p:spPr>
        <p:txBody>
          <a:bodyPr>
            <a:normAutofit fontScale="92500" lnSpcReduction="20000"/>
          </a:bodyPr>
          <a:lstStyle/>
          <a:p>
            <a:pPr marL="190500"/>
            <a:r>
              <a:rPr lang="en-IE" b="1" dirty="0">
                <a:solidFill>
                  <a:srgbClr val="10B1A2"/>
                </a:solidFill>
              </a:rPr>
              <a:t>As part of Proof of Concept</a:t>
            </a:r>
            <a:br>
              <a:rPr lang="en-IE" b="1" dirty="0">
                <a:solidFill>
                  <a:srgbClr val="10B1A2"/>
                </a:solidFill>
              </a:rPr>
            </a:br>
            <a:r>
              <a:rPr lang="en-IE" b="1" dirty="0">
                <a:solidFill>
                  <a:srgbClr val="10B1A2"/>
                </a:solidFill>
              </a:rPr>
              <a:t>Name &amp; Protect your idea</a:t>
            </a:r>
          </a:p>
          <a:p>
            <a:r>
              <a:rPr lang="en-IE" sz="3000" b="1" i="1" dirty="0">
                <a:solidFill>
                  <a:srgbClr val="E63275"/>
                </a:solidFill>
              </a:rPr>
              <a:t>Intellectual Property Rights (IPR)</a:t>
            </a:r>
          </a:p>
          <a:p>
            <a:endParaRPr lang="en-US" b="1" dirty="0">
              <a:solidFill>
                <a:srgbClr val="10B1A2"/>
              </a:solidFill>
            </a:endParaRPr>
          </a:p>
        </p:txBody>
      </p:sp>
      <p:sp>
        <p:nvSpPr>
          <p:cNvPr id="6" name="Text Placeholder 5"/>
          <p:cNvSpPr>
            <a:spLocks noGrp="1"/>
          </p:cNvSpPr>
          <p:nvPr>
            <p:ph type="body" sz="quarter" idx="14"/>
          </p:nvPr>
        </p:nvSpPr>
        <p:spPr>
          <a:xfrm>
            <a:off x="342900" y="2628621"/>
            <a:ext cx="11344275" cy="3975101"/>
          </a:xfrm>
        </p:spPr>
        <p:txBody>
          <a:bodyPr/>
          <a:lstStyle/>
          <a:p>
            <a:pPr>
              <a:spcBef>
                <a:spcPts val="400"/>
              </a:spcBef>
            </a:pPr>
            <a:r>
              <a:rPr lang="en-IE" dirty="0"/>
              <a:t>There are creative ways to actively protect your idea without applying for a patent. Here are </a:t>
            </a:r>
            <a:r>
              <a:rPr lang="en-IE" dirty="0">
                <a:solidFill>
                  <a:srgbClr val="E95273"/>
                </a:solidFill>
              </a:rPr>
              <a:t>three affordable strategies </a:t>
            </a:r>
            <a:r>
              <a:rPr lang="en-IE" dirty="0"/>
              <a:t>that will protect your business idea from being stolen:</a:t>
            </a:r>
          </a:p>
          <a:p>
            <a:pPr>
              <a:spcBef>
                <a:spcPts val="400"/>
              </a:spcBef>
            </a:pPr>
            <a:endParaRPr lang="en-IE" sz="400" dirty="0"/>
          </a:p>
          <a:p>
            <a:pPr marL="457200" indent="-457200">
              <a:spcBef>
                <a:spcPts val="400"/>
              </a:spcBef>
              <a:buFont typeface="+mj-lt"/>
              <a:buAutoNum type="arabicPeriod"/>
            </a:pPr>
            <a:r>
              <a:rPr lang="en-IE" b="1" dirty="0">
                <a:solidFill>
                  <a:srgbClr val="E95273"/>
                </a:solidFill>
              </a:rPr>
              <a:t>Non-disclosure agreement (NDA): </a:t>
            </a:r>
            <a:r>
              <a:rPr lang="en-IE" dirty="0"/>
              <a:t>Have anyone you work with sign a non-disclosure agreement that </a:t>
            </a:r>
            <a:r>
              <a:rPr lang="en-IE" b="1" dirty="0"/>
              <a:t>commits them to confidentiality</a:t>
            </a:r>
            <a:r>
              <a:rPr lang="en-IE" dirty="0"/>
              <a:t>. An NDA can be a mutual agreement between two parties not to share information with third  parties, or it can go one-way (since you're sharing information about your idea with them</a:t>
            </a:r>
            <a:r>
              <a:rPr lang="en-IE" b="1" dirty="0"/>
              <a:t>). If the agreement doesn't have an expiration date, that's powerful.</a:t>
            </a:r>
          </a:p>
          <a:p>
            <a:pPr marL="457200" indent="-457200">
              <a:spcBef>
                <a:spcPts val="400"/>
              </a:spcBef>
              <a:buFont typeface="+mj-lt"/>
              <a:buAutoNum type="arabicPeriod"/>
            </a:pPr>
            <a:endParaRPr lang="en-IE" sz="400" dirty="0"/>
          </a:p>
          <a:p>
            <a:pPr marL="457200" indent="-457200">
              <a:spcBef>
                <a:spcPts val="400"/>
              </a:spcBef>
              <a:buFont typeface="+mj-lt"/>
              <a:buAutoNum type="arabicPeriod"/>
            </a:pPr>
            <a:r>
              <a:rPr lang="en-IE" b="1" dirty="0">
                <a:solidFill>
                  <a:srgbClr val="E95273"/>
                </a:solidFill>
              </a:rPr>
              <a:t>Non-compete agreement</a:t>
            </a:r>
            <a:r>
              <a:rPr lang="en-IE" dirty="0">
                <a:solidFill>
                  <a:srgbClr val="E95273"/>
                </a:solidFill>
              </a:rPr>
              <a:t>: </a:t>
            </a:r>
            <a:r>
              <a:rPr lang="en-IE" dirty="0"/>
              <a:t>If you hire someone to help you, have him or her sign a non-compete agreement. A non-compete agreement prevents an individual or entity from starting a business that would compete or threaten yours within an established radius.</a:t>
            </a:r>
          </a:p>
          <a:p>
            <a:pPr>
              <a:spcBef>
                <a:spcPts val="400"/>
              </a:spcBef>
            </a:pPr>
            <a:endParaRPr lang="en-IE" dirty="0"/>
          </a:p>
          <a:p>
            <a:pPr>
              <a:spcBef>
                <a:spcPts val="400"/>
              </a:spcBef>
            </a:pPr>
            <a:endParaRPr lang="en-US" dirty="0"/>
          </a:p>
        </p:txBody>
      </p:sp>
    </p:spTree>
    <p:extLst>
      <p:ext uri="{BB962C8B-B14F-4D97-AF65-F5344CB8AC3E}">
        <p14:creationId xmlns:p14="http://schemas.microsoft.com/office/powerpoint/2010/main" val="705006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876300" y="428625"/>
            <a:ext cx="7407087" cy="1276266"/>
          </a:xfrm>
          <a:solidFill>
            <a:schemeClr val="bg1"/>
          </a:solidFill>
        </p:spPr>
        <p:txBody>
          <a:bodyPr>
            <a:normAutofit fontScale="92500" lnSpcReduction="20000"/>
          </a:bodyPr>
          <a:lstStyle/>
          <a:p>
            <a:pPr marL="190500"/>
            <a:r>
              <a:rPr lang="en-IE" b="1" dirty="0">
                <a:solidFill>
                  <a:srgbClr val="10B1A2"/>
                </a:solidFill>
              </a:rPr>
              <a:t>As part of Proof of Concept</a:t>
            </a:r>
            <a:br>
              <a:rPr lang="en-IE" b="1" dirty="0">
                <a:solidFill>
                  <a:srgbClr val="10B1A2"/>
                </a:solidFill>
              </a:rPr>
            </a:br>
            <a:r>
              <a:rPr lang="en-IE" b="1" dirty="0">
                <a:solidFill>
                  <a:srgbClr val="10B1A2"/>
                </a:solidFill>
              </a:rPr>
              <a:t>Name &amp; Protect your idea</a:t>
            </a:r>
          </a:p>
          <a:p>
            <a:pPr marL="190500"/>
            <a:r>
              <a:rPr lang="en-IE" sz="3000" b="1" i="1" dirty="0">
                <a:solidFill>
                  <a:srgbClr val="E63275"/>
                </a:solidFill>
              </a:rPr>
              <a:t>Intellectual Property Rights (IPR)</a:t>
            </a:r>
          </a:p>
          <a:p>
            <a:endParaRPr lang="en-US" b="1" dirty="0">
              <a:solidFill>
                <a:srgbClr val="10B1A2"/>
              </a:solidFill>
            </a:endParaRPr>
          </a:p>
        </p:txBody>
      </p:sp>
      <p:sp>
        <p:nvSpPr>
          <p:cNvPr id="3" name="Text Placeholder 2"/>
          <p:cNvSpPr>
            <a:spLocks noGrp="1"/>
          </p:cNvSpPr>
          <p:nvPr>
            <p:ph type="body" sz="quarter" idx="14"/>
          </p:nvPr>
        </p:nvSpPr>
        <p:spPr>
          <a:xfrm>
            <a:off x="876302" y="2117212"/>
            <a:ext cx="7009350" cy="3975101"/>
          </a:xfrm>
        </p:spPr>
        <p:txBody>
          <a:bodyPr/>
          <a:lstStyle/>
          <a:p>
            <a:pPr marL="457200" indent="-457200">
              <a:buFont typeface="+mj-lt"/>
              <a:buAutoNum type="arabicPeriod" startAt="3"/>
            </a:pPr>
            <a:r>
              <a:rPr lang="en-IE" b="1" dirty="0">
                <a:solidFill>
                  <a:srgbClr val="E95273"/>
                </a:solidFill>
              </a:rPr>
              <a:t>Work-for-hire agreement</a:t>
            </a:r>
            <a:r>
              <a:rPr lang="en-IE" b="1" dirty="0"/>
              <a:t>: </a:t>
            </a:r>
            <a:r>
              <a:rPr lang="en-IE" dirty="0"/>
              <a:t>If you hire someone to help fine-tune your product, make sure to establish that </a:t>
            </a:r>
            <a:r>
              <a:rPr lang="en-IE" b="1" dirty="0"/>
              <a:t>you own any and all improvements made to the idea.</a:t>
            </a:r>
            <a:r>
              <a:rPr lang="en-IE" dirty="0"/>
              <a:t> Anything they come up with, you own. You will still need to list the person who came up with improvements as a co-inventor in your patent, but they will have no rights to your invention.</a:t>
            </a:r>
          </a:p>
          <a:p>
            <a:r>
              <a:rPr lang="en-IE" b="1" dirty="0">
                <a:solidFill>
                  <a:srgbClr val="E95273"/>
                </a:solidFill>
              </a:rPr>
              <a:t>There are 4 ways to protect intellectual property</a:t>
            </a:r>
            <a:r>
              <a:rPr lang="en-IE" dirty="0">
                <a:solidFill>
                  <a:srgbClr val="E95273"/>
                </a:solidFill>
              </a:rPr>
              <a:t>. </a:t>
            </a:r>
            <a:r>
              <a:rPr lang="en-IE" dirty="0"/>
              <a:t>To protect your idea effectively when you launch your product, you need to utilize one or more of the other three types of intellectual property before you commence your marketing activities. </a:t>
            </a:r>
            <a:r>
              <a:rPr lang="en-IE" b="1" dirty="0"/>
              <a:t>-</a:t>
            </a:r>
          </a:p>
          <a:p>
            <a:endParaRPr lang="en-US" dirty="0"/>
          </a:p>
        </p:txBody>
      </p:sp>
      <p:pic>
        <p:nvPicPr>
          <p:cNvPr id="4" name="Picture 3" descr="A picture containing text&#10;&#10;Description automatically generated">
            <a:extLst>
              <a:ext uri="{FF2B5EF4-FFF2-40B4-BE49-F238E27FC236}">
                <a16:creationId xmlns:a16="http://schemas.microsoft.com/office/drawing/2014/main" id="{99F40B0C-B55D-451F-8D66-27A7E9E2295C}"/>
              </a:ext>
            </a:extLst>
          </p:cNvPr>
          <p:cNvPicPr>
            <a:picLocks noChangeAspect="1"/>
          </p:cNvPicPr>
          <p:nvPr/>
        </p:nvPicPr>
        <p:blipFill>
          <a:blip r:embed="rId2"/>
          <a:stretch>
            <a:fillRect/>
          </a:stretch>
        </p:blipFill>
        <p:spPr>
          <a:xfrm>
            <a:off x="8051676" y="3338817"/>
            <a:ext cx="3856758" cy="2872201"/>
          </a:xfrm>
          <a:prstGeom prst="rect">
            <a:avLst/>
          </a:prstGeom>
        </p:spPr>
      </p:pic>
    </p:spTree>
    <p:extLst>
      <p:ext uri="{BB962C8B-B14F-4D97-AF65-F5344CB8AC3E}">
        <p14:creationId xmlns:p14="http://schemas.microsoft.com/office/powerpoint/2010/main" val="250048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3614518" y="371608"/>
            <a:ext cx="7407087" cy="1483734"/>
          </a:xfrm>
          <a:solidFill>
            <a:schemeClr val="bg1"/>
          </a:solidFill>
        </p:spPr>
        <p:txBody>
          <a:bodyPr>
            <a:normAutofit fontScale="92500" lnSpcReduction="10000"/>
          </a:bodyPr>
          <a:lstStyle/>
          <a:p>
            <a:pPr marL="190500"/>
            <a:r>
              <a:rPr lang="en-IE" b="1" dirty="0">
                <a:solidFill>
                  <a:srgbClr val="10B1A2"/>
                </a:solidFill>
              </a:rPr>
              <a:t>As part of Proof of Concept</a:t>
            </a:r>
            <a:br>
              <a:rPr lang="en-IE" b="1" dirty="0">
                <a:solidFill>
                  <a:srgbClr val="10B1A2"/>
                </a:solidFill>
              </a:rPr>
            </a:br>
            <a:r>
              <a:rPr lang="en-IE" b="1" dirty="0">
                <a:solidFill>
                  <a:srgbClr val="10B1A2"/>
                </a:solidFill>
              </a:rPr>
              <a:t>Name &amp; Protect your idea</a:t>
            </a:r>
          </a:p>
          <a:p>
            <a:pPr marL="190500"/>
            <a:r>
              <a:rPr lang="en-IE" sz="3000" b="1" i="1" dirty="0">
                <a:solidFill>
                  <a:srgbClr val="E63275"/>
                </a:solidFill>
              </a:rPr>
              <a:t>Intellectual Property Rights (IPR)</a:t>
            </a:r>
          </a:p>
          <a:p>
            <a:pPr marL="190500"/>
            <a:endParaRPr lang="en-US" b="1" dirty="0">
              <a:solidFill>
                <a:srgbClr val="10B1A2"/>
              </a:solidFill>
            </a:endParaRPr>
          </a:p>
        </p:txBody>
      </p:sp>
      <p:sp>
        <p:nvSpPr>
          <p:cNvPr id="6" name="Text Placeholder 5"/>
          <p:cNvSpPr>
            <a:spLocks noGrp="1"/>
          </p:cNvSpPr>
          <p:nvPr>
            <p:ph type="body" sz="quarter" idx="14"/>
          </p:nvPr>
        </p:nvSpPr>
        <p:spPr>
          <a:xfrm>
            <a:off x="3067051" y="2117448"/>
            <a:ext cx="8502022" cy="3975101"/>
          </a:xfrm>
        </p:spPr>
        <p:txBody>
          <a:bodyPr/>
          <a:lstStyle/>
          <a:p>
            <a:r>
              <a:rPr lang="en-IE" b="1" dirty="0">
                <a:solidFill>
                  <a:srgbClr val="E95273"/>
                </a:solidFill>
              </a:rPr>
              <a:t>There are 4 ways to protect intellectual property</a:t>
            </a:r>
            <a:r>
              <a:rPr lang="en-IE" dirty="0">
                <a:solidFill>
                  <a:srgbClr val="E95273"/>
                </a:solidFill>
              </a:rPr>
              <a:t>. </a:t>
            </a:r>
            <a:r>
              <a:rPr lang="en-IE" dirty="0"/>
              <a:t>To protect your idea effectively when you launch your product, you need to utilize one or more of the other three types of intellectual property before you commence your marketing activities.</a:t>
            </a:r>
            <a:endParaRPr lang="en-IE" b="1" dirty="0"/>
          </a:p>
        </p:txBody>
      </p:sp>
      <p:sp>
        <p:nvSpPr>
          <p:cNvPr id="7" name="Rectangle 6"/>
          <p:cNvSpPr/>
          <p:nvPr/>
        </p:nvSpPr>
        <p:spPr>
          <a:xfrm>
            <a:off x="2887524" y="3564342"/>
            <a:ext cx="4164569" cy="1328265"/>
          </a:xfrm>
          <a:prstGeom prst="rect">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eaLnBrk="1" fontAlgn="auto" hangingPunct="1">
              <a:spcBef>
                <a:spcPts val="0"/>
              </a:spcBef>
              <a:spcAft>
                <a:spcPts val="0"/>
              </a:spcAft>
              <a:defRPr/>
            </a:pPr>
            <a:r>
              <a:rPr lang="en-IE" sz="2400" b="1" dirty="0">
                <a:solidFill>
                  <a:schemeClr val="bg1"/>
                </a:solidFill>
              </a:rPr>
              <a:t>Trade Secrets </a:t>
            </a:r>
          </a:p>
          <a:p>
            <a:pPr lvl="0" algn="ctr" eaLnBrk="1" fontAlgn="auto" hangingPunct="1">
              <a:spcBef>
                <a:spcPts val="0"/>
              </a:spcBef>
              <a:spcAft>
                <a:spcPts val="0"/>
              </a:spcAft>
              <a:defRPr/>
            </a:pPr>
            <a:endParaRPr lang="en-IE" sz="1000" dirty="0">
              <a:solidFill>
                <a:schemeClr val="bg1"/>
              </a:solidFill>
            </a:endParaRPr>
          </a:p>
          <a:p>
            <a:pPr lvl="0" algn="ctr" eaLnBrk="1" fontAlgn="auto" hangingPunct="1">
              <a:spcBef>
                <a:spcPts val="0"/>
              </a:spcBef>
              <a:spcAft>
                <a:spcPts val="0"/>
              </a:spcAft>
              <a:defRPr/>
            </a:pPr>
            <a:r>
              <a:rPr lang="en-IE" dirty="0">
                <a:solidFill>
                  <a:schemeClr val="bg1"/>
                </a:solidFill>
              </a:rPr>
              <a:t>Protects a new invention                                e.g.  A new formula of Coke</a:t>
            </a:r>
          </a:p>
        </p:txBody>
      </p:sp>
      <p:sp>
        <p:nvSpPr>
          <p:cNvPr id="8" name="Rectangle 7"/>
          <p:cNvSpPr/>
          <p:nvPr/>
        </p:nvSpPr>
        <p:spPr>
          <a:xfrm>
            <a:off x="7404504" y="3564342"/>
            <a:ext cx="4164569" cy="1328265"/>
          </a:xfrm>
          <a:prstGeom prst="rect">
            <a:avLst/>
          </a:prstGeom>
          <a:solidFill>
            <a:srgbClr val="9EA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eaLnBrk="1" fontAlgn="auto" hangingPunct="1">
              <a:spcBef>
                <a:spcPts val="0"/>
              </a:spcBef>
              <a:spcAft>
                <a:spcPts val="0"/>
              </a:spcAft>
              <a:defRPr/>
            </a:pPr>
            <a:r>
              <a:rPr lang="en-IE" sz="2400" b="1" dirty="0">
                <a:solidFill>
                  <a:schemeClr val="bg1"/>
                </a:solidFill>
              </a:rPr>
              <a:t>Trademarks</a:t>
            </a:r>
          </a:p>
          <a:p>
            <a:pPr lvl="0" algn="ctr" eaLnBrk="1" fontAlgn="auto" hangingPunct="1">
              <a:spcBef>
                <a:spcPts val="0"/>
              </a:spcBef>
              <a:spcAft>
                <a:spcPts val="0"/>
              </a:spcAft>
              <a:defRPr/>
            </a:pPr>
            <a:endParaRPr lang="en-IE" sz="1000" dirty="0">
              <a:solidFill>
                <a:schemeClr val="bg1"/>
              </a:solidFill>
            </a:endParaRPr>
          </a:p>
          <a:p>
            <a:pPr lvl="0" algn="ctr" eaLnBrk="1" fontAlgn="auto" hangingPunct="1">
              <a:spcBef>
                <a:spcPts val="0"/>
              </a:spcBef>
              <a:spcAft>
                <a:spcPts val="0"/>
              </a:spcAft>
              <a:defRPr/>
            </a:pPr>
            <a:r>
              <a:rPr lang="en-IE" dirty="0">
                <a:solidFill>
                  <a:schemeClr val="bg1"/>
                </a:solidFill>
              </a:rPr>
              <a:t>Protects brands e.g. Apple</a:t>
            </a:r>
          </a:p>
        </p:txBody>
      </p:sp>
      <p:sp>
        <p:nvSpPr>
          <p:cNvPr id="9" name="Rectangle 8"/>
          <p:cNvSpPr/>
          <p:nvPr/>
        </p:nvSpPr>
        <p:spPr>
          <a:xfrm>
            <a:off x="2849424" y="5022075"/>
            <a:ext cx="4164569" cy="1328265"/>
          </a:xfrm>
          <a:prstGeom prst="rect">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IE" sz="2400" b="1" dirty="0">
                <a:solidFill>
                  <a:schemeClr val="bg1"/>
                </a:solidFill>
              </a:rPr>
              <a:t>Copyrights</a:t>
            </a:r>
          </a:p>
          <a:p>
            <a:pPr algn="ctr"/>
            <a:endParaRPr lang="en-IE" sz="1000" dirty="0">
              <a:solidFill>
                <a:schemeClr val="bg1"/>
              </a:solidFill>
            </a:endParaRPr>
          </a:p>
          <a:p>
            <a:pPr algn="ctr"/>
            <a:r>
              <a:rPr lang="en-IE" dirty="0">
                <a:solidFill>
                  <a:schemeClr val="bg1"/>
                </a:solidFill>
              </a:rPr>
              <a:t>Protects works of authorship e.g. drawings, movies, books </a:t>
            </a:r>
          </a:p>
        </p:txBody>
      </p:sp>
      <p:sp>
        <p:nvSpPr>
          <p:cNvPr id="10" name="Rectangle 9"/>
          <p:cNvSpPr/>
          <p:nvPr/>
        </p:nvSpPr>
        <p:spPr>
          <a:xfrm>
            <a:off x="7404504" y="5021137"/>
            <a:ext cx="4164569" cy="1328265"/>
          </a:xfrm>
          <a:prstGeom prst="rect">
            <a:avLst/>
          </a:prstGeom>
          <a:solidFill>
            <a:srgbClr val="F26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eaLnBrk="1" fontAlgn="auto" hangingPunct="1">
              <a:spcBef>
                <a:spcPts val="0"/>
              </a:spcBef>
              <a:spcAft>
                <a:spcPts val="0"/>
              </a:spcAft>
              <a:defRPr/>
            </a:pPr>
            <a:r>
              <a:rPr lang="en-IE" sz="2400" b="1" dirty="0">
                <a:solidFill>
                  <a:schemeClr val="bg1"/>
                </a:solidFill>
              </a:rPr>
              <a:t>Patents</a:t>
            </a:r>
          </a:p>
          <a:p>
            <a:pPr lvl="0" algn="ctr" eaLnBrk="1" fontAlgn="auto" hangingPunct="1">
              <a:spcBef>
                <a:spcPts val="0"/>
              </a:spcBef>
              <a:spcAft>
                <a:spcPts val="0"/>
              </a:spcAft>
              <a:defRPr/>
            </a:pPr>
            <a:endParaRPr lang="en-IE" sz="1000" dirty="0">
              <a:solidFill>
                <a:schemeClr val="bg1"/>
              </a:solidFill>
            </a:endParaRPr>
          </a:p>
          <a:p>
            <a:pPr lvl="0" algn="ctr" eaLnBrk="1" fontAlgn="auto" hangingPunct="1">
              <a:spcBef>
                <a:spcPts val="0"/>
              </a:spcBef>
              <a:spcAft>
                <a:spcPts val="0"/>
              </a:spcAft>
              <a:defRPr/>
            </a:pPr>
            <a:r>
              <a:rPr lang="en-IE" dirty="0">
                <a:solidFill>
                  <a:schemeClr val="bg1"/>
                </a:solidFill>
              </a:rPr>
              <a:t>Protects functional or                      ornamental features</a:t>
            </a:r>
          </a:p>
        </p:txBody>
      </p:sp>
      <p:cxnSp>
        <p:nvCxnSpPr>
          <p:cNvPr id="11" name="Straight Connector 10"/>
          <p:cNvCxnSpPr/>
          <p:nvPr/>
        </p:nvCxnSpPr>
        <p:spPr>
          <a:xfrm>
            <a:off x="2818154" y="3462727"/>
            <a:ext cx="88514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818154" y="4994222"/>
            <a:ext cx="88514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605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65282D0-A636-4ACB-8936-B845BCD880A8}"/>
              </a:ext>
            </a:extLst>
          </p:cNvPr>
          <p:cNvGraphicFramePr>
            <a:graphicFrameLocks noGrp="1"/>
          </p:cNvGraphicFramePr>
          <p:nvPr>
            <p:extLst>
              <p:ext uri="{D42A27DB-BD31-4B8C-83A1-F6EECF244321}">
                <p14:modId xmlns:p14="http://schemas.microsoft.com/office/powerpoint/2010/main" val="2536908569"/>
              </p:ext>
            </p:extLst>
          </p:nvPr>
        </p:nvGraphicFramePr>
        <p:xfrm>
          <a:off x="3322640" y="1643465"/>
          <a:ext cx="8573963" cy="4725053"/>
        </p:xfrm>
        <a:graphic>
          <a:graphicData uri="http://schemas.openxmlformats.org/drawingml/2006/table">
            <a:tbl>
              <a:tblPr firstRow="1" firstCol="1" bandRow="1"/>
              <a:tblGrid>
                <a:gridCol w="818998">
                  <a:extLst>
                    <a:ext uri="{9D8B030D-6E8A-4147-A177-3AD203B41FA5}">
                      <a16:colId xmlns:a16="http://schemas.microsoft.com/office/drawing/2014/main" val="3758476342"/>
                    </a:ext>
                  </a:extLst>
                </a:gridCol>
                <a:gridCol w="806021">
                  <a:extLst>
                    <a:ext uri="{9D8B030D-6E8A-4147-A177-3AD203B41FA5}">
                      <a16:colId xmlns:a16="http://schemas.microsoft.com/office/drawing/2014/main" val="48869882"/>
                    </a:ext>
                  </a:extLst>
                </a:gridCol>
                <a:gridCol w="1244710">
                  <a:extLst>
                    <a:ext uri="{9D8B030D-6E8A-4147-A177-3AD203B41FA5}">
                      <a16:colId xmlns:a16="http://schemas.microsoft.com/office/drawing/2014/main" val="271976030"/>
                    </a:ext>
                  </a:extLst>
                </a:gridCol>
                <a:gridCol w="1797916">
                  <a:extLst>
                    <a:ext uri="{9D8B030D-6E8A-4147-A177-3AD203B41FA5}">
                      <a16:colId xmlns:a16="http://schemas.microsoft.com/office/drawing/2014/main" val="3425142045"/>
                    </a:ext>
                  </a:extLst>
                </a:gridCol>
                <a:gridCol w="1279285">
                  <a:extLst>
                    <a:ext uri="{9D8B030D-6E8A-4147-A177-3AD203B41FA5}">
                      <a16:colId xmlns:a16="http://schemas.microsoft.com/office/drawing/2014/main" val="3434532958"/>
                    </a:ext>
                  </a:extLst>
                </a:gridCol>
                <a:gridCol w="1198610">
                  <a:extLst>
                    <a:ext uri="{9D8B030D-6E8A-4147-A177-3AD203B41FA5}">
                      <a16:colId xmlns:a16="http://schemas.microsoft.com/office/drawing/2014/main" val="681488198"/>
                    </a:ext>
                  </a:extLst>
                </a:gridCol>
                <a:gridCol w="1428423">
                  <a:extLst>
                    <a:ext uri="{9D8B030D-6E8A-4147-A177-3AD203B41FA5}">
                      <a16:colId xmlns:a16="http://schemas.microsoft.com/office/drawing/2014/main" val="556664055"/>
                    </a:ext>
                  </a:extLst>
                </a:gridCol>
              </a:tblGrid>
              <a:tr h="325120">
                <a:tc gridSpan="2">
                  <a:txBody>
                    <a:bodyPr/>
                    <a:lstStyle/>
                    <a:p>
                      <a:pPr>
                        <a:spcAft>
                          <a:spcPts val="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EA5273"/>
                      </a:solidFill>
                      <a:prstDash val="solid"/>
                      <a:round/>
                      <a:headEnd type="none" w="med" len="med"/>
                      <a:tailEnd type="none" w="med" len="med"/>
                    </a:lnL>
                    <a:lnR w="19050" cap="flat" cmpd="sng" algn="ctr">
                      <a:solidFill>
                        <a:srgbClr val="EA5273"/>
                      </a:solidFill>
                      <a:prstDash val="solid"/>
                      <a:round/>
                      <a:headEnd type="none" w="med" len="med"/>
                      <a:tailEnd type="none" w="med" len="med"/>
                    </a:lnR>
                    <a:lnT w="19050" cap="flat" cmpd="sng" algn="ctr">
                      <a:solidFill>
                        <a:srgbClr val="EA5273"/>
                      </a:solidFill>
                      <a:prstDash val="solid"/>
                      <a:round/>
                      <a:headEnd type="none" w="med" len="med"/>
                      <a:tailEnd type="none" w="med" len="med"/>
                    </a:lnT>
                    <a:lnB w="19050" cap="flat" cmpd="sng" algn="ctr">
                      <a:solidFill>
                        <a:srgbClr val="EA5273"/>
                      </a:solidFill>
                      <a:prstDash val="solid"/>
                      <a:round/>
                      <a:headEnd type="none" w="med" len="med"/>
                      <a:tailEnd type="none" w="med" len="med"/>
                    </a:lnB>
                    <a:solidFill>
                      <a:srgbClr val="EA5273"/>
                    </a:solidFill>
                  </a:tcPr>
                </a:tc>
                <a:tc hMerge="1">
                  <a:txBody>
                    <a:bodyPr/>
                    <a:lstStyle/>
                    <a:p>
                      <a:endParaRPr lang="en-IE"/>
                    </a:p>
                  </a:txBody>
                  <a:tcPr/>
                </a:tc>
                <a:tc>
                  <a:txBody>
                    <a:bodyPr/>
                    <a:lstStyle/>
                    <a:p>
                      <a:pPr>
                        <a:spcAft>
                          <a:spcPts val="0"/>
                        </a:spcAft>
                      </a:pPr>
                      <a:r>
                        <a:rPr lang="en-IE"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PROTECTS</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EA5273"/>
                      </a:solidFill>
                      <a:prstDash val="solid"/>
                      <a:round/>
                      <a:headEnd type="none" w="med" len="med"/>
                      <a:tailEnd type="none" w="med" len="med"/>
                    </a:lnL>
                    <a:lnR w="19050" cap="flat" cmpd="sng" algn="ctr">
                      <a:solidFill>
                        <a:srgbClr val="EA5273"/>
                      </a:solidFill>
                      <a:prstDash val="solid"/>
                      <a:round/>
                      <a:headEnd type="none" w="med" len="med"/>
                      <a:tailEnd type="none" w="med" len="med"/>
                    </a:lnR>
                    <a:lnT w="19050" cap="flat" cmpd="sng" algn="ctr">
                      <a:solidFill>
                        <a:srgbClr val="EA5273"/>
                      </a:solidFill>
                      <a:prstDash val="solid"/>
                      <a:round/>
                      <a:headEnd type="none" w="med" len="med"/>
                      <a:tailEnd type="none" w="med" len="med"/>
                    </a:lnT>
                    <a:lnB w="19050" cap="flat" cmpd="sng" algn="ctr">
                      <a:solidFill>
                        <a:srgbClr val="EA5273"/>
                      </a:solidFill>
                      <a:prstDash val="solid"/>
                      <a:round/>
                      <a:headEnd type="none" w="med" len="med"/>
                      <a:tailEnd type="none" w="med" len="med"/>
                    </a:lnB>
                    <a:solidFill>
                      <a:srgbClr val="EA5273"/>
                    </a:solidFill>
                  </a:tcPr>
                </a:tc>
                <a:tc>
                  <a:txBody>
                    <a:bodyPr/>
                    <a:lstStyle/>
                    <a:p>
                      <a:pPr>
                        <a:spcAft>
                          <a:spcPts val="0"/>
                        </a:spcAft>
                      </a:pPr>
                      <a:r>
                        <a:rPr lang="en-IE"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INFRINGEMENT</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EA5273"/>
                      </a:solidFill>
                      <a:prstDash val="solid"/>
                      <a:round/>
                      <a:headEnd type="none" w="med" len="med"/>
                      <a:tailEnd type="none" w="med" len="med"/>
                    </a:lnL>
                    <a:lnR w="19050" cap="flat" cmpd="sng" algn="ctr">
                      <a:solidFill>
                        <a:srgbClr val="EA5273"/>
                      </a:solidFill>
                      <a:prstDash val="solid"/>
                      <a:round/>
                      <a:headEnd type="none" w="med" len="med"/>
                      <a:tailEnd type="none" w="med" len="med"/>
                    </a:lnR>
                    <a:lnT w="19050" cap="flat" cmpd="sng" algn="ctr">
                      <a:solidFill>
                        <a:srgbClr val="EA5273"/>
                      </a:solidFill>
                      <a:prstDash val="solid"/>
                      <a:round/>
                      <a:headEnd type="none" w="med" len="med"/>
                      <a:tailEnd type="none" w="med" len="med"/>
                    </a:lnT>
                    <a:lnB w="19050" cap="flat" cmpd="sng" algn="ctr">
                      <a:solidFill>
                        <a:srgbClr val="EA5273"/>
                      </a:solidFill>
                      <a:prstDash val="solid"/>
                      <a:round/>
                      <a:headEnd type="none" w="med" len="med"/>
                      <a:tailEnd type="none" w="med" len="med"/>
                    </a:lnB>
                    <a:solidFill>
                      <a:srgbClr val="EA5273"/>
                    </a:solidFill>
                  </a:tcPr>
                </a:tc>
                <a:tc>
                  <a:txBody>
                    <a:bodyPr/>
                    <a:lstStyle/>
                    <a:p>
                      <a:pPr>
                        <a:spcAft>
                          <a:spcPts val="0"/>
                        </a:spcAft>
                      </a:pPr>
                      <a:r>
                        <a:rPr lang="en-IE"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REGISTRATION</a:t>
                      </a:r>
                      <a:r>
                        <a:rPr lang="en-IE"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PROCESS</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EA5273"/>
                      </a:solidFill>
                      <a:prstDash val="solid"/>
                      <a:round/>
                      <a:headEnd type="none" w="med" len="med"/>
                      <a:tailEnd type="none" w="med" len="med"/>
                    </a:lnL>
                    <a:lnR w="19050" cap="flat" cmpd="sng" algn="ctr">
                      <a:solidFill>
                        <a:srgbClr val="EA5273"/>
                      </a:solidFill>
                      <a:prstDash val="solid"/>
                      <a:round/>
                      <a:headEnd type="none" w="med" len="med"/>
                      <a:tailEnd type="none" w="med" len="med"/>
                    </a:lnR>
                    <a:lnT w="19050" cap="flat" cmpd="sng" algn="ctr">
                      <a:solidFill>
                        <a:srgbClr val="EA5273"/>
                      </a:solidFill>
                      <a:prstDash val="solid"/>
                      <a:round/>
                      <a:headEnd type="none" w="med" len="med"/>
                      <a:tailEnd type="none" w="med" len="med"/>
                    </a:lnT>
                    <a:lnB w="19050" cap="flat" cmpd="sng" algn="ctr">
                      <a:solidFill>
                        <a:srgbClr val="EA5273"/>
                      </a:solidFill>
                      <a:prstDash val="solid"/>
                      <a:round/>
                      <a:headEnd type="none" w="med" len="med"/>
                      <a:tailEnd type="none" w="med" len="med"/>
                    </a:lnB>
                    <a:solidFill>
                      <a:srgbClr val="EA5273"/>
                    </a:solidFill>
                  </a:tcPr>
                </a:tc>
                <a:tc>
                  <a:txBody>
                    <a:bodyPr/>
                    <a:lstStyle/>
                    <a:p>
                      <a:pPr>
                        <a:spcAft>
                          <a:spcPts val="0"/>
                        </a:spcAft>
                      </a:pPr>
                      <a:r>
                        <a:rPr lang="en-IE"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TERM</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EA5273"/>
                      </a:solidFill>
                      <a:prstDash val="solid"/>
                      <a:round/>
                      <a:headEnd type="none" w="med" len="med"/>
                      <a:tailEnd type="none" w="med" len="med"/>
                    </a:lnL>
                    <a:lnR w="19050" cap="flat" cmpd="sng" algn="ctr">
                      <a:solidFill>
                        <a:srgbClr val="EA5273"/>
                      </a:solidFill>
                      <a:prstDash val="solid"/>
                      <a:round/>
                      <a:headEnd type="none" w="med" len="med"/>
                      <a:tailEnd type="none" w="med" len="med"/>
                    </a:lnR>
                    <a:lnT w="19050" cap="flat" cmpd="sng" algn="ctr">
                      <a:solidFill>
                        <a:srgbClr val="EA5273"/>
                      </a:solidFill>
                      <a:prstDash val="solid"/>
                      <a:round/>
                      <a:headEnd type="none" w="med" len="med"/>
                      <a:tailEnd type="none" w="med" len="med"/>
                    </a:lnT>
                    <a:lnB w="19050" cap="flat" cmpd="sng" algn="ctr">
                      <a:solidFill>
                        <a:srgbClr val="EA5273"/>
                      </a:solidFill>
                      <a:prstDash val="solid"/>
                      <a:round/>
                      <a:headEnd type="none" w="med" len="med"/>
                      <a:tailEnd type="none" w="med" len="med"/>
                    </a:lnB>
                    <a:solidFill>
                      <a:srgbClr val="EA5273"/>
                    </a:solidFill>
                  </a:tcPr>
                </a:tc>
                <a:tc>
                  <a:txBody>
                    <a:bodyPr/>
                    <a:lstStyle/>
                    <a:p>
                      <a:pPr>
                        <a:spcAft>
                          <a:spcPts val="0"/>
                        </a:spcAft>
                      </a:pPr>
                      <a:r>
                        <a:rPr lang="en-IE"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COMPARATIVE</a:t>
                      </a:r>
                      <a:r>
                        <a:rPr lang="en-IE"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COSTS</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EA5273"/>
                      </a:solidFill>
                      <a:prstDash val="solid"/>
                      <a:round/>
                      <a:headEnd type="none" w="med" len="med"/>
                      <a:tailEnd type="none" w="med" len="med"/>
                    </a:lnL>
                    <a:lnR w="19050" cap="flat" cmpd="sng" algn="ctr">
                      <a:solidFill>
                        <a:srgbClr val="EA5273"/>
                      </a:solidFill>
                      <a:prstDash val="solid"/>
                      <a:round/>
                      <a:headEnd type="none" w="med" len="med"/>
                      <a:tailEnd type="none" w="med" len="med"/>
                    </a:lnR>
                    <a:lnT w="19050" cap="flat" cmpd="sng" algn="ctr">
                      <a:solidFill>
                        <a:srgbClr val="EA5273"/>
                      </a:solidFill>
                      <a:prstDash val="solid"/>
                      <a:round/>
                      <a:headEnd type="none" w="med" len="med"/>
                      <a:tailEnd type="none" w="med" len="med"/>
                    </a:lnT>
                    <a:lnB w="19050" cap="flat" cmpd="sng" algn="ctr">
                      <a:solidFill>
                        <a:srgbClr val="EA5273"/>
                      </a:solidFill>
                      <a:prstDash val="solid"/>
                      <a:round/>
                      <a:headEnd type="none" w="med" len="med"/>
                      <a:tailEnd type="none" w="med" len="med"/>
                    </a:lnB>
                    <a:solidFill>
                      <a:srgbClr val="EA5273"/>
                    </a:solidFill>
                  </a:tcPr>
                </a:tc>
                <a:extLst>
                  <a:ext uri="{0D108BD9-81ED-4DB2-BD59-A6C34878D82A}">
                    <a16:rowId xmlns:a16="http://schemas.microsoft.com/office/drawing/2014/main" val="3767207146"/>
                  </a:ext>
                </a:extLst>
              </a:tr>
              <a:tr h="704311">
                <a:tc rowSpan="2">
                  <a:txBody>
                    <a:bodyPr/>
                    <a:lstStyle/>
                    <a:p>
                      <a:pPr>
                        <a:spcAft>
                          <a:spcPts val="0"/>
                        </a:spcAft>
                      </a:pPr>
                      <a:r>
                        <a:rPr lang="en-IE" sz="1600" b="1" dirty="0">
                          <a:solidFill>
                            <a:srgbClr val="EA5273"/>
                          </a:solidFill>
                          <a:effectLst/>
                          <a:latin typeface="Calibri" panose="020F0502020204030204" pitchFamily="34" charset="0"/>
                          <a:ea typeface="Calibri" panose="020F0502020204030204" pitchFamily="34" charset="0"/>
                          <a:cs typeface="Times New Roman" panose="02020603050405020304" pitchFamily="18" charset="0"/>
                        </a:rPr>
                        <a:t>PATENT</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EA5273"/>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Utility Patent</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EA5273"/>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Functional Aspects</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EA5273"/>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Make, Use, Offer, Sale, Import</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EA5273"/>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Yes</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EA5273"/>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20 years upon filing</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EA5273"/>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Expensive</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EA5273"/>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extLst>
                  <a:ext uri="{0D108BD9-81ED-4DB2-BD59-A6C34878D82A}">
                    <a16:rowId xmlns:a16="http://schemas.microsoft.com/office/drawing/2014/main" val="2307610914"/>
                  </a:ext>
                </a:extLst>
              </a:tr>
              <a:tr h="704311">
                <a:tc vMerge="1">
                  <a:txBody>
                    <a:bodyPr/>
                    <a:lstStyle/>
                    <a:p>
                      <a:endParaRPr lang="en-IE"/>
                    </a:p>
                  </a:txBody>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Design Patent</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Ornamental Features</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Make, Use, Offer, Sale, Import</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Yes</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15 years upon filing</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Moderate</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extLst>
                  <a:ext uri="{0D108BD9-81ED-4DB2-BD59-A6C34878D82A}">
                    <a16:rowId xmlns:a16="http://schemas.microsoft.com/office/drawing/2014/main" val="95356654"/>
                  </a:ext>
                </a:extLst>
              </a:tr>
              <a:tr h="1057445">
                <a:tc gridSpan="2">
                  <a:txBody>
                    <a:bodyPr/>
                    <a:lstStyle/>
                    <a:p>
                      <a:pPr>
                        <a:spcAft>
                          <a:spcPts val="0"/>
                        </a:spcAft>
                      </a:pPr>
                      <a:r>
                        <a:rPr lang="en-IE" sz="1800" b="1" dirty="0">
                          <a:solidFill>
                            <a:srgbClr val="EA5273"/>
                          </a:solidFill>
                          <a:effectLst/>
                          <a:latin typeface="Calibri" panose="020F0502020204030204" pitchFamily="34" charset="0"/>
                          <a:ea typeface="Calibri" panose="020F0502020204030204" pitchFamily="34" charset="0"/>
                          <a:cs typeface="Times New Roman" panose="02020603050405020304" pitchFamily="18" charset="0"/>
                        </a:rPr>
                        <a:t>TRADEMARKS</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hMerge="1">
                  <a:txBody>
                    <a:bodyPr/>
                    <a:lstStyle/>
                    <a:p>
                      <a:endParaRPr lang="en-IE"/>
                    </a:p>
                  </a:txBody>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Brands</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Used in commerce</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Optional</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Potentially indefinite, limited by use</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Inexpensive</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extLst>
                  <a:ext uri="{0D108BD9-81ED-4DB2-BD59-A6C34878D82A}">
                    <a16:rowId xmlns:a16="http://schemas.microsoft.com/office/drawing/2014/main" val="787835496"/>
                  </a:ext>
                </a:extLst>
              </a:tr>
              <a:tr h="573231">
                <a:tc gridSpan="2">
                  <a:txBody>
                    <a:bodyPr/>
                    <a:lstStyle/>
                    <a:p>
                      <a:pPr>
                        <a:spcAft>
                          <a:spcPts val="0"/>
                        </a:spcAft>
                      </a:pPr>
                      <a:r>
                        <a:rPr lang="en-IE" sz="1800" b="1" dirty="0">
                          <a:solidFill>
                            <a:srgbClr val="EA5273"/>
                          </a:solidFill>
                          <a:effectLst/>
                          <a:latin typeface="Calibri" panose="020F0502020204030204" pitchFamily="34" charset="0"/>
                          <a:ea typeface="Calibri" panose="020F0502020204030204" pitchFamily="34" charset="0"/>
                          <a:cs typeface="Times New Roman" panose="02020603050405020304" pitchFamily="18" charset="0"/>
                        </a:rPr>
                        <a:t>COPYRIGHTS</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hMerge="1">
                  <a:txBody>
                    <a:bodyPr/>
                    <a:lstStyle/>
                    <a:p>
                      <a:endParaRPr lang="en-IE"/>
                    </a:p>
                  </a:txBody>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Works of Authorship</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Copying, etc.</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Optional</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Life Plus 70 Years</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Inexpensive</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extLst>
                  <a:ext uri="{0D108BD9-81ED-4DB2-BD59-A6C34878D82A}">
                    <a16:rowId xmlns:a16="http://schemas.microsoft.com/office/drawing/2014/main" val="2287452130"/>
                  </a:ext>
                </a:extLst>
              </a:tr>
              <a:tr h="1039837">
                <a:tc gridSpan="2">
                  <a:txBody>
                    <a:bodyPr/>
                    <a:lstStyle/>
                    <a:p>
                      <a:pPr>
                        <a:spcAft>
                          <a:spcPts val="0"/>
                        </a:spcAft>
                      </a:pPr>
                      <a:r>
                        <a:rPr lang="en-IE" sz="1800" b="1" dirty="0">
                          <a:solidFill>
                            <a:srgbClr val="EA5273"/>
                          </a:solidFill>
                          <a:effectLst/>
                          <a:latin typeface="Calibri" panose="020F0502020204030204" pitchFamily="34" charset="0"/>
                          <a:ea typeface="Calibri" panose="020F0502020204030204" pitchFamily="34" charset="0"/>
                          <a:cs typeface="Times New Roman" panose="02020603050405020304" pitchFamily="18" charset="0"/>
                        </a:rPr>
                        <a:t>TRADE SECRETS</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hMerge="1">
                  <a:txBody>
                    <a:bodyPr/>
                    <a:lstStyle/>
                    <a:p>
                      <a:endParaRPr lang="en-IE"/>
                    </a:p>
                  </a:txBody>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Information</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Misappropriation</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No</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Potentially indefinite, limited by secrecy</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tc>
                  <a:txBody>
                    <a:bodyPr/>
                    <a:lstStyle/>
                    <a:p>
                      <a:pPr>
                        <a:spcAft>
                          <a:spcPts val="0"/>
                        </a:spcAft>
                      </a:pPr>
                      <a:r>
                        <a:rPr lang="en-IE" sz="1800" dirty="0">
                          <a:solidFill>
                            <a:srgbClr val="4D4D4C"/>
                          </a:solidFill>
                          <a:effectLst/>
                          <a:latin typeface="Calibri" panose="020F0502020204030204" pitchFamily="34" charset="0"/>
                          <a:ea typeface="Calibri" panose="020F0502020204030204" pitchFamily="34" charset="0"/>
                          <a:cs typeface="Times New Roman" panose="02020603050405020304" pitchFamily="18" charset="0"/>
                        </a:rPr>
                        <a:t>Depends</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BADCCD"/>
                      </a:solidFill>
                      <a:prstDash val="solid"/>
                      <a:round/>
                      <a:headEnd type="none" w="med" len="med"/>
                      <a:tailEnd type="none" w="med" len="med"/>
                    </a:lnL>
                    <a:lnR w="19050" cap="flat" cmpd="sng" algn="ctr">
                      <a:solidFill>
                        <a:srgbClr val="BADCCD"/>
                      </a:solidFill>
                      <a:prstDash val="solid"/>
                      <a:round/>
                      <a:headEnd type="none" w="med" len="med"/>
                      <a:tailEnd type="none" w="med" len="med"/>
                    </a:lnR>
                    <a:lnT w="19050" cap="flat" cmpd="sng" algn="ctr">
                      <a:solidFill>
                        <a:srgbClr val="BADCCD"/>
                      </a:solidFill>
                      <a:prstDash val="solid"/>
                      <a:round/>
                      <a:headEnd type="none" w="med" len="med"/>
                      <a:tailEnd type="none" w="med" len="med"/>
                    </a:lnT>
                    <a:lnB w="19050" cap="flat" cmpd="sng" algn="ctr">
                      <a:solidFill>
                        <a:srgbClr val="BADCCD"/>
                      </a:solidFill>
                      <a:prstDash val="solid"/>
                      <a:round/>
                      <a:headEnd type="none" w="med" len="med"/>
                      <a:tailEnd type="none" w="med" len="med"/>
                    </a:lnB>
                    <a:solidFill>
                      <a:schemeClr val="bg1"/>
                    </a:solidFill>
                  </a:tcPr>
                </a:tc>
                <a:extLst>
                  <a:ext uri="{0D108BD9-81ED-4DB2-BD59-A6C34878D82A}">
                    <a16:rowId xmlns:a16="http://schemas.microsoft.com/office/drawing/2014/main" val="1711720644"/>
                  </a:ext>
                </a:extLst>
              </a:tr>
            </a:tbl>
          </a:graphicData>
        </a:graphic>
      </p:graphicFrame>
      <p:sp>
        <p:nvSpPr>
          <p:cNvPr id="5" name="Text Placeholder 3">
            <a:extLst>
              <a:ext uri="{FF2B5EF4-FFF2-40B4-BE49-F238E27FC236}">
                <a16:creationId xmlns:a16="http://schemas.microsoft.com/office/drawing/2014/main" id="{7B4981A5-7B21-4A0B-A92F-9FF1B697ED93}"/>
              </a:ext>
            </a:extLst>
          </p:cNvPr>
          <p:cNvSpPr txBox="1">
            <a:spLocks/>
          </p:cNvSpPr>
          <p:nvPr/>
        </p:nvSpPr>
        <p:spPr bwMode="auto">
          <a:xfrm>
            <a:off x="161306" y="2940009"/>
            <a:ext cx="2886693" cy="277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charset="0"/>
              <a:buChar char="•"/>
              <a:defRPr sz="2800" kern="1200">
                <a:solidFill>
                  <a:srgbClr val="7F7F7F"/>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rgbClr val="7F7F7F"/>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rgbClr val="7F7F7F"/>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eaLnBrk="1" hangingPunct="1">
              <a:buFont typeface="Arial" charset="0"/>
              <a:buNone/>
            </a:pPr>
            <a:r>
              <a:rPr lang="en-IE" sz="2400" dirty="0">
                <a:solidFill>
                  <a:srgbClr val="6D6E6C"/>
                </a:solidFill>
              </a:rPr>
              <a:t>This table illustrates each of the four different types           of intellectual properties and what they might be used to protect in a broader sense</a:t>
            </a:r>
            <a:r>
              <a:rPr lang="is-IS" sz="2400" dirty="0">
                <a:solidFill>
                  <a:srgbClr val="6D6E6C"/>
                </a:solidFill>
              </a:rPr>
              <a:t>…</a:t>
            </a:r>
            <a:endParaRPr lang="en-IE" sz="2400" dirty="0">
              <a:solidFill>
                <a:srgbClr val="6D6E6C"/>
              </a:solidFill>
            </a:endParaRPr>
          </a:p>
          <a:p>
            <a:pPr marL="0" indent="0" eaLnBrk="1" hangingPunct="1">
              <a:buFont typeface="Arial" charset="0"/>
              <a:buNone/>
            </a:pPr>
            <a:br>
              <a:rPr lang="en-IE" sz="2400" dirty="0">
                <a:solidFill>
                  <a:srgbClr val="6D6E6C"/>
                </a:solidFill>
              </a:rPr>
            </a:br>
            <a:endParaRPr lang="en-IE" sz="2400" dirty="0">
              <a:solidFill>
                <a:srgbClr val="6D6E6C"/>
              </a:solidFill>
            </a:endParaRPr>
          </a:p>
          <a:p>
            <a:pPr marL="0" indent="0" eaLnBrk="1" hangingPunct="1">
              <a:buFont typeface="Arial" charset="0"/>
              <a:buNone/>
            </a:pPr>
            <a:endParaRPr lang="en-IE" sz="2400" dirty="0">
              <a:solidFill>
                <a:srgbClr val="6D6E6C"/>
              </a:solidFill>
            </a:endParaRPr>
          </a:p>
          <a:p>
            <a:pPr marL="0" indent="0" eaLnBrk="1" hangingPunct="1">
              <a:buFont typeface="Arial" charset="0"/>
              <a:buNone/>
            </a:pPr>
            <a:endParaRPr lang="en-IE" sz="2400" dirty="0">
              <a:solidFill>
                <a:srgbClr val="6D6E6C"/>
              </a:solidFill>
            </a:endParaRPr>
          </a:p>
          <a:p>
            <a:pPr marL="0" indent="0" eaLnBrk="1" hangingPunct="1">
              <a:buFont typeface="Arial" charset="0"/>
              <a:buNone/>
            </a:pPr>
            <a:endParaRPr lang="en-IE" sz="2400" dirty="0">
              <a:solidFill>
                <a:srgbClr val="6D6E6C"/>
              </a:solidFill>
            </a:endParaRPr>
          </a:p>
          <a:p>
            <a:pPr marL="0" indent="0" eaLnBrk="1" hangingPunct="1">
              <a:buFont typeface="Arial" charset="0"/>
              <a:buNone/>
            </a:pPr>
            <a:endParaRPr lang="en-US" sz="2400" dirty="0">
              <a:solidFill>
                <a:srgbClr val="6D6E6C"/>
              </a:solidFill>
            </a:endParaRPr>
          </a:p>
        </p:txBody>
      </p:sp>
      <p:sp>
        <p:nvSpPr>
          <p:cNvPr id="6" name="Text Placeholder 4">
            <a:extLst>
              <a:ext uri="{FF2B5EF4-FFF2-40B4-BE49-F238E27FC236}">
                <a16:creationId xmlns:a16="http://schemas.microsoft.com/office/drawing/2014/main" id="{8696B41C-4E41-4639-B683-2D92767F30E6}"/>
              </a:ext>
            </a:extLst>
          </p:cNvPr>
          <p:cNvSpPr>
            <a:spLocks noGrp="1"/>
          </p:cNvSpPr>
          <p:nvPr>
            <p:ph type="body" sz="quarter" idx="13"/>
          </p:nvPr>
        </p:nvSpPr>
        <p:spPr>
          <a:xfrm>
            <a:off x="3614518" y="143293"/>
            <a:ext cx="8282085" cy="1483734"/>
          </a:xfrm>
          <a:solidFill>
            <a:schemeClr val="bg1"/>
          </a:solidFill>
        </p:spPr>
        <p:txBody>
          <a:bodyPr>
            <a:normAutofit lnSpcReduction="10000"/>
          </a:bodyPr>
          <a:lstStyle/>
          <a:p>
            <a:pPr marL="190500"/>
            <a:r>
              <a:rPr lang="en-IE" sz="3200" b="1" dirty="0">
                <a:solidFill>
                  <a:srgbClr val="10B1A2"/>
                </a:solidFill>
              </a:rPr>
              <a:t>As part of Proof of Concept</a:t>
            </a:r>
            <a:br>
              <a:rPr lang="en-IE" sz="3200" b="1" dirty="0">
                <a:solidFill>
                  <a:srgbClr val="10B1A2"/>
                </a:solidFill>
              </a:rPr>
            </a:br>
            <a:r>
              <a:rPr lang="en-IE" sz="3200" b="1" dirty="0">
                <a:solidFill>
                  <a:srgbClr val="10B1A2"/>
                </a:solidFill>
              </a:rPr>
              <a:t>Name &amp; Protect your idea</a:t>
            </a:r>
          </a:p>
          <a:p>
            <a:pPr marL="190500"/>
            <a:r>
              <a:rPr lang="en-IE" sz="3000" b="1" i="1" dirty="0">
                <a:solidFill>
                  <a:srgbClr val="E63275"/>
                </a:solidFill>
              </a:rPr>
              <a:t>Intellectual Property Rights (IPR)</a:t>
            </a:r>
          </a:p>
          <a:p>
            <a:pPr marL="190500"/>
            <a:endParaRPr lang="en-US" b="1" dirty="0">
              <a:solidFill>
                <a:srgbClr val="10B1A2"/>
              </a:solidFill>
            </a:endParaRPr>
          </a:p>
        </p:txBody>
      </p:sp>
    </p:spTree>
    <p:extLst>
      <p:ext uri="{BB962C8B-B14F-4D97-AF65-F5344CB8AC3E}">
        <p14:creationId xmlns:p14="http://schemas.microsoft.com/office/powerpoint/2010/main" val="4104877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DA0534-C289-4151-868B-69F8988EB3D7}"/>
              </a:ext>
            </a:extLst>
          </p:cNvPr>
          <p:cNvSpPr>
            <a:spLocks noGrp="1"/>
          </p:cNvSpPr>
          <p:nvPr>
            <p:ph type="body" sz="quarter" idx="13"/>
          </p:nvPr>
        </p:nvSpPr>
        <p:spPr/>
        <p:txBody>
          <a:bodyPr/>
          <a:lstStyle/>
          <a:p>
            <a:r>
              <a:rPr lang="en-US" b="1" dirty="0">
                <a:solidFill>
                  <a:srgbClr val="E63275"/>
                </a:solidFill>
              </a:rPr>
              <a:t>IPR: </a:t>
            </a:r>
            <a:r>
              <a:rPr lang="en-US" sz="3200" b="1" dirty="0"/>
              <a:t>Generic Guidelines for Poland</a:t>
            </a:r>
          </a:p>
          <a:p>
            <a:endParaRPr lang="en-IE" dirty="0"/>
          </a:p>
        </p:txBody>
      </p:sp>
      <p:sp>
        <p:nvSpPr>
          <p:cNvPr id="6" name="Picture Placeholder 5">
            <a:extLst>
              <a:ext uri="{FF2B5EF4-FFF2-40B4-BE49-F238E27FC236}">
                <a16:creationId xmlns:a16="http://schemas.microsoft.com/office/drawing/2014/main" id="{BF7D60FD-CC15-4D55-AEDF-40F5FAD9D6CA}"/>
              </a:ext>
            </a:extLst>
          </p:cNvPr>
          <p:cNvSpPr>
            <a:spLocks noGrp="1"/>
          </p:cNvSpPr>
          <p:nvPr>
            <p:ph type="pic" sz="quarter" idx="15"/>
          </p:nvPr>
        </p:nvSpPr>
        <p:spPr/>
      </p:sp>
      <p:sp>
        <p:nvSpPr>
          <p:cNvPr id="9" name="TextBox 8">
            <a:extLst>
              <a:ext uri="{FF2B5EF4-FFF2-40B4-BE49-F238E27FC236}">
                <a16:creationId xmlns:a16="http://schemas.microsoft.com/office/drawing/2014/main" id="{2F9AB700-C8A9-4AD2-9608-9748BBFDABB1}"/>
              </a:ext>
            </a:extLst>
          </p:cNvPr>
          <p:cNvSpPr txBox="1"/>
          <p:nvPr/>
        </p:nvSpPr>
        <p:spPr>
          <a:xfrm>
            <a:off x="9865052" y="3542987"/>
            <a:ext cx="1887794" cy="461665"/>
          </a:xfrm>
          <a:prstGeom prst="rect">
            <a:avLst/>
          </a:prstGeom>
          <a:solidFill>
            <a:schemeClr val="bg1"/>
          </a:solidFill>
          <a:ln w="76200">
            <a:solidFill>
              <a:srgbClr val="FF0000"/>
            </a:solidFill>
          </a:ln>
        </p:spPr>
        <p:txBody>
          <a:bodyPr wrap="square" rtlCol="0">
            <a:spAutoFit/>
          </a:bodyPr>
          <a:lstStyle/>
          <a:p>
            <a:pPr algn="ctr">
              <a:spcBef>
                <a:spcPts val="600"/>
              </a:spcBef>
              <a:spcAft>
                <a:spcPts val="600"/>
              </a:spcAft>
            </a:pPr>
            <a:r>
              <a:rPr lang="en-IE" sz="2400" b="1" dirty="0">
                <a:solidFill>
                  <a:srgbClr val="FF0000"/>
                </a:solidFill>
              </a:rPr>
              <a:t>POLAND</a:t>
            </a:r>
          </a:p>
        </p:txBody>
      </p:sp>
      <p:pic>
        <p:nvPicPr>
          <p:cNvPr id="7" name="Picture 2" descr="Image result for polish flag">
            <a:extLst>
              <a:ext uri="{FF2B5EF4-FFF2-40B4-BE49-F238E27FC236}">
                <a16:creationId xmlns:a16="http://schemas.microsoft.com/office/drawing/2014/main" id="{0FFC6799-2731-49C6-8B29-980F92DDD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9503" y="1786181"/>
            <a:ext cx="2113266" cy="1317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A0550B-6B0A-4515-8483-D67E04792467}"/>
              </a:ext>
            </a:extLst>
          </p:cNvPr>
          <p:cNvPicPr>
            <a:picLocks noChangeAspect="1"/>
          </p:cNvPicPr>
          <p:nvPr/>
        </p:nvPicPr>
        <p:blipFill>
          <a:blip r:embed="rId3"/>
          <a:stretch>
            <a:fillRect/>
          </a:stretch>
        </p:blipFill>
        <p:spPr>
          <a:xfrm>
            <a:off x="3184071" y="1893434"/>
            <a:ext cx="5486207" cy="3319697"/>
          </a:xfrm>
          <a:prstGeom prst="rect">
            <a:avLst/>
          </a:prstGeom>
        </p:spPr>
      </p:pic>
      <p:sp>
        <p:nvSpPr>
          <p:cNvPr id="5" name="Rectangle 4">
            <a:extLst>
              <a:ext uri="{FF2B5EF4-FFF2-40B4-BE49-F238E27FC236}">
                <a16:creationId xmlns:a16="http://schemas.microsoft.com/office/drawing/2014/main" id="{CC2B096A-5D8A-49B9-B4EC-01B337B025D7}"/>
              </a:ext>
            </a:extLst>
          </p:cNvPr>
          <p:cNvSpPr/>
          <p:nvPr/>
        </p:nvSpPr>
        <p:spPr>
          <a:xfrm>
            <a:off x="60891" y="1650161"/>
            <a:ext cx="2818943" cy="3785652"/>
          </a:xfrm>
          <a:prstGeom prst="rect">
            <a:avLst/>
          </a:prstGeom>
        </p:spPr>
        <p:txBody>
          <a:bodyPr wrap="square">
            <a:spAutoFit/>
          </a:bodyPr>
          <a:lstStyle/>
          <a:p>
            <a:pPr algn="ctr"/>
            <a:r>
              <a:rPr lang="en-US" sz="2400" dirty="0">
                <a:solidFill>
                  <a:srgbClr val="6D6E6C"/>
                </a:solidFill>
              </a:rPr>
              <a:t>On this official website of Polish government there are tabs where one can find various information about the process, protection and application of IPR laws.</a:t>
            </a:r>
            <a:endParaRPr lang="en-IE" sz="2400" dirty="0">
              <a:solidFill>
                <a:srgbClr val="6D6E6C"/>
              </a:solidFill>
            </a:endParaRPr>
          </a:p>
        </p:txBody>
      </p:sp>
    </p:spTree>
    <p:extLst>
      <p:ext uri="{BB962C8B-B14F-4D97-AF65-F5344CB8AC3E}">
        <p14:creationId xmlns:p14="http://schemas.microsoft.com/office/powerpoint/2010/main" val="719656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DA0534-C289-4151-868B-69F8988EB3D7}"/>
              </a:ext>
            </a:extLst>
          </p:cNvPr>
          <p:cNvSpPr>
            <a:spLocks noGrp="1"/>
          </p:cNvSpPr>
          <p:nvPr>
            <p:ph type="body" sz="quarter" idx="13"/>
          </p:nvPr>
        </p:nvSpPr>
        <p:spPr/>
        <p:txBody>
          <a:bodyPr/>
          <a:lstStyle/>
          <a:p>
            <a:r>
              <a:rPr lang="en-US" b="1" dirty="0">
                <a:solidFill>
                  <a:srgbClr val="E63275"/>
                </a:solidFill>
              </a:rPr>
              <a:t>IPR: </a:t>
            </a:r>
            <a:r>
              <a:rPr lang="en-US" sz="3200" b="1" dirty="0"/>
              <a:t>Generic Guidelines for Turkey</a:t>
            </a:r>
          </a:p>
          <a:p>
            <a:endParaRPr lang="en-IE" dirty="0"/>
          </a:p>
        </p:txBody>
      </p:sp>
      <p:sp>
        <p:nvSpPr>
          <p:cNvPr id="6" name="Picture Placeholder 5">
            <a:extLst>
              <a:ext uri="{FF2B5EF4-FFF2-40B4-BE49-F238E27FC236}">
                <a16:creationId xmlns:a16="http://schemas.microsoft.com/office/drawing/2014/main" id="{BF7D60FD-CC15-4D55-AEDF-40F5FAD9D6CA}"/>
              </a:ext>
            </a:extLst>
          </p:cNvPr>
          <p:cNvSpPr>
            <a:spLocks noGrp="1"/>
          </p:cNvSpPr>
          <p:nvPr>
            <p:ph type="pic" sz="quarter" idx="15"/>
          </p:nvPr>
        </p:nvSpPr>
        <p:spPr/>
      </p:sp>
      <p:pic>
        <p:nvPicPr>
          <p:cNvPr id="8" name="Picture 7">
            <a:extLst>
              <a:ext uri="{FF2B5EF4-FFF2-40B4-BE49-F238E27FC236}">
                <a16:creationId xmlns:a16="http://schemas.microsoft.com/office/drawing/2014/main" id="{1E22A825-D9BA-4637-BE88-314A0AC377EA}"/>
              </a:ext>
            </a:extLst>
          </p:cNvPr>
          <p:cNvPicPr>
            <a:picLocks noChangeAspect="1"/>
          </p:cNvPicPr>
          <p:nvPr/>
        </p:nvPicPr>
        <p:blipFill>
          <a:blip r:embed="rId2"/>
          <a:stretch>
            <a:fillRect/>
          </a:stretch>
        </p:blipFill>
        <p:spPr>
          <a:xfrm>
            <a:off x="9765129" y="1893434"/>
            <a:ext cx="2087640" cy="1391760"/>
          </a:xfrm>
          <a:prstGeom prst="rect">
            <a:avLst/>
          </a:prstGeom>
        </p:spPr>
      </p:pic>
      <p:sp>
        <p:nvSpPr>
          <p:cNvPr id="9" name="TextBox 8">
            <a:extLst>
              <a:ext uri="{FF2B5EF4-FFF2-40B4-BE49-F238E27FC236}">
                <a16:creationId xmlns:a16="http://schemas.microsoft.com/office/drawing/2014/main" id="{2F9AB700-C8A9-4AD2-9608-9748BBFDABB1}"/>
              </a:ext>
            </a:extLst>
          </p:cNvPr>
          <p:cNvSpPr txBox="1"/>
          <p:nvPr/>
        </p:nvSpPr>
        <p:spPr>
          <a:xfrm>
            <a:off x="9865052" y="3542987"/>
            <a:ext cx="1887794" cy="461665"/>
          </a:xfrm>
          <a:prstGeom prst="rect">
            <a:avLst/>
          </a:prstGeom>
          <a:solidFill>
            <a:schemeClr val="bg1"/>
          </a:solidFill>
          <a:ln w="76200">
            <a:solidFill>
              <a:srgbClr val="FF0000"/>
            </a:solidFill>
          </a:ln>
        </p:spPr>
        <p:txBody>
          <a:bodyPr wrap="square" rtlCol="0">
            <a:spAutoFit/>
          </a:bodyPr>
          <a:lstStyle/>
          <a:p>
            <a:pPr algn="ctr">
              <a:spcBef>
                <a:spcPts val="600"/>
              </a:spcBef>
              <a:spcAft>
                <a:spcPts val="600"/>
              </a:spcAft>
            </a:pPr>
            <a:r>
              <a:rPr lang="en-IE" sz="2400" b="1" dirty="0">
                <a:solidFill>
                  <a:srgbClr val="FF0000"/>
                </a:solidFill>
              </a:rPr>
              <a:t>TURKEY</a:t>
            </a:r>
          </a:p>
        </p:txBody>
      </p:sp>
      <p:pic>
        <p:nvPicPr>
          <p:cNvPr id="2" name="Picture 1">
            <a:extLst>
              <a:ext uri="{FF2B5EF4-FFF2-40B4-BE49-F238E27FC236}">
                <a16:creationId xmlns:a16="http://schemas.microsoft.com/office/drawing/2014/main" id="{934DA559-9837-4AEB-AB2A-AD17CB4A6523}"/>
              </a:ext>
            </a:extLst>
          </p:cNvPr>
          <p:cNvPicPr>
            <a:picLocks noChangeAspect="1"/>
          </p:cNvPicPr>
          <p:nvPr/>
        </p:nvPicPr>
        <p:blipFill>
          <a:blip r:embed="rId3"/>
          <a:stretch>
            <a:fillRect/>
          </a:stretch>
        </p:blipFill>
        <p:spPr>
          <a:xfrm>
            <a:off x="3271947" y="2013517"/>
            <a:ext cx="5264914" cy="3238046"/>
          </a:xfrm>
          <a:prstGeom prst="rect">
            <a:avLst/>
          </a:prstGeom>
        </p:spPr>
      </p:pic>
    </p:spTree>
    <p:extLst>
      <p:ext uri="{BB962C8B-B14F-4D97-AF65-F5344CB8AC3E}">
        <p14:creationId xmlns:p14="http://schemas.microsoft.com/office/powerpoint/2010/main" val="3713961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DA0534-C289-4151-868B-69F8988EB3D7}"/>
              </a:ext>
            </a:extLst>
          </p:cNvPr>
          <p:cNvSpPr>
            <a:spLocks noGrp="1"/>
          </p:cNvSpPr>
          <p:nvPr>
            <p:ph type="body" sz="quarter" idx="13"/>
          </p:nvPr>
        </p:nvSpPr>
        <p:spPr/>
        <p:txBody>
          <a:bodyPr/>
          <a:lstStyle/>
          <a:p>
            <a:r>
              <a:rPr lang="en-US" b="1" dirty="0">
                <a:solidFill>
                  <a:srgbClr val="E63275"/>
                </a:solidFill>
              </a:rPr>
              <a:t>IPR: </a:t>
            </a:r>
            <a:r>
              <a:rPr lang="en-US" sz="3200" b="1" dirty="0"/>
              <a:t>Generic Guidelines </a:t>
            </a:r>
            <a:r>
              <a:rPr lang="en-US" sz="3200" b="1"/>
              <a:t>for Ireland</a:t>
            </a:r>
            <a:endParaRPr lang="en-US" sz="3200" b="1" dirty="0"/>
          </a:p>
          <a:p>
            <a:endParaRPr lang="en-IE" dirty="0"/>
          </a:p>
        </p:txBody>
      </p:sp>
      <p:sp>
        <p:nvSpPr>
          <p:cNvPr id="6" name="Picture Placeholder 5">
            <a:extLst>
              <a:ext uri="{FF2B5EF4-FFF2-40B4-BE49-F238E27FC236}">
                <a16:creationId xmlns:a16="http://schemas.microsoft.com/office/drawing/2014/main" id="{BF7D60FD-CC15-4D55-AEDF-40F5FAD9D6CA}"/>
              </a:ext>
            </a:extLst>
          </p:cNvPr>
          <p:cNvSpPr>
            <a:spLocks noGrp="1"/>
          </p:cNvSpPr>
          <p:nvPr>
            <p:ph type="pic" sz="quarter" idx="15"/>
          </p:nvPr>
        </p:nvSpPr>
        <p:spPr/>
      </p:sp>
      <p:sp>
        <p:nvSpPr>
          <p:cNvPr id="9" name="TextBox 8">
            <a:extLst>
              <a:ext uri="{FF2B5EF4-FFF2-40B4-BE49-F238E27FC236}">
                <a16:creationId xmlns:a16="http://schemas.microsoft.com/office/drawing/2014/main" id="{2F9AB700-C8A9-4AD2-9608-9748BBFDABB1}"/>
              </a:ext>
            </a:extLst>
          </p:cNvPr>
          <p:cNvSpPr txBox="1"/>
          <p:nvPr/>
        </p:nvSpPr>
        <p:spPr>
          <a:xfrm>
            <a:off x="9653755" y="3401707"/>
            <a:ext cx="1887794" cy="461665"/>
          </a:xfrm>
          <a:prstGeom prst="rect">
            <a:avLst/>
          </a:prstGeom>
          <a:solidFill>
            <a:schemeClr val="bg1"/>
          </a:solidFill>
          <a:ln w="76200">
            <a:solidFill>
              <a:srgbClr val="00B050"/>
            </a:solidFill>
          </a:ln>
        </p:spPr>
        <p:txBody>
          <a:bodyPr wrap="square" rtlCol="0">
            <a:spAutoFit/>
          </a:bodyPr>
          <a:lstStyle/>
          <a:p>
            <a:pPr algn="ctr">
              <a:spcBef>
                <a:spcPts val="600"/>
              </a:spcBef>
              <a:spcAft>
                <a:spcPts val="600"/>
              </a:spcAft>
            </a:pPr>
            <a:r>
              <a:rPr lang="en-IE" sz="2400" b="1" dirty="0">
                <a:solidFill>
                  <a:srgbClr val="00B050"/>
                </a:solidFill>
              </a:rPr>
              <a:t>Ireland</a:t>
            </a:r>
          </a:p>
        </p:txBody>
      </p:sp>
      <p:pic>
        <p:nvPicPr>
          <p:cNvPr id="3" name="Picture 2">
            <a:extLst>
              <a:ext uri="{FF2B5EF4-FFF2-40B4-BE49-F238E27FC236}">
                <a16:creationId xmlns:a16="http://schemas.microsoft.com/office/drawing/2014/main" id="{CAAD536B-18FE-4787-BAFE-923AA0E7EA5B}"/>
              </a:ext>
            </a:extLst>
          </p:cNvPr>
          <p:cNvPicPr>
            <a:picLocks noChangeAspect="1"/>
          </p:cNvPicPr>
          <p:nvPr/>
        </p:nvPicPr>
        <p:blipFill>
          <a:blip r:embed="rId2"/>
          <a:stretch>
            <a:fillRect/>
          </a:stretch>
        </p:blipFill>
        <p:spPr>
          <a:xfrm>
            <a:off x="3184071" y="2608976"/>
            <a:ext cx="5635922" cy="2252535"/>
          </a:xfrm>
          <a:prstGeom prst="rect">
            <a:avLst/>
          </a:prstGeom>
        </p:spPr>
      </p:pic>
      <p:pic>
        <p:nvPicPr>
          <p:cNvPr id="7" name="Picture 6">
            <a:extLst>
              <a:ext uri="{FF2B5EF4-FFF2-40B4-BE49-F238E27FC236}">
                <a16:creationId xmlns:a16="http://schemas.microsoft.com/office/drawing/2014/main" id="{75DDCF39-44EB-45FF-A019-731C112AD142}"/>
              </a:ext>
            </a:extLst>
          </p:cNvPr>
          <p:cNvPicPr>
            <a:picLocks noChangeAspect="1"/>
          </p:cNvPicPr>
          <p:nvPr/>
        </p:nvPicPr>
        <p:blipFill>
          <a:blip r:embed="rId3"/>
          <a:stretch>
            <a:fillRect/>
          </a:stretch>
        </p:blipFill>
        <p:spPr>
          <a:xfrm>
            <a:off x="9172663" y="1749195"/>
            <a:ext cx="2849978" cy="1424989"/>
          </a:xfrm>
          <a:prstGeom prst="rect">
            <a:avLst/>
          </a:prstGeom>
        </p:spPr>
      </p:pic>
    </p:spTree>
    <p:extLst>
      <p:ext uri="{BB962C8B-B14F-4D97-AF65-F5344CB8AC3E}">
        <p14:creationId xmlns:p14="http://schemas.microsoft.com/office/powerpoint/2010/main" val="3412854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DA0534-C289-4151-868B-69F8988EB3D7}"/>
              </a:ext>
            </a:extLst>
          </p:cNvPr>
          <p:cNvSpPr>
            <a:spLocks noGrp="1"/>
          </p:cNvSpPr>
          <p:nvPr>
            <p:ph type="body" sz="quarter" idx="13"/>
          </p:nvPr>
        </p:nvSpPr>
        <p:spPr/>
        <p:txBody>
          <a:bodyPr/>
          <a:lstStyle/>
          <a:p>
            <a:r>
              <a:rPr lang="en-US" sz="3200" b="1"/>
              <a:t>The Relevant Law for Turkey</a:t>
            </a:r>
          </a:p>
          <a:p>
            <a:endParaRPr lang="en-IE" dirty="0"/>
          </a:p>
        </p:txBody>
      </p:sp>
      <p:sp>
        <p:nvSpPr>
          <p:cNvPr id="6" name="Picture Placeholder 5">
            <a:extLst>
              <a:ext uri="{FF2B5EF4-FFF2-40B4-BE49-F238E27FC236}">
                <a16:creationId xmlns:a16="http://schemas.microsoft.com/office/drawing/2014/main" id="{BF7D60FD-CC15-4D55-AEDF-40F5FAD9D6CA}"/>
              </a:ext>
            </a:extLst>
          </p:cNvPr>
          <p:cNvSpPr>
            <a:spLocks noGrp="1"/>
          </p:cNvSpPr>
          <p:nvPr>
            <p:ph type="pic" sz="quarter" idx="15"/>
          </p:nvPr>
        </p:nvSpPr>
        <p:spPr/>
      </p:sp>
      <p:pic>
        <p:nvPicPr>
          <p:cNvPr id="8" name="Picture 7">
            <a:extLst>
              <a:ext uri="{FF2B5EF4-FFF2-40B4-BE49-F238E27FC236}">
                <a16:creationId xmlns:a16="http://schemas.microsoft.com/office/drawing/2014/main" id="{1E22A825-D9BA-4637-BE88-314A0AC377EA}"/>
              </a:ext>
            </a:extLst>
          </p:cNvPr>
          <p:cNvPicPr>
            <a:picLocks noChangeAspect="1"/>
          </p:cNvPicPr>
          <p:nvPr/>
        </p:nvPicPr>
        <p:blipFill>
          <a:blip r:embed="rId2"/>
          <a:stretch>
            <a:fillRect/>
          </a:stretch>
        </p:blipFill>
        <p:spPr>
          <a:xfrm>
            <a:off x="9765129" y="1893434"/>
            <a:ext cx="2087640" cy="1391760"/>
          </a:xfrm>
          <a:prstGeom prst="rect">
            <a:avLst/>
          </a:prstGeom>
        </p:spPr>
      </p:pic>
      <p:sp>
        <p:nvSpPr>
          <p:cNvPr id="9" name="TextBox 8">
            <a:extLst>
              <a:ext uri="{FF2B5EF4-FFF2-40B4-BE49-F238E27FC236}">
                <a16:creationId xmlns:a16="http://schemas.microsoft.com/office/drawing/2014/main" id="{2F9AB700-C8A9-4AD2-9608-9748BBFDABB1}"/>
              </a:ext>
            </a:extLst>
          </p:cNvPr>
          <p:cNvSpPr txBox="1"/>
          <p:nvPr/>
        </p:nvSpPr>
        <p:spPr>
          <a:xfrm>
            <a:off x="9865052" y="3542987"/>
            <a:ext cx="1887794" cy="461665"/>
          </a:xfrm>
          <a:prstGeom prst="rect">
            <a:avLst/>
          </a:prstGeom>
          <a:solidFill>
            <a:schemeClr val="bg1"/>
          </a:solidFill>
          <a:ln w="76200">
            <a:solidFill>
              <a:srgbClr val="FF0000"/>
            </a:solidFill>
          </a:ln>
        </p:spPr>
        <p:txBody>
          <a:bodyPr wrap="square" rtlCol="0">
            <a:spAutoFit/>
          </a:bodyPr>
          <a:lstStyle/>
          <a:p>
            <a:pPr algn="ctr">
              <a:spcBef>
                <a:spcPts val="600"/>
              </a:spcBef>
              <a:spcAft>
                <a:spcPts val="600"/>
              </a:spcAft>
            </a:pPr>
            <a:r>
              <a:rPr lang="en-IE" sz="2400" b="1">
                <a:solidFill>
                  <a:srgbClr val="FF0000"/>
                </a:solidFill>
              </a:rPr>
              <a:t>TURKEY</a:t>
            </a:r>
            <a:endParaRPr lang="en-IE" sz="2400" b="1" dirty="0">
              <a:solidFill>
                <a:srgbClr val="FF0000"/>
              </a:solidFill>
            </a:endParaRPr>
          </a:p>
        </p:txBody>
      </p:sp>
      <p:pic>
        <p:nvPicPr>
          <p:cNvPr id="3" name="Picture 2">
            <a:extLst>
              <a:ext uri="{FF2B5EF4-FFF2-40B4-BE49-F238E27FC236}">
                <a16:creationId xmlns:a16="http://schemas.microsoft.com/office/drawing/2014/main" id="{302214C7-8967-4F8A-A6C0-1FEA79FF9440}"/>
              </a:ext>
            </a:extLst>
          </p:cNvPr>
          <p:cNvPicPr>
            <a:picLocks noChangeAspect="1"/>
          </p:cNvPicPr>
          <p:nvPr/>
        </p:nvPicPr>
        <p:blipFill>
          <a:blip r:embed="rId3"/>
          <a:stretch>
            <a:fillRect/>
          </a:stretch>
        </p:blipFill>
        <p:spPr>
          <a:xfrm>
            <a:off x="3632926" y="1978726"/>
            <a:ext cx="4926147" cy="3392920"/>
          </a:xfrm>
          <a:prstGeom prst="rect">
            <a:avLst/>
          </a:prstGeom>
        </p:spPr>
      </p:pic>
    </p:spTree>
    <p:extLst>
      <p:ext uri="{BB962C8B-B14F-4D97-AF65-F5344CB8AC3E}">
        <p14:creationId xmlns:p14="http://schemas.microsoft.com/office/powerpoint/2010/main" val="1190967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b="1" dirty="0">
                <a:solidFill>
                  <a:srgbClr val="E63275"/>
                </a:solidFill>
              </a:rPr>
              <a:t>Module 4</a:t>
            </a:r>
          </a:p>
        </p:txBody>
      </p:sp>
      <p:sp>
        <p:nvSpPr>
          <p:cNvPr id="7" name="Text Placeholder 6"/>
          <p:cNvSpPr>
            <a:spLocks noGrp="1"/>
          </p:cNvSpPr>
          <p:nvPr>
            <p:ph type="body" sz="quarter" idx="14"/>
          </p:nvPr>
        </p:nvSpPr>
        <p:spPr>
          <a:xfrm>
            <a:off x="380301" y="2087287"/>
            <a:ext cx="4370375" cy="3642009"/>
          </a:xfrm>
        </p:spPr>
        <p:txBody>
          <a:bodyPr/>
          <a:lstStyle/>
          <a:p>
            <a:pPr>
              <a:spcBef>
                <a:spcPts val="0"/>
              </a:spcBef>
            </a:pPr>
            <a:r>
              <a:rPr lang="en-US" sz="2400" dirty="0"/>
              <a:t>In our earlier modules, you assessed your entrepreneurial potential, you learned why now is a good time to start-up and learned how to validate your business idea. In this module, we take you through the proof of concept process and how, with minimal resources, you can accelerate your Engineering start up idea.</a:t>
            </a:r>
          </a:p>
          <a:p>
            <a:pPr>
              <a:spcBef>
                <a:spcPts val="0"/>
              </a:spcBef>
            </a:pPr>
            <a:endParaRPr lang="en-US" sz="2400" dirty="0"/>
          </a:p>
        </p:txBody>
      </p:sp>
      <p:sp>
        <p:nvSpPr>
          <p:cNvPr id="8" name="Text Placeholder 7"/>
          <p:cNvSpPr>
            <a:spLocks noGrp="1"/>
          </p:cNvSpPr>
          <p:nvPr>
            <p:ph type="body" sz="quarter" idx="15"/>
          </p:nvPr>
        </p:nvSpPr>
        <p:spPr/>
        <p:txBody>
          <a:bodyPr/>
          <a:lstStyle/>
          <a:p>
            <a:endParaRPr lang="en-US" dirty="0"/>
          </a:p>
        </p:txBody>
      </p:sp>
      <p:sp>
        <p:nvSpPr>
          <p:cNvPr id="5" name="Text Placeholder 4"/>
          <p:cNvSpPr>
            <a:spLocks noGrp="1"/>
          </p:cNvSpPr>
          <p:nvPr>
            <p:ph type="body" sz="quarter" idx="12"/>
          </p:nvPr>
        </p:nvSpPr>
        <p:spPr>
          <a:xfrm>
            <a:off x="6271051" y="1222809"/>
            <a:ext cx="5540648" cy="1494856"/>
          </a:xfrm>
        </p:spPr>
        <p:txBody>
          <a:bodyPr anchor="t">
            <a:normAutofit/>
          </a:bodyPr>
          <a:lstStyle/>
          <a:p>
            <a:pPr fontAlgn="auto">
              <a:spcAft>
                <a:spcPts val="0"/>
              </a:spcAft>
              <a:defRPr/>
            </a:pPr>
            <a:r>
              <a:rPr lang="en-IE" b="1" dirty="0"/>
              <a:t>Proof of Concept</a:t>
            </a:r>
            <a:endParaRPr lang="en-US" b="1" dirty="0"/>
          </a:p>
          <a:p>
            <a:pPr algn="just">
              <a:defRPr/>
            </a:pPr>
            <a:r>
              <a:rPr lang="en-IE" sz="2000" dirty="0"/>
              <a:t>Learn and work through a Proof of Concept Process and Ideas Assessment, Name &amp; Protect your idea</a:t>
            </a:r>
            <a:endParaRPr lang="en-US" altLang="ja-JP" sz="2000" kern="0" dirty="0">
              <a:ea typeface="Calibri" charset="0"/>
              <a:cs typeface="Calibri" charset="0"/>
            </a:endParaRPr>
          </a:p>
          <a:p>
            <a:endParaRPr lang="en-US" dirty="0"/>
          </a:p>
        </p:txBody>
      </p:sp>
      <p:sp>
        <p:nvSpPr>
          <p:cNvPr id="9" name="Text Placeholder 8"/>
          <p:cNvSpPr>
            <a:spLocks noGrp="1"/>
          </p:cNvSpPr>
          <p:nvPr>
            <p:ph type="body" sz="quarter" idx="16"/>
          </p:nvPr>
        </p:nvSpPr>
        <p:spPr/>
        <p:txBody>
          <a:bodyPr/>
          <a:lstStyle/>
          <a:p>
            <a:endParaRPr lang="en-US" dirty="0"/>
          </a:p>
        </p:txBody>
      </p:sp>
      <p:sp>
        <p:nvSpPr>
          <p:cNvPr id="10" name="Text Placeholder 9"/>
          <p:cNvSpPr>
            <a:spLocks noGrp="1"/>
          </p:cNvSpPr>
          <p:nvPr>
            <p:ph type="body" sz="quarter" idx="17"/>
          </p:nvPr>
        </p:nvSpPr>
        <p:spPr>
          <a:xfrm>
            <a:off x="6294869" y="2857970"/>
            <a:ext cx="5353929" cy="1292995"/>
          </a:xfrm>
        </p:spPr>
        <p:txBody>
          <a:bodyPr>
            <a:normAutofit fontScale="92500" lnSpcReduction="10000"/>
          </a:bodyPr>
          <a:lstStyle/>
          <a:p>
            <a:pPr>
              <a:lnSpc>
                <a:spcPct val="110000"/>
              </a:lnSpc>
              <a:spcBef>
                <a:spcPts val="0"/>
              </a:spcBef>
            </a:pPr>
            <a:r>
              <a:rPr lang="en-US" b="1" dirty="0"/>
              <a:t>Bootstrapping</a:t>
            </a:r>
          </a:p>
          <a:p>
            <a:pPr>
              <a:defRPr/>
            </a:pPr>
            <a:r>
              <a:rPr lang="en-US" altLang="ja-JP" sz="2000" kern="0" dirty="0">
                <a:ea typeface="Calibri" charset="0"/>
                <a:cs typeface="Calibri" charset="0"/>
              </a:rPr>
              <a:t>Bootstrapping  what is it and is it right for you? The importance of</a:t>
            </a:r>
            <a:r>
              <a:rPr lang="en-IE" sz="2000" dirty="0"/>
              <a:t> minimum viable product (MVP), </a:t>
            </a:r>
            <a:r>
              <a:rPr kumimoji="1" lang="en-US" altLang="ja-JP" sz="2000" dirty="0">
                <a:ea typeface="MS PGothic" charset="-128"/>
              </a:rPr>
              <a:t>Business Models for Your Startup</a:t>
            </a:r>
            <a:endParaRPr lang="en-US" altLang="ja-JP" sz="2000" kern="0" dirty="0">
              <a:ea typeface="Calibri" charset="0"/>
              <a:cs typeface="Calibri" charset="0"/>
            </a:endParaRPr>
          </a:p>
          <a:p>
            <a:pPr>
              <a:lnSpc>
                <a:spcPct val="110000"/>
              </a:lnSpc>
              <a:spcBef>
                <a:spcPts val="0"/>
              </a:spcBef>
            </a:pPr>
            <a:endParaRPr lang="en-US" dirty="0"/>
          </a:p>
        </p:txBody>
      </p:sp>
      <p:sp>
        <p:nvSpPr>
          <p:cNvPr id="11" name="Text Placeholder 10"/>
          <p:cNvSpPr>
            <a:spLocks noGrp="1"/>
          </p:cNvSpPr>
          <p:nvPr>
            <p:ph type="body" sz="quarter" idx="18"/>
          </p:nvPr>
        </p:nvSpPr>
        <p:spPr/>
        <p:txBody>
          <a:bodyPr/>
          <a:lstStyle/>
          <a:p>
            <a:endParaRPr lang="en-US" dirty="0"/>
          </a:p>
        </p:txBody>
      </p:sp>
      <p:sp>
        <p:nvSpPr>
          <p:cNvPr id="12" name="Text Placeholder 11"/>
          <p:cNvSpPr>
            <a:spLocks noGrp="1"/>
          </p:cNvSpPr>
          <p:nvPr>
            <p:ph type="body" sz="quarter" idx="19"/>
          </p:nvPr>
        </p:nvSpPr>
        <p:spPr/>
        <p:txBody>
          <a:bodyPr>
            <a:normAutofit/>
          </a:bodyPr>
          <a:lstStyle/>
          <a:p>
            <a:r>
              <a:rPr lang="en-US" b="1" dirty="0"/>
              <a:t>Testing your idea on shoestring</a:t>
            </a:r>
          </a:p>
          <a:p>
            <a:r>
              <a:rPr kumimoji="1" lang="en-US" altLang="ja-JP" sz="2000" dirty="0">
                <a:cs typeface="Calibri" charset="0"/>
              </a:rPr>
              <a:t>Interviews, Case Studies, Startup Advice from Top Entrepreneurs</a:t>
            </a:r>
            <a:endParaRPr kumimoji="1" lang="ja-JP" altLang="en-US" sz="2000" dirty="0">
              <a:cs typeface="Calibri" charset="0"/>
            </a:endParaRPr>
          </a:p>
        </p:txBody>
      </p:sp>
    </p:spTree>
    <p:extLst>
      <p:ext uri="{BB962C8B-B14F-4D97-AF65-F5344CB8AC3E}">
        <p14:creationId xmlns:p14="http://schemas.microsoft.com/office/powerpoint/2010/main" val="1711883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80C265-360B-43B4-A2FD-6E70FE20F9D9}"/>
              </a:ext>
            </a:extLst>
          </p:cNvPr>
          <p:cNvSpPr>
            <a:spLocks noGrp="1"/>
          </p:cNvSpPr>
          <p:nvPr>
            <p:ph type="body" sz="quarter" idx="13"/>
          </p:nvPr>
        </p:nvSpPr>
        <p:spPr>
          <a:xfrm>
            <a:off x="4161984" y="428625"/>
            <a:ext cx="7741994" cy="1438427"/>
          </a:xfrm>
        </p:spPr>
        <p:txBody>
          <a:bodyPr>
            <a:normAutofit fontScale="92500"/>
          </a:bodyPr>
          <a:lstStyle/>
          <a:p>
            <a:pPr>
              <a:spcBef>
                <a:spcPts val="300"/>
              </a:spcBef>
            </a:pPr>
            <a:r>
              <a:rPr lang="en-US" altLang="ja-JP" sz="3900" b="1" dirty="0">
                <a:solidFill>
                  <a:srgbClr val="10B1A2"/>
                </a:solidFill>
                <a:latin typeface="Calibri" charset="0"/>
                <a:ea typeface="MS PGothic" charset="-128"/>
              </a:rPr>
              <a:t>European Research Council</a:t>
            </a:r>
          </a:p>
          <a:p>
            <a:pPr>
              <a:spcBef>
                <a:spcPts val="300"/>
              </a:spcBef>
            </a:pPr>
            <a:r>
              <a:rPr lang="en-IE" b="1" i="1" dirty="0">
                <a:solidFill>
                  <a:srgbClr val="E95273"/>
                </a:solidFill>
              </a:rPr>
              <a:t>ERC Proof of Concept Grant can be used to</a:t>
            </a:r>
          </a:p>
          <a:p>
            <a:endParaRPr lang="en-IE" b="1" dirty="0"/>
          </a:p>
        </p:txBody>
      </p:sp>
      <p:sp>
        <p:nvSpPr>
          <p:cNvPr id="5" name="Text Placeholder 4">
            <a:extLst>
              <a:ext uri="{FF2B5EF4-FFF2-40B4-BE49-F238E27FC236}">
                <a16:creationId xmlns:a16="http://schemas.microsoft.com/office/drawing/2014/main" id="{2DF0DA20-BD22-40A1-A2DF-B7AB0D3839D4}"/>
              </a:ext>
            </a:extLst>
          </p:cNvPr>
          <p:cNvSpPr>
            <a:spLocks noGrp="1"/>
          </p:cNvSpPr>
          <p:nvPr>
            <p:ph type="body" sz="quarter" idx="15"/>
          </p:nvPr>
        </p:nvSpPr>
        <p:spPr>
          <a:xfrm>
            <a:off x="3743325" y="2127058"/>
            <a:ext cx="4018661" cy="3960000"/>
          </a:xfrm>
        </p:spPr>
        <p:txBody>
          <a:bodyPr/>
          <a:lstStyle/>
          <a:p>
            <a:pPr marL="342900" indent="-342900">
              <a:spcBef>
                <a:spcPts val="400"/>
              </a:spcBef>
              <a:buClr>
                <a:srgbClr val="E95273"/>
              </a:buClr>
              <a:buFont typeface="Wingdings" charset="2"/>
              <a:buChar char="ü"/>
              <a:tabLst>
                <a:tab pos="4035425" algn="l"/>
              </a:tabLst>
            </a:pPr>
            <a:r>
              <a:rPr lang="en-IE" dirty="0"/>
              <a:t>Establish </a:t>
            </a:r>
            <a:r>
              <a:rPr lang="en-IE" b="1" dirty="0"/>
              <a:t>viability</a:t>
            </a:r>
            <a:r>
              <a:rPr lang="en-IE" dirty="0"/>
              <a:t>, technical issues and overall direction</a:t>
            </a:r>
          </a:p>
          <a:p>
            <a:pPr marL="342900" indent="-342900">
              <a:spcBef>
                <a:spcPts val="400"/>
              </a:spcBef>
              <a:buClr>
                <a:srgbClr val="E95273"/>
              </a:buClr>
              <a:buFont typeface="Wingdings" charset="2"/>
              <a:buChar char="ü"/>
              <a:tabLst>
                <a:tab pos="4035425" algn="l"/>
              </a:tabLst>
            </a:pPr>
            <a:r>
              <a:rPr lang="en-IE" dirty="0"/>
              <a:t>Clarify intellectual property </a:t>
            </a:r>
            <a:r>
              <a:rPr lang="en-IE" b="1" dirty="0"/>
              <a:t>rights</a:t>
            </a:r>
            <a:r>
              <a:rPr lang="en-IE" dirty="0"/>
              <a:t> position and strategy</a:t>
            </a:r>
          </a:p>
          <a:p>
            <a:pPr marL="342900" indent="-342900">
              <a:spcBef>
                <a:spcPts val="400"/>
              </a:spcBef>
              <a:buClr>
                <a:srgbClr val="E95273"/>
              </a:buClr>
              <a:buFont typeface="Wingdings" charset="2"/>
              <a:buChar char="ü"/>
              <a:tabLst>
                <a:tab pos="4035425" algn="l"/>
              </a:tabLst>
            </a:pPr>
            <a:r>
              <a:rPr lang="en-IE" dirty="0"/>
              <a:t>Provide </a:t>
            </a:r>
            <a:r>
              <a:rPr lang="en-IE" b="1" dirty="0"/>
              <a:t>feedback</a:t>
            </a:r>
            <a:r>
              <a:rPr lang="en-IE" dirty="0"/>
              <a:t> for budgeting and other forms of commercial discussion</a:t>
            </a:r>
          </a:p>
          <a:p>
            <a:pPr marL="342900" indent="-342900">
              <a:spcBef>
                <a:spcPts val="400"/>
              </a:spcBef>
              <a:buClr>
                <a:srgbClr val="E95273"/>
              </a:buClr>
              <a:buFont typeface="Wingdings" charset="2"/>
              <a:buChar char="ü"/>
              <a:tabLst>
                <a:tab pos="4035425" algn="l"/>
              </a:tabLst>
            </a:pPr>
            <a:r>
              <a:rPr lang="en-IE" dirty="0"/>
              <a:t>Provide </a:t>
            </a:r>
            <a:r>
              <a:rPr lang="en-IE" b="1" dirty="0"/>
              <a:t>connections</a:t>
            </a:r>
            <a:r>
              <a:rPr lang="en-IE" dirty="0"/>
              <a:t> to later stage funding</a:t>
            </a:r>
          </a:p>
          <a:p>
            <a:pPr marL="342900" indent="-342900">
              <a:spcBef>
                <a:spcPts val="400"/>
              </a:spcBef>
              <a:buClr>
                <a:srgbClr val="E95273"/>
              </a:buClr>
              <a:buFont typeface="Wingdings" charset="2"/>
              <a:buChar char="ü"/>
              <a:tabLst>
                <a:tab pos="4035425" algn="l"/>
              </a:tabLst>
            </a:pPr>
            <a:r>
              <a:rPr lang="en-IE" dirty="0"/>
              <a:t>Cover initial </a:t>
            </a:r>
            <a:r>
              <a:rPr lang="en-IE" b="1" dirty="0"/>
              <a:t>expenses</a:t>
            </a:r>
            <a:r>
              <a:rPr lang="en-IE" dirty="0"/>
              <a:t> for establishing a company</a:t>
            </a:r>
          </a:p>
          <a:p>
            <a:endParaRPr lang="en-IE" dirty="0"/>
          </a:p>
        </p:txBody>
      </p:sp>
      <p:sp>
        <p:nvSpPr>
          <p:cNvPr id="6" name="Text Placeholder 5">
            <a:extLst>
              <a:ext uri="{FF2B5EF4-FFF2-40B4-BE49-F238E27FC236}">
                <a16:creationId xmlns:a16="http://schemas.microsoft.com/office/drawing/2014/main" id="{9CD001C0-3C7E-4A20-878B-23A2A4B9A0D5}"/>
              </a:ext>
            </a:extLst>
          </p:cNvPr>
          <p:cNvSpPr>
            <a:spLocks noGrp="1"/>
          </p:cNvSpPr>
          <p:nvPr>
            <p:ph type="body" sz="quarter" idx="16"/>
          </p:nvPr>
        </p:nvSpPr>
        <p:spPr/>
        <p:txBody>
          <a:bodyPr/>
          <a:lstStyle/>
          <a:p>
            <a:r>
              <a:rPr lang="en-IE" dirty="0">
                <a:solidFill>
                  <a:srgbClr val="E63275"/>
                </a:solidFill>
              </a:rPr>
              <a:t>Proof of Concept Grants are up to </a:t>
            </a:r>
            <a:r>
              <a:rPr lang="en-IE" b="1" dirty="0">
                <a:solidFill>
                  <a:srgbClr val="E63275"/>
                </a:solidFill>
              </a:rPr>
              <a:t>€150 000</a:t>
            </a:r>
            <a:r>
              <a:rPr lang="en-IE" dirty="0">
                <a:solidFill>
                  <a:srgbClr val="E63275"/>
                </a:solidFill>
              </a:rPr>
              <a:t> for a period of </a:t>
            </a:r>
            <a:r>
              <a:rPr lang="en-IE" b="1" dirty="0">
                <a:solidFill>
                  <a:srgbClr val="E63275"/>
                </a:solidFill>
              </a:rPr>
              <a:t>18 months</a:t>
            </a:r>
            <a:r>
              <a:rPr lang="en-IE" dirty="0">
                <a:solidFill>
                  <a:srgbClr val="E63275"/>
                </a:solidFill>
              </a:rPr>
              <a:t>. </a:t>
            </a:r>
            <a:r>
              <a:rPr lang="en-IE" dirty="0"/>
              <a:t>More than one Proof of Concept Grant may be awarded per ERC funded frontier research project but only one Proof of Concept project may be running at any one time for the same ERC frontier research project.</a:t>
            </a:r>
          </a:p>
          <a:p>
            <a:endParaRPr lang="en-IE" dirty="0"/>
          </a:p>
        </p:txBody>
      </p:sp>
      <p:sp>
        <p:nvSpPr>
          <p:cNvPr id="7" name="テキスト プレースホルダー 36">
            <a:extLst>
              <a:ext uri="{FF2B5EF4-FFF2-40B4-BE49-F238E27FC236}">
                <a16:creationId xmlns:a16="http://schemas.microsoft.com/office/drawing/2014/main" id="{CBBD02CA-02C8-4B9E-8B00-B2850B5B130B}"/>
              </a:ext>
            </a:extLst>
          </p:cNvPr>
          <p:cNvSpPr txBox="1">
            <a:spLocks/>
          </p:cNvSpPr>
          <p:nvPr/>
        </p:nvSpPr>
        <p:spPr bwMode="auto">
          <a:xfrm>
            <a:off x="3743325" y="6330360"/>
            <a:ext cx="41767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buFontTx/>
              <a:buNone/>
            </a:pPr>
            <a:r>
              <a:rPr lang="en-US" altLang="ja-JP" sz="1200" b="1" dirty="0">
                <a:solidFill>
                  <a:srgbClr val="7F7F7F"/>
                </a:solidFill>
                <a:latin typeface="+mn-lt"/>
              </a:rPr>
              <a:t>Source: </a:t>
            </a:r>
            <a:r>
              <a:rPr lang="en-IE" sz="1200" dirty="0">
                <a:solidFill>
                  <a:srgbClr val="7F7F7F"/>
                </a:solidFill>
                <a:latin typeface="+mn-lt"/>
                <a:hlinkClick r:id="rId2"/>
              </a:rPr>
              <a:t>ERC Proof of Concept</a:t>
            </a:r>
            <a:endParaRPr kumimoji="1" lang="ja-JP" altLang="en-US" sz="1200" dirty="0">
              <a:solidFill>
                <a:srgbClr val="7F7F7F"/>
              </a:solidFill>
              <a:latin typeface="+mn-lt"/>
            </a:endParaRPr>
          </a:p>
        </p:txBody>
      </p:sp>
      <p:pic>
        <p:nvPicPr>
          <p:cNvPr id="8" name="Picture 7" descr="Image result for european research council">
            <a:extLst>
              <a:ext uri="{FF2B5EF4-FFF2-40B4-BE49-F238E27FC236}">
                <a16:creationId xmlns:a16="http://schemas.microsoft.com/office/drawing/2014/main" id="{4C739EF4-30C5-4229-B0BE-674603FA2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48" y="3915648"/>
            <a:ext cx="1871494" cy="1837363"/>
          </a:xfrm>
          <a:prstGeom prst="rect">
            <a:avLst/>
          </a:prstGeom>
          <a:ln w="88900" cap="sq">
            <a:noFill/>
            <a:miter lim="800000"/>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721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552134" y="2941348"/>
            <a:ext cx="7407087" cy="697353"/>
          </a:xfrm>
        </p:spPr>
        <p:txBody>
          <a:bodyPr>
            <a:normAutofit/>
          </a:bodyPr>
          <a:lstStyle/>
          <a:p>
            <a:pPr>
              <a:spcBef>
                <a:spcPts val="400"/>
              </a:spcBef>
            </a:pPr>
            <a:endParaRPr lang="en-IE" dirty="0"/>
          </a:p>
          <a:p>
            <a:pPr>
              <a:spcBef>
                <a:spcPts val="400"/>
              </a:spcBef>
            </a:pPr>
            <a:endParaRPr lang="en-US" dirty="0"/>
          </a:p>
        </p:txBody>
      </p:sp>
      <p:sp>
        <p:nvSpPr>
          <p:cNvPr id="2" name="Text Placeholder 1">
            <a:extLst>
              <a:ext uri="{FF2B5EF4-FFF2-40B4-BE49-F238E27FC236}">
                <a16:creationId xmlns:a16="http://schemas.microsoft.com/office/drawing/2014/main" id="{89550FEF-9D31-487A-9460-CADAD3076D0D}"/>
              </a:ext>
            </a:extLst>
          </p:cNvPr>
          <p:cNvSpPr>
            <a:spLocks noGrp="1"/>
          </p:cNvSpPr>
          <p:nvPr>
            <p:ph type="body" sz="quarter" idx="14"/>
          </p:nvPr>
        </p:nvSpPr>
        <p:spPr>
          <a:xfrm>
            <a:off x="3390901" y="2117448"/>
            <a:ext cx="8178172" cy="3975101"/>
          </a:xfrm>
        </p:spPr>
        <p:txBody>
          <a:bodyPr/>
          <a:lstStyle/>
          <a:p>
            <a:pPr>
              <a:spcBef>
                <a:spcPts val="400"/>
              </a:spcBef>
            </a:pPr>
            <a:r>
              <a:rPr lang="en-IE" dirty="0"/>
              <a:t>The ERC is led by an independent governing body,  </a:t>
            </a:r>
            <a:r>
              <a:rPr lang="en-IE" sz="1400" dirty="0">
                <a:hlinkClick r:id="rId2"/>
              </a:rPr>
              <a:t>the Scientific Council</a:t>
            </a:r>
            <a:r>
              <a:rPr lang="en-IE" sz="1400" dirty="0"/>
              <a:t>.</a:t>
            </a:r>
          </a:p>
          <a:p>
            <a:pPr>
              <a:spcBef>
                <a:spcPts val="400"/>
              </a:spcBef>
            </a:pPr>
            <a:endParaRPr lang="en-IE" sz="1400" b="1" dirty="0"/>
          </a:p>
          <a:p>
            <a:pPr marL="457200" indent="-457200">
              <a:spcBef>
                <a:spcPts val="400"/>
              </a:spcBef>
              <a:buClr>
                <a:srgbClr val="E95273"/>
              </a:buClr>
              <a:buFont typeface="+mj-lt"/>
              <a:buAutoNum type="arabicPeriod"/>
            </a:pPr>
            <a:r>
              <a:rPr lang="en-IE" b="1" dirty="0">
                <a:solidFill>
                  <a:srgbClr val="E95273"/>
                </a:solidFill>
              </a:rPr>
              <a:t>Excellence (Innovation potential):</a:t>
            </a:r>
            <a:r>
              <a:rPr lang="en-IE" b="1" dirty="0"/>
              <a:t> </a:t>
            </a:r>
            <a:r>
              <a:rPr lang="en-IE" dirty="0"/>
              <a:t>Proposals will have to demonstrate that the proposed Proof of Concept activity could greatly help move the output of research towards the initial steps of pre-commercialisation.</a:t>
            </a:r>
          </a:p>
          <a:p>
            <a:pPr marL="457200" indent="-457200">
              <a:spcBef>
                <a:spcPts val="400"/>
              </a:spcBef>
              <a:buClr>
                <a:srgbClr val="E95273"/>
              </a:buClr>
              <a:buFont typeface="+mj-lt"/>
              <a:buAutoNum type="arabicPeriod"/>
            </a:pPr>
            <a:endParaRPr lang="en-IE" sz="100" dirty="0"/>
          </a:p>
          <a:p>
            <a:pPr marL="457200" indent="-457200">
              <a:spcBef>
                <a:spcPts val="400"/>
              </a:spcBef>
              <a:buClr>
                <a:srgbClr val="E95273"/>
              </a:buClr>
              <a:buFont typeface="+mj-lt"/>
              <a:buAutoNum type="arabicPeriod"/>
            </a:pPr>
            <a:r>
              <a:rPr lang="en-IE" b="1" dirty="0">
                <a:solidFill>
                  <a:srgbClr val="E95273"/>
                </a:solidFill>
              </a:rPr>
              <a:t>Impact:</a:t>
            </a:r>
            <a:r>
              <a:rPr lang="en-IE" b="1" dirty="0"/>
              <a:t> </a:t>
            </a:r>
            <a:r>
              <a:rPr lang="en-IE" dirty="0"/>
              <a:t>The proposed Proof of Concept is expected to generate economic and/or societal benefits.</a:t>
            </a:r>
          </a:p>
          <a:p>
            <a:pPr marL="457200" indent="-457200">
              <a:spcBef>
                <a:spcPts val="400"/>
              </a:spcBef>
              <a:buClr>
                <a:srgbClr val="E95273"/>
              </a:buClr>
              <a:buFont typeface="+mj-lt"/>
              <a:buAutoNum type="arabicPeriod"/>
            </a:pPr>
            <a:endParaRPr lang="en-IE" sz="100" dirty="0"/>
          </a:p>
          <a:p>
            <a:pPr marL="457200" indent="-457200">
              <a:spcBef>
                <a:spcPts val="400"/>
              </a:spcBef>
              <a:buClr>
                <a:srgbClr val="E95273"/>
              </a:buClr>
              <a:buFont typeface="+mj-lt"/>
              <a:buAutoNum type="arabicPeriod"/>
            </a:pPr>
            <a:r>
              <a:rPr lang="en-IE" b="1" dirty="0">
                <a:solidFill>
                  <a:srgbClr val="E95273"/>
                </a:solidFill>
              </a:rPr>
              <a:t>Quality and efficiency of the implementation (Quality of the Proof of Concept plan): </a:t>
            </a:r>
            <a:r>
              <a:rPr lang="en-IE" b="1" dirty="0"/>
              <a:t> </a:t>
            </a:r>
            <a:r>
              <a:rPr lang="en-IE" dirty="0"/>
              <a:t>The proposed Proof of Concept is based on a sound approach for establishing technical and commercial feasibility of the project.</a:t>
            </a:r>
          </a:p>
          <a:p>
            <a:endParaRPr lang="en-IE" dirty="0"/>
          </a:p>
        </p:txBody>
      </p:sp>
      <p:sp>
        <p:nvSpPr>
          <p:cNvPr id="6" name="Text Placeholder 1"/>
          <p:cNvSpPr txBox="1">
            <a:spLocks/>
          </p:cNvSpPr>
          <p:nvPr/>
        </p:nvSpPr>
        <p:spPr bwMode="auto">
          <a:xfrm>
            <a:off x="3514726" y="757651"/>
            <a:ext cx="7675831" cy="13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0" indent="0" algn="l" rtl="0" fontAlgn="base">
              <a:lnSpc>
                <a:spcPct val="90000"/>
              </a:lnSpc>
              <a:spcBef>
                <a:spcPts val="1000"/>
              </a:spcBef>
              <a:spcAft>
                <a:spcPct val="0"/>
              </a:spcAft>
              <a:buFont typeface="Arial" charset="0"/>
              <a:buNone/>
              <a:defRPr sz="3600" kern="1200">
                <a:solidFill>
                  <a:srgbClr val="7F7F7F"/>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rgbClr val="7F7F7F"/>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rgbClr val="7F7F7F"/>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eaLnBrk="1" hangingPunct="1">
              <a:spcBef>
                <a:spcPts val="300"/>
              </a:spcBef>
            </a:pPr>
            <a:r>
              <a:rPr lang="en-US" altLang="ja-JP" b="1" dirty="0">
                <a:solidFill>
                  <a:srgbClr val="10B1A2"/>
                </a:solidFill>
                <a:latin typeface="Calibri" charset="0"/>
                <a:ea typeface="MS PGothic" charset="-128"/>
              </a:rPr>
              <a:t>European Research Council</a:t>
            </a:r>
          </a:p>
          <a:p>
            <a:pPr>
              <a:spcBef>
                <a:spcPts val="300"/>
              </a:spcBef>
            </a:pPr>
            <a:r>
              <a:rPr lang="en-IE" sz="2600" b="1" i="1" dirty="0">
                <a:solidFill>
                  <a:srgbClr val="E95273"/>
                </a:solidFill>
              </a:rPr>
              <a:t>ERC Grant is Evaluated on 3 Evaluation Criteria</a:t>
            </a:r>
            <a:endParaRPr lang="en-US" b="1" dirty="0"/>
          </a:p>
        </p:txBody>
      </p:sp>
      <p:pic>
        <p:nvPicPr>
          <p:cNvPr id="4" name="Picture 3" descr="A close up of text on a white background&#10;&#10;Description automatically generated">
            <a:extLst>
              <a:ext uri="{FF2B5EF4-FFF2-40B4-BE49-F238E27FC236}">
                <a16:creationId xmlns:a16="http://schemas.microsoft.com/office/drawing/2014/main" id="{AEC0BEB4-80E0-44F0-8797-7A1215318684}"/>
              </a:ext>
            </a:extLst>
          </p:cNvPr>
          <p:cNvPicPr>
            <a:picLocks noChangeAspect="1"/>
          </p:cNvPicPr>
          <p:nvPr/>
        </p:nvPicPr>
        <p:blipFill>
          <a:blip r:embed="rId3"/>
          <a:stretch>
            <a:fillRect/>
          </a:stretch>
        </p:blipFill>
        <p:spPr>
          <a:xfrm>
            <a:off x="471925" y="3252897"/>
            <a:ext cx="2707502" cy="2907133"/>
          </a:xfrm>
          <a:prstGeom prst="rect">
            <a:avLst/>
          </a:prstGeom>
        </p:spPr>
      </p:pic>
    </p:spTree>
    <p:extLst>
      <p:ext uri="{BB962C8B-B14F-4D97-AF65-F5344CB8AC3E}">
        <p14:creationId xmlns:p14="http://schemas.microsoft.com/office/powerpoint/2010/main" val="319907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893537" y="136277"/>
            <a:ext cx="5300797" cy="1025618"/>
          </a:xfrm>
        </p:spPr>
        <p:txBody>
          <a:bodyPr>
            <a:noAutofit/>
          </a:bodyPr>
          <a:lstStyle/>
          <a:p>
            <a:r>
              <a:rPr lang="en-US" b="1" dirty="0">
                <a:solidFill>
                  <a:srgbClr val="E63275"/>
                </a:solidFill>
              </a:rPr>
              <a:t>Case Study: </a:t>
            </a:r>
            <a:r>
              <a:rPr lang="en-US" sz="3000" b="1" dirty="0"/>
              <a:t>Interview with Renata </a:t>
            </a:r>
            <a:r>
              <a:rPr lang="en-US" sz="3000" b="1" dirty="0" err="1"/>
              <a:t>Nowacka-Hopaluk</a:t>
            </a:r>
            <a:r>
              <a:rPr lang="en-US" sz="3000" b="1" dirty="0"/>
              <a:t>, </a:t>
            </a:r>
            <a:r>
              <a:rPr lang="en-US" sz="2400" i="1" dirty="0"/>
              <a:t>Chairman of the Board, Bio-Circle Surface Technology</a:t>
            </a:r>
            <a:endParaRPr lang="en-IE" sz="2400" i="1" dirty="0"/>
          </a:p>
          <a:p>
            <a:endParaRPr lang="en-US" sz="3000" dirty="0"/>
          </a:p>
        </p:txBody>
      </p:sp>
      <p:sp>
        <p:nvSpPr>
          <p:cNvPr id="3" name="Text Placeholder 2"/>
          <p:cNvSpPr>
            <a:spLocks noGrp="1"/>
          </p:cNvSpPr>
          <p:nvPr>
            <p:ph type="body" sz="quarter" idx="14"/>
          </p:nvPr>
        </p:nvSpPr>
        <p:spPr>
          <a:xfrm>
            <a:off x="3473043" y="2250502"/>
            <a:ext cx="8096030" cy="3975101"/>
          </a:xfrm>
        </p:spPr>
        <p:txBody>
          <a:bodyPr/>
          <a:lstStyle/>
          <a:p>
            <a:r>
              <a:rPr lang="en-US" b="1" dirty="0">
                <a:solidFill>
                  <a:srgbClr val="E63275"/>
                </a:solidFill>
              </a:rPr>
              <a:t>Title: </a:t>
            </a:r>
            <a:r>
              <a:rPr lang="en-US" b="1" dirty="0"/>
              <a:t>Presents idea and concept of Bio-Circle Surface Technology Products</a:t>
            </a:r>
          </a:p>
          <a:p>
            <a:r>
              <a:rPr lang="en-IE" b="1" dirty="0">
                <a:solidFill>
                  <a:srgbClr val="E63275"/>
                </a:solidFill>
              </a:rPr>
              <a:t>Description: </a:t>
            </a:r>
            <a:r>
              <a:rPr lang="en-US" b="1" dirty="0"/>
              <a:t>:</a:t>
            </a:r>
            <a:r>
              <a:rPr lang="en-US" dirty="0"/>
              <a:t> Interview with Renata </a:t>
            </a:r>
            <a:r>
              <a:rPr lang="en-US" dirty="0" err="1"/>
              <a:t>Nowacka-Hopaluk</a:t>
            </a:r>
            <a:r>
              <a:rPr lang="en-US" dirty="0"/>
              <a:t>, Chairman of the Board in Bio-Circle Surface Technology company. She presents the idea and concept of Bio-Circle Surface Technology products and the innovative approach to start and develop business and offer which at the beginning can be outstanding from the one existing at the market. </a:t>
            </a:r>
          </a:p>
          <a:p>
            <a:r>
              <a:rPr lang="en-IE" b="1" dirty="0">
                <a:solidFill>
                  <a:srgbClr val="E63275"/>
                </a:solidFill>
              </a:rPr>
              <a:t>Video: </a:t>
            </a:r>
            <a:r>
              <a:rPr lang="en-US" u="sng" dirty="0">
                <a:hlinkClick r:id="rId2"/>
              </a:rPr>
              <a:t>https://www.youtube.com/watch?v=03ywodO51ec</a:t>
            </a:r>
            <a:endParaRPr lang="en-US" dirty="0"/>
          </a:p>
        </p:txBody>
      </p:sp>
      <p:pic>
        <p:nvPicPr>
          <p:cNvPr id="1026" name="Picture 2" descr="Image result for polish flag">
            <a:extLst>
              <a:ext uri="{FF2B5EF4-FFF2-40B4-BE49-F238E27FC236}">
                <a16:creationId xmlns:a16="http://schemas.microsoft.com/office/drawing/2014/main" id="{9160E091-D7E2-4799-B838-760C77266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9503" y="251670"/>
            <a:ext cx="2113266" cy="1317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484A2C-0DBC-4CB8-B44A-2D130A68767C}"/>
              </a:ext>
            </a:extLst>
          </p:cNvPr>
          <p:cNvSpPr txBox="1"/>
          <p:nvPr/>
        </p:nvSpPr>
        <p:spPr>
          <a:xfrm>
            <a:off x="9852239" y="1664287"/>
            <a:ext cx="1887794" cy="461665"/>
          </a:xfrm>
          <a:prstGeom prst="rect">
            <a:avLst/>
          </a:prstGeom>
          <a:solidFill>
            <a:schemeClr val="bg1"/>
          </a:solidFill>
          <a:ln w="76200">
            <a:solidFill>
              <a:srgbClr val="FF0000"/>
            </a:solidFill>
          </a:ln>
        </p:spPr>
        <p:txBody>
          <a:bodyPr wrap="square" rtlCol="0">
            <a:spAutoFit/>
          </a:bodyPr>
          <a:lstStyle/>
          <a:p>
            <a:pPr algn="ctr">
              <a:spcBef>
                <a:spcPts val="600"/>
              </a:spcBef>
              <a:spcAft>
                <a:spcPts val="600"/>
              </a:spcAft>
            </a:pPr>
            <a:r>
              <a:rPr lang="en-IE" sz="2400" b="1" dirty="0">
                <a:solidFill>
                  <a:srgbClr val="FF0000"/>
                </a:solidFill>
              </a:rPr>
              <a:t>POLAND</a:t>
            </a:r>
          </a:p>
        </p:txBody>
      </p:sp>
    </p:spTree>
    <p:extLst>
      <p:ext uri="{BB962C8B-B14F-4D97-AF65-F5344CB8AC3E}">
        <p14:creationId xmlns:p14="http://schemas.microsoft.com/office/powerpoint/2010/main" val="1017511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801258" y="649086"/>
            <a:ext cx="5300797" cy="1025618"/>
          </a:xfrm>
        </p:spPr>
        <p:txBody>
          <a:bodyPr>
            <a:noAutofit/>
          </a:bodyPr>
          <a:lstStyle/>
          <a:p>
            <a:r>
              <a:rPr lang="en-US" b="1" dirty="0">
                <a:solidFill>
                  <a:srgbClr val="E63275"/>
                </a:solidFill>
              </a:rPr>
              <a:t>Case Study: </a:t>
            </a:r>
            <a:r>
              <a:rPr lang="en-IE" sz="3000" b="1" dirty="0"/>
              <a:t>How to protect your company and products</a:t>
            </a:r>
            <a:endParaRPr lang="en-IE" sz="2400" i="1" dirty="0"/>
          </a:p>
          <a:p>
            <a:endParaRPr lang="en-US" sz="3000" dirty="0"/>
          </a:p>
        </p:txBody>
      </p:sp>
      <p:sp>
        <p:nvSpPr>
          <p:cNvPr id="3" name="Text Placeholder 2"/>
          <p:cNvSpPr>
            <a:spLocks noGrp="1"/>
          </p:cNvSpPr>
          <p:nvPr>
            <p:ph type="body" sz="quarter" idx="14"/>
          </p:nvPr>
        </p:nvSpPr>
        <p:spPr>
          <a:xfrm>
            <a:off x="3699545" y="2343226"/>
            <a:ext cx="7869528" cy="3975101"/>
          </a:xfrm>
        </p:spPr>
        <p:txBody>
          <a:bodyPr/>
          <a:lstStyle/>
          <a:p>
            <a:r>
              <a:rPr lang="en-US" b="1" dirty="0">
                <a:solidFill>
                  <a:srgbClr val="E63275"/>
                </a:solidFill>
              </a:rPr>
              <a:t>Title: </a:t>
            </a:r>
            <a:r>
              <a:rPr lang="en-US" b="1" dirty="0"/>
              <a:t>Advice from Polish Lawyers how to Protect Your Company</a:t>
            </a:r>
          </a:p>
          <a:p>
            <a:r>
              <a:rPr lang="en-IE" b="1" dirty="0">
                <a:solidFill>
                  <a:srgbClr val="E63275"/>
                </a:solidFill>
              </a:rPr>
              <a:t>Description: </a:t>
            </a:r>
            <a:r>
              <a:rPr lang="en-IE" dirty="0"/>
              <a:t>Short videos, in which lawyers describe the laws and ways how to protect company and its products in Poland. Videos shows the processes of application and functioning of such as laws. </a:t>
            </a:r>
          </a:p>
          <a:p>
            <a:endParaRPr lang="en-US" dirty="0"/>
          </a:p>
          <a:p>
            <a:r>
              <a:rPr lang="en-IE" b="1" dirty="0">
                <a:solidFill>
                  <a:srgbClr val="E63275"/>
                </a:solidFill>
              </a:rPr>
              <a:t>Video 1: </a:t>
            </a:r>
            <a:r>
              <a:rPr lang="en-IE" b="1" dirty="0"/>
              <a:t> </a:t>
            </a:r>
            <a:r>
              <a:rPr lang="en-IE" u="sng" dirty="0">
                <a:hlinkClick r:id="rId2"/>
              </a:rPr>
              <a:t>https://www.youtube.com/watch?v=hmiPo3QrBSE</a:t>
            </a:r>
            <a:endParaRPr lang="en-IE" dirty="0"/>
          </a:p>
          <a:p>
            <a:r>
              <a:rPr lang="en-IE" b="1" dirty="0">
                <a:solidFill>
                  <a:srgbClr val="E63275"/>
                </a:solidFill>
              </a:rPr>
              <a:t>Video 2: </a:t>
            </a:r>
            <a:r>
              <a:rPr lang="en-IE" b="1" dirty="0"/>
              <a:t> </a:t>
            </a:r>
            <a:r>
              <a:rPr lang="en-IE" u="sng" dirty="0">
                <a:hlinkClick r:id="rId3"/>
              </a:rPr>
              <a:t>https://www.youtube.com/watch?v=HdvTQQeJ6MQ</a:t>
            </a:r>
            <a:endParaRPr lang="en-IE" dirty="0"/>
          </a:p>
          <a:p>
            <a:endParaRPr lang="en-US" dirty="0"/>
          </a:p>
        </p:txBody>
      </p:sp>
      <p:pic>
        <p:nvPicPr>
          <p:cNvPr id="1026" name="Picture 2" descr="Image result for polish flag">
            <a:extLst>
              <a:ext uri="{FF2B5EF4-FFF2-40B4-BE49-F238E27FC236}">
                <a16:creationId xmlns:a16="http://schemas.microsoft.com/office/drawing/2014/main" id="{9160E091-D7E2-4799-B838-760C772663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9503" y="251670"/>
            <a:ext cx="2113266" cy="1317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3890CA-08E8-4F84-B8BA-27779A1EC3E5}"/>
              </a:ext>
            </a:extLst>
          </p:cNvPr>
          <p:cNvSpPr txBox="1"/>
          <p:nvPr/>
        </p:nvSpPr>
        <p:spPr>
          <a:xfrm>
            <a:off x="9852239" y="1664287"/>
            <a:ext cx="1887794" cy="461665"/>
          </a:xfrm>
          <a:prstGeom prst="rect">
            <a:avLst/>
          </a:prstGeom>
          <a:solidFill>
            <a:schemeClr val="bg1"/>
          </a:solidFill>
          <a:ln w="76200">
            <a:solidFill>
              <a:srgbClr val="FF0000"/>
            </a:solidFill>
          </a:ln>
        </p:spPr>
        <p:txBody>
          <a:bodyPr wrap="square" rtlCol="0">
            <a:spAutoFit/>
          </a:bodyPr>
          <a:lstStyle/>
          <a:p>
            <a:pPr algn="ctr">
              <a:spcBef>
                <a:spcPts val="600"/>
              </a:spcBef>
              <a:spcAft>
                <a:spcPts val="600"/>
              </a:spcAft>
            </a:pPr>
            <a:r>
              <a:rPr lang="en-IE" sz="2400" b="1" dirty="0">
                <a:solidFill>
                  <a:srgbClr val="FF0000"/>
                </a:solidFill>
              </a:rPr>
              <a:t>POLAND</a:t>
            </a:r>
          </a:p>
        </p:txBody>
      </p:sp>
    </p:spTree>
    <p:extLst>
      <p:ext uri="{BB962C8B-B14F-4D97-AF65-F5344CB8AC3E}">
        <p14:creationId xmlns:p14="http://schemas.microsoft.com/office/powerpoint/2010/main" val="4184601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2D242B9-1A66-4C32-BB87-C09546E61223}"/>
              </a:ext>
            </a:extLst>
          </p:cNvPr>
          <p:cNvSpPr>
            <a:spLocks noGrp="1"/>
          </p:cNvSpPr>
          <p:nvPr>
            <p:ph type="body" sz="quarter" idx="25"/>
          </p:nvPr>
        </p:nvSpPr>
        <p:spPr/>
        <p:txBody>
          <a:bodyPr/>
          <a:lstStyle/>
          <a:p>
            <a:r>
              <a:rPr lang="en-IE" dirty="0"/>
              <a:t>How to come up with a Winning Name for Your Business!</a:t>
            </a:r>
          </a:p>
        </p:txBody>
      </p:sp>
      <p:sp>
        <p:nvSpPr>
          <p:cNvPr id="5" name="Text Placeholder 4">
            <a:extLst>
              <a:ext uri="{FF2B5EF4-FFF2-40B4-BE49-F238E27FC236}">
                <a16:creationId xmlns:a16="http://schemas.microsoft.com/office/drawing/2014/main" id="{19B7876F-40E1-40A5-A511-695D0FFF8163}"/>
              </a:ext>
            </a:extLst>
          </p:cNvPr>
          <p:cNvSpPr>
            <a:spLocks noGrp="1"/>
          </p:cNvSpPr>
          <p:nvPr>
            <p:ph type="body" sz="quarter" idx="20"/>
          </p:nvPr>
        </p:nvSpPr>
        <p:spPr/>
        <p:txBody>
          <a:bodyPr/>
          <a:lstStyle/>
          <a:p>
            <a:r>
              <a:rPr lang="en-IE" b="1" dirty="0"/>
              <a:t>Choosing Your Business Name</a:t>
            </a:r>
          </a:p>
        </p:txBody>
      </p:sp>
      <p:pic>
        <p:nvPicPr>
          <p:cNvPr id="40" name="Picture Placeholder 39" descr="A picture containing drawing, sign&#10;&#10;Description automatically generated">
            <a:extLst>
              <a:ext uri="{FF2B5EF4-FFF2-40B4-BE49-F238E27FC236}">
                <a16:creationId xmlns:a16="http://schemas.microsoft.com/office/drawing/2014/main" id="{03444B72-8A3D-470D-9463-C5D82A56B13A}"/>
              </a:ext>
            </a:extLst>
          </p:cNvPr>
          <p:cNvPicPr>
            <a:picLocks noGrp="1" noChangeAspect="1"/>
          </p:cNvPicPr>
          <p:nvPr>
            <p:ph type="pic" sz="quarter" idx="10"/>
          </p:nvPr>
        </p:nvPicPr>
        <p:blipFill>
          <a:blip r:embed="rId2"/>
          <a:srcRect t="9321" b="9321"/>
          <a:stretch>
            <a:fillRect/>
          </a:stretch>
        </p:blipFill>
        <p:spPr/>
      </p:pic>
    </p:spTree>
    <p:extLst>
      <p:ext uri="{BB962C8B-B14F-4D97-AF65-F5344CB8AC3E}">
        <p14:creationId xmlns:p14="http://schemas.microsoft.com/office/powerpoint/2010/main" val="1847949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IE" b="1" dirty="0">
                <a:solidFill>
                  <a:srgbClr val="10B1A2"/>
                </a:solidFill>
              </a:rPr>
              <a:t>Choosing a Business Name </a:t>
            </a:r>
            <a:endParaRPr lang="en-US" b="1" dirty="0">
              <a:solidFill>
                <a:srgbClr val="10B1A2"/>
              </a:solidFill>
            </a:endParaRPr>
          </a:p>
        </p:txBody>
      </p:sp>
      <p:sp>
        <p:nvSpPr>
          <p:cNvPr id="5" name="Text Placeholder 4"/>
          <p:cNvSpPr>
            <a:spLocks noGrp="1"/>
          </p:cNvSpPr>
          <p:nvPr>
            <p:ph type="body" sz="quarter" idx="14"/>
          </p:nvPr>
        </p:nvSpPr>
        <p:spPr>
          <a:xfrm>
            <a:off x="546538" y="2117212"/>
            <a:ext cx="6253656" cy="3975101"/>
          </a:xfrm>
        </p:spPr>
        <p:txBody>
          <a:bodyPr/>
          <a:lstStyle/>
          <a:p>
            <a:pPr>
              <a:spcBef>
                <a:spcPts val="500"/>
              </a:spcBef>
            </a:pPr>
            <a:r>
              <a:rPr lang="en-IE" dirty="0"/>
              <a:t>A highly important task is to choose a Business Name for your start up.  </a:t>
            </a:r>
          </a:p>
          <a:p>
            <a:pPr>
              <a:spcBef>
                <a:spcPts val="500"/>
              </a:spcBef>
            </a:pPr>
            <a:endParaRPr lang="en-IE" dirty="0"/>
          </a:p>
          <a:p>
            <a:pPr>
              <a:spcBef>
                <a:spcPts val="500"/>
              </a:spcBef>
            </a:pPr>
            <a:r>
              <a:rPr lang="en-IE" dirty="0"/>
              <a:t>Many start- ups now choose a short, branded name - a name that’s unique and memorable.   </a:t>
            </a:r>
          </a:p>
          <a:p>
            <a:pPr>
              <a:spcBef>
                <a:spcPts val="500"/>
              </a:spcBef>
            </a:pPr>
            <a:endParaRPr lang="en-IE" dirty="0"/>
          </a:p>
          <a:p>
            <a:pPr>
              <a:spcBef>
                <a:spcPts val="500"/>
              </a:spcBef>
            </a:pPr>
            <a:r>
              <a:rPr lang="en-IE" dirty="0"/>
              <a:t>You may find that key domain names are taken and other businesses have trademarked your chosen name. So, do your homework. </a:t>
            </a:r>
          </a:p>
          <a:p>
            <a:pPr>
              <a:spcBef>
                <a:spcPts val="500"/>
              </a:spcBef>
            </a:pPr>
            <a:endParaRPr lang="en-IE" sz="1200" dirty="0"/>
          </a:p>
          <a:p>
            <a:pPr>
              <a:spcBef>
                <a:spcPts val="500"/>
              </a:spcBef>
            </a:pPr>
            <a:endParaRPr lang="en-IE" dirty="0"/>
          </a:p>
          <a:p>
            <a:pPr>
              <a:spcBef>
                <a:spcPts val="500"/>
              </a:spcBef>
            </a:pPr>
            <a:endParaRPr lang="en-IE" dirty="0"/>
          </a:p>
          <a:p>
            <a:pPr>
              <a:spcBef>
                <a:spcPts val="500"/>
              </a:spcBef>
            </a:pPr>
            <a:endParaRPr lang="en-US" dirty="0"/>
          </a:p>
        </p:txBody>
      </p:sp>
      <p:pic>
        <p:nvPicPr>
          <p:cNvPr id="3" name="Picture 2" descr="A sign on a brick wall&#10;&#10;Description automatically generated">
            <a:extLst>
              <a:ext uri="{FF2B5EF4-FFF2-40B4-BE49-F238E27FC236}">
                <a16:creationId xmlns:a16="http://schemas.microsoft.com/office/drawing/2014/main" id="{1BF30FF0-3418-4B00-ADC9-B6A5CDD89431}"/>
              </a:ext>
            </a:extLst>
          </p:cNvPr>
          <p:cNvPicPr>
            <a:picLocks noChangeAspect="1"/>
          </p:cNvPicPr>
          <p:nvPr/>
        </p:nvPicPr>
        <p:blipFill>
          <a:blip r:embed="rId2"/>
          <a:stretch>
            <a:fillRect/>
          </a:stretch>
        </p:blipFill>
        <p:spPr>
          <a:xfrm>
            <a:off x="7322892" y="3224965"/>
            <a:ext cx="4171136" cy="2780758"/>
          </a:xfrm>
          <a:prstGeom prst="rect">
            <a:avLst/>
          </a:prstGeom>
        </p:spPr>
      </p:pic>
    </p:spTree>
    <p:extLst>
      <p:ext uri="{BB962C8B-B14F-4D97-AF65-F5344CB8AC3E}">
        <p14:creationId xmlns:p14="http://schemas.microsoft.com/office/powerpoint/2010/main" val="1627326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IE" b="1" dirty="0">
                <a:solidFill>
                  <a:srgbClr val="10B1A2"/>
                </a:solidFill>
              </a:rPr>
              <a:t>Choosing a Business Name </a:t>
            </a:r>
            <a:endParaRPr lang="en-US" b="1" dirty="0">
              <a:solidFill>
                <a:srgbClr val="10B1A2"/>
              </a:solidFill>
            </a:endParaRPr>
          </a:p>
        </p:txBody>
      </p:sp>
      <p:sp>
        <p:nvSpPr>
          <p:cNvPr id="5" name="Text Placeholder 4"/>
          <p:cNvSpPr>
            <a:spLocks noGrp="1"/>
          </p:cNvSpPr>
          <p:nvPr>
            <p:ph type="body" sz="quarter" idx="14"/>
          </p:nvPr>
        </p:nvSpPr>
        <p:spPr>
          <a:xfrm>
            <a:off x="876301" y="2033322"/>
            <a:ext cx="9131765" cy="3975101"/>
          </a:xfrm>
        </p:spPr>
        <p:txBody>
          <a:bodyPr/>
          <a:lstStyle/>
          <a:p>
            <a:pPr marL="457200" indent="-457200">
              <a:spcBef>
                <a:spcPts val="500"/>
              </a:spcBef>
              <a:buFont typeface="+mj-lt"/>
              <a:buAutoNum type="arabicPeriod"/>
            </a:pPr>
            <a:r>
              <a:rPr lang="en-IE" dirty="0"/>
              <a:t>Avoid hard to spell names</a:t>
            </a:r>
          </a:p>
          <a:p>
            <a:pPr marL="457200" indent="-457200">
              <a:spcBef>
                <a:spcPts val="500"/>
              </a:spcBef>
              <a:buFont typeface="+mj-lt"/>
              <a:buAutoNum type="arabicPeriod"/>
            </a:pPr>
            <a:r>
              <a:rPr lang="en-IE" dirty="0"/>
              <a:t>Don’t pick a name that could be limiting as your business grows</a:t>
            </a:r>
          </a:p>
          <a:p>
            <a:pPr marL="457200" indent="-457200">
              <a:spcBef>
                <a:spcPts val="500"/>
              </a:spcBef>
              <a:buFont typeface="+mj-lt"/>
              <a:buAutoNum type="arabicPeriod"/>
            </a:pPr>
            <a:r>
              <a:rPr lang="en-IE" dirty="0"/>
              <a:t>Conduct an internet search</a:t>
            </a:r>
          </a:p>
          <a:p>
            <a:pPr marL="457200" indent="-457200">
              <a:spcBef>
                <a:spcPts val="500"/>
              </a:spcBef>
              <a:buFont typeface="+mj-lt"/>
              <a:buAutoNum type="arabicPeriod"/>
            </a:pPr>
            <a:r>
              <a:rPr lang="en-IE" dirty="0"/>
              <a:t>Get the .com domain name</a:t>
            </a:r>
          </a:p>
          <a:p>
            <a:pPr marL="457200" indent="-457200">
              <a:spcBef>
                <a:spcPts val="500"/>
              </a:spcBef>
              <a:buFont typeface="+mj-lt"/>
              <a:buAutoNum type="arabicPeriod"/>
            </a:pPr>
            <a:r>
              <a:rPr lang="en-IE" dirty="0"/>
              <a:t>Use a name that conveys meaning</a:t>
            </a:r>
          </a:p>
          <a:p>
            <a:pPr marL="457200" indent="-457200">
              <a:spcBef>
                <a:spcPts val="500"/>
              </a:spcBef>
              <a:buFont typeface="+mj-lt"/>
              <a:buAutoNum type="arabicPeriod"/>
            </a:pPr>
            <a:r>
              <a:rPr lang="en-IE" dirty="0"/>
              <a:t>Conduct a trademark search</a:t>
            </a:r>
          </a:p>
          <a:p>
            <a:pPr marL="457200" indent="-457200">
              <a:spcBef>
                <a:spcPts val="500"/>
              </a:spcBef>
              <a:buFont typeface="+mj-lt"/>
              <a:buAutoNum type="arabicPeriod"/>
            </a:pPr>
            <a:r>
              <a:rPr lang="en-IE" dirty="0"/>
              <a:t>Assess if the name is catchy</a:t>
            </a:r>
          </a:p>
          <a:p>
            <a:pPr marL="457200" indent="-457200">
              <a:spcBef>
                <a:spcPts val="500"/>
              </a:spcBef>
              <a:buFont typeface="+mj-lt"/>
              <a:buAutoNum type="arabicPeriod"/>
            </a:pPr>
            <a:r>
              <a:rPr lang="en-IE" dirty="0"/>
              <a:t>Get feedback on the name</a:t>
            </a:r>
          </a:p>
          <a:p>
            <a:pPr marL="457200" indent="-457200">
              <a:spcBef>
                <a:spcPts val="500"/>
              </a:spcBef>
              <a:buFont typeface="+mj-lt"/>
              <a:buAutoNum type="arabicPeriod"/>
            </a:pPr>
            <a:r>
              <a:rPr lang="en-IE" dirty="0"/>
              <a:t>Make sure the name sounds good when said aloud</a:t>
            </a:r>
          </a:p>
          <a:p>
            <a:pPr marL="457200" indent="-457200">
              <a:spcBef>
                <a:spcPts val="500"/>
              </a:spcBef>
              <a:buFont typeface="+mj-lt"/>
              <a:buAutoNum type="arabicPeriod"/>
            </a:pPr>
            <a:r>
              <a:rPr lang="en-IE" dirty="0"/>
              <a:t>Use resources available for brainstorming names</a:t>
            </a:r>
          </a:p>
          <a:p>
            <a:pPr marL="457200" indent="-457200">
              <a:spcBef>
                <a:spcPts val="500"/>
              </a:spcBef>
              <a:buFont typeface="+mj-lt"/>
              <a:buAutoNum type="arabicPeriod"/>
            </a:pPr>
            <a:r>
              <a:rPr lang="en-IE" dirty="0"/>
              <a:t>Make sure every person is happy with the name</a:t>
            </a:r>
          </a:p>
          <a:p>
            <a:pPr marL="457200" indent="-457200">
              <a:spcBef>
                <a:spcPts val="500"/>
              </a:spcBef>
              <a:buFont typeface="+mj-lt"/>
              <a:buAutoNum type="arabicPeriod"/>
            </a:pPr>
            <a:endParaRPr lang="en-IE" dirty="0"/>
          </a:p>
          <a:p>
            <a:pPr marL="457200" indent="-457200">
              <a:spcBef>
                <a:spcPts val="500"/>
              </a:spcBef>
              <a:buFont typeface="+mj-lt"/>
              <a:buAutoNum type="arabicPeriod"/>
            </a:pPr>
            <a:endParaRPr lang="en-IE" dirty="0"/>
          </a:p>
          <a:p>
            <a:pPr marL="457200" indent="-457200">
              <a:spcBef>
                <a:spcPts val="500"/>
              </a:spcBef>
              <a:buFont typeface="+mj-lt"/>
              <a:buAutoNum type="arabicPeriod"/>
            </a:pPr>
            <a:endParaRPr lang="en-IE" dirty="0"/>
          </a:p>
          <a:p>
            <a:pPr marL="457200" indent="-457200">
              <a:spcBef>
                <a:spcPts val="500"/>
              </a:spcBef>
              <a:buFont typeface="+mj-lt"/>
              <a:buAutoNum type="arabicPeriod"/>
            </a:pPr>
            <a:endParaRPr lang="en-IE" dirty="0"/>
          </a:p>
          <a:p>
            <a:pPr marL="457200" indent="-457200">
              <a:spcBef>
                <a:spcPts val="500"/>
              </a:spcBef>
              <a:buFont typeface="+mj-lt"/>
              <a:buAutoNum type="arabicPeriod"/>
            </a:pPr>
            <a:endParaRPr lang="en-US" dirty="0"/>
          </a:p>
        </p:txBody>
      </p:sp>
      <p:sp>
        <p:nvSpPr>
          <p:cNvPr id="2" name="TextBox 1">
            <a:extLst>
              <a:ext uri="{FF2B5EF4-FFF2-40B4-BE49-F238E27FC236}">
                <a16:creationId xmlns:a16="http://schemas.microsoft.com/office/drawing/2014/main" id="{376B1BAD-76E7-40F9-A09A-1F25A3E6A57B}"/>
              </a:ext>
            </a:extLst>
          </p:cNvPr>
          <p:cNvSpPr txBox="1"/>
          <p:nvPr/>
        </p:nvSpPr>
        <p:spPr>
          <a:xfrm>
            <a:off x="4127383" y="6343504"/>
            <a:ext cx="7986320" cy="369332"/>
          </a:xfrm>
          <a:prstGeom prst="rect">
            <a:avLst/>
          </a:prstGeom>
          <a:noFill/>
        </p:spPr>
        <p:txBody>
          <a:bodyPr wrap="square" rtlCol="0">
            <a:spAutoFit/>
          </a:bodyPr>
          <a:lstStyle/>
          <a:p>
            <a:r>
              <a:rPr lang="en-IE" b="1" dirty="0">
                <a:solidFill>
                  <a:srgbClr val="E63275"/>
                </a:solidFill>
              </a:rPr>
              <a:t>Read</a:t>
            </a:r>
            <a:r>
              <a:rPr lang="en-IE" sz="1400" b="1" dirty="0">
                <a:solidFill>
                  <a:srgbClr val="E63275"/>
                </a:solidFill>
              </a:rPr>
              <a:t>: </a:t>
            </a:r>
            <a:r>
              <a:rPr lang="en-IE" sz="1400" dirty="0">
                <a:hlinkClick r:id="rId2"/>
              </a:rPr>
              <a:t>https://www.forbes.com/sites/allbusiness/2016/10/23/12-tips-for-naming-your-startup-business/</a:t>
            </a:r>
            <a:endParaRPr lang="en-IE" sz="1400" dirty="0"/>
          </a:p>
        </p:txBody>
      </p:sp>
    </p:spTree>
    <p:extLst>
      <p:ext uri="{BB962C8B-B14F-4D97-AF65-F5344CB8AC3E}">
        <p14:creationId xmlns:p14="http://schemas.microsoft.com/office/powerpoint/2010/main" val="2671916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IE" b="1" dirty="0">
                <a:solidFill>
                  <a:srgbClr val="10B1A2"/>
                </a:solidFill>
              </a:rPr>
              <a:t>Choosing a Business Name </a:t>
            </a:r>
            <a:endParaRPr lang="en-US" b="1" dirty="0">
              <a:solidFill>
                <a:srgbClr val="10B1A2"/>
              </a:solidFill>
            </a:endParaRPr>
          </a:p>
        </p:txBody>
      </p:sp>
      <p:sp>
        <p:nvSpPr>
          <p:cNvPr id="5" name="Text Placeholder 4"/>
          <p:cNvSpPr>
            <a:spLocks noGrp="1"/>
          </p:cNvSpPr>
          <p:nvPr>
            <p:ph type="body" sz="quarter" idx="14"/>
          </p:nvPr>
        </p:nvSpPr>
        <p:spPr>
          <a:xfrm>
            <a:off x="504497" y="2117212"/>
            <a:ext cx="8201353" cy="3975101"/>
          </a:xfrm>
        </p:spPr>
        <p:txBody>
          <a:bodyPr/>
          <a:lstStyle/>
          <a:p>
            <a:pPr>
              <a:spcBef>
                <a:spcPts val="500"/>
              </a:spcBef>
            </a:pPr>
            <a:r>
              <a:rPr lang="en-IE" dirty="0"/>
              <a:t>The best company names are </a:t>
            </a:r>
            <a:r>
              <a:rPr lang="en-IE" b="1" dirty="0">
                <a:solidFill>
                  <a:srgbClr val="E95273"/>
                </a:solidFill>
              </a:rPr>
              <a:t>emotion-driven and memorable.</a:t>
            </a:r>
            <a:r>
              <a:rPr lang="en-IE" dirty="0">
                <a:solidFill>
                  <a:srgbClr val="E95273"/>
                </a:solidFill>
              </a:rPr>
              <a:t> </a:t>
            </a:r>
            <a:r>
              <a:rPr lang="en-IE" dirty="0"/>
              <a:t>If you’re struggling to name your company, think about the emotions that you want your target customer to feel.   When choosing your business name, think about the words that you’re using in everyday life. </a:t>
            </a:r>
          </a:p>
          <a:p>
            <a:pPr>
              <a:spcBef>
                <a:spcPts val="500"/>
              </a:spcBef>
            </a:pPr>
            <a:endParaRPr lang="en-IE" dirty="0"/>
          </a:p>
          <a:p>
            <a:pPr>
              <a:spcBef>
                <a:spcPts val="500"/>
              </a:spcBef>
            </a:pPr>
            <a:r>
              <a:rPr lang="en-IE" dirty="0"/>
              <a:t>Certain sounds </a:t>
            </a:r>
            <a:r>
              <a:rPr lang="en-IE" b="1" dirty="0">
                <a:solidFill>
                  <a:srgbClr val="E95273"/>
                </a:solidFill>
              </a:rPr>
              <a:t>inspire positive emotions</a:t>
            </a:r>
            <a:r>
              <a:rPr lang="en-IE" b="1" dirty="0"/>
              <a:t> </a:t>
            </a:r>
            <a:r>
              <a:rPr lang="en-IE" dirty="0"/>
              <a:t>and result in experiences that are likely to be liked, remembered, and shared.  You should focus on the words that you associate with specific sensory experiences: lightness, darkness, strength, weakness, sharpness, and dullness, as examples.</a:t>
            </a:r>
          </a:p>
          <a:p>
            <a:pPr>
              <a:spcBef>
                <a:spcPts val="500"/>
              </a:spcBef>
            </a:pPr>
            <a:endParaRPr lang="en-IE" dirty="0"/>
          </a:p>
          <a:p>
            <a:pPr>
              <a:spcBef>
                <a:spcPts val="500"/>
              </a:spcBef>
            </a:pPr>
            <a:endParaRPr lang="en-IE" dirty="0"/>
          </a:p>
          <a:p>
            <a:pPr>
              <a:spcBef>
                <a:spcPts val="500"/>
              </a:spcBef>
            </a:pPr>
            <a:endParaRPr lang="en-US" dirty="0"/>
          </a:p>
        </p:txBody>
      </p:sp>
      <p:pic>
        <p:nvPicPr>
          <p:cNvPr id="3" name="Picture 2" descr="A close up of a piece of paper&#10;&#10;Description automatically generated">
            <a:extLst>
              <a:ext uri="{FF2B5EF4-FFF2-40B4-BE49-F238E27FC236}">
                <a16:creationId xmlns:a16="http://schemas.microsoft.com/office/drawing/2014/main" id="{FAA27FA0-AEB3-44E4-B8BB-B0B28FB409C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012902" y="4638578"/>
            <a:ext cx="3179098" cy="2145270"/>
          </a:xfrm>
          <a:prstGeom prst="rect">
            <a:avLst/>
          </a:prstGeom>
        </p:spPr>
      </p:pic>
    </p:spTree>
    <p:extLst>
      <p:ext uri="{BB962C8B-B14F-4D97-AF65-F5344CB8AC3E}">
        <p14:creationId xmlns:p14="http://schemas.microsoft.com/office/powerpoint/2010/main" val="3685042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B81224-787D-4C07-981A-0F1689926D35}"/>
              </a:ext>
            </a:extLst>
          </p:cNvPr>
          <p:cNvSpPr>
            <a:spLocks noGrp="1"/>
          </p:cNvSpPr>
          <p:nvPr>
            <p:ph type="body" sz="quarter" idx="13"/>
          </p:nvPr>
        </p:nvSpPr>
        <p:spPr>
          <a:xfrm>
            <a:off x="3813641" y="1068489"/>
            <a:ext cx="7407087" cy="697353"/>
          </a:xfrm>
        </p:spPr>
        <p:txBody>
          <a:bodyPr/>
          <a:lstStyle/>
          <a:p>
            <a:r>
              <a:rPr lang="en-IE" b="1" dirty="0">
                <a:solidFill>
                  <a:srgbClr val="10B1A2"/>
                </a:solidFill>
              </a:rPr>
              <a:t>Choosing a Business Name </a:t>
            </a:r>
            <a:endParaRPr lang="en-US" b="1" dirty="0">
              <a:solidFill>
                <a:srgbClr val="10B1A2"/>
              </a:solidFill>
            </a:endParaRPr>
          </a:p>
          <a:p>
            <a:endParaRPr lang="en-IE" b="1" dirty="0"/>
          </a:p>
        </p:txBody>
      </p:sp>
      <p:sp>
        <p:nvSpPr>
          <p:cNvPr id="5" name="Text Placeholder 4">
            <a:extLst>
              <a:ext uri="{FF2B5EF4-FFF2-40B4-BE49-F238E27FC236}">
                <a16:creationId xmlns:a16="http://schemas.microsoft.com/office/drawing/2014/main" id="{C9CF0509-D2C0-4D33-ADE6-61C3BDD1D19D}"/>
              </a:ext>
            </a:extLst>
          </p:cNvPr>
          <p:cNvSpPr>
            <a:spLocks noGrp="1"/>
          </p:cNvSpPr>
          <p:nvPr>
            <p:ph type="body" sz="quarter" idx="15"/>
          </p:nvPr>
        </p:nvSpPr>
        <p:spPr>
          <a:xfrm>
            <a:off x="5297214" y="2127058"/>
            <a:ext cx="6716110" cy="3960000"/>
          </a:xfrm>
        </p:spPr>
        <p:txBody>
          <a:bodyPr/>
          <a:lstStyle/>
          <a:p>
            <a:r>
              <a:rPr lang="en-IE" dirty="0"/>
              <a:t>If you can’t find a word that perfectly captures the essence of your brand, invent your own. </a:t>
            </a:r>
          </a:p>
          <a:p>
            <a:r>
              <a:rPr lang="en-IE" dirty="0"/>
              <a:t>Words are ever-changing and follow evolutionary cycles.</a:t>
            </a:r>
          </a:p>
          <a:p>
            <a:r>
              <a:rPr lang="en-IE" dirty="0"/>
              <a:t>There are new words, slang or formal, entering the market, all the time.</a:t>
            </a:r>
          </a:p>
          <a:p>
            <a:r>
              <a:rPr lang="en-IE" dirty="0"/>
              <a:t>A readily apparent example of this trend is Google - a word that arose from complete obscurity to eventually earn its place in the Oxford Dictionary.</a:t>
            </a:r>
          </a:p>
          <a:p>
            <a:endParaRPr lang="en-IE" dirty="0"/>
          </a:p>
          <a:p>
            <a:endParaRPr lang="en-IE" dirty="0"/>
          </a:p>
        </p:txBody>
      </p:sp>
      <p:pic>
        <p:nvPicPr>
          <p:cNvPr id="7" name="Picture 2" descr="Google">
            <a:extLst>
              <a:ext uri="{FF2B5EF4-FFF2-40B4-BE49-F238E27FC236}">
                <a16:creationId xmlns:a16="http://schemas.microsoft.com/office/drawing/2014/main" id="{B3E07E49-DC76-41AE-A5E3-83781A641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314" y="4204442"/>
            <a:ext cx="4316946" cy="146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042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876300" y="629175"/>
            <a:ext cx="7407087" cy="1075716"/>
          </a:xfrm>
        </p:spPr>
        <p:txBody>
          <a:bodyPr>
            <a:normAutofit lnSpcReduction="10000"/>
          </a:bodyPr>
          <a:lstStyle/>
          <a:p>
            <a:r>
              <a:rPr lang="en-IE" b="1" dirty="0">
                <a:solidFill>
                  <a:srgbClr val="10B1A2"/>
                </a:solidFill>
              </a:rPr>
              <a:t>Choosing a Business Name </a:t>
            </a:r>
          </a:p>
          <a:p>
            <a:r>
              <a:rPr lang="en-IE" sz="2800" b="1" i="1" dirty="0">
                <a:solidFill>
                  <a:srgbClr val="E63275"/>
                </a:solidFill>
              </a:rPr>
              <a:t>Resources for Brainstorming Names</a:t>
            </a:r>
            <a:endParaRPr lang="en-US" sz="2800" b="1" i="1" dirty="0">
              <a:solidFill>
                <a:srgbClr val="E63275"/>
              </a:solidFill>
            </a:endParaRPr>
          </a:p>
        </p:txBody>
      </p:sp>
      <p:sp>
        <p:nvSpPr>
          <p:cNvPr id="5" name="Text Placeholder 4"/>
          <p:cNvSpPr>
            <a:spLocks noGrp="1"/>
          </p:cNvSpPr>
          <p:nvPr>
            <p:ph type="body" sz="quarter" idx="14"/>
          </p:nvPr>
        </p:nvSpPr>
        <p:spPr>
          <a:xfrm>
            <a:off x="515007" y="2033322"/>
            <a:ext cx="8486381" cy="3975101"/>
          </a:xfrm>
        </p:spPr>
        <p:txBody>
          <a:bodyPr/>
          <a:lstStyle/>
          <a:p>
            <a:pPr>
              <a:spcBef>
                <a:spcPts val="500"/>
              </a:spcBef>
            </a:pPr>
            <a:r>
              <a:rPr lang="en-IE" dirty="0"/>
              <a:t>There are several sites than can help you brainstorm names including;</a:t>
            </a:r>
            <a:endParaRPr lang="en-IE" dirty="0">
              <a:hlinkClick r:id="rId2"/>
            </a:endParaRPr>
          </a:p>
          <a:p>
            <a:pPr marL="457200" indent="-457200">
              <a:spcBef>
                <a:spcPts val="500"/>
              </a:spcBef>
              <a:buFont typeface="+mj-lt"/>
              <a:buAutoNum type="arabicPeriod"/>
            </a:pPr>
            <a:endParaRPr lang="en-IE" dirty="0">
              <a:hlinkClick r:id="rId2"/>
            </a:endParaRPr>
          </a:p>
          <a:p>
            <a:pPr marL="457200" indent="-457200">
              <a:spcBef>
                <a:spcPts val="500"/>
              </a:spcBef>
              <a:buFont typeface="+mj-lt"/>
              <a:buAutoNum type="arabicPeriod"/>
            </a:pPr>
            <a:r>
              <a:rPr lang="en-IE" dirty="0">
                <a:hlinkClick r:id="rId2"/>
              </a:rPr>
              <a:t>VisualThesaurus.com </a:t>
            </a:r>
            <a:r>
              <a:rPr lang="en-IE" dirty="0"/>
              <a:t>(gives you a visual around a keyword)</a:t>
            </a:r>
          </a:p>
          <a:p>
            <a:pPr marL="457200" indent="-457200">
              <a:spcBef>
                <a:spcPts val="500"/>
              </a:spcBef>
              <a:buFont typeface="+mj-lt"/>
              <a:buAutoNum type="arabicPeriod"/>
            </a:pPr>
            <a:r>
              <a:rPr lang="en-IE" dirty="0">
                <a:hlinkClick r:id="rId3"/>
              </a:rPr>
              <a:t>Shopify Business Name Generator</a:t>
            </a:r>
            <a:r>
              <a:rPr lang="en-IE" dirty="0"/>
              <a:t> (generates business name ideas and checks domain availability simultaneously)</a:t>
            </a:r>
          </a:p>
          <a:p>
            <a:pPr marL="457200" indent="-457200">
              <a:spcBef>
                <a:spcPts val="500"/>
              </a:spcBef>
              <a:buFont typeface="+mj-lt"/>
              <a:buAutoNum type="arabicPeriod"/>
            </a:pPr>
            <a:r>
              <a:rPr lang="en-IE" dirty="0">
                <a:hlinkClick r:id="rId4"/>
              </a:rPr>
              <a:t>Namemes.com</a:t>
            </a:r>
            <a:r>
              <a:rPr lang="en-IE" dirty="0"/>
              <a:t> (provides a startup company name generator)</a:t>
            </a:r>
          </a:p>
          <a:p>
            <a:pPr marL="457200" indent="-457200">
              <a:spcBef>
                <a:spcPts val="500"/>
              </a:spcBef>
              <a:buFont typeface="+mj-lt"/>
              <a:buAutoNum type="arabicPeriod"/>
            </a:pPr>
            <a:r>
              <a:rPr lang="en-IE" dirty="0">
                <a:hlinkClick r:id="rId5"/>
              </a:rPr>
              <a:t>Namimum.com</a:t>
            </a:r>
            <a:r>
              <a:rPr lang="en-IE" dirty="0"/>
              <a:t> (allows you to generate names based on theme)</a:t>
            </a:r>
          </a:p>
          <a:p>
            <a:pPr>
              <a:spcBef>
                <a:spcPts val="500"/>
              </a:spcBef>
            </a:pPr>
            <a:endParaRPr lang="en-IE" dirty="0"/>
          </a:p>
          <a:p>
            <a:pPr marL="457200" indent="-457200">
              <a:spcBef>
                <a:spcPts val="500"/>
              </a:spcBef>
              <a:buFont typeface="+mj-lt"/>
              <a:buAutoNum type="arabicPeriod"/>
            </a:pPr>
            <a:endParaRPr lang="en-IE" dirty="0"/>
          </a:p>
          <a:p>
            <a:pPr marL="457200" indent="-457200">
              <a:spcBef>
                <a:spcPts val="500"/>
              </a:spcBef>
              <a:buFont typeface="+mj-lt"/>
              <a:buAutoNum type="arabicPeriod"/>
            </a:pPr>
            <a:endParaRPr lang="en-IE" dirty="0"/>
          </a:p>
          <a:p>
            <a:pPr marL="457200" indent="-457200">
              <a:spcBef>
                <a:spcPts val="500"/>
              </a:spcBef>
              <a:buFont typeface="+mj-lt"/>
              <a:buAutoNum type="arabicPeriod"/>
            </a:pPr>
            <a:endParaRPr lang="en-IE" dirty="0"/>
          </a:p>
          <a:p>
            <a:pPr marL="457200" indent="-457200">
              <a:spcBef>
                <a:spcPts val="500"/>
              </a:spcBef>
              <a:buFont typeface="+mj-lt"/>
              <a:buAutoNum type="arabicPeriod"/>
            </a:pPr>
            <a:endParaRPr lang="en-IE" dirty="0"/>
          </a:p>
          <a:p>
            <a:pPr marL="457200" indent="-457200">
              <a:spcBef>
                <a:spcPts val="500"/>
              </a:spcBef>
              <a:buFont typeface="+mj-lt"/>
              <a:buAutoNum type="arabicPeriod"/>
            </a:pPr>
            <a:endParaRPr lang="en-US" dirty="0"/>
          </a:p>
        </p:txBody>
      </p:sp>
      <p:sp>
        <p:nvSpPr>
          <p:cNvPr id="2" name="TextBox 1">
            <a:extLst>
              <a:ext uri="{FF2B5EF4-FFF2-40B4-BE49-F238E27FC236}">
                <a16:creationId xmlns:a16="http://schemas.microsoft.com/office/drawing/2014/main" id="{376B1BAD-76E7-40F9-A09A-1F25A3E6A57B}"/>
              </a:ext>
            </a:extLst>
          </p:cNvPr>
          <p:cNvSpPr txBox="1"/>
          <p:nvPr/>
        </p:nvSpPr>
        <p:spPr>
          <a:xfrm>
            <a:off x="4127383" y="6343504"/>
            <a:ext cx="7986320" cy="369332"/>
          </a:xfrm>
          <a:prstGeom prst="rect">
            <a:avLst/>
          </a:prstGeom>
          <a:noFill/>
        </p:spPr>
        <p:txBody>
          <a:bodyPr wrap="square" rtlCol="0">
            <a:spAutoFit/>
          </a:bodyPr>
          <a:lstStyle/>
          <a:p>
            <a:r>
              <a:rPr lang="en-IE" b="1" dirty="0">
                <a:solidFill>
                  <a:srgbClr val="E63275"/>
                </a:solidFill>
              </a:rPr>
              <a:t>Read</a:t>
            </a:r>
            <a:r>
              <a:rPr lang="en-IE" sz="1400" b="1" dirty="0">
                <a:solidFill>
                  <a:srgbClr val="E63275"/>
                </a:solidFill>
              </a:rPr>
              <a:t>: </a:t>
            </a:r>
            <a:r>
              <a:rPr lang="en-IE" sz="1400" dirty="0">
                <a:hlinkClick r:id="rId6"/>
              </a:rPr>
              <a:t>https://www.forbes.com/sites/allbusiness/2016/10/23/12-tips-for-naming-your-startup-business/</a:t>
            </a:r>
            <a:endParaRPr lang="en-IE" sz="1400" dirty="0"/>
          </a:p>
        </p:txBody>
      </p:sp>
      <p:pic>
        <p:nvPicPr>
          <p:cNvPr id="6" name="Picture 5" descr="A picture containing text&#10;&#10;Description automatically generated">
            <a:extLst>
              <a:ext uri="{FF2B5EF4-FFF2-40B4-BE49-F238E27FC236}">
                <a16:creationId xmlns:a16="http://schemas.microsoft.com/office/drawing/2014/main" id="{B1741918-869F-4C00-B1AA-A417A9AD02C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910144" y="3175625"/>
            <a:ext cx="3095297" cy="3095297"/>
          </a:xfrm>
          <a:prstGeom prst="rect">
            <a:avLst/>
          </a:prstGeom>
        </p:spPr>
      </p:pic>
      <p:sp>
        <p:nvSpPr>
          <p:cNvPr id="7" name="TextBox 6">
            <a:extLst>
              <a:ext uri="{FF2B5EF4-FFF2-40B4-BE49-F238E27FC236}">
                <a16:creationId xmlns:a16="http://schemas.microsoft.com/office/drawing/2014/main" id="{CD71C9DD-BE4E-412F-8643-C93E5C5E07E9}"/>
              </a:ext>
            </a:extLst>
          </p:cNvPr>
          <p:cNvSpPr txBox="1"/>
          <p:nvPr/>
        </p:nvSpPr>
        <p:spPr>
          <a:xfrm>
            <a:off x="2667000" y="6858000"/>
            <a:ext cx="6858000" cy="230832"/>
          </a:xfrm>
          <a:prstGeom prst="rect">
            <a:avLst/>
          </a:prstGeom>
          <a:noFill/>
        </p:spPr>
        <p:txBody>
          <a:bodyPr wrap="square" rtlCol="0">
            <a:spAutoFit/>
          </a:bodyPr>
          <a:lstStyle/>
          <a:p>
            <a:r>
              <a:rPr lang="en-IE" sz="900">
                <a:hlinkClick r:id="rId8" tooltip="http://dstudio.ubc.ca/toolkit/temporary-techniques/brainstorm/"/>
              </a:rPr>
              <a:t>This Photo</a:t>
            </a:r>
            <a:r>
              <a:rPr lang="en-IE" sz="900"/>
              <a:t> by Unknown Author is licensed under </a:t>
            </a:r>
            <a:r>
              <a:rPr lang="en-IE" sz="900">
                <a:hlinkClick r:id="rId9" tooltip="https://creativecommons.org/licenses/by-nc-nd/3.0/"/>
              </a:rPr>
              <a:t>CC BY-NC-ND</a:t>
            </a:r>
            <a:endParaRPr lang="en-IE" sz="900"/>
          </a:p>
        </p:txBody>
      </p:sp>
    </p:spTree>
    <p:extLst>
      <p:ext uri="{BB962C8B-B14F-4D97-AF65-F5344CB8AC3E}">
        <p14:creationId xmlns:p14="http://schemas.microsoft.com/office/powerpoint/2010/main" val="3552640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p:txBody>
          <a:bodyPr rtlCol="0">
            <a:noAutofit/>
          </a:bodyPr>
          <a:lstStyle/>
          <a:p>
            <a:pPr algn="l">
              <a:defRPr/>
            </a:pPr>
            <a:r>
              <a:rPr lang="en-US" sz="4800" b="1" i="0" dirty="0"/>
              <a:t>SECTION 1:</a:t>
            </a:r>
          </a:p>
          <a:p>
            <a:pPr algn="l">
              <a:defRPr/>
            </a:pPr>
            <a:endParaRPr lang="en-US" sz="4800" i="0" dirty="0"/>
          </a:p>
          <a:p>
            <a:pPr algn="l">
              <a:defRPr/>
            </a:pPr>
            <a:r>
              <a:rPr lang="en-US" sz="4800" i="0" dirty="0"/>
              <a:t>Proof of Concept</a:t>
            </a:r>
          </a:p>
          <a:p>
            <a:pPr algn="l">
              <a:defRPr/>
            </a:pPr>
            <a:endParaRPr lang="en-US" sz="4800" i="0" dirty="0"/>
          </a:p>
        </p:txBody>
      </p:sp>
      <p:pic>
        <p:nvPicPr>
          <p:cNvPr id="3" name="Picture 2" descr="A close up of a logo&#10;&#10;Description automatically generated">
            <a:extLst>
              <a:ext uri="{FF2B5EF4-FFF2-40B4-BE49-F238E27FC236}">
                <a16:creationId xmlns:a16="http://schemas.microsoft.com/office/drawing/2014/main" id="{76568BD2-603E-4DD3-8B88-6974F284FBE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154510" y="1512472"/>
            <a:ext cx="2899589" cy="398899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552835" y="2402417"/>
            <a:ext cx="6491432" cy="2654302"/>
          </a:xfrm>
        </p:spPr>
        <p:txBody>
          <a:bodyPr rtlCol="0"/>
          <a:lstStyle/>
          <a:p>
            <a:pPr>
              <a:defRPr/>
            </a:pPr>
            <a:r>
              <a:rPr lang="en-US" b="1" dirty="0"/>
              <a:t>SECTION 2:</a:t>
            </a:r>
          </a:p>
          <a:p>
            <a:pPr>
              <a:defRPr/>
            </a:pPr>
            <a:endParaRPr lang="en-US" b="1" dirty="0"/>
          </a:p>
          <a:p>
            <a:r>
              <a:rPr lang="en-US" altLang="ja-JP" sz="4400" b="1" kern="0" dirty="0">
                <a:ea typeface="Calibri" charset="0"/>
                <a:cs typeface="Calibri" charset="0"/>
              </a:rPr>
              <a:t>Bootstrapping, Minimum Viable Product and Prototyping Explained</a:t>
            </a:r>
            <a:endParaRPr lang="en-US" b="1" dirty="0"/>
          </a:p>
        </p:txBody>
      </p:sp>
      <p:pic>
        <p:nvPicPr>
          <p:cNvPr id="3" name="Picture 2" descr="A close up of a sign&#10;&#10;Description automatically generated">
            <a:extLst>
              <a:ext uri="{FF2B5EF4-FFF2-40B4-BE49-F238E27FC236}">
                <a16:creationId xmlns:a16="http://schemas.microsoft.com/office/drawing/2014/main" id="{37D7CE64-FE94-4420-889C-29C5883E217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23579"/>
          <a:stretch/>
        </p:blipFill>
        <p:spPr>
          <a:xfrm>
            <a:off x="6568696" y="2310671"/>
            <a:ext cx="5611277" cy="2837793"/>
          </a:xfrm>
          <a:prstGeom prst="rect">
            <a:avLst/>
          </a:prstGeom>
        </p:spPr>
      </p:pic>
    </p:spTree>
    <p:extLst>
      <p:ext uri="{BB962C8B-B14F-4D97-AF65-F5344CB8AC3E}">
        <p14:creationId xmlns:p14="http://schemas.microsoft.com/office/powerpoint/2010/main" val="1994969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a:bodyPr>
          <a:lstStyle/>
          <a:p>
            <a:r>
              <a:rPr kumimoji="1" lang="en-US" altLang="ja-JP" b="1" dirty="0">
                <a:solidFill>
                  <a:srgbClr val="10B1A2"/>
                </a:solidFill>
                <a:latin typeface="Calibri" charset="0"/>
                <a:ea typeface="MS PGothic" charset="-128"/>
              </a:rPr>
              <a:t>Bootstrapping</a:t>
            </a:r>
            <a:endParaRPr lang="en-US" b="1" dirty="0">
              <a:solidFill>
                <a:srgbClr val="10B1A2"/>
              </a:solidFill>
            </a:endParaRPr>
          </a:p>
        </p:txBody>
      </p:sp>
      <p:sp>
        <p:nvSpPr>
          <p:cNvPr id="5" name="Text Placeholder 4"/>
          <p:cNvSpPr>
            <a:spLocks noGrp="1"/>
          </p:cNvSpPr>
          <p:nvPr>
            <p:ph type="body" sz="quarter" idx="14"/>
          </p:nvPr>
        </p:nvSpPr>
        <p:spPr>
          <a:xfrm>
            <a:off x="468087" y="2117212"/>
            <a:ext cx="7815302" cy="3975101"/>
          </a:xfrm>
        </p:spPr>
        <p:txBody>
          <a:bodyPr/>
          <a:lstStyle/>
          <a:p>
            <a:r>
              <a:rPr lang="en-IE" b="1" dirty="0">
                <a:solidFill>
                  <a:srgbClr val="E63275"/>
                </a:solidFill>
              </a:rPr>
              <a:t>Bootstrapping  is the act of starting a business with no money - or, at least, very little money. </a:t>
            </a:r>
            <a:r>
              <a:rPr lang="en-IE" dirty="0"/>
              <a:t>It certainly means starting a business without the help of venture capital firms or even significant angel investment. </a:t>
            </a:r>
          </a:p>
          <a:p>
            <a:br>
              <a:rPr lang="en-IE" dirty="0"/>
            </a:br>
            <a:r>
              <a:rPr lang="en-IE" dirty="0"/>
              <a:t>Bootstrapping a business can be tough but is highly rewarding; it </a:t>
            </a:r>
            <a:r>
              <a:rPr lang="en-IE" b="1" dirty="0"/>
              <a:t>develops great discipline and creativity </a:t>
            </a:r>
            <a:r>
              <a:rPr lang="en-IE" dirty="0"/>
              <a:t>that can bring out the best in a company. With bootstrapping, </a:t>
            </a:r>
            <a:r>
              <a:rPr lang="en-IE" b="1" dirty="0"/>
              <a:t>almost everything is done internally to keep costs low</a:t>
            </a:r>
            <a:r>
              <a:rPr lang="en-IE" dirty="0"/>
              <a:t>. </a:t>
            </a:r>
          </a:p>
          <a:p>
            <a:endParaRPr lang="en-IE" dirty="0"/>
          </a:p>
          <a:p>
            <a:r>
              <a:rPr lang="en-US" altLang="ja-JP" sz="1200" b="1" dirty="0"/>
              <a:t>Source: </a:t>
            </a:r>
            <a:r>
              <a:rPr lang="en-IE" sz="1200" dirty="0">
                <a:hlinkClick r:id="rId2"/>
              </a:rPr>
              <a:t>Bootstrapping Tips on How to Self Fund a Business</a:t>
            </a:r>
            <a:endParaRPr kumimoji="1" lang="ja-JP" altLang="en-US" sz="1200" dirty="0"/>
          </a:p>
          <a:p>
            <a:endParaRPr lang="en-IE" dirty="0"/>
          </a:p>
          <a:p>
            <a:endParaRPr lang="en-IE" dirty="0">
              <a:solidFill>
                <a:srgbClr val="525252"/>
              </a:solidFill>
            </a:endParaRPr>
          </a:p>
          <a:p>
            <a:endParaRPr lang="en-US" dirty="0"/>
          </a:p>
        </p:txBody>
      </p:sp>
      <p:pic>
        <p:nvPicPr>
          <p:cNvPr id="10" name="Picture Placeholder 9"/>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26818" r="26818"/>
          <a:stretch>
            <a:fillRect/>
          </a:stretch>
        </p:blipFill>
        <p:spPr>
          <a:xfrm>
            <a:off x="8839200" y="3068351"/>
            <a:ext cx="3352799" cy="3786473"/>
          </a:xfrm>
        </p:spPr>
      </p:pic>
      <p:pic>
        <p:nvPicPr>
          <p:cNvPr id="11" name="Picture Placeholder 7"/>
          <p:cNvPicPr>
            <a:picLocks noChangeAspect="1"/>
          </p:cNvPicPr>
          <p:nvPr/>
        </p:nvPicPr>
        <p:blipFill rotWithShape="1">
          <a:blip r:embed="rId4">
            <a:extLst>
              <a:ext uri="{28A0092B-C50C-407E-A947-70E740481C1C}">
                <a14:useLocalDpi xmlns:a14="http://schemas.microsoft.com/office/drawing/2010/main" val="0"/>
              </a:ext>
            </a:extLst>
          </a:blip>
          <a:srcRect t="-43503" b="-43503"/>
          <a:stretch/>
        </p:blipFill>
        <p:spPr bwMode="auto">
          <a:xfrm>
            <a:off x="9176657" y="2286000"/>
            <a:ext cx="2916183" cy="4571999"/>
          </a:xfrm>
          <a:custGeom>
            <a:avLst/>
            <a:gdLst>
              <a:gd name="connsiteX0" fmla="*/ 0 w 4813058"/>
              <a:gd name="connsiteY0" fmla="*/ 0 h 6858000"/>
              <a:gd name="connsiteX1" fmla="*/ 4010866 w 4813058"/>
              <a:gd name="connsiteY1" fmla="*/ 0 h 6858000"/>
              <a:gd name="connsiteX2" fmla="*/ 4813058 w 4813058"/>
              <a:gd name="connsiteY2" fmla="*/ 802192 h 6858000"/>
              <a:gd name="connsiteX3" fmla="*/ 4813058 w 4813058"/>
              <a:gd name="connsiteY3" fmla="*/ 6858000 h 6858000"/>
              <a:gd name="connsiteX4" fmla="*/ 0 w 4813058"/>
              <a:gd name="connsiteY4" fmla="*/ 6858000 h 6858000"/>
              <a:gd name="connsiteX5" fmla="*/ 0 w 4813058"/>
              <a:gd name="connsiteY5" fmla="*/ 0 h 6858000"/>
              <a:gd name="connsiteX0" fmla="*/ 12700 w 4813058"/>
              <a:gd name="connsiteY0" fmla="*/ 3429000 h 6858000"/>
              <a:gd name="connsiteX1" fmla="*/ 4010866 w 4813058"/>
              <a:gd name="connsiteY1" fmla="*/ 0 h 6858000"/>
              <a:gd name="connsiteX2" fmla="*/ 4813058 w 4813058"/>
              <a:gd name="connsiteY2" fmla="*/ 802192 h 6858000"/>
              <a:gd name="connsiteX3" fmla="*/ 4813058 w 4813058"/>
              <a:gd name="connsiteY3" fmla="*/ 6858000 h 6858000"/>
              <a:gd name="connsiteX4" fmla="*/ 0 w 4813058"/>
              <a:gd name="connsiteY4" fmla="*/ 6858000 h 6858000"/>
              <a:gd name="connsiteX5" fmla="*/ 12700 w 4813058"/>
              <a:gd name="connsiteY5" fmla="*/ 3429000 h 6858000"/>
              <a:gd name="connsiteX0" fmla="*/ 6 w 4800364"/>
              <a:gd name="connsiteY0" fmla="*/ 3429000 h 6858000"/>
              <a:gd name="connsiteX1" fmla="*/ 3998172 w 4800364"/>
              <a:gd name="connsiteY1" fmla="*/ 0 h 6858000"/>
              <a:gd name="connsiteX2" fmla="*/ 4800364 w 4800364"/>
              <a:gd name="connsiteY2" fmla="*/ 802192 h 6858000"/>
              <a:gd name="connsiteX3" fmla="*/ 4800364 w 4800364"/>
              <a:gd name="connsiteY3" fmla="*/ 6858000 h 6858000"/>
              <a:gd name="connsiteX4" fmla="*/ 2667006 w 4800364"/>
              <a:gd name="connsiteY4" fmla="*/ 6858000 h 6858000"/>
              <a:gd name="connsiteX5" fmla="*/ 6 w 4800364"/>
              <a:gd name="connsiteY5" fmla="*/ 3429000 h 6858000"/>
              <a:gd name="connsiteX0" fmla="*/ 8 w 4800366"/>
              <a:gd name="connsiteY0" fmla="*/ 3429000 h 6858000"/>
              <a:gd name="connsiteX1" fmla="*/ 3998174 w 4800366"/>
              <a:gd name="connsiteY1" fmla="*/ 0 h 6858000"/>
              <a:gd name="connsiteX2" fmla="*/ 4800366 w 4800366"/>
              <a:gd name="connsiteY2" fmla="*/ 802192 h 6858000"/>
              <a:gd name="connsiteX3" fmla="*/ 4800366 w 4800366"/>
              <a:gd name="connsiteY3" fmla="*/ 6858000 h 6858000"/>
              <a:gd name="connsiteX4" fmla="*/ 2667008 w 4800366"/>
              <a:gd name="connsiteY4" fmla="*/ 6858000 h 6858000"/>
              <a:gd name="connsiteX5" fmla="*/ 8 w 4800366"/>
              <a:gd name="connsiteY5" fmla="*/ 3429000 h 6858000"/>
              <a:gd name="connsiteX0" fmla="*/ 0 w 4800358"/>
              <a:gd name="connsiteY0" fmla="*/ 3429000 h 6858000"/>
              <a:gd name="connsiteX1" fmla="*/ 3998166 w 4800358"/>
              <a:gd name="connsiteY1" fmla="*/ 0 h 6858000"/>
              <a:gd name="connsiteX2" fmla="*/ 4800358 w 4800358"/>
              <a:gd name="connsiteY2" fmla="*/ 802192 h 6858000"/>
              <a:gd name="connsiteX3" fmla="*/ 4800358 w 4800358"/>
              <a:gd name="connsiteY3" fmla="*/ 6858000 h 6858000"/>
              <a:gd name="connsiteX4" fmla="*/ 2667000 w 4800358"/>
              <a:gd name="connsiteY4" fmla="*/ 6858000 h 6858000"/>
              <a:gd name="connsiteX5" fmla="*/ 0 w 4800358"/>
              <a:gd name="connsiteY5" fmla="*/ 3429000 h 6858000"/>
              <a:gd name="connsiteX0" fmla="*/ 0 w 4800358"/>
              <a:gd name="connsiteY0" fmla="*/ 3429000 h 6858000"/>
              <a:gd name="connsiteX1" fmla="*/ 3998166 w 4800358"/>
              <a:gd name="connsiteY1" fmla="*/ 0 h 6858000"/>
              <a:gd name="connsiteX2" fmla="*/ 4800358 w 4800358"/>
              <a:gd name="connsiteY2" fmla="*/ 802192 h 6858000"/>
              <a:gd name="connsiteX3" fmla="*/ 4000258 w 4800358"/>
              <a:gd name="connsiteY3" fmla="*/ 6858000 h 6858000"/>
              <a:gd name="connsiteX4" fmla="*/ 2667000 w 4800358"/>
              <a:gd name="connsiteY4" fmla="*/ 6858000 h 6858000"/>
              <a:gd name="connsiteX5" fmla="*/ 0 w 4800358"/>
              <a:gd name="connsiteY5" fmla="*/ 3429000 h 6858000"/>
              <a:gd name="connsiteX0" fmla="*/ 0 w 4813058"/>
              <a:gd name="connsiteY0" fmla="*/ 3429000 h 6858000"/>
              <a:gd name="connsiteX1" fmla="*/ 3998166 w 4813058"/>
              <a:gd name="connsiteY1" fmla="*/ 0 h 6858000"/>
              <a:gd name="connsiteX2" fmla="*/ 4813058 w 4813058"/>
              <a:gd name="connsiteY2" fmla="*/ 27492 h 6858000"/>
              <a:gd name="connsiteX3" fmla="*/ 4000258 w 4813058"/>
              <a:gd name="connsiteY3" fmla="*/ 6858000 h 6858000"/>
              <a:gd name="connsiteX4" fmla="*/ 2667000 w 4813058"/>
              <a:gd name="connsiteY4" fmla="*/ 6858000 h 6858000"/>
              <a:gd name="connsiteX5" fmla="*/ 0 w 4813058"/>
              <a:gd name="connsiteY5" fmla="*/ 3429000 h 6858000"/>
              <a:gd name="connsiteX0" fmla="*/ 0 w 4813058"/>
              <a:gd name="connsiteY0" fmla="*/ 3401508 h 6830508"/>
              <a:gd name="connsiteX1" fmla="*/ 3883866 w 4813058"/>
              <a:gd name="connsiteY1" fmla="*/ 10608 h 6830508"/>
              <a:gd name="connsiteX2" fmla="*/ 4813058 w 4813058"/>
              <a:gd name="connsiteY2" fmla="*/ 0 h 6830508"/>
              <a:gd name="connsiteX3" fmla="*/ 4000258 w 4813058"/>
              <a:gd name="connsiteY3" fmla="*/ 6830508 h 6830508"/>
              <a:gd name="connsiteX4" fmla="*/ 2667000 w 4813058"/>
              <a:gd name="connsiteY4" fmla="*/ 6830508 h 6830508"/>
              <a:gd name="connsiteX5" fmla="*/ 0 w 4813058"/>
              <a:gd name="connsiteY5" fmla="*/ 3401508 h 6830508"/>
              <a:gd name="connsiteX0" fmla="*/ 0 w 4800358"/>
              <a:gd name="connsiteY0" fmla="*/ 3401508 h 6830508"/>
              <a:gd name="connsiteX1" fmla="*/ 3883866 w 4800358"/>
              <a:gd name="connsiteY1" fmla="*/ 10608 h 6830508"/>
              <a:gd name="connsiteX2" fmla="*/ 4800358 w 4800358"/>
              <a:gd name="connsiteY2" fmla="*/ 0 h 6830508"/>
              <a:gd name="connsiteX3" fmla="*/ 4000258 w 4800358"/>
              <a:gd name="connsiteY3" fmla="*/ 6830508 h 6830508"/>
              <a:gd name="connsiteX4" fmla="*/ 2667000 w 4800358"/>
              <a:gd name="connsiteY4" fmla="*/ 6830508 h 6830508"/>
              <a:gd name="connsiteX5" fmla="*/ 0 w 4800358"/>
              <a:gd name="connsiteY5" fmla="*/ 3401508 h 6830508"/>
              <a:gd name="connsiteX0" fmla="*/ 0 w 4800358"/>
              <a:gd name="connsiteY0" fmla="*/ 3403600 h 6832600"/>
              <a:gd name="connsiteX1" fmla="*/ 3883866 w 4800358"/>
              <a:gd name="connsiteY1" fmla="*/ 0 h 6832600"/>
              <a:gd name="connsiteX2" fmla="*/ 4800358 w 4800358"/>
              <a:gd name="connsiteY2" fmla="*/ 2092 h 6832600"/>
              <a:gd name="connsiteX3" fmla="*/ 4000258 w 4800358"/>
              <a:gd name="connsiteY3" fmla="*/ 6832600 h 6832600"/>
              <a:gd name="connsiteX4" fmla="*/ 2667000 w 4800358"/>
              <a:gd name="connsiteY4" fmla="*/ 6832600 h 6832600"/>
              <a:gd name="connsiteX5" fmla="*/ 0 w 4800358"/>
              <a:gd name="connsiteY5" fmla="*/ 3403600 h 6832600"/>
              <a:gd name="connsiteX0" fmla="*/ 0 w 4749558"/>
              <a:gd name="connsiteY0" fmla="*/ 3414208 h 6843208"/>
              <a:gd name="connsiteX1" fmla="*/ 3883866 w 4749558"/>
              <a:gd name="connsiteY1" fmla="*/ 10608 h 6843208"/>
              <a:gd name="connsiteX2" fmla="*/ 4749558 w 4749558"/>
              <a:gd name="connsiteY2" fmla="*/ 0 h 6843208"/>
              <a:gd name="connsiteX3" fmla="*/ 4000258 w 4749558"/>
              <a:gd name="connsiteY3" fmla="*/ 6843208 h 6843208"/>
              <a:gd name="connsiteX4" fmla="*/ 2667000 w 4749558"/>
              <a:gd name="connsiteY4" fmla="*/ 6843208 h 6843208"/>
              <a:gd name="connsiteX5" fmla="*/ 0 w 4749558"/>
              <a:gd name="connsiteY5" fmla="*/ 3414208 h 6843208"/>
              <a:gd name="connsiteX0" fmla="*/ 0 w 4749558"/>
              <a:gd name="connsiteY0" fmla="*/ 3416300 h 6845300"/>
              <a:gd name="connsiteX1" fmla="*/ 3883866 w 4749558"/>
              <a:gd name="connsiteY1" fmla="*/ 0 h 6845300"/>
              <a:gd name="connsiteX2" fmla="*/ 4749558 w 4749558"/>
              <a:gd name="connsiteY2" fmla="*/ 2092 h 6845300"/>
              <a:gd name="connsiteX3" fmla="*/ 4000258 w 4749558"/>
              <a:gd name="connsiteY3" fmla="*/ 6845300 h 6845300"/>
              <a:gd name="connsiteX4" fmla="*/ 2667000 w 4749558"/>
              <a:gd name="connsiteY4" fmla="*/ 6845300 h 6845300"/>
              <a:gd name="connsiteX5" fmla="*/ 0 w 4749558"/>
              <a:gd name="connsiteY5" fmla="*/ 3416300 h 6845300"/>
              <a:gd name="connsiteX0" fmla="*/ 0 w 4800358"/>
              <a:gd name="connsiteY0" fmla="*/ 3416300 h 6845300"/>
              <a:gd name="connsiteX1" fmla="*/ 3883866 w 4800358"/>
              <a:gd name="connsiteY1" fmla="*/ 0 h 6845300"/>
              <a:gd name="connsiteX2" fmla="*/ 4800358 w 4800358"/>
              <a:gd name="connsiteY2" fmla="*/ 2092 h 6845300"/>
              <a:gd name="connsiteX3" fmla="*/ 4000258 w 4800358"/>
              <a:gd name="connsiteY3" fmla="*/ 6845300 h 6845300"/>
              <a:gd name="connsiteX4" fmla="*/ 2667000 w 4800358"/>
              <a:gd name="connsiteY4" fmla="*/ 6845300 h 6845300"/>
              <a:gd name="connsiteX5" fmla="*/ 0 w 4800358"/>
              <a:gd name="connsiteY5" fmla="*/ 3416300 h 6845300"/>
              <a:gd name="connsiteX0" fmla="*/ 0 w 4838458"/>
              <a:gd name="connsiteY0" fmla="*/ 3441700 h 6845300"/>
              <a:gd name="connsiteX1" fmla="*/ 3921966 w 4838458"/>
              <a:gd name="connsiteY1" fmla="*/ 0 h 6845300"/>
              <a:gd name="connsiteX2" fmla="*/ 4838458 w 4838458"/>
              <a:gd name="connsiteY2" fmla="*/ 2092 h 6845300"/>
              <a:gd name="connsiteX3" fmla="*/ 4038358 w 4838458"/>
              <a:gd name="connsiteY3" fmla="*/ 6845300 h 6845300"/>
              <a:gd name="connsiteX4" fmla="*/ 2705100 w 4838458"/>
              <a:gd name="connsiteY4" fmla="*/ 6845300 h 6845300"/>
              <a:gd name="connsiteX5" fmla="*/ 0 w 4838458"/>
              <a:gd name="connsiteY5" fmla="*/ 34417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8458" h="6845300">
                <a:moveTo>
                  <a:pt x="0" y="3441700"/>
                </a:moveTo>
                <a:lnTo>
                  <a:pt x="3921966" y="0"/>
                </a:lnTo>
                <a:lnTo>
                  <a:pt x="4838458" y="2092"/>
                </a:lnTo>
                <a:lnTo>
                  <a:pt x="4038358" y="6845300"/>
                </a:lnTo>
                <a:lnTo>
                  <a:pt x="2705100" y="6845300"/>
                </a:lnTo>
                <a:cubicBezTo>
                  <a:pt x="1591733" y="5359400"/>
                  <a:pt x="1621367" y="5549900"/>
                  <a:pt x="0" y="344170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03606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Placeholder 4"/>
          <p:cNvSpPr>
            <a:spLocks noGrp="1"/>
          </p:cNvSpPr>
          <p:nvPr>
            <p:ph type="body" sz="quarter" idx="13"/>
          </p:nvPr>
        </p:nvSpPr>
        <p:spPr>
          <a:xfrm>
            <a:off x="3676651" y="1005896"/>
            <a:ext cx="7407087" cy="697353"/>
          </a:xfrm>
          <a:solidFill>
            <a:schemeClr val="bg1"/>
          </a:solidFill>
        </p:spPr>
        <p:txBody>
          <a:bodyPr>
            <a:normAutofit/>
          </a:bodyPr>
          <a:lstStyle/>
          <a:p>
            <a:pPr marL="323850">
              <a:spcBef>
                <a:spcPts val="400"/>
              </a:spcBef>
            </a:pPr>
            <a:r>
              <a:rPr kumimoji="1" lang="en-US" altLang="ja-JP" b="1" dirty="0">
                <a:solidFill>
                  <a:srgbClr val="10B1A2"/>
                </a:solidFill>
                <a:latin typeface="Calibri" charset="0"/>
                <a:ea typeface="MS PGothic" charset="-128"/>
              </a:rPr>
              <a:t>Bootstrapping Benefits</a:t>
            </a:r>
            <a:endParaRPr lang="en-US" b="1" dirty="0">
              <a:solidFill>
                <a:srgbClr val="10B1A2"/>
              </a:solidFill>
            </a:endParaRPr>
          </a:p>
        </p:txBody>
      </p:sp>
      <p:sp>
        <p:nvSpPr>
          <p:cNvPr id="6" name="Text Placeholder 5"/>
          <p:cNvSpPr>
            <a:spLocks noGrp="1"/>
          </p:cNvSpPr>
          <p:nvPr>
            <p:ph type="body" sz="quarter" idx="14"/>
          </p:nvPr>
        </p:nvSpPr>
        <p:spPr>
          <a:xfrm>
            <a:off x="3676651" y="2117448"/>
            <a:ext cx="7892422" cy="3975101"/>
          </a:xfrm>
        </p:spPr>
        <p:txBody>
          <a:bodyPr rtlCol="0"/>
          <a:lstStyle/>
          <a:p>
            <a:pPr>
              <a:lnSpc>
                <a:spcPts val="2500"/>
              </a:lnSpc>
              <a:spcBef>
                <a:spcPts val="0"/>
              </a:spcBef>
            </a:pPr>
            <a:r>
              <a:rPr lang="en-IE" dirty="0"/>
              <a:t>You get to </a:t>
            </a:r>
            <a:r>
              <a:rPr lang="en-IE" b="1" dirty="0"/>
              <a:t>retain complete control and ownership </a:t>
            </a:r>
            <a:r>
              <a:rPr lang="en-IE" dirty="0"/>
              <a:t>of your business.</a:t>
            </a:r>
          </a:p>
          <a:p>
            <a:pPr>
              <a:lnSpc>
                <a:spcPts val="2000"/>
              </a:lnSpc>
              <a:spcBef>
                <a:spcPts val="0"/>
              </a:spcBef>
            </a:pPr>
            <a:endParaRPr lang="en-IE" sz="200" dirty="0"/>
          </a:p>
          <a:p>
            <a:pPr marL="342900" indent="-342900">
              <a:lnSpc>
                <a:spcPts val="2500"/>
              </a:lnSpc>
              <a:spcBef>
                <a:spcPts val="0"/>
              </a:spcBef>
              <a:buClr>
                <a:srgbClr val="E95273"/>
              </a:buClr>
              <a:buFont typeface="Wingdings" charset="2"/>
              <a:buChar char="ü"/>
            </a:pPr>
            <a:r>
              <a:rPr lang="en-IE" dirty="0"/>
              <a:t>It teaches you to </a:t>
            </a:r>
            <a:r>
              <a:rPr lang="en-IE" b="1" dirty="0"/>
              <a:t>focus on cash flow</a:t>
            </a:r>
          </a:p>
          <a:p>
            <a:pPr marL="342900" indent="-342900">
              <a:lnSpc>
                <a:spcPts val="2500"/>
              </a:lnSpc>
              <a:spcBef>
                <a:spcPts val="0"/>
              </a:spcBef>
              <a:buClr>
                <a:srgbClr val="E95273"/>
              </a:buClr>
              <a:buFont typeface="Wingdings" charset="2"/>
              <a:buChar char="ü"/>
            </a:pPr>
            <a:r>
              <a:rPr lang="en-IE" dirty="0"/>
              <a:t>Develops great discipline and creativity that </a:t>
            </a:r>
            <a:r>
              <a:rPr lang="en-IE" b="1" dirty="0"/>
              <a:t>brings out the best in the company</a:t>
            </a:r>
          </a:p>
          <a:p>
            <a:pPr marL="342900" indent="-342900">
              <a:lnSpc>
                <a:spcPts val="2500"/>
              </a:lnSpc>
              <a:spcBef>
                <a:spcPts val="0"/>
              </a:spcBef>
              <a:buClr>
                <a:srgbClr val="E95273"/>
              </a:buClr>
              <a:buFont typeface="Wingdings" charset="2"/>
              <a:buChar char="ü"/>
            </a:pPr>
            <a:r>
              <a:rPr lang="en-IE" dirty="0"/>
              <a:t>It is a consistent way to </a:t>
            </a:r>
            <a:r>
              <a:rPr lang="en-IE" b="1" dirty="0"/>
              <a:t>gain traction </a:t>
            </a:r>
            <a:r>
              <a:rPr lang="en-IE" dirty="0"/>
              <a:t>which provides leverage when seeking investment from investors</a:t>
            </a:r>
          </a:p>
          <a:p>
            <a:pPr marL="342900" indent="-342900">
              <a:lnSpc>
                <a:spcPts val="2500"/>
              </a:lnSpc>
              <a:spcBef>
                <a:spcPts val="0"/>
              </a:spcBef>
              <a:buClr>
                <a:srgbClr val="E95273"/>
              </a:buClr>
              <a:buFont typeface="Wingdings" charset="2"/>
              <a:buChar char="ü"/>
            </a:pPr>
            <a:r>
              <a:rPr lang="en-IE" dirty="0"/>
              <a:t>Because you are involved in various aspects of your business, it gives you the </a:t>
            </a:r>
            <a:r>
              <a:rPr lang="en-IE" b="1" dirty="0"/>
              <a:t>organizational experience </a:t>
            </a:r>
            <a:r>
              <a:rPr lang="en-IE" dirty="0"/>
              <a:t>which will be vital in developing the company</a:t>
            </a:r>
          </a:p>
          <a:p>
            <a:pPr marL="342900" indent="-342900">
              <a:lnSpc>
                <a:spcPts val="2500"/>
              </a:lnSpc>
              <a:spcBef>
                <a:spcPts val="0"/>
              </a:spcBef>
              <a:buClr>
                <a:srgbClr val="E95273"/>
              </a:buClr>
              <a:buFont typeface="Wingdings" charset="2"/>
              <a:buChar char="ü"/>
            </a:pPr>
            <a:r>
              <a:rPr lang="en-IE" dirty="0"/>
              <a:t>It helps you </a:t>
            </a:r>
            <a:r>
              <a:rPr lang="en-IE" b="1" dirty="0"/>
              <a:t>realize the talent and capacity </a:t>
            </a:r>
            <a:r>
              <a:rPr lang="en-IE" dirty="0"/>
              <a:t>you have so you attract the right people +  find the right partners </a:t>
            </a:r>
          </a:p>
          <a:p>
            <a:pPr marL="342900" indent="-342900">
              <a:lnSpc>
                <a:spcPts val="1000"/>
              </a:lnSpc>
              <a:spcBef>
                <a:spcPts val="0"/>
              </a:spcBef>
              <a:buClr>
                <a:srgbClr val="E95273"/>
              </a:buClr>
              <a:buFont typeface="Wingdings" charset="2"/>
              <a:buChar char="ü"/>
            </a:pPr>
            <a:endParaRPr lang="en-IE" sz="800" dirty="0"/>
          </a:p>
          <a:p>
            <a:pPr indent="323850">
              <a:lnSpc>
                <a:spcPts val="2500"/>
              </a:lnSpc>
              <a:spcBef>
                <a:spcPts val="0"/>
              </a:spcBef>
            </a:pPr>
            <a:r>
              <a:rPr lang="en-US" altLang="ja-JP" sz="1200" b="1" dirty="0"/>
              <a:t>Source: </a:t>
            </a:r>
            <a:r>
              <a:rPr lang="en-IE" sz="1200" dirty="0">
                <a:hlinkClick r:id="rId2"/>
              </a:rPr>
              <a:t>Whats Proof of Concept and Why I should Know It</a:t>
            </a:r>
            <a:endParaRPr kumimoji="1" lang="ja-JP" altLang="en-US" sz="1200" dirty="0"/>
          </a:p>
          <a:p>
            <a:pPr>
              <a:lnSpc>
                <a:spcPts val="2500"/>
              </a:lnSpc>
              <a:spcBef>
                <a:spcPts val="0"/>
              </a:spcBef>
              <a:buFont typeface="Wingdings" panose="05000000000000000000" pitchFamily="2" charset="2"/>
              <a:buChar char="ü"/>
            </a:pPr>
            <a:endParaRPr lang="en-IE" dirty="0"/>
          </a:p>
        </p:txBody>
      </p:sp>
      <p:pic>
        <p:nvPicPr>
          <p:cNvPr id="3" name="Picture Placeholder 2"/>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5204" r="13062"/>
          <a:stretch/>
        </p:blipFill>
        <p:spPr>
          <a:xfrm>
            <a:off x="0" y="3200400"/>
            <a:ext cx="2575025" cy="36576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solidFill>
            <a:schemeClr val="bg1"/>
          </a:solidFill>
        </p:spPr>
        <p:txBody>
          <a:bodyPr/>
          <a:lstStyle/>
          <a:p>
            <a:pPr marL="277813" indent="-46038"/>
            <a:r>
              <a:rPr kumimoji="1" lang="en-US" altLang="ja-JP" b="1" dirty="0">
                <a:solidFill>
                  <a:srgbClr val="10B1A2"/>
                </a:solidFill>
                <a:latin typeface="Calibri" charset="0"/>
                <a:ea typeface="MS PGothic" charset="-128"/>
              </a:rPr>
              <a:t>Bootstrapping The Drawbacks </a:t>
            </a:r>
            <a:endParaRPr lang="en-US" b="1" dirty="0">
              <a:solidFill>
                <a:srgbClr val="10B1A2"/>
              </a:solidFill>
            </a:endParaRPr>
          </a:p>
        </p:txBody>
      </p:sp>
      <p:sp>
        <p:nvSpPr>
          <p:cNvPr id="6" name="Text Placeholder 5"/>
          <p:cNvSpPr>
            <a:spLocks noGrp="1"/>
          </p:cNvSpPr>
          <p:nvPr>
            <p:ph type="body" sz="quarter" idx="14"/>
          </p:nvPr>
        </p:nvSpPr>
        <p:spPr>
          <a:xfrm>
            <a:off x="876301" y="2117212"/>
            <a:ext cx="7886699" cy="3975101"/>
          </a:xfrm>
        </p:spPr>
        <p:txBody>
          <a:bodyPr/>
          <a:lstStyle/>
          <a:p>
            <a:pPr marL="342900" indent="-342900">
              <a:spcBef>
                <a:spcPts val="600"/>
              </a:spcBef>
              <a:buClr>
                <a:srgbClr val="E95273"/>
              </a:buClr>
              <a:buFont typeface="Wingdings" charset="2"/>
              <a:buChar char="ü"/>
            </a:pPr>
            <a:r>
              <a:rPr lang="en-IE" b="1" dirty="0">
                <a:solidFill>
                  <a:srgbClr val="E95273"/>
                </a:solidFill>
              </a:rPr>
              <a:t>The revenue, or lack of!  </a:t>
            </a:r>
            <a:r>
              <a:rPr lang="en-IE" dirty="0"/>
              <a:t>If you manage to launch your company with your own funds, getting access to the necessary capital for growth may be a challenge </a:t>
            </a:r>
          </a:p>
          <a:p>
            <a:pPr marL="342900" indent="-342900">
              <a:spcBef>
                <a:spcPts val="600"/>
              </a:spcBef>
              <a:buClr>
                <a:srgbClr val="E95273"/>
              </a:buClr>
              <a:buFont typeface="Wingdings" charset="2"/>
              <a:buChar char="ü"/>
            </a:pPr>
            <a:r>
              <a:rPr lang="en-IE" b="1" dirty="0">
                <a:solidFill>
                  <a:srgbClr val="E95273"/>
                </a:solidFill>
              </a:rPr>
              <a:t>Organic development stagnates without money at your disposal</a:t>
            </a:r>
            <a:r>
              <a:rPr lang="en-IE" b="1" dirty="0"/>
              <a:t>. </a:t>
            </a:r>
            <a:r>
              <a:rPr lang="en-IE" dirty="0"/>
              <a:t>The lack of cash resources might prevent you from developing your project on schedule with the impact you won’t be able to meet your growth goals on time.</a:t>
            </a:r>
          </a:p>
          <a:p>
            <a:pPr marL="342900" indent="-342900">
              <a:spcBef>
                <a:spcPts val="600"/>
              </a:spcBef>
              <a:buClr>
                <a:srgbClr val="E95273"/>
              </a:buClr>
              <a:buFont typeface="Wingdings" charset="2"/>
              <a:buChar char="ü"/>
            </a:pPr>
            <a:r>
              <a:rPr lang="en-IE" b="1" dirty="0">
                <a:solidFill>
                  <a:srgbClr val="E95273"/>
                </a:solidFill>
              </a:rPr>
              <a:t>Lack of credibility</a:t>
            </a:r>
            <a:r>
              <a:rPr lang="en-IE" dirty="0">
                <a:solidFill>
                  <a:srgbClr val="E95273"/>
                </a:solidFill>
              </a:rPr>
              <a:t>.</a:t>
            </a:r>
            <a:r>
              <a:rPr lang="en-IE" b="1" dirty="0"/>
              <a:t> </a:t>
            </a:r>
            <a:r>
              <a:rPr lang="en-IE" dirty="0"/>
              <a:t>The backing of external investors that vouch for you as you establish your business shows they have faith in your idea, its potential and your future plans. A lack of external investors can hurt the credibility of your enterprise early in the game. </a:t>
            </a:r>
            <a:endParaRPr lang="en-IE" dirty="0">
              <a:solidFill>
                <a:srgbClr val="525252"/>
              </a:solidFill>
            </a:endParaRPr>
          </a:p>
          <a:p>
            <a:pPr marL="342900" indent="-342900">
              <a:spcBef>
                <a:spcPts val="600"/>
              </a:spcBef>
              <a:buClr>
                <a:srgbClr val="E95273"/>
              </a:buClr>
              <a:buFont typeface="Wingdings" charset="2"/>
              <a:buChar char="ü"/>
            </a:pPr>
            <a:endParaRPr lang="en-US" dirty="0"/>
          </a:p>
        </p:txBody>
      </p:sp>
      <p:pic>
        <p:nvPicPr>
          <p:cNvPr id="8" name="Picture Placeholder 7"/>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6438" r="26438"/>
          <a:stretch>
            <a:fillRect/>
          </a:stretch>
        </p:blipFill>
        <p:spPr>
          <a:xfrm>
            <a:off x="9496426" y="3041401"/>
            <a:ext cx="2695574" cy="3813424"/>
          </a:xfrm>
        </p:spPr>
      </p:pic>
    </p:spTree>
    <p:extLst>
      <p:ext uri="{BB962C8B-B14F-4D97-AF65-F5344CB8AC3E}">
        <p14:creationId xmlns:p14="http://schemas.microsoft.com/office/powerpoint/2010/main" val="787007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a:bodyPr>
          <a:lstStyle/>
          <a:p>
            <a:r>
              <a:rPr kumimoji="1" lang="en-US" altLang="ja-JP" b="1" dirty="0">
                <a:solidFill>
                  <a:srgbClr val="10B1A2"/>
                </a:solidFill>
                <a:latin typeface="Calibri" charset="0"/>
                <a:ea typeface="MS PGothic" charset="-128"/>
              </a:rPr>
              <a:t>What is a Prototype?</a:t>
            </a:r>
            <a:endParaRPr lang="en-US" b="1" dirty="0">
              <a:solidFill>
                <a:srgbClr val="10B1A2"/>
              </a:solidFill>
            </a:endParaRPr>
          </a:p>
        </p:txBody>
      </p:sp>
      <p:sp>
        <p:nvSpPr>
          <p:cNvPr id="5" name="Text Placeholder 4"/>
          <p:cNvSpPr>
            <a:spLocks noGrp="1"/>
          </p:cNvSpPr>
          <p:nvPr>
            <p:ph type="body" sz="quarter" idx="14"/>
          </p:nvPr>
        </p:nvSpPr>
        <p:spPr>
          <a:xfrm>
            <a:off x="7326085" y="3254710"/>
            <a:ext cx="4702629" cy="3975101"/>
          </a:xfrm>
        </p:spPr>
        <p:txBody>
          <a:bodyPr/>
          <a:lstStyle/>
          <a:p>
            <a:r>
              <a:rPr lang="en-IE" b="1" dirty="0">
                <a:solidFill>
                  <a:srgbClr val="E63275"/>
                </a:solidFill>
              </a:rPr>
              <a:t>A prototype </a:t>
            </a:r>
            <a:r>
              <a:rPr lang="en-IE" dirty="0"/>
              <a:t>is an early sample, model, or release of a product built to test a concept or process or to act as a thing to be replicated or learned from. </a:t>
            </a:r>
            <a:endParaRPr lang="en-IE" dirty="0">
              <a:solidFill>
                <a:srgbClr val="525252"/>
              </a:solidFill>
            </a:endParaRPr>
          </a:p>
          <a:p>
            <a:endParaRPr lang="en-US" dirty="0"/>
          </a:p>
        </p:txBody>
      </p:sp>
      <p:pic>
        <p:nvPicPr>
          <p:cNvPr id="3" name="Picture 2" descr="A close up of text on a white background&#10;&#10;Description automatically generated">
            <a:extLst>
              <a:ext uri="{FF2B5EF4-FFF2-40B4-BE49-F238E27FC236}">
                <a16:creationId xmlns:a16="http://schemas.microsoft.com/office/drawing/2014/main" id="{EF72235B-50E7-42FA-A5B0-1D04C255057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8728" y="2253352"/>
            <a:ext cx="6672301" cy="3490870"/>
          </a:xfrm>
          <a:prstGeom prst="rect">
            <a:avLst/>
          </a:prstGeom>
        </p:spPr>
      </p:pic>
    </p:spTree>
    <p:extLst>
      <p:ext uri="{BB962C8B-B14F-4D97-AF65-F5344CB8AC3E}">
        <p14:creationId xmlns:p14="http://schemas.microsoft.com/office/powerpoint/2010/main" val="226897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a:bodyPr>
          <a:lstStyle/>
          <a:p>
            <a:r>
              <a:rPr kumimoji="1" lang="en-US" altLang="ja-JP" b="1" dirty="0">
                <a:solidFill>
                  <a:srgbClr val="10B1A2"/>
                </a:solidFill>
                <a:latin typeface="Calibri" charset="0"/>
                <a:ea typeface="MS PGothic" charset="-128"/>
              </a:rPr>
              <a:t>A Prototype </a:t>
            </a:r>
            <a:r>
              <a:rPr kumimoji="1" lang="en-US" altLang="ja-JP" b="1" dirty="0" err="1">
                <a:solidFill>
                  <a:srgbClr val="10B1A2"/>
                </a:solidFill>
                <a:latin typeface="Calibri" charset="0"/>
                <a:ea typeface="MS PGothic" charset="-128"/>
              </a:rPr>
              <a:t>Summarised</a:t>
            </a:r>
            <a:endParaRPr lang="en-US" b="1" dirty="0">
              <a:solidFill>
                <a:srgbClr val="10B1A2"/>
              </a:solidFill>
            </a:endParaRPr>
          </a:p>
        </p:txBody>
      </p:sp>
      <p:sp>
        <p:nvSpPr>
          <p:cNvPr id="5" name="Text Placeholder 4"/>
          <p:cNvSpPr>
            <a:spLocks noGrp="1"/>
          </p:cNvSpPr>
          <p:nvPr>
            <p:ph type="body" sz="quarter" idx="14"/>
          </p:nvPr>
        </p:nvSpPr>
        <p:spPr>
          <a:xfrm>
            <a:off x="876301" y="2117212"/>
            <a:ext cx="7984916" cy="3975101"/>
          </a:xfrm>
        </p:spPr>
        <p:txBody>
          <a:bodyPr/>
          <a:lstStyle/>
          <a:p>
            <a:r>
              <a:rPr lang="en-IE" b="1" dirty="0">
                <a:solidFill>
                  <a:srgbClr val="E63275"/>
                </a:solidFill>
              </a:rPr>
              <a:t>A Prototype </a:t>
            </a:r>
            <a:endParaRPr lang="en-IE" dirty="0">
              <a:solidFill>
                <a:srgbClr val="E63275"/>
              </a:solidFill>
            </a:endParaRPr>
          </a:p>
          <a:p>
            <a:pPr marL="342900" indent="-342900" fontAlgn="base">
              <a:buFont typeface="Wingdings" panose="05000000000000000000" pitchFamily="2" charset="2"/>
              <a:buChar char="ü"/>
            </a:pPr>
            <a:r>
              <a:rPr lang="en-IE" dirty="0"/>
              <a:t>Early feedback on the product</a:t>
            </a:r>
          </a:p>
          <a:p>
            <a:pPr marL="342900" indent="-342900" fontAlgn="base">
              <a:buFont typeface="Wingdings" panose="05000000000000000000" pitchFamily="2" charset="2"/>
              <a:buChar char="ü"/>
            </a:pPr>
            <a:r>
              <a:rPr lang="en-IE" dirty="0"/>
              <a:t>Identification of mistakes in the design and development phases</a:t>
            </a:r>
          </a:p>
          <a:p>
            <a:pPr marL="342900" indent="-342900" fontAlgn="base">
              <a:buFont typeface="Wingdings" panose="05000000000000000000" pitchFamily="2" charset="2"/>
              <a:buChar char="ü"/>
            </a:pPr>
            <a:r>
              <a:rPr lang="en-IE" dirty="0"/>
              <a:t>Increased acceptance by users owing to the visual effect</a:t>
            </a:r>
          </a:p>
          <a:p>
            <a:pPr marL="342900" indent="-342900" fontAlgn="base">
              <a:buFont typeface="Wingdings" panose="05000000000000000000" pitchFamily="2" charset="2"/>
              <a:buChar char="ü"/>
            </a:pPr>
            <a:r>
              <a:rPr lang="en-IE" dirty="0"/>
              <a:t>Less expensive and lucrative and faster</a:t>
            </a:r>
          </a:p>
          <a:p>
            <a:pPr marL="342900" indent="-342900" fontAlgn="base">
              <a:buFont typeface="Wingdings" panose="05000000000000000000" pitchFamily="2" charset="2"/>
              <a:buChar char="ü"/>
            </a:pPr>
            <a:r>
              <a:rPr lang="en-IE" dirty="0"/>
              <a:t>Simplifies complex ideas into an understandable format</a:t>
            </a:r>
          </a:p>
          <a:p>
            <a:pPr marL="342900" indent="-342900" fontAlgn="base">
              <a:buFont typeface="Wingdings" panose="05000000000000000000" pitchFamily="2" charset="2"/>
              <a:buChar char="ü"/>
            </a:pPr>
            <a:r>
              <a:rPr lang="en-IE" dirty="0"/>
              <a:t>Application/System flow validation by business users</a:t>
            </a:r>
          </a:p>
          <a:p>
            <a:endParaRPr lang="en-IE" b="1" dirty="0"/>
          </a:p>
          <a:p>
            <a:endParaRPr lang="en-IE" dirty="0">
              <a:solidFill>
                <a:srgbClr val="525252"/>
              </a:solidFill>
            </a:endParaRPr>
          </a:p>
          <a:p>
            <a:endParaRPr lang="en-US" dirty="0"/>
          </a:p>
        </p:txBody>
      </p:sp>
    </p:spTree>
    <p:extLst>
      <p:ext uri="{BB962C8B-B14F-4D97-AF65-F5344CB8AC3E}">
        <p14:creationId xmlns:p14="http://schemas.microsoft.com/office/powerpoint/2010/main" val="3235254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a:bodyPr>
          <a:lstStyle/>
          <a:p>
            <a:r>
              <a:rPr kumimoji="1" lang="en-US" altLang="ja-JP" b="1" dirty="0">
                <a:solidFill>
                  <a:srgbClr val="10B1A2"/>
                </a:solidFill>
                <a:latin typeface="Calibri" charset="0"/>
                <a:ea typeface="MS PGothic" charset="-128"/>
              </a:rPr>
              <a:t>What is a MVP?</a:t>
            </a:r>
            <a:endParaRPr lang="en-US" b="1" dirty="0">
              <a:solidFill>
                <a:srgbClr val="10B1A2"/>
              </a:solidFill>
            </a:endParaRPr>
          </a:p>
        </p:txBody>
      </p:sp>
      <p:sp>
        <p:nvSpPr>
          <p:cNvPr id="5" name="Text Placeholder 4"/>
          <p:cNvSpPr>
            <a:spLocks noGrp="1"/>
          </p:cNvSpPr>
          <p:nvPr>
            <p:ph type="body" sz="quarter" idx="14"/>
          </p:nvPr>
        </p:nvSpPr>
        <p:spPr>
          <a:xfrm>
            <a:off x="5287132" y="3336411"/>
            <a:ext cx="6662704" cy="3975101"/>
          </a:xfrm>
        </p:spPr>
        <p:txBody>
          <a:bodyPr/>
          <a:lstStyle/>
          <a:p>
            <a:pPr algn="just"/>
            <a:r>
              <a:rPr lang="en-IE" b="1" dirty="0">
                <a:solidFill>
                  <a:srgbClr val="E63275"/>
                </a:solidFill>
              </a:rPr>
              <a:t>A minimum viable product (MVP</a:t>
            </a:r>
            <a:r>
              <a:rPr lang="en-IE" dirty="0">
                <a:solidFill>
                  <a:srgbClr val="E63275"/>
                </a:solidFill>
              </a:rPr>
              <a:t>) </a:t>
            </a:r>
            <a:r>
              <a:rPr lang="en-IE" dirty="0"/>
              <a:t>is a product with just enough features to satisfy early customers and to provide feedback for future product development</a:t>
            </a:r>
          </a:p>
          <a:p>
            <a:pPr algn="just"/>
            <a:endParaRPr lang="en-IE" dirty="0">
              <a:solidFill>
                <a:srgbClr val="525252"/>
              </a:solidFill>
            </a:endParaRPr>
          </a:p>
          <a:p>
            <a:pPr algn="just"/>
            <a:endParaRPr lang="en-US" dirty="0"/>
          </a:p>
        </p:txBody>
      </p:sp>
      <p:pic>
        <p:nvPicPr>
          <p:cNvPr id="6" name="Picture 5" descr="A close up of a doughnut&#10;&#10;Description automatically generated">
            <a:extLst>
              <a:ext uri="{FF2B5EF4-FFF2-40B4-BE49-F238E27FC236}">
                <a16:creationId xmlns:a16="http://schemas.microsoft.com/office/drawing/2014/main" id="{50769D27-2AD1-42B9-9104-B4B8DE0DAAE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26247" y="2244263"/>
            <a:ext cx="4613189" cy="3079699"/>
          </a:xfrm>
          <a:prstGeom prst="rect">
            <a:avLst/>
          </a:prstGeom>
        </p:spPr>
      </p:pic>
    </p:spTree>
    <p:extLst>
      <p:ext uri="{BB962C8B-B14F-4D97-AF65-F5344CB8AC3E}">
        <p14:creationId xmlns:p14="http://schemas.microsoft.com/office/powerpoint/2010/main" val="984403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a:bodyPr>
          <a:lstStyle/>
          <a:p>
            <a:r>
              <a:rPr kumimoji="1" lang="en-US" altLang="ja-JP" b="1" dirty="0">
                <a:solidFill>
                  <a:srgbClr val="10B1A2"/>
                </a:solidFill>
                <a:latin typeface="Calibri" charset="0"/>
                <a:ea typeface="MS PGothic" charset="-128"/>
              </a:rPr>
              <a:t>MVP </a:t>
            </a:r>
            <a:r>
              <a:rPr kumimoji="1" lang="en-US" altLang="ja-JP" b="1" dirty="0" err="1">
                <a:solidFill>
                  <a:srgbClr val="10B1A2"/>
                </a:solidFill>
                <a:latin typeface="Calibri" charset="0"/>
                <a:ea typeface="MS PGothic" charset="-128"/>
              </a:rPr>
              <a:t>Summarised</a:t>
            </a:r>
            <a:endParaRPr lang="en-US" b="1" dirty="0">
              <a:solidFill>
                <a:srgbClr val="10B1A2"/>
              </a:solidFill>
            </a:endParaRPr>
          </a:p>
        </p:txBody>
      </p:sp>
      <p:sp>
        <p:nvSpPr>
          <p:cNvPr id="5" name="Text Placeholder 4"/>
          <p:cNvSpPr>
            <a:spLocks noGrp="1"/>
          </p:cNvSpPr>
          <p:nvPr>
            <p:ph type="body" sz="quarter" idx="14"/>
          </p:nvPr>
        </p:nvSpPr>
        <p:spPr>
          <a:xfrm>
            <a:off x="876301" y="2117212"/>
            <a:ext cx="9685438" cy="3975101"/>
          </a:xfrm>
        </p:spPr>
        <p:txBody>
          <a:bodyPr/>
          <a:lstStyle/>
          <a:p>
            <a:r>
              <a:rPr lang="en-IE" b="1" dirty="0">
                <a:solidFill>
                  <a:srgbClr val="E63275"/>
                </a:solidFill>
              </a:rPr>
              <a:t>A minimum viable product (MVP</a:t>
            </a:r>
            <a:r>
              <a:rPr lang="en-IE" dirty="0">
                <a:solidFill>
                  <a:srgbClr val="E63275"/>
                </a:solidFill>
              </a:rPr>
              <a:t>) </a:t>
            </a:r>
          </a:p>
          <a:p>
            <a:pPr marL="342900" indent="-342900" fontAlgn="base">
              <a:buFont typeface="Wingdings" panose="05000000000000000000" pitchFamily="2" charset="2"/>
              <a:buChar char="ü"/>
            </a:pPr>
            <a:r>
              <a:rPr lang="en-IE" dirty="0"/>
              <a:t>Increased Production Readiness</a:t>
            </a:r>
          </a:p>
          <a:p>
            <a:pPr marL="342900" indent="-342900" fontAlgn="base">
              <a:buFont typeface="Wingdings" panose="05000000000000000000" pitchFamily="2" charset="2"/>
              <a:buChar char="ü"/>
            </a:pPr>
            <a:r>
              <a:rPr lang="en-IE" dirty="0"/>
              <a:t>Offers right subset of features to keep users satisfied</a:t>
            </a:r>
          </a:p>
          <a:p>
            <a:pPr marL="342900" indent="-342900" fontAlgn="base">
              <a:buFont typeface="Wingdings" panose="05000000000000000000" pitchFamily="2" charset="2"/>
              <a:buChar char="ü"/>
            </a:pPr>
            <a:r>
              <a:rPr lang="en-IE" dirty="0"/>
              <a:t>Creates value for users with continuous feedback and improvement</a:t>
            </a:r>
          </a:p>
          <a:p>
            <a:pPr marL="342900" indent="-342900" fontAlgn="base">
              <a:buFont typeface="Wingdings" panose="05000000000000000000" pitchFamily="2" charset="2"/>
              <a:buChar char="ü"/>
            </a:pPr>
            <a:r>
              <a:rPr lang="en-IE" dirty="0"/>
              <a:t>A minimal form of your complete product</a:t>
            </a:r>
          </a:p>
          <a:p>
            <a:pPr marL="342900" indent="-342900" fontAlgn="base">
              <a:buFont typeface="Wingdings" panose="05000000000000000000" pitchFamily="2" charset="2"/>
              <a:buChar char="ü"/>
            </a:pPr>
            <a:r>
              <a:rPr lang="en-IE" dirty="0"/>
              <a:t>Gives valuable insights to grow gradually keeping customers in mind</a:t>
            </a:r>
          </a:p>
          <a:p>
            <a:pPr marL="342900" indent="-342900" fontAlgn="base">
              <a:buFont typeface="Wingdings" panose="05000000000000000000" pitchFamily="2" charset="2"/>
              <a:buChar char="ü"/>
            </a:pPr>
            <a:r>
              <a:rPr lang="en-IE" dirty="0"/>
              <a:t>Garners high retention in a small investment</a:t>
            </a:r>
          </a:p>
          <a:p>
            <a:pPr marL="342900" indent="-342900" fontAlgn="base">
              <a:buFont typeface="Wingdings" panose="05000000000000000000" pitchFamily="2" charset="2"/>
              <a:buChar char="ü"/>
            </a:pPr>
            <a:r>
              <a:rPr lang="en-IE" dirty="0"/>
              <a:t>Helps in preventing wastage of time, money and efforts</a:t>
            </a:r>
          </a:p>
          <a:p>
            <a:pPr marL="342900" indent="-342900" fontAlgn="base">
              <a:buFont typeface="Wingdings" panose="05000000000000000000" pitchFamily="2" charset="2"/>
              <a:buChar char="ü"/>
            </a:pPr>
            <a:r>
              <a:rPr lang="en-IE" dirty="0"/>
              <a:t>Set the path for increased feasibility and value</a:t>
            </a:r>
          </a:p>
          <a:p>
            <a:endParaRPr lang="en-IE" b="1" dirty="0"/>
          </a:p>
          <a:p>
            <a:endParaRPr lang="en-IE" dirty="0">
              <a:solidFill>
                <a:srgbClr val="525252"/>
              </a:solidFill>
            </a:endParaRPr>
          </a:p>
          <a:p>
            <a:endParaRPr lang="en-US" dirty="0"/>
          </a:p>
        </p:txBody>
      </p:sp>
    </p:spTree>
    <p:extLst>
      <p:ext uri="{BB962C8B-B14F-4D97-AF65-F5344CB8AC3E}">
        <p14:creationId xmlns:p14="http://schemas.microsoft.com/office/powerpoint/2010/main" val="933874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1705EC-2619-43D7-85F8-AACB69F1BBEC}"/>
              </a:ext>
            </a:extLst>
          </p:cNvPr>
          <p:cNvSpPr>
            <a:spLocks noGrp="1"/>
          </p:cNvSpPr>
          <p:nvPr>
            <p:ph type="body" sz="quarter" idx="13"/>
          </p:nvPr>
        </p:nvSpPr>
        <p:spPr/>
        <p:txBody>
          <a:bodyPr/>
          <a:lstStyle/>
          <a:p>
            <a:r>
              <a:rPr lang="en-IE" dirty="0"/>
              <a:t>Watch video: MVP explained</a:t>
            </a:r>
          </a:p>
        </p:txBody>
      </p:sp>
      <p:sp>
        <p:nvSpPr>
          <p:cNvPr id="3" name="Text Placeholder 2">
            <a:extLst>
              <a:ext uri="{FF2B5EF4-FFF2-40B4-BE49-F238E27FC236}">
                <a16:creationId xmlns:a16="http://schemas.microsoft.com/office/drawing/2014/main" id="{5D31F07F-361F-4E6C-9FED-C30AD5B411B0}"/>
              </a:ext>
            </a:extLst>
          </p:cNvPr>
          <p:cNvSpPr>
            <a:spLocks noGrp="1"/>
          </p:cNvSpPr>
          <p:nvPr>
            <p:ph type="body" sz="quarter" idx="14"/>
          </p:nvPr>
        </p:nvSpPr>
        <p:spPr>
          <a:xfrm>
            <a:off x="0" y="936182"/>
            <a:ext cx="12192000" cy="704485"/>
          </a:xfrm>
        </p:spPr>
        <p:txBody>
          <a:bodyPr/>
          <a:lstStyle/>
          <a:p>
            <a:r>
              <a:rPr lang="en-IE" sz="2400" dirty="0"/>
              <a:t>A MVP can help you test your hypotheses about the market, and your customers, before you spend too much time creating and shipping the product. </a:t>
            </a:r>
          </a:p>
        </p:txBody>
      </p:sp>
      <p:sp>
        <p:nvSpPr>
          <p:cNvPr id="4" name="Picture Placeholder 3">
            <a:extLst>
              <a:ext uri="{FF2B5EF4-FFF2-40B4-BE49-F238E27FC236}">
                <a16:creationId xmlns:a16="http://schemas.microsoft.com/office/drawing/2014/main" id="{C7453EC9-AECB-4A9E-BEF5-38E7A81BD58A}"/>
              </a:ext>
            </a:extLst>
          </p:cNvPr>
          <p:cNvSpPr>
            <a:spLocks noGrp="1"/>
          </p:cNvSpPr>
          <p:nvPr>
            <p:ph type="pic" sz="quarter" idx="15"/>
          </p:nvPr>
        </p:nvSpPr>
        <p:spPr/>
      </p:sp>
      <p:pic>
        <p:nvPicPr>
          <p:cNvPr id="6" name="Online Media 5" title="The Lean Approach: Minimum Viable Products">
            <a:hlinkClick r:id="" action="ppaction://media"/>
            <a:extLst>
              <a:ext uri="{FF2B5EF4-FFF2-40B4-BE49-F238E27FC236}">
                <a16:creationId xmlns:a16="http://schemas.microsoft.com/office/drawing/2014/main" id="{3397DAD6-0D96-4226-B18B-FEAB9BC970B4}"/>
              </a:ext>
            </a:extLst>
          </p:cNvPr>
          <p:cNvPicPr>
            <a:picLocks noRot="1" noChangeAspect="1"/>
          </p:cNvPicPr>
          <p:nvPr>
            <a:videoFile r:link="rId1"/>
          </p:nvPr>
        </p:nvPicPr>
        <p:blipFill>
          <a:blip r:embed="rId3"/>
          <a:stretch>
            <a:fillRect/>
          </a:stretch>
        </p:blipFill>
        <p:spPr>
          <a:xfrm>
            <a:off x="3189514" y="1893434"/>
            <a:ext cx="5660345" cy="3478212"/>
          </a:xfrm>
          <a:prstGeom prst="rect">
            <a:avLst/>
          </a:prstGeom>
        </p:spPr>
      </p:pic>
    </p:spTree>
    <p:extLst>
      <p:ext uri="{BB962C8B-B14F-4D97-AF65-F5344CB8AC3E}">
        <p14:creationId xmlns:p14="http://schemas.microsoft.com/office/powerpoint/2010/main" val="415881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653F3E3-2296-42AD-A75C-FBC8FD6A8750}"/>
              </a:ext>
            </a:extLst>
          </p:cNvPr>
          <p:cNvSpPr>
            <a:spLocks noGrp="1"/>
          </p:cNvSpPr>
          <p:nvPr>
            <p:ph type="body" sz="quarter" idx="25"/>
          </p:nvPr>
        </p:nvSpPr>
        <p:spPr/>
        <p:txBody>
          <a:bodyPr/>
          <a:lstStyle/>
          <a:p>
            <a:r>
              <a:rPr lang="en-IE" b="1" dirty="0"/>
              <a:t>17 Examples of Successful MVP’s</a:t>
            </a:r>
          </a:p>
        </p:txBody>
      </p:sp>
      <p:sp>
        <p:nvSpPr>
          <p:cNvPr id="5" name="Text Placeholder 4">
            <a:extLst>
              <a:ext uri="{FF2B5EF4-FFF2-40B4-BE49-F238E27FC236}">
                <a16:creationId xmlns:a16="http://schemas.microsoft.com/office/drawing/2014/main" id="{772307E6-A578-47E0-88E8-7F33018BEE9B}"/>
              </a:ext>
            </a:extLst>
          </p:cNvPr>
          <p:cNvSpPr>
            <a:spLocks noGrp="1"/>
          </p:cNvSpPr>
          <p:nvPr>
            <p:ph type="body" sz="quarter" idx="20"/>
          </p:nvPr>
        </p:nvSpPr>
        <p:spPr/>
        <p:txBody>
          <a:bodyPr/>
          <a:lstStyle/>
          <a:p>
            <a:r>
              <a:rPr kumimoji="1" lang="en-US" altLang="ja-JP" b="1" dirty="0">
                <a:latin typeface="Calibri" charset="0"/>
                <a:ea typeface="MS PGothic" charset="-128"/>
              </a:rPr>
              <a:t>Minimum Viable Product (MVP)</a:t>
            </a:r>
          </a:p>
          <a:p>
            <a:endParaRPr lang="en-IE" dirty="0"/>
          </a:p>
        </p:txBody>
      </p:sp>
      <p:pic>
        <p:nvPicPr>
          <p:cNvPr id="12" name="Picture Placeholder 11">
            <a:extLst>
              <a:ext uri="{FF2B5EF4-FFF2-40B4-BE49-F238E27FC236}">
                <a16:creationId xmlns:a16="http://schemas.microsoft.com/office/drawing/2014/main" id="{2708B391-7206-4C64-B7D2-0D836F8DFF63}"/>
              </a:ext>
            </a:extLst>
          </p:cNvPr>
          <p:cNvPicPr>
            <a:picLocks noGrp="1" noChangeAspect="1"/>
          </p:cNvPicPr>
          <p:nvPr>
            <p:ph type="pic" sz="quarter" idx="10"/>
          </p:nvPr>
        </p:nvPicPr>
        <p:blipFill>
          <a:blip r:embed="rId2"/>
          <a:srcRect t="11483" b="11483"/>
          <a:stretch>
            <a:fillRect/>
          </a:stretch>
        </p:blipFill>
        <p:spPr/>
      </p:pic>
    </p:spTree>
    <p:extLst>
      <p:ext uri="{BB962C8B-B14F-4D97-AF65-F5344CB8AC3E}">
        <p14:creationId xmlns:p14="http://schemas.microsoft.com/office/powerpoint/2010/main" val="1638397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2"/>
          <p:cNvSpPr>
            <a:spLocks noGrp="1"/>
          </p:cNvSpPr>
          <p:nvPr>
            <p:ph type="body" sz="quarter" idx="13"/>
          </p:nvPr>
        </p:nvSpPr>
        <p:spPr>
          <a:xfrm>
            <a:off x="3669387" y="1050248"/>
            <a:ext cx="7407087" cy="1187987"/>
          </a:xfrm>
          <a:noFill/>
        </p:spPr>
        <p:txBody>
          <a:bodyPr>
            <a:normAutofit/>
          </a:bodyPr>
          <a:lstStyle/>
          <a:p>
            <a:r>
              <a:rPr lang="en-US" b="1" dirty="0">
                <a:solidFill>
                  <a:srgbClr val="10B1A2"/>
                </a:solidFill>
              </a:rPr>
              <a:t>What is Proof of Concept?</a:t>
            </a:r>
          </a:p>
        </p:txBody>
      </p:sp>
      <p:sp>
        <p:nvSpPr>
          <p:cNvPr id="6" name="Text Placeholder 5"/>
          <p:cNvSpPr>
            <a:spLocks noGrp="1"/>
          </p:cNvSpPr>
          <p:nvPr>
            <p:ph type="body" sz="quarter" idx="14"/>
          </p:nvPr>
        </p:nvSpPr>
        <p:spPr>
          <a:xfrm>
            <a:off x="3836276" y="2117448"/>
            <a:ext cx="8124495" cy="3975101"/>
          </a:xfrm>
        </p:spPr>
        <p:txBody>
          <a:bodyPr/>
          <a:lstStyle/>
          <a:p>
            <a:pPr>
              <a:spcBef>
                <a:spcPts val="400"/>
              </a:spcBef>
            </a:pPr>
            <a:r>
              <a:rPr lang="en-US" b="1" dirty="0">
                <a:solidFill>
                  <a:srgbClr val="E63275"/>
                </a:solidFill>
              </a:rPr>
              <a:t>Proof of Concept (</a:t>
            </a:r>
            <a:r>
              <a:rPr lang="en-US" b="1" dirty="0" err="1">
                <a:solidFill>
                  <a:srgbClr val="E63275"/>
                </a:solidFill>
              </a:rPr>
              <a:t>PoC</a:t>
            </a:r>
            <a:r>
              <a:rPr lang="en-US" b="1" dirty="0">
                <a:solidFill>
                  <a:srgbClr val="E63275"/>
                </a:solidFill>
              </a:rPr>
              <a:t>) </a:t>
            </a:r>
            <a:r>
              <a:rPr lang="en-IE" dirty="0"/>
              <a:t>is a small exercise to test the design idea or assumption. </a:t>
            </a:r>
          </a:p>
          <a:p>
            <a:pPr>
              <a:spcBef>
                <a:spcPts val="400"/>
              </a:spcBef>
            </a:pPr>
            <a:endParaRPr lang="en-IE" dirty="0"/>
          </a:p>
          <a:p>
            <a:pPr>
              <a:spcBef>
                <a:spcPts val="400"/>
              </a:spcBef>
            </a:pPr>
            <a:r>
              <a:rPr lang="en-IE" dirty="0"/>
              <a:t>The main purpose of developing a POC is to demonstrate the functionality and to verify a certain concept or theory that can be achieved in development. </a:t>
            </a:r>
            <a:br>
              <a:rPr lang="en-IE" dirty="0"/>
            </a:br>
            <a:endParaRPr lang="en-IE" dirty="0"/>
          </a:p>
          <a:p>
            <a:pPr>
              <a:spcBef>
                <a:spcPts val="400"/>
              </a:spcBef>
            </a:pPr>
            <a:r>
              <a:rPr lang="en-US" dirty="0"/>
              <a:t>By undertaking a proof of concept (POC) process you are </a:t>
            </a:r>
            <a:r>
              <a:rPr lang="en-US" b="1" dirty="0"/>
              <a:t>gathering sufficient evidence of the technical viability of your product or service</a:t>
            </a:r>
            <a:r>
              <a:rPr lang="en-US" dirty="0"/>
              <a:t>. Some commercial feasibility assumptions or conclusions may need to be adjusted as new knowledge of the product emerges.</a:t>
            </a:r>
          </a:p>
          <a:p>
            <a:pPr>
              <a:spcBef>
                <a:spcPts val="400"/>
              </a:spcBef>
            </a:pPr>
            <a:endParaRPr lang="en-IE" dirty="0"/>
          </a:p>
          <a:p>
            <a:pPr>
              <a:spcBef>
                <a:spcPts val="400"/>
              </a:spcBef>
            </a:pPr>
            <a:endParaRPr lang="en-US" dirty="0"/>
          </a:p>
        </p:txBody>
      </p:sp>
      <p:pic>
        <p:nvPicPr>
          <p:cNvPr id="3" name="Picture Placeholder 2"/>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13765" t="-36733" r="15399" b="-24277"/>
          <a:stretch/>
        </p:blipFill>
        <p:spPr>
          <a:xfrm>
            <a:off x="0" y="1644242"/>
            <a:ext cx="3669387" cy="5213758"/>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04976A-CDC4-4C7C-ADFC-A98311C58B97}"/>
              </a:ext>
            </a:extLst>
          </p:cNvPr>
          <p:cNvSpPr>
            <a:spLocks noGrp="1"/>
          </p:cNvSpPr>
          <p:nvPr>
            <p:ph type="body" sz="quarter" idx="13"/>
          </p:nvPr>
        </p:nvSpPr>
        <p:spPr>
          <a:xfrm>
            <a:off x="3554064" y="428625"/>
            <a:ext cx="8015008" cy="1276501"/>
          </a:xfrm>
        </p:spPr>
        <p:txBody>
          <a:bodyPr>
            <a:normAutofit/>
          </a:bodyPr>
          <a:lstStyle/>
          <a:p>
            <a:pPr marL="277813">
              <a:spcBef>
                <a:spcPts val="400"/>
              </a:spcBef>
            </a:pPr>
            <a:r>
              <a:rPr kumimoji="1" lang="en-US" altLang="ja-JP" b="1" i="1" dirty="0">
                <a:solidFill>
                  <a:srgbClr val="E95273"/>
                </a:solidFill>
                <a:latin typeface="Calibri" charset="0"/>
                <a:ea typeface="MS PGothic" charset="-128"/>
              </a:rPr>
              <a:t>17 Common Examples of Successful MVPs </a:t>
            </a:r>
            <a:endParaRPr lang="en-IE" b="1" i="1" dirty="0">
              <a:solidFill>
                <a:srgbClr val="E95273"/>
              </a:solidFill>
            </a:endParaRPr>
          </a:p>
          <a:p>
            <a:endParaRPr lang="en-IE" b="1" dirty="0"/>
          </a:p>
        </p:txBody>
      </p:sp>
      <p:sp>
        <p:nvSpPr>
          <p:cNvPr id="5" name="Text Placeholder 4">
            <a:extLst>
              <a:ext uri="{FF2B5EF4-FFF2-40B4-BE49-F238E27FC236}">
                <a16:creationId xmlns:a16="http://schemas.microsoft.com/office/drawing/2014/main" id="{0C1E6A82-F77D-426A-B7E8-4621DFE4690F}"/>
              </a:ext>
            </a:extLst>
          </p:cNvPr>
          <p:cNvSpPr>
            <a:spLocks noGrp="1"/>
          </p:cNvSpPr>
          <p:nvPr>
            <p:ph type="body" sz="quarter" idx="15"/>
          </p:nvPr>
        </p:nvSpPr>
        <p:spPr>
          <a:xfrm>
            <a:off x="3362325" y="3762375"/>
            <a:ext cx="4247261" cy="2352675"/>
          </a:xfrm>
        </p:spPr>
        <p:txBody>
          <a:bodyPr/>
          <a:lstStyle/>
          <a:p>
            <a:pPr marL="355600" indent="-355600">
              <a:spcBef>
                <a:spcPts val="400"/>
              </a:spcBef>
              <a:buFont typeface="+mj-lt"/>
              <a:buAutoNum type="arabicPeriod"/>
            </a:pPr>
            <a:r>
              <a:rPr lang="en-IE" b="1" dirty="0">
                <a:solidFill>
                  <a:srgbClr val="E95273"/>
                </a:solidFill>
              </a:rPr>
              <a:t>Facebook </a:t>
            </a:r>
            <a:r>
              <a:rPr lang="en-IE" dirty="0"/>
              <a:t>connected</a:t>
            </a:r>
            <a:r>
              <a:rPr lang="en-IE" b="1" dirty="0"/>
              <a:t> </a:t>
            </a:r>
            <a:r>
              <a:rPr lang="en-IE" dirty="0"/>
              <a:t>students together via their college or class</a:t>
            </a:r>
          </a:p>
          <a:p>
            <a:pPr marL="355600" indent="-355600">
              <a:spcBef>
                <a:spcPts val="400"/>
              </a:spcBef>
              <a:buFont typeface="+mj-lt"/>
              <a:buAutoNum type="arabicPeriod"/>
            </a:pPr>
            <a:r>
              <a:rPr lang="en-IE" b="1" dirty="0">
                <a:solidFill>
                  <a:srgbClr val="E95273"/>
                </a:solidFill>
              </a:rPr>
              <a:t>Groupon Vouchers </a:t>
            </a:r>
            <a:r>
              <a:rPr lang="en-IE" dirty="0"/>
              <a:t>launched with a WordPress site and emailed PDFs to subscribers            </a:t>
            </a:r>
          </a:p>
          <a:p>
            <a:endParaRPr lang="en-IE" dirty="0"/>
          </a:p>
        </p:txBody>
      </p:sp>
      <p:sp>
        <p:nvSpPr>
          <p:cNvPr id="6" name="Text Placeholder 5">
            <a:extLst>
              <a:ext uri="{FF2B5EF4-FFF2-40B4-BE49-F238E27FC236}">
                <a16:creationId xmlns:a16="http://schemas.microsoft.com/office/drawing/2014/main" id="{D6981BA3-AB0B-4774-8D6B-DDA518E21597}"/>
              </a:ext>
            </a:extLst>
          </p:cNvPr>
          <p:cNvSpPr>
            <a:spLocks noGrp="1"/>
          </p:cNvSpPr>
          <p:nvPr>
            <p:ph type="body" sz="quarter" idx="16"/>
          </p:nvPr>
        </p:nvSpPr>
        <p:spPr>
          <a:xfrm>
            <a:off x="7865526" y="3762375"/>
            <a:ext cx="4099165" cy="3975101"/>
          </a:xfrm>
        </p:spPr>
        <p:txBody>
          <a:bodyPr/>
          <a:lstStyle/>
          <a:p>
            <a:pPr marL="457200" indent="-457200">
              <a:spcBef>
                <a:spcPts val="400"/>
              </a:spcBef>
              <a:buFont typeface="+mj-lt"/>
              <a:buAutoNum type="arabicPeriod" startAt="3"/>
            </a:pPr>
            <a:r>
              <a:rPr lang="en-IE" b="1" dirty="0">
                <a:solidFill>
                  <a:srgbClr val="E95273"/>
                </a:solidFill>
              </a:rPr>
              <a:t>Airbnb</a:t>
            </a:r>
            <a:r>
              <a:rPr lang="en-IE" b="1" dirty="0"/>
              <a:t> </a:t>
            </a:r>
            <a:r>
              <a:rPr lang="en-IE" dirty="0"/>
              <a:t>partners had difficulties with paying their rent and came up with a solution</a:t>
            </a:r>
          </a:p>
          <a:p>
            <a:pPr marL="457200" indent="-457200">
              <a:spcBef>
                <a:spcPts val="400"/>
              </a:spcBef>
              <a:buFont typeface="+mj-lt"/>
              <a:buAutoNum type="arabicPeriod" startAt="3"/>
            </a:pPr>
            <a:r>
              <a:rPr lang="en-IE" b="1" dirty="0">
                <a:solidFill>
                  <a:srgbClr val="E95273"/>
                </a:solidFill>
              </a:rPr>
              <a:t>Amazon</a:t>
            </a:r>
            <a:r>
              <a:rPr lang="en-IE" b="1" dirty="0"/>
              <a:t> </a:t>
            </a:r>
            <a:r>
              <a:rPr lang="en-IE" dirty="0"/>
              <a:t>started off selling books online</a:t>
            </a:r>
          </a:p>
          <a:p>
            <a:endParaRPr lang="en-IE" dirty="0"/>
          </a:p>
        </p:txBody>
      </p:sp>
      <p:sp>
        <p:nvSpPr>
          <p:cNvPr id="7" name="Text Placeholder 4">
            <a:extLst>
              <a:ext uri="{FF2B5EF4-FFF2-40B4-BE49-F238E27FC236}">
                <a16:creationId xmlns:a16="http://schemas.microsoft.com/office/drawing/2014/main" id="{EEF148BE-EBB4-44A4-A972-A52B4053198B}"/>
              </a:ext>
            </a:extLst>
          </p:cNvPr>
          <p:cNvSpPr txBox="1">
            <a:spLocks/>
          </p:cNvSpPr>
          <p:nvPr/>
        </p:nvSpPr>
        <p:spPr>
          <a:xfrm>
            <a:off x="3213099" y="1970063"/>
            <a:ext cx="8751592" cy="1983783"/>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400" dirty="0">
                <a:solidFill>
                  <a:srgbClr val="6D6E6C"/>
                </a:solidFill>
              </a:rPr>
              <a:t>Startups need to get their products to the market faster than ever in an increasingly competitive world. The</a:t>
            </a:r>
            <a:r>
              <a:rPr lang="en-IE" sz="2400" b="1" dirty="0">
                <a:solidFill>
                  <a:srgbClr val="6D6E6C"/>
                </a:solidFill>
              </a:rPr>
              <a:t> </a:t>
            </a:r>
            <a:r>
              <a:rPr lang="en-IE" sz="2400" dirty="0">
                <a:solidFill>
                  <a:srgbClr val="6D6E6C"/>
                </a:solidFill>
              </a:rPr>
              <a:t>a.k.a. MVP is the way to achieve this, but you must be able to provide the right key features that differentiate and give value to customers to attract clients and investors before the market moves on. </a:t>
            </a:r>
            <a:endParaRPr lang="en-IE" sz="2400" b="1" dirty="0">
              <a:solidFill>
                <a:srgbClr val="6D6E6C"/>
              </a:solidFill>
            </a:endParaRPr>
          </a:p>
        </p:txBody>
      </p:sp>
      <p:sp>
        <p:nvSpPr>
          <p:cNvPr id="8" name="Rectangle 7">
            <a:extLst>
              <a:ext uri="{FF2B5EF4-FFF2-40B4-BE49-F238E27FC236}">
                <a16:creationId xmlns:a16="http://schemas.microsoft.com/office/drawing/2014/main" id="{9558D34A-FBFA-477F-A941-CB6F3EC20EFD}"/>
              </a:ext>
            </a:extLst>
          </p:cNvPr>
          <p:cNvSpPr/>
          <p:nvPr/>
        </p:nvSpPr>
        <p:spPr>
          <a:xfrm>
            <a:off x="3554063" y="5997845"/>
            <a:ext cx="6096000" cy="276999"/>
          </a:xfrm>
          <a:prstGeom prst="rect">
            <a:avLst/>
          </a:prstGeom>
        </p:spPr>
        <p:txBody>
          <a:bodyPr>
            <a:spAutoFit/>
          </a:bodyPr>
          <a:lstStyle/>
          <a:p>
            <a:pPr>
              <a:spcBef>
                <a:spcPts val="400"/>
              </a:spcBef>
            </a:pPr>
            <a:r>
              <a:rPr lang="en-IE" sz="1200" b="1" dirty="0">
                <a:solidFill>
                  <a:srgbClr val="7F7F7F"/>
                </a:solidFill>
              </a:rPr>
              <a:t>Source: </a:t>
            </a:r>
            <a:r>
              <a:rPr lang="en-IE" sz="1200" dirty="0">
                <a:solidFill>
                  <a:srgbClr val="7F7F7F"/>
                </a:solidFill>
                <a:hlinkClick r:id="rId2"/>
              </a:rPr>
              <a:t>Howwedostartups.com</a:t>
            </a:r>
            <a:r>
              <a:rPr lang="en-IE" sz="1200" dirty="0">
                <a:solidFill>
                  <a:srgbClr val="7F7F7F"/>
                </a:solidFill>
              </a:rPr>
              <a:t> </a:t>
            </a:r>
          </a:p>
        </p:txBody>
      </p:sp>
    </p:spTree>
    <p:extLst>
      <p:ext uri="{BB962C8B-B14F-4D97-AF65-F5344CB8AC3E}">
        <p14:creationId xmlns:p14="http://schemas.microsoft.com/office/powerpoint/2010/main" val="2686531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C1E6A82-F77D-426A-B7E8-4621DFE4690F}"/>
              </a:ext>
            </a:extLst>
          </p:cNvPr>
          <p:cNvSpPr>
            <a:spLocks noGrp="1"/>
          </p:cNvSpPr>
          <p:nvPr>
            <p:ph type="body" sz="quarter" idx="15"/>
          </p:nvPr>
        </p:nvSpPr>
        <p:spPr>
          <a:xfrm>
            <a:off x="3028951" y="2038350"/>
            <a:ext cx="4580636" cy="2352675"/>
          </a:xfrm>
        </p:spPr>
        <p:txBody>
          <a:bodyPr/>
          <a:lstStyle/>
          <a:p>
            <a:pPr marL="401638" indent="-401638">
              <a:spcBef>
                <a:spcPts val="400"/>
              </a:spcBef>
              <a:buFont typeface="+mj-lt"/>
              <a:buAutoNum type="arabicPeriod" startAt="5"/>
            </a:pPr>
            <a:r>
              <a:rPr lang="en-IE" b="1" dirty="0">
                <a:solidFill>
                  <a:srgbClr val="E95273"/>
                </a:solidFill>
              </a:rPr>
              <a:t>Dropbox</a:t>
            </a:r>
            <a:r>
              <a:rPr lang="en-IE" dirty="0"/>
              <a:t> pretended they had their product ready by creating an explainer video</a:t>
            </a:r>
          </a:p>
          <a:p>
            <a:pPr marL="401638" indent="-401638">
              <a:spcBef>
                <a:spcPts val="400"/>
              </a:spcBef>
              <a:buFont typeface="+mj-lt"/>
              <a:buAutoNum type="arabicPeriod" startAt="5"/>
            </a:pPr>
            <a:r>
              <a:rPr lang="en-IE" b="1" dirty="0">
                <a:solidFill>
                  <a:srgbClr val="E95273"/>
                </a:solidFill>
              </a:rPr>
              <a:t>Zynga</a:t>
            </a:r>
            <a:r>
              <a:rPr lang="en-IE" b="1" dirty="0"/>
              <a:t> </a:t>
            </a:r>
            <a:r>
              <a:rPr lang="en-IE" dirty="0"/>
              <a:t>Developed Farmville by going live on Facebook.</a:t>
            </a:r>
          </a:p>
          <a:p>
            <a:pPr marL="401638" indent="-401638">
              <a:spcBef>
                <a:spcPts val="400"/>
              </a:spcBef>
              <a:buFont typeface="+mj-lt"/>
              <a:buAutoNum type="arabicPeriod" startAt="5"/>
            </a:pPr>
            <a:r>
              <a:rPr lang="en-IE" b="1" dirty="0">
                <a:solidFill>
                  <a:srgbClr val="E95273"/>
                </a:solidFill>
              </a:rPr>
              <a:t>Pebble</a:t>
            </a:r>
            <a:r>
              <a:rPr lang="en-IE" b="1" dirty="0"/>
              <a:t> </a:t>
            </a:r>
            <a:r>
              <a:rPr lang="en-IE" dirty="0"/>
              <a:t>The coin-sized smartwatch</a:t>
            </a:r>
          </a:p>
          <a:p>
            <a:pPr marL="401638" indent="-401638">
              <a:spcBef>
                <a:spcPts val="400"/>
              </a:spcBef>
              <a:buFont typeface="+mj-lt"/>
              <a:buAutoNum type="arabicPeriod" startAt="5"/>
            </a:pPr>
            <a:r>
              <a:rPr lang="en-IE" b="1" dirty="0">
                <a:solidFill>
                  <a:srgbClr val="E95273"/>
                </a:solidFill>
              </a:rPr>
              <a:t>Zappos</a:t>
            </a:r>
            <a:r>
              <a:rPr lang="en-IE" dirty="0">
                <a:solidFill>
                  <a:srgbClr val="E95273"/>
                </a:solidFill>
              </a:rPr>
              <a:t> </a:t>
            </a:r>
            <a:r>
              <a:rPr lang="en-IE" dirty="0"/>
              <a:t>went into shoe retailing with no stock</a:t>
            </a:r>
          </a:p>
          <a:p>
            <a:pPr marL="401638" indent="-401638">
              <a:spcBef>
                <a:spcPts val="400"/>
              </a:spcBef>
              <a:buFont typeface="+mj-lt"/>
              <a:buAutoNum type="arabicPeriod" startAt="5"/>
            </a:pPr>
            <a:r>
              <a:rPr lang="en-IE" b="1" dirty="0">
                <a:solidFill>
                  <a:srgbClr val="E95273"/>
                </a:solidFill>
              </a:rPr>
              <a:t>Etzy </a:t>
            </a:r>
            <a:r>
              <a:rPr lang="en-IE" dirty="0"/>
              <a:t> found an audience that needed their own MVP to resonate with.</a:t>
            </a:r>
          </a:p>
          <a:p>
            <a:endParaRPr lang="en-IE" dirty="0"/>
          </a:p>
        </p:txBody>
      </p:sp>
      <p:sp>
        <p:nvSpPr>
          <p:cNvPr id="6" name="Text Placeholder 5">
            <a:extLst>
              <a:ext uri="{FF2B5EF4-FFF2-40B4-BE49-F238E27FC236}">
                <a16:creationId xmlns:a16="http://schemas.microsoft.com/office/drawing/2014/main" id="{D6981BA3-AB0B-4774-8D6B-DDA518E21597}"/>
              </a:ext>
            </a:extLst>
          </p:cNvPr>
          <p:cNvSpPr>
            <a:spLocks noGrp="1"/>
          </p:cNvSpPr>
          <p:nvPr>
            <p:ph type="body" sz="quarter" idx="16"/>
          </p:nvPr>
        </p:nvSpPr>
        <p:spPr>
          <a:xfrm>
            <a:off x="7742939" y="2055947"/>
            <a:ext cx="4220461" cy="3975101"/>
          </a:xfrm>
        </p:spPr>
        <p:txBody>
          <a:bodyPr/>
          <a:lstStyle/>
          <a:p>
            <a:pPr marL="541338" indent="-541338">
              <a:spcBef>
                <a:spcPts val="400"/>
              </a:spcBef>
              <a:buFont typeface="+mj-lt"/>
              <a:buAutoNum type="arabicPeriod" startAt="10"/>
            </a:pPr>
            <a:r>
              <a:rPr lang="en-IE" b="1" dirty="0">
                <a:solidFill>
                  <a:srgbClr val="E95273"/>
                </a:solidFill>
              </a:rPr>
              <a:t>Buffer</a:t>
            </a:r>
            <a:r>
              <a:rPr lang="en-IE" dirty="0">
                <a:solidFill>
                  <a:srgbClr val="E95273"/>
                </a:solidFill>
              </a:rPr>
              <a:t> </a:t>
            </a:r>
            <a:r>
              <a:rPr lang="en-IE" dirty="0"/>
              <a:t>created a landing page with different pricing and features, subscribed to the waiting list</a:t>
            </a:r>
          </a:p>
          <a:p>
            <a:pPr marL="541338" indent="-541338">
              <a:spcBef>
                <a:spcPts val="400"/>
              </a:spcBef>
              <a:buFont typeface="+mj-lt"/>
              <a:buAutoNum type="arabicPeriod" startAt="10"/>
            </a:pPr>
            <a:r>
              <a:rPr lang="en-IE" b="1" dirty="0">
                <a:solidFill>
                  <a:srgbClr val="E95273"/>
                </a:solidFill>
              </a:rPr>
              <a:t>Twitter</a:t>
            </a:r>
            <a:r>
              <a:rPr lang="en-IE" b="1" dirty="0"/>
              <a:t> </a:t>
            </a:r>
            <a:r>
              <a:rPr lang="en-IE" dirty="0"/>
              <a:t>was an SMS platform for internal use</a:t>
            </a:r>
          </a:p>
          <a:p>
            <a:pPr marL="541338" indent="-541338">
              <a:spcBef>
                <a:spcPts val="400"/>
              </a:spcBef>
              <a:buFont typeface="+mj-lt"/>
              <a:buAutoNum type="arabicPeriod" startAt="10"/>
            </a:pPr>
            <a:r>
              <a:rPr lang="en-IE" b="1" dirty="0">
                <a:solidFill>
                  <a:srgbClr val="E95273"/>
                </a:solidFill>
              </a:rPr>
              <a:t>Foursquar</a:t>
            </a:r>
            <a:r>
              <a:rPr lang="en-IE" dirty="0">
                <a:solidFill>
                  <a:srgbClr val="E95273"/>
                </a:solidFill>
              </a:rPr>
              <a:t>e</a:t>
            </a:r>
            <a:r>
              <a:rPr lang="en-IE" b="1" dirty="0"/>
              <a:t> </a:t>
            </a:r>
            <a:r>
              <a:rPr lang="en-IE" dirty="0"/>
              <a:t>started with limited functionalities</a:t>
            </a:r>
          </a:p>
          <a:p>
            <a:pPr marL="541338" indent="-541338">
              <a:spcBef>
                <a:spcPts val="400"/>
              </a:spcBef>
              <a:buFont typeface="+mj-lt"/>
              <a:buAutoNum type="arabicPeriod" startAt="10"/>
            </a:pPr>
            <a:r>
              <a:rPr lang="en-IE" b="1" dirty="0">
                <a:solidFill>
                  <a:srgbClr val="E95273"/>
                </a:solidFill>
              </a:rPr>
              <a:t>Spotify</a:t>
            </a:r>
            <a:r>
              <a:rPr lang="en-IE" dirty="0">
                <a:solidFill>
                  <a:srgbClr val="E95273"/>
                </a:solidFill>
              </a:rPr>
              <a:t> </a:t>
            </a:r>
            <a:r>
              <a:rPr lang="en-IE" dirty="0"/>
              <a:t>started as a closed beta to test the market. Signed artists once knew people wanted</a:t>
            </a:r>
          </a:p>
          <a:p>
            <a:endParaRPr lang="en-IE" dirty="0"/>
          </a:p>
        </p:txBody>
      </p:sp>
      <p:sp>
        <p:nvSpPr>
          <p:cNvPr id="8" name="Rectangle 7">
            <a:extLst>
              <a:ext uri="{FF2B5EF4-FFF2-40B4-BE49-F238E27FC236}">
                <a16:creationId xmlns:a16="http://schemas.microsoft.com/office/drawing/2014/main" id="{9558D34A-FBFA-477F-A941-CB6F3EC20EFD}"/>
              </a:ext>
            </a:extLst>
          </p:cNvPr>
          <p:cNvSpPr/>
          <p:nvPr/>
        </p:nvSpPr>
        <p:spPr>
          <a:xfrm>
            <a:off x="3487388" y="6381870"/>
            <a:ext cx="6096000" cy="276999"/>
          </a:xfrm>
          <a:prstGeom prst="rect">
            <a:avLst/>
          </a:prstGeom>
        </p:spPr>
        <p:txBody>
          <a:bodyPr>
            <a:spAutoFit/>
          </a:bodyPr>
          <a:lstStyle/>
          <a:p>
            <a:pPr>
              <a:spcBef>
                <a:spcPts val="400"/>
              </a:spcBef>
            </a:pPr>
            <a:r>
              <a:rPr lang="en-IE" sz="1200" b="1" dirty="0">
                <a:solidFill>
                  <a:srgbClr val="7F7F7F"/>
                </a:solidFill>
              </a:rPr>
              <a:t>Source: </a:t>
            </a:r>
            <a:r>
              <a:rPr lang="en-IE" sz="1200" dirty="0">
                <a:solidFill>
                  <a:srgbClr val="7F7F7F"/>
                </a:solidFill>
                <a:hlinkClick r:id="rId2"/>
              </a:rPr>
              <a:t>Howwedostartups.com</a:t>
            </a:r>
            <a:r>
              <a:rPr lang="en-IE" sz="1200" dirty="0">
                <a:solidFill>
                  <a:srgbClr val="7F7F7F"/>
                </a:solidFill>
              </a:rPr>
              <a:t> </a:t>
            </a:r>
          </a:p>
        </p:txBody>
      </p:sp>
      <p:sp>
        <p:nvSpPr>
          <p:cNvPr id="9" name="Text Placeholder 3">
            <a:extLst>
              <a:ext uri="{FF2B5EF4-FFF2-40B4-BE49-F238E27FC236}">
                <a16:creationId xmlns:a16="http://schemas.microsoft.com/office/drawing/2014/main" id="{6BC989B9-1C55-421D-AA06-F4009E24D237}"/>
              </a:ext>
            </a:extLst>
          </p:cNvPr>
          <p:cNvSpPr txBox="1">
            <a:spLocks/>
          </p:cNvSpPr>
          <p:nvPr/>
        </p:nvSpPr>
        <p:spPr>
          <a:xfrm>
            <a:off x="3554064" y="428625"/>
            <a:ext cx="8015008" cy="11389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77813">
              <a:spcBef>
                <a:spcPts val="400"/>
              </a:spcBef>
            </a:pPr>
            <a:r>
              <a:rPr kumimoji="1" lang="en-US" altLang="ja-JP" b="1" i="1" dirty="0">
                <a:solidFill>
                  <a:srgbClr val="E95273"/>
                </a:solidFill>
                <a:latin typeface="Calibri" charset="0"/>
                <a:ea typeface="MS PGothic" charset="-128"/>
              </a:rPr>
              <a:t>17 Common Examples of Successful MVPs </a:t>
            </a:r>
            <a:endParaRPr lang="en-IE" b="1" i="1" dirty="0">
              <a:solidFill>
                <a:srgbClr val="E95273"/>
              </a:solidFill>
            </a:endParaRPr>
          </a:p>
          <a:p>
            <a:endParaRPr lang="en-IE" b="1" dirty="0"/>
          </a:p>
        </p:txBody>
      </p:sp>
    </p:spTree>
    <p:extLst>
      <p:ext uri="{BB962C8B-B14F-4D97-AF65-F5344CB8AC3E}">
        <p14:creationId xmlns:p14="http://schemas.microsoft.com/office/powerpoint/2010/main" val="3351550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C1E6A82-F77D-426A-B7E8-4621DFE4690F}"/>
              </a:ext>
            </a:extLst>
          </p:cNvPr>
          <p:cNvSpPr>
            <a:spLocks noGrp="1"/>
          </p:cNvSpPr>
          <p:nvPr>
            <p:ph type="body" sz="quarter" idx="15"/>
          </p:nvPr>
        </p:nvSpPr>
        <p:spPr>
          <a:xfrm>
            <a:off x="3028951" y="2038350"/>
            <a:ext cx="4580636" cy="2352675"/>
          </a:xfrm>
        </p:spPr>
        <p:txBody>
          <a:bodyPr/>
          <a:lstStyle/>
          <a:p>
            <a:pPr marL="457200" indent="-457200">
              <a:spcBef>
                <a:spcPts val="400"/>
              </a:spcBef>
              <a:buFont typeface="+mj-lt"/>
              <a:buAutoNum type="arabicPeriod" startAt="14"/>
            </a:pPr>
            <a:r>
              <a:rPr lang="en-IE" b="1" dirty="0">
                <a:solidFill>
                  <a:srgbClr val="E95273"/>
                </a:solidFill>
              </a:rPr>
              <a:t>Uber</a:t>
            </a:r>
            <a:r>
              <a:rPr lang="en-IE" dirty="0">
                <a:solidFill>
                  <a:srgbClr val="E95273"/>
                </a:solidFill>
              </a:rPr>
              <a:t> </a:t>
            </a:r>
            <a:r>
              <a:rPr lang="en-IE" dirty="0"/>
              <a:t>started off connecting drivers to iPhone owners</a:t>
            </a:r>
          </a:p>
          <a:p>
            <a:pPr marL="457200" indent="-457200">
              <a:spcBef>
                <a:spcPts val="400"/>
              </a:spcBef>
              <a:buFont typeface="+mj-lt"/>
              <a:buAutoNum type="arabicPeriod" startAt="14"/>
            </a:pPr>
            <a:r>
              <a:rPr lang="en-IE" b="1" dirty="0">
                <a:solidFill>
                  <a:srgbClr val="E95273"/>
                </a:solidFill>
              </a:rPr>
              <a:t>iPhone</a:t>
            </a:r>
            <a:r>
              <a:rPr lang="en-IE" dirty="0">
                <a:solidFill>
                  <a:srgbClr val="E95273"/>
                </a:solidFill>
              </a:rPr>
              <a:t> </a:t>
            </a:r>
            <a:r>
              <a:rPr lang="en-IE" dirty="0"/>
              <a:t>the first version lacked many basic functionalities</a:t>
            </a:r>
          </a:p>
          <a:p>
            <a:endParaRPr lang="en-IE" dirty="0"/>
          </a:p>
        </p:txBody>
      </p:sp>
      <p:sp>
        <p:nvSpPr>
          <p:cNvPr id="6" name="Text Placeholder 5">
            <a:extLst>
              <a:ext uri="{FF2B5EF4-FFF2-40B4-BE49-F238E27FC236}">
                <a16:creationId xmlns:a16="http://schemas.microsoft.com/office/drawing/2014/main" id="{D6981BA3-AB0B-4774-8D6B-DDA518E21597}"/>
              </a:ext>
            </a:extLst>
          </p:cNvPr>
          <p:cNvSpPr>
            <a:spLocks noGrp="1"/>
          </p:cNvSpPr>
          <p:nvPr>
            <p:ph type="body" sz="quarter" idx="16"/>
          </p:nvPr>
        </p:nvSpPr>
        <p:spPr>
          <a:xfrm>
            <a:off x="7742939" y="2055947"/>
            <a:ext cx="4220461" cy="3975101"/>
          </a:xfrm>
        </p:spPr>
        <p:txBody>
          <a:bodyPr/>
          <a:lstStyle/>
          <a:p>
            <a:pPr marL="457200" indent="-457200">
              <a:spcBef>
                <a:spcPts val="400"/>
              </a:spcBef>
              <a:buFont typeface="+mj-lt"/>
              <a:buAutoNum type="arabicPeriod" startAt="16"/>
            </a:pPr>
            <a:r>
              <a:rPr lang="en-IE" b="1" dirty="0">
                <a:solidFill>
                  <a:srgbClr val="E95273"/>
                </a:solidFill>
              </a:rPr>
              <a:t>AngelList</a:t>
            </a:r>
            <a:r>
              <a:rPr lang="en-IE" dirty="0">
                <a:solidFill>
                  <a:srgbClr val="E95273"/>
                </a:solidFill>
              </a:rPr>
              <a:t> </a:t>
            </a:r>
            <a:r>
              <a:rPr lang="en-IE" dirty="0"/>
              <a:t>tested their service idea by doing simple email intros to investors</a:t>
            </a:r>
          </a:p>
          <a:p>
            <a:pPr marL="457200" indent="-457200">
              <a:spcBef>
                <a:spcPts val="400"/>
              </a:spcBef>
              <a:buFont typeface="+mj-lt"/>
              <a:buAutoNum type="arabicPeriod" startAt="16"/>
            </a:pPr>
            <a:r>
              <a:rPr lang="en-IE" b="1" dirty="0">
                <a:solidFill>
                  <a:srgbClr val="E95273"/>
                </a:solidFill>
              </a:rPr>
              <a:t>Product Hunt </a:t>
            </a:r>
            <a:r>
              <a:rPr lang="en-IE" dirty="0"/>
              <a:t>started with a tool called Lindydink allowing members to share</a:t>
            </a:r>
          </a:p>
          <a:p>
            <a:endParaRPr lang="en-IE" dirty="0"/>
          </a:p>
        </p:txBody>
      </p:sp>
      <p:sp>
        <p:nvSpPr>
          <p:cNvPr id="8" name="Rectangle 7">
            <a:extLst>
              <a:ext uri="{FF2B5EF4-FFF2-40B4-BE49-F238E27FC236}">
                <a16:creationId xmlns:a16="http://schemas.microsoft.com/office/drawing/2014/main" id="{9558D34A-FBFA-477F-A941-CB6F3EC20EFD}"/>
              </a:ext>
            </a:extLst>
          </p:cNvPr>
          <p:cNvSpPr/>
          <p:nvPr/>
        </p:nvSpPr>
        <p:spPr>
          <a:xfrm>
            <a:off x="3487388" y="6381870"/>
            <a:ext cx="6096000" cy="276999"/>
          </a:xfrm>
          <a:prstGeom prst="rect">
            <a:avLst/>
          </a:prstGeom>
        </p:spPr>
        <p:txBody>
          <a:bodyPr>
            <a:spAutoFit/>
          </a:bodyPr>
          <a:lstStyle/>
          <a:p>
            <a:pPr>
              <a:spcBef>
                <a:spcPts val="400"/>
              </a:spcBef>
            </a:pPr>
            <a:r>
              <a:rPr lang="en-IE" sz="1200" b="1" dirty="0">
                <a:solidFill>
                  <a:srgbClr val="7F7F7F"/>
                </a:solidFill>
              </a:rPr>
              <a:t>Source: </a:t>
            </a:r>
            <a:r>
              <a:rPr lang="en-IE" sz="1200" dirty="0">
                <a:solidFill>
                  <a:srgbClr val="7F7F7F"/>
                </a:solidFill>
                <a:hlinkClick r:id="rId2"/>
              </a:rPr>
              <a:t>Howwedostartups.com</a:t>
            </a:r>
            <a:r>
              <a:rPr lang="en-IE" sz="1200" dirty="0">
                <a:solidFill>
                  <a:srgbClr val="7F7F7F"/>
                </a:solidFill>
              </a:rPr>
              <a:t> </a:t>
            </a:r>
          </a:p>
        </p:txBody>
      </p:sp>
      <p:sp>
        <p:nvSpPr>
          <p:cNvPr id="7" name="Rectangle 6">
            <a:extLst>
              <a:ext uri="{FF2B5EF4-FFF2-40B4-BE49-F238E27FC236}">
                <a16:creationId xmlns:a16="http://schemas.microsoft.com/office/drawing/2014/main" id="{745F21D4-C13A-46F6-92A2-3A7F3B48838F}"/>
              </a:ext>
            </a:extLst>
          </p:cNvPr>
          <p:cNvSpPr/>
          <p:nvPr/>
        </p:nvSpPr>
        <p:spPr>
          <a:xfrm>
            <a:off x="3487388" y="4789472"/>
            <a:ext cx="5810245" cy="430887"/>
          </a:xfrm>
          <a:prstGeom prst="rect">
            <a:avLst/>
          </a:prstGeom>
        </p:spPr>
        <p:txBody>
          <a:bodyPr wrap="none">
            <a:spAutoFit/>
          </a:bodyPr>
          <a:lstStyle/>
          <a:p>
            <a:pPr marL="0" indent="0">
              <a:buNone/>
            </a:pPr>
            <a:r>
              <a:rPr lang="en-IE" sz="2200" dirty="0">
                <a:solidFill>
                  <a:srgbClr val="525252"/>
                </a:solidFill>
                <a:hlinkClick r:id="rId2"/>
              </a:rPr>
              <a:t>READ -     Full Story on each of the 17 MVP’s Here</a:t>
            </a:r>
            <a:endParaRPr lang="en-IE" sz="2200" dirty="0">
              <a:solidFill>
                <a:srgbClr val="525252"/>
              </a:solidFill>
            </a:endParaRPr>
          </a:p>
        </p:txBody>
      </p:sp>
      <p:sp>
        <p:nvSpPr>
          <p:cNvPr id="9" name="Text Placeholder 3">
            <a:extLst>
              <a:ext uri="{FF2B5EF4-FFF2-40B4-BE49-F238E27FC236}">
                <a16:creationId xmlns:a16="http://schemas.microsoft.com/office/drawing/2014/main" id="{300053D3-A756-463F-9154-C8305B5102AF}"/>
              </a:ext>
            </a:extLst>
          </p:cNvPr>
          <p:cNvSpPr txBox="1">
            <a:spLocks/>
          </p:cNvSpPr>
          <p:nvPr/>
        </p:nvSpPr>
        <p:spPr>
          <a:xfrm>
            <a:off x="3554064" y="428625"/>
            <a:ext cx="8015008" cy="11280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77813">
              <a:spcBef>
                <a:spcPts val="400"/>
              </a:spcBef>
            </a:pPr>
            <a:r>
              <a:rPr kumimoji="1" lang="en-US" altLang="ja-JP" b="1" i="1" dirty="0">
                <a:solidFill>
                  <a:srgbClr val="E95273"/>
                </a:solidFill>
                <a:latin typeface="Calibri" charset="0"/>
                <a:ea typeface="MS PGothic" charset="-128"/>
              </a:rPr>
              <a:t>17 Common Examples of Successful MVPs </a:t>
            </a:r>
            <a:endParaRPr lang="en-IE" b="1" i="1" dirty="0">
              <a:solidFill>
                <a:srgbClr val="E95273"/>
              </a:solidFill>
            </a:endParaRPr>
          </a:p>
          <a:p>
            <a:endParaRPr lang="en-IE" b="1" dirty="0"/>
          </a:p>
        </p:txBody>
      </p:sp>
    </p:spTree>
    <p:extLst>
      <p:ext uri="{BB962C8B-B14F-4D97-AF65-F5344CB8AC3E}">
        <p14:creationId xmlns:p14="http://schemas.microsoft.com/office/powerpoint/2010/main" val="423866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457134" y="634892"/>
            <a:ext cx="7407087" cy="1183841"/>
          </a:xfrm>
        </p:spPr>
        <p:txBody>
          <a:bodyPr>
            <a:normAutofit lnSpcReduction="10000"/>
          </a:bodyPr>
          <a:lstStyle/>
          <a:p>
            <a:r>
              <a:rPr kumimoji="1" lang="en-US" altLang="ja-JP" b="1" dirty="0">
                <a:solidFill>
                  <a:srgbClr val="E63275"/>
                </a:solidFill>
                <a:latin typeface="Calibri" charset="0"/>
                <a:ea typeface="MS PGothic" charset="-128"/>
              </a:rPr>
              <a:t>EXERCISE: </a:t>
            </a:r>
          </a:p>
          <a:p>
            <a:r>
              <a:rPr kumimoji="1" lang="en-US" altLang="ja-JP" b="1" dirty="0">
                <a:solidFill>
                  <a:srgbClr val="10B1A2"/>
                </a:solidFill>
                <a:latin typeface="Calibri" charset="0"/>
                <a:ea typeface="MS PGothic" charset="-128"/>
              </a:rPr>
              <a:t>Build Your Own MVP</a:t>
            </a:r>
            <a:endParaRPr lang="en-US" b="1" dirty="0">
              <a:solidFill>
                <a:srgbClr val="10B1A2"/>
              </a:solidFill>
            </a:endParaRPr>
          </a:p>
        </p:txBody>
      </p:sp>
      <p:sp>
        <p:nvSpPr>
          <p:cNvPr id="5" name="Text Placeholder 4"/>
          <p:cNvSpPr>
            <a:spLocks noGrp="1"/>
          </p:cNvSpPr>
          <p:nvPr>
            <p:ph type="body" sz="quarter" idx="14"/>
          </p:nvPr>
        </p:nvSpPr>
        <p:spPr>
          <a:xfrm>
            <a:off x="3286125" y="2117448"/>
            <a:ext cx="8791575" cy="3975101"/>
          </a:xfrm>
        </p:spPr>
        <p:txBody>
          <a:bodyPr/>
          <a:lstStyle/>
          <a:p>
            <a:r>
              <a:rPr lang="en-IE" dirty="0"/>
              <a:t>Read this article to find out the Do’s and Don’t of an MVP</a:t>
            </a:r>
          </a:p>
          <a:p>
            <a:endParaRPr lang="en-IE" sz="1000" b="1" dirty="0"/>
          </a:p>
          <a:p>
            <a:r>
              <a:rPr lang="en-IE" dirty="0">
                <a:solidFill>
                  <a:srgbClr val="E95273"/>
                </a:solidFill>
              </a:rPr>
              <a:t>Create your own MVP considering it must deliver minimum yet a valuable product that: </a:t>
            </a:r>
          </a:p>
          <a:p>
            <a:endParaRPr lang="en-IE" sz="1000" b="1" dirty="0"/>
          </a:p>
          <a:p>
            <a:pPr marL="495300" indent="-495300">
              <a:buClr>
                <a:srgbClr val="E95273"/>
              </a:buClr>
              <a:buFont typeface="Wingdings" charset="2"/>
              <a:buChar char="ü"/>
            </a:pPr>
            <a:r>
              <a:rPr lang="en-IE" dirty="0"/>
              <a:t>Serve at least one specific audience</a:t>
            </a:r>
          </a:p>
          <a:p>
            <a:pPr marL="495300" indent="-495300">
              <a:buClr>
                <a:srgbClr val="E95273"/>
              </a:buClr>
              <a:buFont typeface="Wingdings" charset="2"/>
              <a:buChar char="ü"/>
            </a:pPr>
            <a:r>
              <a:rPr lang="en-IE" dirty="0"/>
              <a:t>Address at least one key problem</a:t>
            </a:r>
          </a:p>
          <a:p>
            <a:pPr marL="495300" indent="-495300">
              <a:buClr>
                <a:srgbClr val="E95273"/>
              </a:buClr>
              <a:buFont typeface="Wingdings" charset="2"/>
              <a:buChar char="ü"/>
            </a:pPr>
            <a:r>
              <a:rPr lang="en-IE" dirty="0"/>
              <a:t>Have a well-designed user experience</a:t>
            </a:r>
          </a:p>
          <a:p>
            <a:pPr marL="495300" indent="-495300">
              <a:buClr>
                <a:srgbClr val="E95273"/>
              </a:buClr>
              <a:buFont typeface="Wingdings" charset="2"/>
              <a:buChar char="ü"/>
            </a:pPr>
            <a:r>
              <a:rPr lang="en-IE" dirty="0"/>
              <a:t>Be easy to build and launch quickly</a:t>
            </a:r>
          </a:p>
          <a:p>
            <a:pPr marL="495300" indent="-495300">
              <a:buClr>
                <a:srgbClr val="E95273"/>
              </a:buClr>
              <a:buFont typeface="Wingdings" charset="2"/>
              <a:buChar char="ü"/>
            </a:pPr>
            <a:endParaRPr lang="en-IE" sz="2200" dirty="0"/>
          </a:p>
          <a:p>
            <a:pPr>
              <a:buClr>
                <a:srgbClr val="E95273"/>
              </a:buClr>
            </a:pPr>
            <a:r>
              <a:rPr lang="en-IE" sz="1800" b="1" dirty="0"/>
              <a:t>Source: </a:t>
            </a:r>
            <a:r>
              <a:rPr lang="en-IE" sz="1800" dirty="0">
                <a:hlinkClick r:id="rId2"/>
              </a:rPr>
              <a:t>Get Smarter Building Startups</a:t>
            </a:r>
            <a:endParaRPr lang="en-IE" sz="1800" dirty="0"/>
          </a:p>
          <a:p>
            <a:pPr marL="495300" indent="-495300">
              <a:buClr>
                <a:srgbClr val="E95273"/>
              </a:buClr>
              <a:buFont typeface="Wingdings" charset="2"/>
              <a:buChar char="ü"/>
            </a:pPr>
            <a:endParaRPr lang="en-IE" sz="2200" dirty="0"/>
          </a:p>
          <a:p>
            <a:endParaRPr lang="en-IE" sz="2200" dirty="0"/>
          </a:p>
          <a:p>
            <a:endParaRPr lang="en-IE" sz="2200" b="1" dirty="0"/>
          </a:p>
        </p:txBody>
      </p:sp>
      <p:grpSp>
        <p:nvGrpSpPr>
          <p:cNvPr id="6" name="Google Shape;518;p39"/>
          <p:cNvGrpSpPr/>
          <p:nvPr/>
        </p:nvGrpSpPr>
        <p:grpSpPr>
          <a:xfrm>
            <a:off x="5671474" y="542539"/>
            <a:ext cx="424526" cy="424501"/>
            <a:chOff x="1923675" y="1633650"/>
            <a:chExt cx="436000" cy="435975"/>
          </a:xfrm>
        </p:grpSpPr>
        <p:sp>
          <p:nvSpPr>
            <p:cNvPr id="7" name="Google Shape;519;p39"/>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520;p39"/>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521;p39"/>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22;p39"/>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23;p39"/>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24;p39"/>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7" name="Picture 16" descr="A picture containing clock, ball&#10;&#10;Description automatically generated">
            <a:extLst>
              <a:ext uri="{FF2B5EF4-FFF2-40B4-BE49-F238E27FC236}">
                <a16:creationId xmlns:a16="http://schemas.microsoft.com/office/drawing/2014/main" id="{7BC3F174-32C1-47E1-BA28-BA49FD5238B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3026228"/>
            <a:ext cx="3211543" cy="2973299"/>
          </a:xfrm>
          <a:prstGeom prst="rect">
            <a:avLst/>
          </a:prstGeom>
        </p:spPr>
      </p:pic>
    </p:spTree>
    <p:extLst>
      <p:ext uri="{BB962C8B-B14F-4D97-AF65-F5344CB8AC3E}">
        <p14:creationId xmlns:p14="http://schemas.microsoft.com/office/powerpoint/2010/main" val="2066195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889842" y="992289"/>
            <a:ext cx="7407087" cy="697353"/>
          </a:xfrm>
        </p:spPr>
        <p:txBody>
          <a:bodyPr>
            <a:normAutofit/>
          </a:bodyPr>
          <a:lstStyle/>
          <a:p>
            <a:r>
              <a:rPr kumimoji="1" lang="en-US" altLang="ja-JP" b="1" dirty="0">
                <a:solidFill>
                  <a:srgbClr val="E63275"/>
                </a:solidFill>
                <a:latin typeface="Calibri" charset="0"/>
                <a:ea typeface="MS PGothic" charset="-128"/>
              </a:rPr>
              <a:t>EXERCISE continued</a:t>
            </a:r>
            <a:endParaRPr lang="en-US" b="1" dirty="0">
              <a:solidFill>
                <a:srgbClr val="10B1A2"/>
              </a:solidFill>
            </a:endParaRPr>
          </a:p>
        </p:txBody>
      </p:sp>
      <p:sp>
        <p:nvSpPr>
          <p:cNvPr id="5" name="Text Placeholder 4"/>
          <p:cNvSpPr>
            <a:spLocks noGrp="1"/>
          </p:cNvSpPr>
          <p:nvPr>
            <p:ph type="body" sz="quarter" idx="14"/>
          </p:nvPr>
        </p:nvSpPr>
        <p:spPr>
          <a:xfrm>
            <a:off x="3668485" y="2117448"/>
            <a:ext cx="7900587" cy="3975101"/>
          </a:xfrm>
        </p:spPr>
        <p:txBody>
          <a:bodyPr/>
          <a:lstStyle/>
          <a:p>
            <a:r>
              <a:rPr lang="en-IE" dirty="0">
                <a:solidFill>
                  <a:srgbClr val="E95273"/>
                </a:solidFill>
              </a:rPr>
              <a:t>Follow and complete each of the 4 tasks below in the article so you can build an MVP</a:t>
            </a:r>
          </a:p>
          <a:p>
            <a:endParaRPr lang="en-IE" dirty="0">
              <a:solidFill>
                <a:srgbClr val="E95273"/>
              </a:solidFill>
            </a:endParaRPr>
          </a:p>
          <a:p>
            <a:pPr marL="514350" indent="-514350">
              <a:buFont typeface="+mj-lt"/>
              <a:buAutoNum type="arabicPeriod"/>
            </a:pPr>
            <a:r>
              <a:rPr lang="en-IE" dirty="0">
                <a:hlinkClick r:id="rId2"/>
              </a:rPr>
              <a:t>Before you must understand and identify your success criteria</a:t>
            </a:r>
            <a:endParaRPr lang="en-IE" dirty="0"/>
          </a:p>
          <a:p>
            <a:pPr marL="514350" indent="-514350">
              <a:buFont typeface="+mj-lt"/>
              <a:buAutoNum type="arabicPeriod"/>
            </a:pPr>
            <a:r>
              <a:rPr lang="en-IE" dirty="0">
                <a:hlinkClick r:id="rId2"/>
              </a:rPr>
              <a:t>To build the right MVP map outline your user’s journey</a:t>
            </a:r>
            <a:endParaRPr lang="en-IE" dirty="0"/>
          </a:p>
          <a:p>
            <a:pPr marL="514350" indent="-514350">
              <a:buFont typeface="+mj-lt"/>
              <a:buAutoNum type="arabicPeriod"/>
            </a:pPr>
            <a:r>
              <a:rPr lang="en-IE" dirty="0">
                <a:hlinkClick r:id="rId2"/>
              </a:rPr>
              <a:t>Have the story-map ready before you build an MVP</a:t>
            </a:r>
            <a:endParaRPr lang="en-IE" dirty="0"/>
          </a:p>
          <a:p>
            <a:pPr marL="514350" indent="-514350">
              <a:buFont typeface="+mj-lt"/>
              <a:buAutoNum type="arabicPeriod"/>
            </a:pPr>
            <a:r>
              <a:rPr lang="en-IE" dirty="0">
                <a:hlinkClick r:id="rId2"/>
              </a:rPr>
              <a:t>Use the product roadmap to prioritze the features before you build an MVP</a:t>
            </a:r>
            <a:endParaRPr lang="en-IE" dirty="0"/>
          </a:p>
          <a:p>
            <a:pPr marL="514350" indent="-514350">
              <a:buFont typeface="+mj-lt"/>
              <a:buAutoNum type="arabicPeriod" startAt="6"/>
            </a:pPr>
            <a:endParaRPr lang="en-IE" sz="2200" dirty="0"/>
          </a:p>
          <a:p>
            <a:r>
              <a:rPr lang="en-IE" sz="2000" b="1" dirty="0"/>
              <a:t>Source: </a:t>
            </a:r>
            <a:r>
              <a:rPr lang="en-IE" sz="2000" dirty="0">
                <a:hlinkClick r:id="rId2"/>
              </a:rPr>
              <a:t>Get Smarter Building Startups</a:t>
            </a:r>
            <a:endParaRPr lang="en-IE" sz="2000" dirty="0"/>
          </a:p>
          <a:p>
            <a:pPr marL="514350" indent="-514350">
              <a:buFont typeface="+mj-lt"/>
              <a:buAutoNum type="arabicPeriod" startAt="6"/>
            </a:pPr>
            <a:endParaRPr lang="en-IE" sz="2200" dirty="0"/>
          </a:p>
          <a:p>
            <a:endParaRPr lang="en-IE" sz="2200" dirty="0"/>
          </a:p>
          <a:p>
            <a:endParaRPr lang="en-IE" sz="2200" b="1" dirty="0"/>
          </a:p>
        </p:txBody>
      </p:sp>
    </p:spTree>
    <p:extLst>
      <p:ext uri="{BB962C8B-B14F-4D97-AF65-F5344CB8AC3E}">
        <p14:creationId xmlns:p14="http://schemas.microsoft.com/office/powerpoint/2010/main" val="1684644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552835" y="2402417"/>
            <a:ext cx="6491432" cy="2654302"/>
          </a:xfrm>
        </p:spPr>
        <p:txBody>
          <a:bodyPr rtlCol="0"/>
          <a:lstStyle/>
          <a:p>
            <a:pPr>
              <a:defRPr/>
            </a:pPr>
            <a:r>
              <a:rPr lang="en-US" b="1" dirty="0"/>
              <a:t>SECTION 3:</a:t>
            </a:r>
          </a:p>
          <a:p>
            <a:pPr>
              <a:defRPr/>
            </a:pPr>
            <a:r>
              <a:rPr lang="en-US" b="1" dirty="0"/>
              <a:t> Testing your Idea</a:t>
            </a:r>
          </a:p>
        </p:txBody>
      </p:sp>
    </p:spTree>
    <p:extLst>
      <p:ext uri="{BB962C8B-B14F-4D97-AF65-F5344CB8AC3E}">
        <p14:creationId xmlns:p14="http://schemas.microsoft.com/office/powerpoint/2010/main" val="3335614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Placeholder 4"/>
          <p:cNvSpPr>
            <a:spLocks noGrp="1"/>
          </p:cNvSpPr>
          <p:nvPr>
            <p:ph type="body" sz="quarter" idx="13"/>
          </p:nvPr>
        </p:nvSpPr>
        <p:spPr>
          <a:xfrm>
            <a:off x="4428684" y="5921246"/>
            <a:ext cx="7407087" cy="697353"/>
          </a:xfrm>
        </p:spPr>
        <p:txBody>
          <a:bodyPr>
            <a:normAutofit fontScale="85000" lnSpcReduction="20000"/>
          </a:bodyPr>
          <a:lstStyle/>
          <a:p>
            <a:endParaRPr lang="en-IE" dirty="0"/>
          </a:p>
          <a:p>
            <a:r>
              <a:rPr lang="en-IE" sz="1200" b="1" dirty="0">
                <a:solidFill>
                  <a:srgbClr val="525252"/>
                </a:solidFill>
              </a:rPr>
              <a:t>Source</a:t>
            </a:r>
            <a:r>
              <a:rPr lang="en-IE" sz="1200" dirty="0">
                <a:solidFill>
                  <a:srgbClr val="525252"/>
                </a:solidFill>
              </a:rPr>
              <a:t> </a:t>
            </a:r>
            <a:r>
              <a:rPr lang="en-IE" sz="1200" dirty="0">
                <a:solidFill>
                  <a:srgbClr val="525252"/>
                </a:solidFill>
                <a:hlinkClick r:id="rId2"/>
              </a:rPr>
              <a:t>Entrepreneur Europe</a:t>
            </a:r>
            <a:endParaRPr lang="en-IE" sz="1200" dirty="0">
              <a:solidFill>
                <a:srgbClr val="525252"/>
              </a:solidFill>
            </a:endParaRPr>
          </a:p>
          <a:p>
            <a:endParaRPr lang="en-IE" dirty="0"/>
          </a:p>
        </p:txBody>
      </p:sp>
      <p:sp>
        <p:nvSpPr>
          <p:cNvPr id="2" name="Text Placeholder 1">
            <a:extLst>
              <a:ext uri="{FF2B5EF4-FFF2-40B4-BE49-F238E27FC236}">
                <a16:creationId xmlns:a16="http://schemas.microsoft.com/office/drawing/2014/main" id="{DCA656DA-5FEB-4259-B184-6DF1886B0113}"/>
              </a:ext>
            </a:extLst>
          </p:cNvPr>
          <p:cNvSpPr>
            <a:spLocks noGrp="1"/>
          </p:cNvSpPr>
          <p:nvPr>
            <p:ph type="body" sz="quarter" idx="14"/>
          </p:nvPr>
        </p:nvSpPr>
        <p:spPr>
          <a:xfrm>
            <a:off x="3714310" y="2091799"/>
            <a:ext cx="7407087" cy="3975101"/>
          </a:xfrm>
        </p:spPr>
        <p:txBody>
          <a:bodyPr/>
          <a:lstStyle/>
          <a:p>
            <a:pPr>
              <a:buClr>
                <a:srgbClr val="E95273"/>
              </a:buClr>
            </a:pPr>
            <a:r>
              <a:rPr lang="en-IE" dirty="0"/>
              <a:t>Before you complete this section you need to be familiar with your Target Market and understand exactly who they are. Make sure to refer to </a:t>
            </a:r>
          </a:p>
          <a:p>
            <a:pPr>
              <a:buClr>
                <a:srgbClr val="E95273"/>
              </a:buClr>
            </a:pPr>
            <a:endParaRPr lang="en-IE" dirty="0"/>
          </a:p>
          <a:p>
            <a:pPr marL="342900" indent="-342900">
              <a:buClr>
                <a:srgbClr val="E95273"/>
              </a:buClr>
              <a:buFont typeface="Arial" charset="0"/>
              <a:buChar char="•"/>
            </a:pPr>
            <a:r>
              <a:rPr lang="en-IE" b="1" dirty="0"/>
              <a:t>Module 2: Validate Your Business Start Up Idea </a:t>
            </a:r>
            <a:r>
              <a:rPr lang="en-IE" dirty="0"/>
              <a:t>– see section on Initial Market Research &amp; Strategy </a:t>
            </a:r>
          </a:p>
          <a:p>
            <a:pPr marL="342900" indent="-342900">
              <a:buClr>
                <a:srgbClr val="E95273"/>
              </a:buClr>
              <a:buFont typeface="Arial" charset="0"/>
              <a:buChar char="•"/>
            </a:pPr>
            <a:r>
              <a:rPr lang="en-IE" b="1" dirty="0"/>
              <a:t>Module 6: Marketing for Success – </a:t>
            </a:r>
            <a:r>
              <a:rPr lang="en-IE" dirty="0"/>
              <a:t>see section on How to Find Your Customers</a:t>
            </a:r>
          </a:p>
          <a:p>
            <a:endParaRPr lang="en-IE" dirty="0"/>
          </a:p>
        </p:txBody>
      </p:sp>
      <p:sp>
        <p:nvSpPr>
          <p:cNvPr id="5" name="Text Placeholder 4"/>
          <p:cNvSpPr txBox="1">
            <a:spLocks/>
          </p:cNvSpPr>
          <p:nvPr/>
        </p:nvSpPr>
        <p:spPr bwMode="auto">
          <a:xfrm>
            <a:off x="3714310" y="588523"/>
            <a:ext cx="8978900" cy="117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0" indent="0" algn="l" rtl="0" fontAlgn="base">
              <a:lnSpc>
                <a:spcPct val="90000"/>
              </a:lnSpc>
              <a:spcBef>
                <a:spcPts val="1000"/>
              </a:spcBef>
              <a:spcAft>
                <a:spcPct val="0"/>
              </a:spcAft>
              <a:buFont typeface="Arial" charset="0"/>
              <a:buNone/>
              <a:defRPr sz="3600" kern="1200">
                <a:solidFill>
                  <a:srgbClr val="7F7F7F"/>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rgbClr val="7F7F7F"/>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rgbClr val="7F7F7F"/>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eaLnBrk="1" hangingPunct="1"/>
            <a:r>
              <a:rPr lang="en-US" altLang="ja-JP" b="1" dirty="0">
                <a:solidFill>
                  <a:srgbClr val="10B1A2"/>
                </a:solidFill>
                <a:latin typeface="Calibri" charset="0"/>
                <a:ea typeface="MS PGothic" charset="-128"/>
              </a:rPr>
              <a:t>Test Your Idea with Simple Steps</a:t>
            </a:r>
            <a:br>
              <a:rPr lang="en-US" altLang="ja-JP" b="1" dirty="0">
                <a:solidFill>
                  <a:srgbClr val="10B1A2"/>
                </a:solidFill>
                <a:latin typeface="Calibri" charset="0"/>
                <a:ea typeface="MS PGothic" charset="-128"/>
              </a:rPr>
            </a:br>
            <a:r>
              <a:rPr lang="en-US" altLang="ja-JP" b="1" dirty="0">
                <a:solidFill>
                  <a:srgbClr val="10B1A2"/>
                </a:solidFill>
                <a:latin typeface="Calibri" charset="0"/>
                <a:ea typeface="MS PGothic" charset="-128"/>
              </a:rPr>
              <a:t>on a Shoestring Budget</a:t>
            </a:r>
            <a:endParaRPr lang="en-IE" b="1" dirty="0">
              <a:solidFill>
                <a:srgbClr val="10B1A2"/>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959" t="6764" r="6258" b="13823"/>
          <a:stretch/>
        </p:blipFill>
        <p:spPr>
          <a:xfrm>
            <a:off x="1449737" y="3915734"/>
            <a:ext cx="1844299" cy="1687708"/>
          </a:xfrm>
          <a:prstGeom prst="rect">
            <a:avLst/>
          </a:prstGeom>
        </p:spPr>
      </p:pic>
    </p:spTree>
    <p:extLst>
      <p:ext uri="{BB962C8B-B14F-4D97-AF65-F5344CB8AC3E}">
        <p14:creationId xmlns:p14="http://schemas.microsoft.com/office/powerpoint/2010/main" val="1131978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Placeholder 4"/>
          <p:cNvSpPr>
            <a:spLocks noGrp="1"/>
          </p:cNvSpPr>
          <p:nvPr>
            <p:ph type="body" sz="quarter" idx="13"/>
          </p:nvPr>
        </p:nvSpPr>
        <p:spPr>
          <a:xfrm>
            <a:off x="4428684" y="5921246"/>
            <a:ext cx="7407087" cy="697353"/>
          </a:xfrm>
        </p:spPr>
        <p:txBody>
          <a:bodyPr>
            <a:normAutofit fontScale="85000" lnSpcReduction="20000"/>
          </a:bodyPr>
          <a:lstStyle/>
          <a:p>
            <a:endParaRPr lang="en-IE" dirty="0"/>
          </a:p>
          <a:p>
            <a:r>
              <a:rPr lang="en-IE" sz="1200" b="1" dirty="0">
                <a:solidFill>
                  <a:srgbClr val="525252"/>
                </a:solidFill>
              </a:rPr>
              <a:t>Source</a:t>
            </a:r>
            <a:r>
              <a:rPr lang="en-IE" sz="1200" dirty="0">
                <a:solidFill>
                  <a:srgbClr val="525252"/>
                </a:solidFill>
              </a:rPr>
              <a:t> </a:t>
            </a:r>
            <a:r>
              <a:rPr lang="en-IE" sz="1200" dirty="0">
                <a:solidFill>
                  <a:srgbClr val="525252"/>
                </a:solidFill>
                <a:hlinkClick r:id="rId2"/>
              </a:rPr>
              <a:t>Entrepreneur Europe</a:t>
            </a:r>
            <a:endParaRPr lang="en-IE" sz="1200" dirty="0">
              <a:solidFill>
                <a:srgbClr val="525252"/>
              </a:solidFill>
            </a:endParaRPr>
          </a:p>
          <a:p>
            <a:endParaRPr lang="en-IE" dirty="0"/>
          </a:p>
        </p:txBody>
      </p:sp>
      <p:sp>
        <p:nvSpPr>
          <p:cNvPr id="2" name="Text Placeholder 1">
            <a:extLst>
              <a:ext uri="{FF2B5EF4-FFF2-40B4-BE49-F238E27FC236}">
                <a16:creationId xmlns:a16="http://schemas.microsoft.com/office/drawing/2014/main" id="{DCA656DA-5FEB-4259-B184-6DF1886B0113}"/>
              </a:ext>
            </a:extLst>
          </p:cNvPr>
          <p:cNvSpPr>
            <a:spLocks noGrp="1"/>
          </p:cNvSpPr>
          <p:nvPr>
            <p:ph type="body" sz="quarter" idx="14"/>
          </p:nvPr>
        </p:nvSpPr>
        <p:spPr>
          <a:xfrm>
            <a:off x="3714310" y="2091799"/>
            <a:ext cx="8121461" cy="3975101"/>
          </a:xfrm>
        </p:spPr>
        <p:txBody>
          <a:bodyPr/>
          <a:lstStyle/>
          <a:p>
            <a:pPr marL="342900" indent="-342900">
              <a:buClr>
                <a:srgbClr val="E95273"/>
              </a:buClr>
              <a:buFont typeface="Arial" charset="0"/>
              <a:buChar char="•"/>
            </a:pPr>
            <a:r>
              <a:rPr lang="en-IE" dirty="0"/>
              <a:t>If your idea has support, then consider developing an</a:t>
            </a:r>
            <a:r>
              <a:rPr lang="en-IE" dirty="0">
                <a:solidFill>
                  <a:srgbClr val="525252"/>
                </a:solidFill>
              </a:rPr>
              <a:t> </a:t>
            </a:r>
            <a:r>
              <a:rPr lang="en-IE" dirty="0">
                <a:solidFill>
                  <a:srgbClr val="525252"/>
                </a:solidFill>
                <a:hlinkClick r:id="rId3"/>
              </a:rPr>
              <a:t>MVP, or minimum viable product</a:t>
            </a:r>
            <a:r>
              <a:rPr lang="en-IE" dirty="0">
                <a:solidFill>
                  <a:srgbClr val="525252"/>
                </a:solidFill>
              </a:rPr>
              <a:t>, </a:t>
            </a:r>
            <a:r>
              <a:rPr lang="en-IE" dirty="0"/>
              <a:t>to determine if it is a product others would really use. Build a working prototype, or look to a resource that has the ability to leverage newer technologies, such as</a:t>
            </a:r>
            <a:r>
              <a:rPr lang="en-IE" dirty="0">
                <a:solidFill>
                  <a:srgbClr val="525252"/>
                </a:solidFill>
              </a:rPr>
              <a:t> </a:t>
            </a:r>
            <a:r>
              <a:rPr lang="en-IE" dirty="0">
                <a:solidFill>
                  <a:srgbClr val="525252"/>
                </a:solidFill>
                <a:hlinkClick r:id="rId4"/>
              </a:rPr>
              <a:t>3D printing</a:t>
            </a:r>
            <a:r>
              <a:rPr lang="en-IE" dirty="0">
                <a:solidFill>
                  <a:srgbClr val="525252"/>
                </a:solidFill>
              </a:rPr>
              <a:t>.</a:t>
            </a:r>
          </a:p>
          <a:p>
            <a:pPr marL="342900" indent="-342900">
              <a:buClr>
                <a:srgbClr val="E95273"/>
              </a:buClr>
              <a:buFont typeface="Arial" charset="0"/>
              <a:buChar char="•"/>
            </a:pPr>
            <a:r>
              <a:rPr lang="en-IE" dirty="0"/>
              <a:t>If you have a technology idea, such as a smartphone app, look to</a:t>
            </a:r>
            <a:r>
              <a:rPr lang="en-IE" dirty="0">
                <a:solidFill>
                  <a:srgbClr val="525252"/>
                </a:solidFill>
              </a:rPr>
              <a:t> </a:t>
            </a:r>
            <a:r>
              <a:rPr lang="en-IE" dirty="0">
                <a:solidFill>
                  <a:srgbClr val="525252"/>
                </a:solidFill>
                <a:hlinkClick r:id="rId5"/>
              </a:rPr>
              <a:t>crowdsourcing</a:t>
            </a:r>
            <a:r>
              <a:rPr lang="en-IE" dirty="0">
                <a:solidFill>
                  <a:srgbClr val="525252"/>
                </a:solidFill>
              </a:rPr>
              <a:t> </a:t>
            </a:r>
            <a:r>
              <a:rPr lang="en-IE" dirty="0"/>
              <a:t>or a Startup Weekend event to find the assistance you need. </a:t>
            </a:r>
          </a:p>
          <a:p>
            <a:pPr marL="342900" indent="-342900">
              <a:buClr>
                <a:srgbClr val="E95273"/>
              </a:buClr>
              <a:buFont typeface="Arial" charset="0"/>
              <a:buChar char="•"/>
            </a:pPr>
            <a:r>
              <a:rPr lang="en-IE" dirty="0"/>
              <a:t>Talk to people in your market and see if you can complementary package/add-on to their product</a:t>
            </a:r>
          </a:p>
          <a:p>
            <a:endParaRPr lang="en-IE" dirty="0"/>
          </a:p>
        </p:txBody>
      </p:sp>
      <p:sp>
        <p:nvSpPr>
          <p:cNvPr id="5" name="Text Placeholder 4"/>
          <p:cNvSpPr txBox="1">
            <a:spLocks/>
          </p:cNvSpPr>
          <p:nvPr/>
        </p:nvSpPr>
        <p:spPr bwMode="auto">
          <a:xfrm>
            <a:off x="3714310" y="588523"/>
            <a:ext cx="8978900" cy="117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0" indent="0" algn="l" rtl="0" fontAlgn="base">
              <a:lnSpc>
                <a:spcPct val="90000"/>
              </a:lnSpc>
              <a:spcBef>
                <a:spcPts val="1000"/>
              </a:spcBef>
              <a:spcAft>
                <a:spcPct val="0"/>
              </a:spcAft>
              <a:buFont typeface="Arial" charset="0"/>
              <a:buNone/>
              <a:defRPr sz="3600" kern="1200">
                <a:solidFill>
                  <a:srgbClr val="7F7F7F"/>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rgbClr val="7F7F7F"/>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rgbClr val="7F7F7F"/>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eaLnBrk="1" hangingPunct="1"/>
            <a:r>
              <a:rPr lang="en-US" altLang="ja-JP" b="1" dirty="0">
                <a:solidFill>
                  <a:srgbClr val="10B1A2"/>
                </a:solidFill>
                <a:latin typeface="Calibri" charset="0"/>
                <a:ea typeface="MS PGothic" charset="-128"/>
              </a:rPr>
              <a:t>Test Your Idea with Simple Steps</a:t>
            </a:r>
            <a:br>
              <a:rPr lang="en-US" altLang="ja-JP" b="1" dirty="0">
                <a:solidFill>
                  <a:srgbClr val="10B1A2"/>
                </a:solidFill>
                <a:latin typeface="Calibri" charset="0"/>
                <a:ea typeface="MS PGothic" charset="-128"/>
              </a:rPr>
            </a:br>
            <a:r>
              <a:rPr lang="en-US" altLang="ja-JP" b="1" dirty="0">
                <a:solidFill>
                  <a:srgbClr val="10B1A2"/>
                </a:solidFill>
                <a:latin typeface="Calibri" charset="0"/>
                <a:ea typeface="MS PGothic" charset="-128"/>
              </a:rPr>
              <a:t>on a Shoestring Budget</a:t>
            </a:r>
            <a:endParaRPr lang="en-IE" b="1" dirty="0">
              <a:solidFill>
                <a:srgbClr val="10B1A2"/>
              </a:solidFill>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6959" t="6764" r="6258" b="13823"/>
          <a:stretch/>
        </p:blipFill>
        <p:spPr>
          <a:xfrm>
            <a:off x="1449737" y="3915734"/>
            <a:ext cx="1844299" cy="1687708"/>
          </a:xfrm>
          <a:prstGeom prst="rect">
            <a:avLst/>
          </a:prstGeom>
        </p:spPr>
      </p:pic>
    </p:spTree>
    <p:extLst>
      <p:ext uri="{BB962C8B-B14F-4D97-AF65-F5344CB8AC3E}">
        <p14:creationId xmlns:p14="http://schemas.microsoft.com/office/powerpoint/2010/main" val="111503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876300" y="523875"/>
            <a:ext cx="7407087" cy="1181015"/>
          </a:xfrm>
        </p:spPr>
        <p:txBody>
          <a:bodyPr rtlCol="0">
            <a:normAutofit/>
          </a:bodyPr>
          <a:lstStyle/>
          <a:p>
            <a:pPr eaLnBrk="1" hangingPunct="1"/>
            <a:r>
              <a:rPr lang="en-US" altLang="ja-JP" b="1" dirty="0">
                <a:solidFill>
                  <a:srgbClr val="10B1A2"/>
                </a:solidFill>
                <a:latin typeface="Calibri" charset="0"/>
                <a:ea typeface="MS PGothic" charset="-128"/>
              </a:rPr>
              <a:t>Test Your Idea with Simple Steps</a:t>
            </a:r>
            <a:br>
              <a:rPr lang="en-US" altLang="ja-JP" b="1" dirty="0">
                <a:solidFill>
                  <a:srgbClr val="10B1A2"/>
                </a:solidFill>
                <a:latin typeface="Calibri" charset="0"/>
                <a:ea typeface="MS PGothic" charset="-128"/>
              </a:rPr>
            </a:br>
            <a:r>
              <a:rPr lang="en-US" altLang="ja-JP" b="1" dirty="0">
                <a:solidFill>
                  <a:srgbClr val="10B1A2"/>
                </a:solidFill>
                <a:latin typeface="Calibri" charset="0"/>
                <a:ea typeface="MS PGothic" charset="-128"/>
              </a:rPr>
              <a:t>on a Shoestring Budget</a:t>
            </a:r>
            <a:endParaRPr lang="en-IE" b="1" dirty="0">
              <a:solidFill>
                <a:srgbClr val="10B1A2"/>
              </a:solidFill>
            </a:endParaRPr>
          </a:p>
        </p:txBody>
      </p:sp>
      <p:sp>
        <p:nvSpPr>
          <p:cNvPr id="6" name="Text Placeholder 5"/>
          <p:cNvSpPr>
            <a:spLocks noGrp="1"/>
          </p:cNvSpPr>
          <p:nvPr>
            <p:ph type="body" sz="quarter" idx="14"/>
          </p:nvPr>
        </p:nvSpPr>
        <p:spPr/>
        <p:txBody>
          <a:bodyPr rtlCol="0"/>
          <a:lstStyle/>
          <a:p>
            <a:pPr marL="514350" indent="-514350">
              <a:buFont typeface="+mj-lt"/>
              <a:buAutoNum type="arabicPeriod"/>
            </a:pPr>
            <a:r>
              <a:rPr lang="en-IE" b="1" dirty="0">
                <a:solidFill>
                  <a:srgbClr val="E95273"/>
                </a:solidFill>
              </a:rPr>
              <a:t>Make Some. Sell Some. </a:t>
            </a:r>
            <a:r>
              <a:rPr lang="en-IE" dirty="0"/>
              <a:t>Sales pace and reviews can be valuable market proof.</a:t>
            </a:r>
          </a:p>
          <a:p>
            <a:pPr marL="514350" indent="-514350">
              <a:buFont typeface="+mj-lt"/>
              <a:buAutoNum type="arabicPeriod"/>
            </a:pPr>
            <a:endParaRPr lang="en-IE" dirty="0"/>
          </a:p>
          <a:p>
            <a:pPr marL="514350" indent="-514350">
              <a:buFont typeface="+mj-lt"/>
              <a:buAutoNum type="arabicPeriod"/>
            </a:pPr>
            <a:r>
              <a:rPr lang="en-IE" b="1" dirty="0">
                <a:solidFill>
                  <a:srgbClr val="E95273"/>
                </a:solidFill>
              </a:rPr>
              <a:t>Freelance Market Researchers</a:t>
            </a:r>
            <a:r>
              <a:rPr lang="en-IE" dirty="0">
                <a:solidFill>
                  <a:srgbClr val="E95273"/>
                </a:solidFill>
              </a:rPr>
              <a:t>. </a:t>
            </a:r>
            <a:r>
              <a:rPr lang="en-IE" dirty="0"/>
              <a:t>Independent market researchers can be hired to conduct all or part of your market test. To cut costs down as low as possible, craft your own questions and have a professional frame the questions for unbiased results. </a:t>
            </a:r>
          </a:p>
          <a:p>
            <a:pPr marL="514350" indent="-514350">
              <a:buFont typeface="+mj-lt"/>
              <a:buAutoNum type="arabicPeriod" startAt="3"/>
            </a:pPr>
            <a:endParaRPr lang="en-IE" dirty="0"/>
          </a:p>
          <a:p>
            <a:pPr marL="541338"/>
            <a:r>
              <a:rPr lang="en-IE" sz="1200" b="1" dirty="0"/>
              <a:t>Source</a:t>
            </a:r>
            <a:r>
              <a:rPr lang="en-IE" sz="1200" dirty="0"/>
              <a:t> </a:t>
            </a:r>
            <a:r>
              <a:rPr lang="en-IE" sz="1200" dirty="0">
                <a:hlinkClick r:id="rId2"/>
              </a:rPr>
              <a:t>Innovate, Inc</a:t>
            </a:r>
            <a:r>
              <a:rPr lang="en-IE" sz="1200" dirty="0"/>
              <a:t>.</a:t>
            </a:r>
          </a:p>
          <a:p>
            <a:pPr marL="514350" indent="-514350">
              <a:buFont typeface="+mj-lt"/>
              <a:buAutoNum type="arabicPeriod"/>
            </a:pPr>
            <a:endParaRPr lang="en-IE" dirty="0">
              <a:solidFill>
                <a:srgbClr val="525252"/>
              </a:solidFill>
            </a:endParaRPr>
          </a:p>
        </p:txBody>
      </p:sp>
    </p:spTree>
    <p:extLst>
      <p:ext uri="{BB962C8B-B14F-4D97-AF65-F5344CB8AC3E}">
        <p14:creationId xmlns:p14="http://schemas.microsoft.com/office/powerpoint/2010/main" val="976253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876300" y="552451"/>
            <a:ext cx="7407087" cy="1152440"/>
          </a:xfrm>
        </p:spPr>
        <p:txBody>
          <a:bodyPr rtlCol="0">
            <a:normAutofit/>
          </a:bodyPr>
          <a:lstStyle/>
          <a:p>
            <a:pPr eaLnBrk="1" hangingPunct="1"/>
            <a:r>
              <a:rPr lang="en-US" altLang="ja-JP" b="1" dirty="0">
                <a:solidFill>
                  <a:srgbClr val="10B1A2"/>
                </a:solidFill>
                <a:latin typeface="Calibri" charset="0"/>
                <a:ea typeface="MS PGothic" charset="-128"/>
              </a:rPr>
              <a:t>Test Your Idea with Simple Steps</a:t>
            </a:r>
            <a:br>
              <a:rPr lang="en-US" altLang="ja-JP" b="1" dirty="0">
                <a:solidFill>
                  <a:srgbClr val="10B1A2"/>
                </a:solidFill>
                <a:latin typeface="Calibri" charset="0"/>
                <a:ea typeface="MS PGothic" charset="-128"/>
              </a:rPr>
            </a:br>
            <a:r>
              <a:rPr lang="en-US" altLang="ja-JP" b="1" dirty="0">
                <a:solidFill>
                  <a:srgbClr val="10B1A2"/>
                </a:solidFill>
                <a:latin typeface="Calibri" charset="0"/>
                <a:ea typeface="MS PGothic" charset="-128"/>
              </a:rPr>
              <a:t>on a Shoestring Budget</a:t>
            </a:r>
            <a:endParaRPr lang="en-IE" b="1" dirty="0">
              <a:solidFill>
                <a:srgbClr val="10B1A2"/>
              </a:solidFill>
            </a:endParaRPr>
          </a:p>
        </p:txBody>
      </p:sp>
      <p:sp>
        <p:nvSpPr>
          <p:cNvPr id="6" name="Text Placeholder 5"/>
          <p:cNvSpPr>
            <a:spLocks noGrp="1"/>
          </p:cNvSpPr>
          <p:nvPr>
            <p:ph type="body" sz="quarter" idx="14"/>
          </p:nvPr>
        </p:nvSpPr>
        <p:spPr>
          <a:xfrm>
            <a:off x="876301" y="2117212"/>
            <a:ext cx="8334374" cy="3975101"/>
          </a:xfrm>
        </p:spPr>
        <p:txBody>
          <a:bodyPr rtlCol="0"/>
          <a:lstStyle/>
          <a:p>
            <a:pPr marL="514350" indent="-514350">
              <a:buFont typeface="+mj-lt"/>
              <a:buAutoNum type="arabicPeriod" startAt="3"/>
            </a:pPr>
            <a:r>
              <a:rPr lang="en-IE" b="1" dirty="0">
                <a:solidFill>
                  <a:srgbClr val="E95273"/>
                </a:solidFill>
              </a:rPr>
              <a:t>Market Research Mobile Apps</a:t>
            </a:r>
            <a:r>
              <a:rPr lang="en-IE" dirty="0">
                <a:solidFill>
                  <a:srgbClr val="E95273"/>
                </a:solidFill>
              </a:rPr>
              <a:t>. </a:t>
            </a:r>
            <a:r>
              <a:rPr lang="en-IE" dirty="0"/>
              <a:t>App-based market research is popular as a cost-effective and quick data-gathering solution for companies of all sizes. Apps like</a:t>
            </a:r>
            <a:r>
              <a:rPr lang="en-IE" dirty="0">
                <a:solidFill>
                  <a:srgbClr val="525252"/>
                </a:solidFill>
              </a:rPr>
              <a:t> </a:t>
            </a:r>
            <a:r>
              <a:rPr lang="en-IE" dirty="0">
                <a:solidFill>
                  <a:srgbClr val="525252"/>
                </a:solidFill>
                <a:hlinkClick r:id="rId2"/>
              </a:rPr>
              <a:t>Mobile Market Research</a:t>
            </a:r>
            <a:r>
              <a:rPr lang="en-IE" dirty="0">
                <a:solidFill>
                  <a:srgbClr val="525252"/>
                </a:solidFill>
              </a:rPr>
              <a:t> </a:t>
            </a:r>
            <a:r>
              <a:rPr lang="en-IE" dirty="0"/>
              <a:t>and</a:t>
            </a:r>
            <a:r>
              <a:rPr lang="en-IE" dirty="0">
                <a:solidFill>
                  <a:srgbClr val="525252"/>
                </a:solidFill>
              </a:rPr>
              <a:t> </a:t>
            </a:r>
            <a:r>
              <a:rPr lang="en-IE" dirty="0">
                <a:solidFill>
                  <a:srgbClr val="525252"/>
                </a:solidFill>
                <a:hlinkClick r:id="rId3"/>
              </a:rPr>
              <a:t>Field Agent</a:t>
            </a:r>
            <a:r>
              <a:rPr lang="en-IE" dirty="0">
                <a:solidFill>
                  <a:srgbClr val="525252"/>
                </a:solidFill>
              </a:rPr>
              <a:t> </a:t>
            </a:r>
            <a:r>
              <a:rPr lang="en-IE" dirty="0"/>
              <a:t>are easy to use and have a broad database of your ideal demographic. </a:t>
            </a:r>
          </a:p>
          <a:p>
            <a:pPr marL="514350" indent="-514350">
              <a:buFont typeface="+mj-lt"/>
              <a:buAutoNum type="arabicPeriod" startAt="3"/>
            </a:pPr>
            <a:r>
              <a:rPr lang="en-IE" b="1" dirty="0">
                <a:solidFill>
                  <a:srgbClr val="E95273"/>
                </a:solidFill>
              </a:rPr>
              <a:t>DIY Market Research</a:t>
            </a:r>
            <a:r>
              <a:rPr lang="en-IE" dirty="0">
                <a:solidFill>
                  <a:srgbClr val="E95273"/>
                </a:solidFill>
              </a:rPr>
              <a:t>. </a:t>
            </a:r>
            <a:r>
              <a:rPr lang="en-IE" dirty="0"/>
              <a:t>A quick and inexpensive way to find a group with similar backgrounds to your target demographic.  Document your market research efforts for future marketing needs. Video, audio and photographs of your methodology can help reinforce the validity of your results.</a:t>
            </a:r>
          </a:p>
          <a:p>
            <a:pPr marL="514350" indent="-514350">
              <a:buFont typeface="+mj-lt"/>
              <a:buAutoNum type="arabicPeriod" startAt="3"/>
            </a:pPr>
            <a:endParaRPr lang="en-IE" dirty="0"/>
          </a:p>
          <a:p>
            <a:pPr marL="541338"/>
            <a:r>
              <a:rPr lang="en-IE" sz="1200" b="1" dirty="0"/>
              <a:t>Source</a:t>
            </a:r>
            <a:r>
              <a:rPr lang="en-IE" sz="1200" dirty="0"/>
              <a:t> </a:t>
            </a:r>
            <a:r>
              <a:rPr lang="en-IE" sz="1200" dirty="0">
                <a:hlinkClick r:id="rId4"/>
              </a:rPr>
              <a:t>Innovate, Inc</a:t>
            </a:r>
            <a:r>
              <a:rPr lang="en-IE" sz="1200" dirty="0"/>
              <a:t>.</a:t>
            </a:r>
          </a:p>
          <a:p>
            <a:pPr marL="514350" indent="-514350">
              <a:buFont typeface="+mj-lt"/>
              <a:buAutoNum type="arabicPeriod"/>
            </a:pPr>
            <a:endParaRPr lang="en-IE" dirty="0"/>
          </a:p>
          <a:p>
            <a:pPr marL="514350" indent="-514350">
              <a:buFont typeface="+mj-lt"/>
              <a:buAutoNum type="arabicPeriod"/>
            </a:pPr>
            <a:endParaRPr lang="en-IE" dirty="0"/>
          </a:p>
          <a:p>
            <a:pPr marL="514350" indent="-514350">
              <a:buFont typeface="+mj-lt"/>
              <a:buAutoNum type="arabicPeriod"/>
            </a:pPr>
            <a:endParaRPr lang="en-IE" dirty="0"/>
          </a:p>
          <a:p>
            <a:pPr marL="514350" indent="-514350">
              <a:buFont typeface="+mj-lt"/>
              <a:buAutoNum type="arabicPeriod"/>
            </a:pPr>
            <a:endParaRPr lang="en-IE" dirty="0">
              <a:solidFill>
                <a:srgbClr val="525252"/>
              </a:solidFill>
            </a:endParaRPr>
          </a:p>
          <a:p>
            <a:endParaRPr lang="en-IE" dirty="0">
              <a:solidFill>
                <a:srgbClr val="525252"/>
              </a:solidFill>
            </a:endParaRPr>
          </a:p>
        </p:txBody>
      </p:sp>
    </p:spTree>
    <p:extLst>
      <p:ext uri="{BB962C8B-B14F-4D97-AF65-F5344CB8AC3E}">
        <p14:creationId xmlns:p14="http://schemas.microsoft.com/office/powerpoint/2010/main" val="4062396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Placeholder 3"/>
          <p:cNvSpPr>
            <a:spLocks noGrp="1"/>
          </p:cNvSpPr>
          <p:nvPr>
            <p:ph type="body" sz="quarter" idx="13"/>
          </p:nvPr>
        </p:nvSpPr>
        <p:spPr/>
        <p:txBody>
          <a:bodyPr/>
          <a:lstStyle/>
          <a:p>
            <a:r>
              <a:rPr lang="en-US" b="1" dirty="0">
                <a:solidFill>
                  <a:srgbClr val="10B1A2"/>
                </a:solidFill>
              </a:rPr>
              <a:t>Undertaking a Proof Concept Process</a:t>
            </a:r>
          </a:p>
        </p:txBody>
      </p:sp>
      <p:sp>
        <p:nvSpPr>
          <p:cNvPr id="32770" name="Text Placeholder 4"/>
          <p:cNvSpPr>
            <a:spLocks noGrp="1"/>
          </p:cNvSpPr>
          <p:nvPr>
            <p:ph type="body" sz="quarter" idx="14"/>
          </p:nvPr>
        </p:nvSpPr>
        <p:spPr>
          <a:xfrm>
            <a:off x="423297" y="2117212"/>
            <a:ext cx="9349878" cy="3975101"/>
          </a:xfrm>
        </p:spPr>
        <p:txBody>
          <a:bodyPr/>
          <a:lstStyle/>
          <a:p>
            <a:pPr marL="342900" indent="-342900">
              <a:spcBef>
                <a:spcPts val="600"/>
              </a:spcBef>
              <a:buClr>
                <a:srgbClr val="E95273"/>
              </a:buClr>
              <a:buFont typeface="Arial" charset="0"/>
              <a:buChar char="•"/>
            </a:pPr>
            <a:r>
              <a:rPr lang="en-US" dirty="0"/>
              <a:t>The POC stage </a:t>
            </a:r>
            <a:r>
              <a:rPr lang="en-US" b="1" dirty="0"/>
              <a:t>generates knowledge </a:t>
            </a:r>
            <a:r>
              <a:rPr lang="en-US" dirty="0"/>
              <a:t>about the product’s design, performance, production requirements, and preliminary production costs. The end result is a working model known as a prototype.</a:t>
            </a:r>
            <a:br>
              <a:rPr lang="en-US" dirty="0"/>
            </a:br>
            <a:endParaRPr lang="en-US" dirty="0"/>
          </a:p>
          <a:p>
            <a:pPr marL="342900" indent="-342900">
              <a:spcBef>
                <a:spcPts val="600"/>
              </a:spcBef>
              <a:buClr>
                <a:srgbClr val="E95273"/>
              </a:buClr>
              <a:buFont typeface="Arial" charset="0"/>
              <a:buChar char="•"/>
            </a:pPr>
            <a:r>
              <a:rPr lang="en-US" b="1" dirty="0"/>
              <a:t>Ideas are turned into operational form </a:t>
            </a:r>
            <a:r>
              <a:rPr lang="en-US" dirty="0"/>
              <a:t>(not necessarily the final form). The core functionality of the idea is tested, basic prototypes may be developed and IP registration can be established. It is essential that the results of a POC are reproducible, and, if relevant, the quality expectations of the relevant regulatory community are satisfied.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ltLang="ja-JP" b="1" dirty="0">
                <a:solidFill>
                  <a:srgbClr val="E95273"/>
                </a:solidFill>
                <a:latin typeface="Calibri" charset="0"/>
                <a:ea typeface="MS PGothic" charset="-128"/>
              </a:rPr>
              <a:t>What I Have Learned?</a:t>
            </a:r>
            <a:endParaRPr lang="en-US" b="1" dirty="0"/>
          </a:p>
        </p:txBody>
      </p:sp>
      <p:sp>
        <p:nvSpPr>
          <p:cNvPr id="3" name="Text Placeholder 2"/>
          <p:cNvSpPr>
            <a:spLocks noGrp="1"/>
          </p:cNvSpPr>
          <p:nvPr>
            <p:ph type="body" sz="quarter" idx="14"/>
          </p:nvPr>
        </p:nvSpPr>
        <p:spPr>
          <a:xfrm>
            <a:off x="3057525" y="2033558"/>
            <a:ext cx="8511547" cy="3975101"/>
          </a:xfrm>
        </p:spPr>
        <p:txBody>
          <a:bodyPr/>
          <a:lstStyle/>
          <a:p>
            <a:pPr marL="342900" indent="-342900">
              <a:buClr>
                <a:srgbClr val="E95273"/>
              </a:buClr>
              <a:buFont typeface="Arial" charset="0"/>
              <a:buChar char="•"/>
            </a:pPr>
            <a:r>
              <a:rPr kumimoji="1" lang="en-IE" altLang="ja-JP" dirty="0">
                <a:latin typeface="Calibri" charset="0"/>
              </a:rPr>
              <a:t>I understand the Proof of Concept (PofC) Process and its importance to further validate my business idea</a:t>
            </a:r>
          </a:p>
          <a:p>
            <a:pPr marL="342900" indent="-342900">
              <a:buClr>
                <a:srgbClr val="E95273"/>
              </a:buClr>
              <a:buFont typeface="Arial" charset="0"/>
              <a:buChar char="•"/>
            </a:pPr>
            <a:r>
              <a:rPr kumimoji="1" lang="en-IE" altLang="ja-JP" dirty="0">
                <a:latin typeface="Calibri" charset="0"/>
              </a:rPr>
              <a:t>I can explain the key business terms bootstrapping, prototyping and minimal viable product</a:t>
            </a:r>
          </a:p>
          <a:p>
            <a:pPr marL="342900" indent="-342900">
              <a:buClr>
                <a:srgbClr val="E95273"/>
              </a:buClr>
              <a:buFont typeface="Arial" charset="0"/>
              <a:buChar char="•"/>
            </a:pPr>
            <a:r>
              <a:rPr kumimoji="1" lang="en-IE" altLang="ja-JP" dirty="0">
                <a:latin typeface="Calibri" charset="0"/>
              </a:rPr>
              <a:t>I also know the steps to get started in building my own MVP</a:t>
            </a:r>
          </a:p>
          <a:p>
            <a:pPr marL="342900" indent="-342900">
              <a:buClr>
                <a:srgbClr val="E95273"/>
              </a:buClr>
              <a:buFont typeface="Arial" charset="0"/>
              <a:buChar char="•"/>
            </a:pPr>
            <a:r>
              <a:rPr kumimoji="1" lang="en-IE" altLang="ja-JP" dirty="0">
                <a:latin typeface="Calibri" charset="0"/>
              </a:rPr>
              <a:t>I have gained some key insights into how I can test my business idea on a shoestring</a:t>
            </a:r>
          </a:p>
        </p:txBody>
      </p:sp>
    </p:spTree>
    <p:extLst>
      <p:ext uri="{BB962C8B-B14F-4D97-AF65-F5344CB8AC3E}">
        <p14:creationId xmlns:p14="http://schemas.microsoft.com/office/powerpoint/2010/main" val="434045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Thank You</a:t>
            </a:r>
          </a:p>
        </p:txBody>
      </p:sp>
      <p:sp>
        <p:nvSpPr>
          <p:cNvPr id="5" name="Text Placeholder 4"/>
          <p:cNvSpPr>
            <a:spLocks noGrp="1"/>
          </p:cNvSpPr>
          <p:nvPr>
            <p:ph type="body" sz="quarter" idx="14"/>
          </p:nvPr>
        </p:nvSpPr>
        <p:spPr/>
        <p:txBody>
          <a:bodyPr/>
          <a:lstStyle/>
          <a:p>
            <a:r>
              <a:rPr lang="en-US" dirty="0"/>
              <a:t>Any Questions?</a:t>
            </a:r>
          </a:p>
        </p:txBody>
      </p:sp>
      <p:sp>
        <p:nvSpPr>
          <p:cNvPr id="6" name="Text Placeholder 5"/>
          <p:cNvSpPr>
            <a:spLocks noGrp="1"/>
          </p:cNvSpPr>
          <p:nvPr>
            <p:ph type="body" sz="quarter" idx="15"/>
          </p:nvPr>
        </p:nvSpPr>
        <p:spPr>
          <a:xfrm>
            <a:off x="7837392" y="2215211"/>
            <a:ext cx="4217588" cy="709081"/>
          </a:xfrm>
        </p:spPr>
        <p:txBody>
          <a:bodyPr>
            <a:normAutofit fontScale="85000" lnSpcReduction="20000"/>
          </a:bodyPr>
          <a:lstStyle/>
          <a:p>
            <a:r>
              <a:rPr lang="en-US" dirty="0"/>
              <a:t>@EMERGEPROJECTEU</a:t>
            </a:r>
          </a:p>
          <a:p>
            <a:r>
              <a:rPr lang="en-IE" dirty="0">
                <a:hlinkClick r:id="rId2">
                  <a:extLst>
                    <a:ext uri="{A12FA001-AC4F-418D-AE19-62706E023703}">
                      <ahyp:hlinkClr xmlns:ahyp="http://schemas.microsoft.com/office/drawing/2018/hyperlinkcolor" val="tx"/>
                    </a:ext>
                  </a:extLst>
                </a:hlinkClick>
              </a:rPr>
              <a:t>https://www.facebook.com/EMERGEPROJECTEU/?ref=br_rs</a:t>
            </a:r>
            <a:endParaRPr lang="en-US" dirty="0"/>
          </a:p>
        </p:txBody>
      </p:sp>
      <p:sp>
        <p:nvSpPr>
          <p:cNvPr id="7" name="Text Placeholder 6"/>
          <p:cNvSpPr>
            <a:spLocks noGrp="1"/>
          </p:cNvSpPr>
          <p:nvPr>
            <p:ph type="body" sz="quarter" idx="16"/>
          </p:nvPr>
        </p:nvSpPr>
        <p:spPr>
          <a:xfrm>
            <a:off x="8027185" y="3522871"/>
            <a:ext cx="4103296" cy="382588"/>
          </a:xfrm>
        </p:spPr>
        <p:txBody>
          <a:bodyPr>
            <a:noAutofit/>
          </a:bodyPr>
          <a:lstStyle/>
          <a:p>
            <a:r>
              <a:rPr lang="en-IE" sz="1400" dirty="0">
                <a:hlinkClick r:id="rId3">
                  <a:extLst>
                    <a:ext uri="{A12FA001-AC4F-418D-AE19-62706E023703}">
                      <ahyp:hlinkClr xmlns:ahyp="http://schemas.microsoft.com/office/drawing/2018/hyperlinkcolor" val="tx"/>
                    </a:ext>
                  </a:extLst>
                </a:hlinkClick>
              </a:rPr>
              <a:t>http://www.emergeengineers.eu/project-partners/</a:t>
            </a:r>
            <a:endParaRPr lang="en-US" sz="1400" dirty="0"/>
          </a:p>
        </p:txBody>
      </p:sp>
      <p:sp>
        <p:nvSpPr>
          <p:cNvPr id="8" name="Text Placeholder 7"/>
          <p:cNvSpPr>
            <a:spLocks noGrp="1"/>
          </p:cNvSpPr>
          <p:nvPr>
            <p:ph type="body" sz="quarter" idx="17"/>
          </p:nvPr>
        </p:nvSpPr>
        <p:spPr>
          <a:xfrm>
            <a:off x="8425435" y="4321462"/>
            <a:ext cx="3537266" cy="843457"/>
          </a:xfrm>
        </p:spPr>
        <p:txBody>
          <a:bodyPr>
            <a:normAutofit fontScale="92500" lnSpcReduction="10000"/>
          </a:bodyPr>
          <a:lstStyle/>
          <a:p>
            <a:r>
              <a:rPr lang="en-IE" sz="1400" dirty="0">
                <a:hlinkClick r:id="rId4">
                  <a:extLst>
                    <a:ext uri="{A12FA001-AC4F-418D-AE19-62706E023703}">
                      <ahyp:hlinkClr xmlns:ahyp="http://schemas.microsoft.com/office/drawing/2018/hyperlinkcolor" val="tx"/>
                    </a:ext>
                  </a:extLst>
                </a:hlinkClick>
              </a:rPr>
              <a:t>http://www.emergeengineers.eu/</a:t>
            </a:r>
            <a:endParaRPr lang="en-IE" sz="1400" dirty="0"/>
          </a:p>
          <a:p>
            <a:r>
              <a:rPr lang="en-US" sz="1400" dirty="0"/>
              <a:t>#EMERGE  #femaleengineers  #Erasmus+</a:t>
            </a:r>
          </a:p>
          <a:p>
            <a:r>
              <a:rPr lang="en-US" sz="1400" dirty="0"/>
              <a:t>#</a:t>
            </a:r>
            <a:r>
              <a:rPr lang="en-US" sz="1400" dirty="0" err="1"/>
              <a:t>femaleentrepreneurs</a:t>
            </a:r>
            <a:endParaRPr lang="en-US" sz="1400" dirty="0"/>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860012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Placeholder 3"/>
          <p:cNvSpPr>
            <a:spLocks noGrp="1"/>
          </p:cNvSpPr>
          <p:nvPr>
            <p:ph type="body" sz="quarter" idx="13"/>
          </p:nvPr>
        </p:nvSpPr>
        <p:spPr>
          <a:xfrm>
            <a:off x="3852640" y="527703"/>
            <a:ext cx="7407087" cy="1163701"/>
          </a:xfrm>
        </p:spPr>
        <p:txBody>
          <a:bodyPr>
            <a:normAutofit/>
          </a:bodyPr>
          <a:lstStyle/>
          <a:p>
            <a:pPr>
              <a:spcBef>
                <a:spcPts val="300"/>
              </a:spcBef>
            </a:pPr>
            <a:r>
              <a:rPr lang="en-US" b="1" dirty="0">
                <a:solidFill>
                  <a:srgbClr val="10B1A2"/>
                </a:solidFill>
              </a:rPr>
              <a:t>Typical Activities that could be</a:t>
            </a:r>
          </a:p>
          <a:p>
            <a:pPr>
              <a:spcBef>
                <a:spcPts val="300"/>
              </a:spcBef>
            </a:pPr>
            <a:r>
              <a:rPr lang="en-US" b="1" dirty="0">
                <a:solidFill>
                  <a:srgbClr val="10B1A2"/>
                </a:solidFill>
              </a:rPr>
              <a:t>involved in a POC</a:t>
            </a:r>
          </a:p>
        </p:txBody>
      </p:sp>
      <p:sp>
        <p:nvSpPr>
          <p:cNvPr id="43010" name="Text Placeholder 4"/>
          <p:cNvSpPr>
            <a:spLocks noGrp="1"/>
          </p:cNvSpPr>
          <p:nvPr>
            <p:ph type="body" sz="quarter" idx="14"/>
          </p:nvPr>
        </p:nvSpPr>
        <p:spPr>
          <a:xfrm>
            <a:off x="3057525" y="2117448"/>
            <a:ext cx="8982075" cy="3975101"/>
          </a:xfrm>
        </p:spPr>
        <p:txBody>
          <a:bodyPr/>
          <a:lstStyle/>
          <a:p>
            <a:pPr marL="342900" indent="-342900">
              <a:lnSpc>
                <a:spcPct val="85000"/>
              </a:lnSpc>
              <a:spcBef>
                <a:spcPts val="800"/>
              </a:spcBef>
              <a:buClr>
                <a:srgbClr val="E95273"/>
              </a:buClr>
              <a:buFont typeface="Wingdings" charset="2"/>
              <a:buChar char="ü"/>
            </a:pPr>
            <a:r>
              <a:rPr lang="en-IE" dirty="0"/>
              <a:t>Running a new process for the first time and testing that it performs the </a:t>
            </a:r>
            <a:r>
              <a:rPr lang="en-IE" b="1" dirty="0"/>
              <a:t>desired transformation of inputs to outputs</a:t>
            </a:r>
          </a:p>
          <a:p>
            <a:pPr marL="342900" indent="-342900">
              <a:lnSpc>
                <a:spcPct val="85000"/>
              </a:lnSpc>
              <a:spcBef>
                <a:spcPts val="800"/>
              </a:spcBef>
              <a:buClr>
                <a:srgbClr val="E95273"/>
              </a:buClr>
              <a:buFont typeface="Wingdings" charset="2"/>
              <a:buChar char="ü"/>
            </a:pPr>
            <a:r>
              <a:rPr lang="en-IE" dirty="0"/>
              <a:t>Delivering a service for the first time, testing that the </a:t>
            </a:r>
            <a:r>
              <a:rPr lang="en-IE" b="1" dirty="0"/>
              <a:t>expected benefits to recipients are realised</a:t>
            </a:r>
            <a:r>
              <a:rPr lang="en-IE" dirty="0"/>
              <a:t> and that the delivery method is effective</a:t>
            </a:r>
          </a:p>
          <a:p>
            <a:pPr marL="342900" indent="-342900">
              <a:lnSpc>
                <a:spcPct val="85000"/>
              </a:lnSpc>
              <a:spcBef>
                <a:spcPts val="800"/>
              </a:spcBef>
              <a:buClr>
                <a:srgbClr val="E95273"/>
              </a:buClr>
              <a:buFont typeface="Wingdings" charset="2"/>
              <a:buChar char="ü"/>
            </a:pPr>
            <a:r>
              <a:rPr lang="en-IE" dirty="0"/>
              <a:t>Examine the </a:t>
            </a:r>
            <a:r>
              <a:rPr lang="en-IE" b="1" dirty="0"/>
              <a:t>operational requirements </a:t>
            </a:r>
            <a:r>
              <a:rPr lang="en-IE" dirty="0"/>
              <a:t>of the product/process</a:t>
            </a:r>
          </a:p>
          <a:p>
            <a:pPr marL="342900" indent="-342900">
              <a:lnSpc>
                <a:spcPct val="85000"/>
              </a:lnSpc>
              <a:spcBef>
                <a:spcPts val="800"/>
              </a:spcBef>
              <a:buClr>
                <a:srgbClr val="E95273"/>
              </a:buClr>
              <a:buFont typeface="Wingdings" charset="2"/>
              <a:buChar char="ü"/>
            </a:pPr>
            <a:r>
              <a:rPr lang="en-IE" dirty="0"/>
              <a:t>Identify </a:t>
            </a:r>
            <a:r>
              <a:rPr lang="en-IE" b="1" dirty="0"/>
              <a:t>potential safety </a:t>
            </a:r>
            <a:r>
              <a:rPr lang="en-IE" dirty="0"/>
              <a:t>and environmental hazards</a:t>
            </a:r>
          </a:p>
          <a:p>
            <a:pPr marL="342900" indent="-342900">
              <a:lnSpc>
                <a:spcPct val="85000"/>
              </a:lnSpc>
              <a:spcBef>
                <a:spcPts val="800"/>
              </a:spcBef>
              <a:buClr>
                <a:srgbClr val="E95273"/>
              </a:buClr>
              <a:buFont typeface="Wingdings" charset="2"/>
              <a:buChar char="ü"/>
            </a:pPr>
            <a:r>
              <a:rPr lang="en-IE" dirty="0"/>
              <a:t>Conduct a </a:t>
            </a:r>
            <a:r>
              <a:rPr lang="en-IE" b="1" dirty="0"/>
              <a:t>preliminary production </a:t>
            </a:r>
            <a:r>
              <a:rPr lang="en-IE" dirty="0"/>
              <a:t>assessment</a:t>
            </a:r>
          </a:p>
          <a:p>
            <a:pPr marL="342900" indent="-342900">
              <a:lnSpc>
                <a:spcPct val="85000"/>
              </a:lnSpc>
              <a:spcBef>
                <a:spcPts val="800"/>
              </a:spcBef>
              <a:buClr>
                <a:srgbClr val="E95273"/>
              </a:buClr>
              <a:buFont typeface="Wingdings" charset="2"/>
              <a:buChar char="ü"/>
            </a:pPr>
            <a:r>
              <a:rPr lang="en-IE" dirty="0"/>
              <a:t>Conduct a </a:t>
            </a:r>
            <a:r>
              <a:rPr lang="en-IE" b="1" dirty="0"/>
              <a:t>preliminary manufacturing </a:t>
            </a:r>
            <a:r>
              <a:rPr lang="en-IE" dirty="0"/>
              <a:t>assessment</a:t>
            </a:r>
          </a:p>
          <a:p>
            <a:pPr marL="342900" indent="-342900">
              <a:lnSpc>
                <a:spcPct val="85000"/>
              </a:lnSpc>
              <a:spcBef>
                <a:spcPts val="800"/>
              </a:spcBef>
              <a:buClr>
                <a:srgbClr val="E95273"/>
              </a:buClr>
              <a:buFont typeface="Wingdings" charset="2"/>
              <a:buChar char="ü"/>
            </a:pPr>
            <a:r>
              <a:rPr lang="en-IE" dirty="0"/>
              <a:t>Estimate engineering prototype</a:t>
            </a:r>
            <a:r>
              <a:rPr lang="en-IE" b="1" dirty="0"/>
              <a:t> costs</a:t>
            </a:r>
          </a:p>
          <a:p>
            <a:pPr marL="342900" indent="-342900">
              <a:lnSpc>
                <a:spcPct val="85000"/>
              </a:lnSpc>
              <a:spcBef>
                <a:spcPts val="800"/>
              </a:spcBef>
              <a:buClr>
                <a:srgbClr val="E95273"/>
              </a:buClr>
              <a:buFont typeface="Wingdings" charset="2"/>
              <a:buChar char="ü"/>
            </a:pPr>
            <a:r>
              <a:rPr lang="en-IE" dirty="0"/>
              <a:t>Initial production of a new product prototype and testing that it can actually be used as planned</a:t>
            </a:r>
          </a:p>
          <a:p>
            <a:pPr marL="342900" indent="-342900">
              <a:lnSpc>
                <a:spcPct val="85000"/>
              </a:lnSpc>
              <a:spcBef>
                <a:spcPts val="800"/>
              </a:spcBef>
              <a:buClr>
                <a:srgbClr val="E95273"/>
              </a:buClr>
              <a:buFont typeface="Wingdings" charset="2"/>
              <a:buChar char="ü"/>
            </a:pPr>
            <a:endParaRPr lang="en-IE" dirty="0"/>
          </a:p>
          <a:p>
            <a:pPr marL="342900" indent="-342900">
              <a:lnSpc>
                <a:spcPct val="85000"/>
              </a:lnSpc>
              <a:spcBef>
                <a:spcPts val="800"/>
              </a:spcBef>
              <a:buClr>
                <a:srgbClr val="E95273"/>
              </a:buClr>
              <a:buFont typeface="Wingdings" charset="2"/>
              <a:buChar char="ü"/>
            </a:pPr>
            <a:endParaRPr lang="en-IE" dirty="0"/>
          </a:p>
          <a:p>
            <a:pPr marL="342900" indent="-342900">
              <a:lnSpc>
                <a:spcPct val="85000"/>
              </a:lnSpc>
              <a:spcBef>
                <a:spcPts val="800"/>
              </a:spcBef>
              <a:buClr>
                <a:srgbClr val="E95273"/>
              </a:buClr>
              <a:buFont typeface="Wingdings" charset="2"/>
              <a:buChar char="ü"/>
            </a:pPr>
            <a:endParaRPr lang="en-US" dirty="0"/>
          </a:p>
        </p:txBody>
      </p:sp>
      <p:pic>
        <p:nvPicPr>
          <p:cNvPr id="3" name="Picture Placeholder 2"/>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4526" r="4526"/>
          <a:stretch/>
        </p:blipFill>
        <p:spPr>
          <a:xfrm>
            <a:off x="1" y="2897186"/>
            <a:ext cx="2798552" cy="3975101"/>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4AC5492-A4CE-4799-BB54-93BA1DA26905}"/>
              </a:ext>
            </a:extLst>
          </p:cNvPr>
          <p:cNvSpPr>
            <a:spLocks noGrp="1"/>
          </p:cNvSpPr>
          <p:nvPr>
            <p:ph type="body" sz="quarter" idx="13"/>
          </p:nvPr>
        </p:nvSpPr>
        <p:spPr>
          <a:xfrm>
            <a:off x="4161984" y="609601"/>
            <a:ext cx="7407087" cy="1095526"/>
          </a:xfrm>
        </p:spPr>
        <p:txBody>
          <a:bodyPr>
            <a:normAutofit/>
          </a:bodyPr>
          <a:lstStyle/>
          <a:p>
            <a:r>
              <a:rPr kumimoji="1" lang="en-US" altLang="ja-JP" b="1" dirty="0">
                <a:solidFill>
                  <a:srgbClr val="10B1A2"/>
                </a:solidFill>
                <a:ea typeface="MS PGothic" charset="-128"/>
              </a:rPr>
              <a:t>Some Proof of Concept Parameters when Checking for Proof of Concept</a:t>
            </a:r>
            <a:endParaRPr lang="en-IE" b="1" dirty="0">
              <a:solidFill>
                <a:srgbClr val="10B1A2"/>
              </a:solidFill>
            </a:endParaRPr>
          </a:p>
          <a:p>
            <a:endParaRPr lang="en-IE" b="1" dirty="0">
              <a:solidFill>
                <a:srgbClr val="10B1A2"/>
              </a:solidFill>
            </a:endParaRPr>
          </a:p>
        </p:txBody>
      </p:sp>
      <p:sp>
        <p:nvSpPr>
          <p:cNvPr id="5" name="Text Placeholder 4">
            <a:extLst>
              <a:ext uri="{FF2B5EF4-FFF2-40B4-BE49-F238E27FC236}">
                <a16:creationId xmlns:a16="http://schemas.microsoft.com/office/drawing/2014/main" id="{638F7FD2-16EC-4E90-B334-C0A5F5948D79}"/>
              </a:ext>
            </a:extLst>
          </p:cNvPr>
          <p:cNvSpPr>
            <a:spLocks noGrp="1"/>
          </p:cNvSpPr>
          <p:nvPr>
            <p:ph type="body" sz="quarter" idx="15"/>
          </p:nvPr>
        </p:nvSpPr>
        <p:spPr>
          <a:xfrm>
            <a:off x="3836277" y="2127058"/>
            <a:ext cx="4132794" cy="3960000"/>
          </a:xfrm>
        </p:spPr>
        <p:txBody>
          <a:bodyPr/>
          <a:lstStyle/>
          <a:p>
            <a:pPr marL="412750" indent="-412750">
              <a:spcBef>
                <a:spcPts val="600"/>
              </a:spcBef>
              <a:buClr>
                <a:srgbClr val="E95273"/>
              </a:buClr>
              <a:buFont typeface="Wingdings" charset="2"/>
              <a:buChar char="ü"/>
            </a:pPr>
            <a:r>
              <a:rPr lang="en-IE" dirty="0"/>
              <a:t>Net profit</a:t>
            </a:r>
          </a:p>
          <a:p>
            <a:pPr marL="412750" indent="-412750">
              <a:spcBef>
                <a:spcPts val="600"/>
              </a:spcBef>
              <a:buClr>
                <a:srgbClr val="E95273"/>
              </a:buClr>
              <a:buFont typeface="Wingdings" charset="2"/>
              <a:buChar char="ü"/>
            </a:pPr>
            <a:r>
              <a:rPr lang="en-IE" dirty="0"/>
              <a:t>Gross profit</a:t>
            </a:r>
          </a:p>
          <a:p>
            <a:pPr marL="412750" indent="-412750">
              <a:spcBef>
                <a:spcPts val="600"/>
              </a:spcBef>
              <a:buClr>
                <a:srgbClr val="E95273"/>
              </a:buClr>
              <a:buFont typeface="Wingdings" charset="2"/>
              <a:buChar char="ü"/>
            </a:pPr>
            <a:r>
              <a:rPr lang="en-IE" dirty="0"/>
              <a:t>Revenue/ revenue growth rate</a:t>
            </a:r>
          </a:p>
          <a:p>
            <a:pPr marL="412750" indent="-412750">
              <a:spcBef>
                <a:spcPts val="600"/>
              </a:spcBef>
              <a:buClr>
                <a:srgbClr val="E95273"/>
              </a:buClr>
              <a:buFont typeface="Wingdings" charset="2"/>
              <a:buChar char="ü"/>
            </a:pPr>
            <a:r>
              <a:rPr lang="en-IE" dirty="0"/>
              <a:t>Number of customers/clients /users</a:t>
            </a:r>
          </a:p>
          <a:p>
            <a:endParaRPr lang="en-IE" dirty="0"/>
          </a:p>
        </p:txBody>
      </p:sp>
      <p:sp>
        <p:nvSpPr>
          <p:cNvPr id="6" name="Text Placeholder 5">
            <a:extLst>
              <a:ext uri="{FF2B5EF4-FFF2-40B4-BE49-F238E27FC236}">
                <a16:creationId xmlns:a16="http://schemas.microsoft.com/office/drawing/2014/main" id="{D3751F47-0A86-4021-9FE7-02FC4AB3EB4B}"/>
              </a:ext>
            </a:extLst>
          </p:cNvPr>
          <p:cNvSpPr>
            <a:spLocks noGrp="1"/>
          </p:cNvSpPr>
          <p:nvPr>
            <p:ph type="body" sz="quarter" idx="16"/>
          </p:nvPr>
        </p:nvSpPr>
        <p:spPr/>
        <p:txBody>
          <a:bodyPr/>
          <a:lstStyle/>
          <a:p>
            <a:pPr marL="412750" indent="-412750">
              <a:spcBef>
                <a:spcPts val="600"/>
              </a:spcBef>
              <a:buClr>
                <a:srgbClr val="E95273"/>
              </a:buClr>
              <a:buFont typeface="Wingdings" charset="2"/>
              <a:buChar char="ü"/>
            </a:pPr>
            <a:r>
              <a:rPr lang="en-IE" dirty="0"/>
              <a:t>Customer/clients /users growth rate</a:t>
            </a:r>
          </a:p>
          <a:p>
            <a:pPr marL="412750" indent="-412750">
              <a:spcBef>
                <a:spcPts val="600"/>
              </a:spcBef>
              <a:buClr>
                <a:srgbClr val="E95273"/>
              </a:buClr>
              <a:buFont typeface="Wingdings" charset="2"/>
              <a:buChar char="ü"/>
            </a:pPr>
            <a:r>
              <a:rPr lang="en-IE" dirty="0"/>
              <a:t>Systems and processes</a:t>
            </a:r>
          </a:p>
          <a:p>
            <a:pPr marL="412750" indent="-412750">
              <a:spcBef>
                <a:spcPts val="600"/>
              </a:spcBef>
              <a:buClr>
                <a:srgbClr val="E95273"/>
              </a:buClr>
              <a:buFont typeface="Wingdings" charset="2"/>
              <a:buChar char="ü"/>
            </a:pPr>
            <a:r>
              <a:rPr lang="en-IE" dirty="0"/>
              <a:t>Total amount invested in business</a:t>
            </a:r>
          </a:p>
          <a:p>
            <a:pPr marL="412750" indent="-412750">
              <a:spcBef>
                <a:spcPts val="600"/>
              </a:spcBef>
              <a:buClr>
                <a:srgbClr val="E95273"/>
              </a:buClr>
              <a:buFont typeface="Wingdings" charset="2"/>
              <a:buChar char="ü"/>
            </a:pPr>
            <a:r>
              <a:rPr lang="en-IE" dirty="0"/>
              <a:t>Return on investment</a:t>
            </a:r>
          </a:p>
        </p:txBody>
      </p:sp>
      <p:pic>
        <p:nvPicPr>
          <p:cNvPr id="7" name="Picture Placeholder 3">
            <a:extLst>
              <a:ext uri="{FF2B5EF4-FFF2-40B4-BE49-F238E27FC236}">
                <a16:creationId xmlns:a16="http://schemas.microsoft.com/office/drawing/2014/main" id="{DBE708E7-E06F-4FE8-B102-F0FB56D02C39}"/>
              </a:ext>
            </a:extLst>
          </p:cNvPr>
          <p:cNvPicPr>
            <a:picLocks noChangeAspect="1"/>
          </p:cNvPicPr>
          <p:nvPr/>
        </p:nvPicPr>
        <p:blipFill rotWithShape="1">
          <a:blip r:embed="rId2">
            <a:extLst>
              <a:ext uri="{28A0092B-C50C-407E-A947-70E740481C1C}">
                <a14:useLocalDpi xmlns:a14="http://schemas.microsoft.com/office/drawing/2010/main" val="0"/>
              </a:ext>
            </a:extLst>
          </a:blip>
          <a:srcRect l="26470" t="-53" r="29473" b="53"/>
          <a:stretch/>
        </p:blipFill>
        <p:spPr>
          <a:xfrm>
            <a:off x="0" y="3013075"/>
            <a:ext cx="2717705" cy="3844925"/>
          </a:xfrm>
          <a:prstGeom prst="rect">
            <a:avLst/>
          </a:prstGeom>
        </p:spPr>
      </p:pic>
      <p:sp>
        <p:nvSpPr>
          <p:cNvPr id="8" name="Text Placeholder 5">
            <a:extLst>
              <a:ext uri="{FF2B5EF4-FFF2-40B4-BE49-F238E27FC236}">
                <a16:creationId xmlns:a16="http://schemas.microsoft.com/office/drawing/2014/main" id="{BDE96BAA-B184-436C-8BDE-A6EB704167C4}"/>
              </a:ext>
            </a:extLst>
          </p:cNvPr>
          <p:cNvSpPr txBox="1">
            <a:spLocks/>
          </p:cNvSpPr>
          <p:nvPr/>
        </p:nvSpPr>
        <p:spPr>
          <a:xfrm>
            <a:off x="3836277" y="4798019"/>
            <a:ext cx="7903778" cy="1679835"/>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400" dirty="0">
                <a:solidFill>
                  <a:srgbClr val="6D6E6C"/>
                </a:solidFill>
              </a:rPr>
              <a:t>The result from the analysis of these parameters says a lot about the potential of a business idea that has been set in motion. These parameters can also be used to see how well a small business/start-up is doing. </a:t>
            </a:r>
          </a:p>
        </p:txBody>
      </p:sp>
      <p:sp>
        <p:nvSpPr>
          <p:cNvPr id="9" name="テキスト プレースホルダー 36">
            <a:extLst>
              <a:ext uri="{FF2B5EF4-FFF2-40B4-BE49-F238E27FC236}">
                <a16:creationId xmlns:a16="http://schemas.microsoft.com/office/drawing/2014/main" id="{0B56FC65-9C3C-47E2-8264-EA625B1C955B}"/>
              </a:ext>
            </a:extLst>
          </p:cNvPr>
          <p:cNvSpPr txBox="1">
            <a:spLocks/>
          </p:cNvSpPr>
          <p:nvPr/>
        </p:nvSpPr>
        <p:spPr bwMode="auto">
          <a:xfrm>
            <a:off x="2983432" y="6298832"/>
            <a:ext cx="7071769" cy="4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buFontTx/>
              <a:buNone/>
            </a:pPr>
            <a:r>
              <a:rPr lang="en-US" altLang="ja-JP" sz="1400" b="1" dirty="0">
                <a:solidFill>
                  <a:srgbClr val="7F7F7F"/>
                </a:solidFill>
                <a:latin typeface="+mn-lt"/>
              </a:rPr>
              <a:t>Source: </a:t>
            </a:r>
            <a:r>
              <a:rPr lang="en-IE" sz="1400" dirty="0">
                <a:solidFill>
                  <a:srgbClr val="7F7F7F"/>
                </a:solidFill>
                <a:latin typeface="+mn-lt"/>
                <a:hlinkClick r:id="rId3"/>
              </a:rPr>
              <a:t>Whats Proof of Concept and Why I should Know It</a:t>
            </a:r>
            <a:endParaRPr kumimoji="1" lang="ja-JP" altLang="en-US" sz="1400" dirty="0">
              <a:solidFill>
                <a:srgbClr val="7F7F7F"/>
              </a:solidFill>
              <a:latin typeface="+mn-lt"/>
            </a:endParaRPr>
          </a:p>
        </p:txBody>
      </p:sp>
    </p:spTree>
    <p:extLst>
      <p:ext uri="{BB962C8B-B14F-4D97-AF65-F5344CB8AC3E}">
        <p14:creationId xmlns:p14="http://schemas.microsoft.com/office/powerpoint/2010/main" val="3281237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Placeholder 3"/>
          <p:cNvSpPr>
            <a:spLocks noGrp="1"/>
          </p:cNvSpPr>
          <p:nvPr>
            <p:ph type="body" sz="quarter" idx="13"/>
          </p:nvPr>
        </p:nvSpPr>
        <p:spPr>
          <a:xfrm>
            <a:off x="3743325" y="523875"/>
            <a:ext cx="7407087" cy="1213277"/>
          </a:xfrm>
        </p:spPr>
        <p:txBody>
          <a:bodyPr>
            <a:normAutofit/>
          </a:bodyPr>
          <a:lstStyle/>
          <a:p>
            <a:r>
              <a:rPr kumimoji="1" lang="en-US" altLang="ja-JP" b="1" dirty="0">
                <a:solidFill>
                  <a:srgbClr val="10B1A2"/>
                </a:solidFill>
                <a:latin typeface="Calibri" charset="0"/>
                <a:ea typeface="MS PGothic" charset="-128"/>
              </a:rPr>
              <a:t>How do I Know My Business </a:t>
            </a:r>
            <a:br>
              <a:rPr kumimoji="1" lang="en-US" altLang="ja-JP" b="1" dirty="0">
                <a:solidFill>
                  <a:srgbClr val="10B1A2"/>
                </a:solidFill>
                <a:latin typeface="Calibri" charset="0"/>
                <a:ea typeface="MS PGothic" charset="-128"/>
              </a:rPr>
            </a:br>
            <a:r>
              <a:rPr kumimoji="1" lang="en-US" altLang="ja-JP" b="1" dirty="0">
                <a:solidFill>
                  <a:srgbClr val="10B1A2"/>
                </a:solidFill>
                <a:latin typeface="Calibri" charset="0"/>
                <a:ea typeface="MS PGothic" charset="-128"/>
              </a:rPr>
              <a:t>Shows Proof of Concept?</a:t>
            </a:r>
            <a:endParaRPr lang="en-IE" b="1" dirty="0">
              <a:solidFill>
                <a:srgbClr val="10B1A2"/>
              </a:solidFill>
            </a:endParaRPr>
          </a:p>
        </p:txBody>
      </p:sp>
      <p:sp>
        <p:nvSpPr>
          <p:cNvPr id="45058" name="Text Placeholder 4"/>
          <p:cNvSpPr>
            <a:spLocks noGrp="1"/>
          </p:cNvSpPr>
          <p:nvPr>
            <p:ph type="body" sz="quarter" idx="14"/>
          </p:nvPr>
        </p:nvSpPr>
        <p:spPr>
          <a:xfrm>
            <a:off x="3743325" y="2117448"/>
            <a:ext cx="8143875" cy="3975101"/>
          </a:xfrm>
        </p:spPr>
        <p:txBody>
          <a:bodyPr/>
          <a:lstStyle/>
          <a:p>
            <a:pPr>
              <a:spcBef>
                <a:spcPts val="400"/>
              </a:spcBef>
            </a:pPr>
            <a:r>
              <a:rPr lang="en-IE" dirty="0"/>
              <a:t>When a business idea shows proof of concept, it means one or all of the following:-</a:t>
            </a:r>
          </a:p>
          <a:p>
            <a:pPr marL="342900" indent="-342900">
              <a:spcBef>
                <a:spcPts val="400"/>
              </a:spcBef>
              <a:buClr>
                <a:srgbClr val="E95273"/>
              </a:buClr>
              <a:buFont typeface="Wingdings" charset="2"/>
              <a:buChar char="ü"/>
            </a:pPr>
            <a:r>
              <a:rPr lang="en-IE" dirty="0"/>
              <a:t>Systems and processes within the business are </a:t>
            </a:r>
            <a:r>
              <a:rPr lang="en-IE" b="1" dirty="0"/>
              <a:t>reproducible on a commercial scale </a:t>
            </a:r>
          </a:p>
          <a:p>
            <a:pPr marL="342900" indent="-342900">
              <a:spcBef>
                <a:spcPts val="400"/>
              </a:spcBef>
              <a:buClr>
                <a:srgbClr val="E95273"/>
              </a:buClr>
              <a:buFont typeface="Wingdings" charset="2"/>
              <a:buChar char="ü"/>
            </a:pPr>
            <a:r>
              <a:rPr lang="en-IE" dirty="0"/>
              <a:t>The business is been </a:t>
            </a:r>
            <a:r>
              <a:rPr lang="en-IE" b="1" dirty="0"/>
              <a:t>able to capture its own sizeable audience</a:t>
            </a:r>
          </a:p>
          <a:p>
            <a:pPr marL="342900" indent="-342900">
              <a:spcBef>
                <a:spcPts val="400"/>
              </a:spcBef>
              <a:buClr>
                <a:srgbClr val="E95273"/>
              </a:buClr>
              <a:buFont typeface="Wingdings" charset="2"/>
              <a:buChar char="ü"/>
            </a:pPr>
            <a:r>
              <a:rPr lang="en-IE" dirty="0"/>
              <a:t>The business has been able to </a:t>
            </a:r>
            <a:r>
              <a:rPr lang="en-IE" b="1" dirty="0"/>
              <a:t>successfully sell </a:t>
            </a:r>
            <a:r>
              <a:rPr lang="en-IE" dirty="0"/>
              <a:t>a product/service and </a:t>
            </a:r>
            <a:r>
              <a:rPr lang="en-IE" b="1" dirty="0"/>
              <a:t>make money (profit) </a:t>
            </a:r>
            <a:r>
              <a:rPr lang="en-IE" dirty="0"/>
              <a:t>from its audience.</a:t>
            </a:r>
          </a:p>
          <a:p>
            <a:pPr marL="342900" indent="-342900">
              <a:spcBef>
                <a:spcPts val="400"/>
              </a:spcBef>
              <a:buClr>
                <a:srgbClr val="E95273"/>
              </a:buClr>
              <a:buFont typeface="Wingdings" charset="2"/>
              <a:buChar char="ü"/>
            </a:pPr>
            <a:endParaRPr lang="en-IE" sz="500" dirty="0"/>
          </a:p>
          <a:p>
            <a:pPr>
              <a:spcBef>
                <a:spcPts val="400"/>
              </a:spcBef>
            </a:pPr>
            <a:r>
              <a:rPr lang="en-IE" b="1" dirty="0">
                <a:solidFill>
                  <a:srgbClr val="E63275"/>
                </a:solidFill>
              </a:rPr>
              <a:t>A business that has not attained a proof of concept is not necessarily failing</a:t>
            </a:r>
            <a:r>
              <a:rPr lang="en-IE" dirty="0"/>
              <a:t>. It has most likely not been able to clearly identify how to make money from an audience on a commercial scale and needs more investigation.</a:t>
            </a:r>
          </a:p>
        </p:txBody>
      </p:sp>
      <p:pic>
        <p:nvPicPr>
          <p:cNvPr id="4" name="Picture Placeholder 3"/>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22017" r="15855"/>
          <a:stretch/>
        </p:blipFill>
        <p:spPr>
          <a:xfrm>
            <a:off x="457201" y="3105149"/>
            <a:ext cx="2474438" cy="3514725"/>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a:bodyPr>
          <a:lstStyle/>
          <a:p>
            <a:r>
              <a:rPr kumimoji="1" lang="en-US" altLang="ja-JP" b="1" dirty="0">
                <a:solidFill>
                  <a:srgbClr val="10B1A2"/>
                </a:solidFill>
                <a:latin typeface="Calibri" charset="0"/>
                <a:ea typeface="MS PGothic" charset="-128"/>
              </a:rPr>
              <a:t>Prototype </a:t>
            </a:r>
            <a:r>
              <a:rPr kumimoji="1" lang="en-US" altLang="ja-JP" b="1" dirty="0" err="1">
                <a:solidFill>
                  <a:srgbClr val="10B1A2"/>
                </a:solidFill>
                <a:latin typeface="Calibri" charset="0"/>
                <a:ea typeface="MS PGothic" charset="-128"/>
              </a:rPr>
              <a:t>Summarised</a:t>
            </a:r>
            <a:endParaRPr lang="en-US" b="1" dirty="0">
              <a:solidFill>
                <a:srgbClr val="10B1A2"/>
              </a:solidFill>
            </a:endParaRPr>
          </a:p>
        </p:txBody>
      </p:sp>
      <p:sp>
        <p:nvSpPr>
          <p:cNvPr id="5" name="Text Placeholder 4"/>
          <p:cNvSpPr>
            <a:spLocks noGrp="1"/>
          </p:cNvSpPr>
          <p:nvPr>
            <p:ph type="body" sz="quarter" idx="14"/>
          </p:nvPr>
        </p:nvSpPr>
        <p:spPr>
          <a:xfrm>
            <a:off x="876301" y="2117212"/>
            <a:ext cx="7984916" cy="3975101"/>
          </a:xfrm>
        </p:spPr>
        <p:txBody>
          <a:bodyPr/>
          <a:lstStyle/>
          <a:p>
            <a:r>
              <a:rPr lang="en-IE" b="1" dirty="0">
                <a:solidFill>
                  <a:srgbClr val="E63275"/>
                </a:solidFill>
              </a:rPr>
              <a:t>Proof of concept (PoC)</a:t>
            </a:r>
            <a:r>
              <a:rPr lang="en-IE" b="1" dirty="0"/>
              <a:t> </a:t>
            </a:r>
          </a:p>
          <a:p>
            <a:pPr marL="342900" indent="-342900" fontAlgn="base">
              <a:buFont typeface="Wingdings" panose="05000000000000000000" pitchFamily="2" charset="2"/>
              <a:buChar char="ü"/>
            </a:pPr>
            <a:r>
              <a:rPr lang="en-IE" dirty="0"/>
              <a:t>Demonstrates feasibility and confirms potential</a:t>
            </a:r>
          </a:p>
          <a:p>
            <a:pPr marL="342900" indent="-342900" fontAlgn="base">
              <a:buFont typeface="Wingdings" panose="05000000000000000000" pitchFamily="2" charset="2"/>
              <a:buChar char="ü"/>
            </a:pPr>
            <a:r>
              <a:rPr lang="en-IE" dirty="0"/>
              <a:t>Exposes a realistic implementation of a small portion of the whole system</a:t>
            </a:r>
          </a:p>
          <a:p>
            <a:pPr marL="342900" indent="-342900" fontAlgn="base">
              <a:buFont typeface="Wingdings" panose="05000000000000000000" pitchFamily="2" charset="2"/>
              <a:buChar char="ü"/>
            </a:pPr>
            <a:r>
              <a:rPr lang="en-IE" dirty="0"/>
              <a:t>Less cost and time for feature validation compared to full-scale project</a:t>
            </a:r>
          </a:p>
          <a:p>
            <a:pPr marL="342900" indent="-342900" fontAlgn="base">
              <a:buFont typeface="Wingdings" panose="05000000000000000000" pitchFamily="2" charset="2"/>
              <a:buChar char="ü"/>
            </a:pPr>
            <a:r>
              <a:rPr lang="en-IE" dirty="0"/>
              <a:t>Gives way to innovative ideas right in the initial stage</a:t>
            </a:r>
          </a:p>
          <a:p>
            <a:pPr marL="342900" indent="-342900" fontAlgn="base">
              <a:buFont typeface="Wingdings" panose="05000000000000000000" pitchFamily="2" charset="2"/>
              <a:buChar char="ü"/>
            </a:pPr>
            <a:r>
              <a:rPr lang="en-IE" dirty="0"/>
              <a:t>Discloses errors, bugs, and risks involved at an early stage</a:t>
            </a:r>
          </a:p>
          <a:p>
            <a:pPr marL="342900" indent="-342900" fontAlgn="base">
              <a:buFont typeface="Wingdings" panose="05000000000000000000" pitchFamily="2" charset="2"/>
              <a:buChar char="ü"/>
            </a:pPr>
            <a:r>
              <a:rPr lang="en-IE" dirty="0"/>
              <a:t>Gives a ‘yes’ or ‘no’ instantly to the viability of your project</a:t>
            </a:r>
          </a:p>
          <a:p>
            <a:endParaRPr lang="en-IE" b="1" dirty="0"/>
          </a:p>
          <a:p>
            <a:endParaRPr lang="en-IE" dirty="0">
              <a:solidFill>
                <a:srgbClr val="525252"/>
              </a:solidFill>
            </a:endParaRPr>
          </a:p>
          <a:p>
            <a:endParaRPr lang="en-US" dirty="0"/>
          </a:p>
        </p:txBody>
      </p:sp>
    </p:spTree>
    <p:extLst>
      <p:ext uri="{BB962C8B-B14F-4D97-AF65-F5344CB8AC3E}">
        <p14:creationId xmlns:p14="http://schemas.microsoft.com/office/powerpoint/2010/main" val="602625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1194</TotalTime>
  <Words>3778</Words>
  <Application>Microsoft Office PowerPoint</Application>
  <PresentationFormat>Widescreen</PresentationFormat>
  <Paragraphs>367</Paragraphs>
  <Slides>51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Calibri</vt:lpstr>
      <vt:lpstr>Calibri Light</vt:lpstr>
      <vt:lpstr>Lucida Grande</vt:lpstr>
      <vt:lpstr>Quattrocento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Magan</dc:creator>
  <cp:lastModifiedBy>Laura Magan</cp:lastModifiedBy>
  <cp:revision>24</cp:revision>
  <dcterms:created xsi:type="dcterms:W3CDTF">2020-02-03T12:44:15Z</dcterms:created>
  <dcterms:modified xsi:type="dcterms:W3CDTF">2020-05-14T09:52:21Z</dcterms:modified>
</cp:coreProperties>
</file>