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10" r:id="rId2"/>
    <p:sldId id="314" r:id="rId3"/>
    <p:sldId id="447" r:id="rId4"/>
    <p:sldId id="464" r:id="rId5"/>
    <p:sldId id="463" r:id="rId6"/>
    <p:sldId id="465" r:id="rId7"/>
    <p:sldId id="467" r:id="rId8"/>
    <p:sldId id="468" r:id="rId9"/>
    <p:sldId id="470" r:id="rId10"/>
    <p:sldId id="358" r:id="rId11"/>
    <p:sldId id="581" r:id="rId12"/>
    <p:sldId id="582" r:id="rId13"/>
    <p:sldId id="583" r:id="rId14"/>
    <p:sldId id="584" r:id="rId15"/>
    <p:sldId id="359" r:id="rId16"/>
    <p:sldId id="360" r:id="rId17"/>
    <p:sldId id="361" r:id="rId18"/>
    <p:sldId id="362" r:id="rId19"/>
    <p:sldId id="363" r:id="rId20"/>
    <p:sldId id="365" r:id="rId21"/>
    <p:sldId id="412" r:id="rId22"/>
    <p:sldId id="585" r:id="rId23"/>
    <p:sldId id="460" r:id="rId24"/>
    <p:sldId id="471" r:id="rId25"/>
    <p:sldId id="472" r:id="rId26"/>
    <p:sldId id="473" r:id="rId27"/>
    <p:sldId id="441" r:id="rId28"/>
    <p:sldId id="442" r:id="rId29"/>
    <p:sldId id="586" r:id="rId30"/>
    <p:sldId id="587" r:id="rId31"/>
    <p:sldId id="588" r:id="rId32"/>
    <p:sldId id="589" r:id="rId33"/>
    <p:sldId id="474" r:id="rId34"/>
    <p:sldId id="456" r:id="rId35"/>
    <p:sldId id="451" r:id="rId36"/>
    <p:sldId id="452" r:id="rId37"/>
    <p:sldId id="453" r:id="rId38"/>
    <p:sldId id="457" r:id="rId39"/>
    <p:sldId id="458" r:id="rId40"/>
    <p:sldId id="459" r:id="rId41"/>
    <p:sldId id="386" r:id="rId42"/>
    <p:sldId id="387" r:id="rId43"/>
    <p:sldId id="388" r:id="rId44"/>
    <p:sldId id="389" r:id="rId45"/>
    <p:sldId id="390" r:id="rId46"/>
    <p:sldId id="391" r:id="rId47"/>
    <p:sldId id="392" r:id="rId48"/>
    <p:sldId id="395" r:id="rId49"/>
    <p:sldId id="396" r:id="rId50"/>
    <p:sldId id="429" r:id="rId51"/>
    <p:sldId id="590" r:id="rId52"/>
    <p:sldId id="397" r:id="rId53"/>
    <p:sldId id="398" r:id="rId54"/>
    <p:sldId id="309"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B1A2"/>
    <a:srgbClr val="E6327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108" autoAdjust="0"/>
    <p:restoredTop sz="94660"/>
  </p:normalViewPr>
  <p:slideViewPr>
    <p:cSldViewPr snapToGrid="0">
      <p:cViewPr varScale="1">
        <p:scale>
          <a:sx n="52" d="100"/>
          <a:sy n="52" d="100"/>
        </p:scale>
        <p:origin x="549" y="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1.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99E78-5AA5-47D7-9413-897C9EC783E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7F33A2AA-F219-4DC1-98C6-933EB6AE54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DED89659-E8A8-4EF9-8752-D4BF139BBEA9}"/>
              </a:ext>
            </a:extLst>
          </p:cNvPr>
          <p:cNvSpPr>
            <a:spLocks noGrp="1"/>
          </p:cNvSpPr>
          <p:nvPr>
            <p:ph type="dt" sz="half" idx="10"/>
          </p:nvPr>
        </p:nvSpPr>
        <p:spPr/>
        <p:txBody>
          <a:bodyPr/>
          <a:lstStyle/>
          <a:p>
            <a:fld id="{BC555DB9-B149-4D07-884C-46A2F1D89937}" type="datetimeFigureOut">
              <a:rPr lang="en-IE" smtClean="0"/>
              <a:t>07/05/2020</a:t>
            </a:fld>
            <a:endParaRPr lang="en-IE" dirty="0"/>
          </a:p>
        </p:txBody>
      </p:sp>
      <p:sp>
        <p:nvSpPr>
          <p:cNvPr id="5" name="Footer Placeholder 4">
            <a:extLst>
              <a:ext uri="{FF2B5EF4-FFF2-40B4-BE49-F238E27FC236}">
                <a16:creationId xmlns:a16="http://schemas.microsoft.com/office/drawing/2014/main" id="{552A7673-6C18-4594-972D-3A76522693AC}"/>
              </a:ext>
            </a:extLst>
          </p:cNvPr>
          <p:cNvSpPr>
            <a:spLocks noGrp="1"/>
          </p:cNvSpPr>
          <p:nvPr>
            <p:ph type="ftr" sz="quarter" idx="11"/>
          </p:nvPr>
        </p:nvSpPr>
        <p:spPr/>
        <p:txBody>
          <a:bodyPr/>
          <a:lstStyle/>
          <a:p>
            <a:endParaRPr lang="en-IE" dirty="0"/>
          </a:p>
        </p:txBody>
      </p:sp>
      <p:sp>
        <p:nvSpPr>
          <p:cNvPr id="6" name="Slide Number Placeholder 5">
            <a:extLst>
              <a:ext uri="{FF2B5EF4-FFF2-40B4-BE49-F238E27FC236}">
                <a16:creationId xmlns:a16="http://schemas.microsoft.com/office/drawing/2014/main" id="{0F27419F-4438-4E97-9365-3513AFD182AB}"/>
              </a:ext>
            </a:extLst>
          </p:cNvPr>
          <p:cNvSpPr>
            <a:spLocks noGrp="1"/>
          </p:cNvSpPr>
          <p:nvPr>
            <p:ph type="sldNum" sz="quarter" idx="12"/>
          </p:nvPr>
        </p:nvSpPr>
        <p:spPr/>
        <p:txBody>
          <a:bodyPr/>
          <a:lstStyle/>
          <a:p>
            <a:fld id="{AA3861FE-E8F6-43C7-A27C-886A052205AB}" type="slidenum">
              <a:rPr lang="en-IE" smtClean="0"/>
              <a:t>‹#›</a:t>
            </a:fld>
            <a:endParaRPr lang="en-IE" dirty="0"/>
          </a:p>
        </p:txBody>
      </p:sp>
    </p:spTree>
    <p:extLst>
      <p:ext uri="{BB962C8B-B14F-4D97-AF65-F5344CB8AC3E}">
        <p14:creationId xmlns:p14="http://schemas.microsoft.com/office/powerpoint/2010/main" val="37445543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43530-DB3C-468B-A4E9-79638250D571}"/>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DF59DA29-B40A-44DD-A067-6A9C361A47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A66713A5-E311-4423-8966-4B3EC18A1904}"/>
              </a:ext>
            </a:extLst>
          </p:cNvPr>
          <p:cNvSpPr>
            <a:spLocks noGrp="1"/>
          </p:cNvSpPr>
          <p:nvPr>
            <p:ph type="dt" sz="half" idx="10"/>
          </p:nvPr>
        </p:nvSpPr>
        <p:spPr/>
        <p:txBody>
          <a:bodyPr/>
          <a:lstStyle/>
          <a:p>
            <a:fld id="{BC555DB9-B149-4D07-884C-46A2F1D89937}" type="datetimeFigureOut">
              <a:rPr lang="en-IE" smtClean="0"/>
              <a:t>07/05/2020</a:t>
            </a:fld>
            <a:endParaRPr lang="en-IE" dirty="0"/>
          </a:p>
        </p:txBody>
      </p:sp>
      <p:sp>
        <p:nvSpPr>
          <p:cNvPr id="5" name="Footer Placeholder 4">
            <a:extLst>
              <a:ext uri="{FF2B5EF4-FFF2-40B4-BE49-F238E27FC236}">
                <a16:creationId xmlns:a16="http://schemas.microsoft.com/office/drawing/2014/main" id="{24871239-15C1-4140-8544-99332F9B4FF9}"/>
              </a:ext>
            </a:extLst>
          </p:cNvPr>
          <p:cNvSpPr>
            <a:spLocks noGrp="1"/>
          </p:cNvSpPr>
          <p:nvPr>
            <p:ph type="ftr" sz="quarter" idx="11"/>
          </p:nvPr>
        </p:nvSpPr>
        <p:spPr/>
        <p:txBody>
          <a:bodyPr/>
          <a:lstStyle/>
          <a:p>
            <a:endParaRPr lang="en-IE" dirty="0"/>
          </a:p>
        </p:txBody>
      </p:sp>
      <p:sp>
        <p:nvSpPr>
          <p:cNvPr id="6" name="Slide Number Placeholder 5">
            <a:extLst>
              <a:ext uri="{FF2B5EF4-FFF2-40B4-BE49-F238E27FC236}">
                <a16:creationId xmlns:a16="http://schemas.microsoft.com/office/drawing/2014/main" id="{7E6CE483-F912-4190-A510-AC0B4697DE4F}"/>
              </a:ext>
            </a:extLst>
          </p:cNvPr>
          <p:cNvSpPr>
            <a:spLocks noGrp="1"/>
          </p:cNvSpPr>
          <p:nvPr>
            <p:ph type="sldNum" sz="quarter" idx="12"/>
          </p:nvPr>
        </p:nvSpPr>
        <p:spPr/>
        <p:txBody>
          <a:bodyPr/>
          <a:lstStyle/>
          <a:p>
            <a:fld id="{AA3861FE-E8F6-43C7-A27C-886A052205AB}" type="slidenum">
              <a:rPr lang="en-IE" smtClean="0"/>
              <a:t>‹#›</a:t>
            </a:fld>
            <a:endParaRPr lang="en-IE" dirty="0"/>
          </a:p>
        </p:txBody>
      </p:sp>
    </p:spTree>
    <p:extLst>
      <p:ext uri="{BB962C8B-B14F-4D97-AF65-F5344CB8AC3E}">
        <p14:creationId xmlns:p14="http://schemas.microsoft.com/office/powerpoint/2010/main" val="3101942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9B3B272-ADCB-43E4-B994-507F2FF664C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62796EA7-E644-434B-BA59-9DE72D5EA17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45E4642E-C237-43FC-A4E6-27176F0256E2}"/>
              </a:ext>
            </a:extLst>
          </p:cNvPr>
          <p:cNvSpPr>
            <a:spLocks noGrp="1"/>
          </p:cNvSpPr>
          <p:nvPr>
            <p:ph type="dt" sz="half" idx="10"/>
          </p:nvPr>
        </p:nvSpPr>
        <p:spPr/>
        <p:txBody>
          <a:bodyPr/>
          <a:lstStyle/>
          <a:p>
            <a:fld id="{BC555DB9-B149-4D07-884C-46A2F1D89937}" type="datetimeFigureOut">
              <a:rPr lang="en-IE" smtClean="0"/>
              <a:t>07/05/2020</a:t>
            </a:fld>
            <a:endParaRPr lang="en-IE" dirty="0"/>
          </a:p>
        </p:txBody>
      </p:sp>
      <p:sp>
        <p:nvSpPr>
          <p:cNvPr id="5" name="Footer Placeholder 4">
            <a:extLst>
              <a:ext uri="{FF2B5EF4-FFF2-40B4-BE49-F238E27FC236}">
                <a16:creationId xmlns:a16="http://schemas.microsoft.com/office/drawing/2014/main" id="{45975122-D00F-41D6-A478-CC1388CF0A06}"/>
              </a:ext>
            </a:extLst>
          </p:cNvPr>
          <p:cNvSpPr>
            <a:spLocks noGrp="1"/>
          </p:cNvSpPr>
          <p:nvPr>
            <p:ph type="ftr" sz="quarter" idx="11"/>
          </p:nvPr>
        </p:nvSpPr>
        <p:spPr/>
        <p:txBody>
          <a:bodyPr/>
          <a:lstStyle/>
          <a:p>
            <a:endParaRPr lang="en-IE" dirty="0"/>
          </a:p>
        </p:txBody>
      </p:sp>
      <p:sp>
        <p:nvSpPr>
          <p:cNvPr id="6" name="Slide Number Placeholder 5">
            <a:extLst>
              <a:ext uri="{FF2B5EF4-FFF2-40B4-BE49-F238E27FC236}">
                <a16:creationId xmlns:a16="http://schemas.microsoft.com/office/drawing/2014/main" id="{F44C3617-FC38-4487-97BB-D44C8EB840A3}"/>
              </a:ext>
            </a:extLst>
          </p:cNvPr>
          <p:cNvSpPr>
            <a:spLocks noGrp="1"/>
          </p:cNvSpPr>
          <p:nvPr>
            <p:ph type="sldNum" sz="quarter" idx="12"/>
          </p:nvPr>
        </p:nvSpPr>
        <p:spPr/>
        <p:txBody>
          <a:bodyPr/>
          <a:lstStyle/>
          <a:p>
            <a:fld id="{AA3861FE-E8F6-43C7-A27C-886A052205AB}" type="slidenum">
              <a:rPr lang="en-IE" smtClean="0"/>
              <a:t>‹#›</a:t>
            </a:fld>
            <a:endParaRPr lang="en-IE" dirty="0"/>
          </a:p>
        </p:txBody>
      </p:sp>
    </p:spTree>
    <p:extLst>
      <p:ext uri="{BB962C8B-B14F-4D97-AF65-F5344CB8AC3E}">
        <p14:creationId xmlns:p14="http://schemas.microsoft.com/office/powerpoint/2010/main" val="4119435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ext only with 1 colum - RIGHT">
    <p:spTree>
      <p:nvGrpSpPr>
        <p:cNvPr id="1" name=""/>
        <p:cNvGrpSpPr/>
        <p:nvPr/>
      </p:nvGrpSpPr>
      <p:grpSpPr>
        <a:xfrm>
          <a:off x="0" y="0"/>
          <a:ext cx="0" cy="0"/>
          <a:chOff x="0" y="0"/>
          <a:chExt cx="0" cy="0"/>
        </a:xfrm>
      </p:grpSpPr>
      <p:sp>
        <p:nvSpPr>
          <p:cNvPr id="15" name="Text Placeholder 23"/>
          <p:cNvSpPr>
            <a:spLocks noGrp="1"/>
          </p:cNvSpPr>
          <p:nvPr>
            <p:ph type="body" sz="quarter" idx="13" hasCustomPrompt="1"/>
          </p:nvPr>
        </p:nvSpPr>
        <p:spPr>
          <a:xfrm>
            <a:off x="4161984" y="1007773"/>
            <a:ext cx="7407087"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17" name="Text Placeholder 25"/>
          <p:cNvSpPr>
            <a:spLocks noGrp="1"/>
          </p:cNvSpPr>
          <p:nvPr>
            <p:ph type="body" sz="quarter" idx="14" hasCustomPrompt="1"/>
          </p:nvPr>
        </p:nvSpPr>
        <p:spPr>
          <a:xfrm>
            <a:off x="4161985" y="2117448"/>
            <a:ext cx="7407087" cy="3975101"/>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8" name="Straight Connector 17"/>
          <p:cNvCxnSpPr/>
          <p:nvPr userDrawn="1"/>
        </p:nvCxnSpPr>
        <p:spPr>
          <a:xfrm flipH="1">
            <a:off x="3764072" y="1901746"/>
            <a:ext cx="8178914" cy="0"/>
          </a:xfrm>
          <a:prstGeom prst="line">
            <a:avLst/>
          </a:prstGeom>
          <a:ln w="28575">
            <a:solidFill>
              <a:srgbClr val="174F72"/>
            </a:solidFill>
          </a:ln>
        </p:spPr>
        <p:style>
          <a:lnRef idx="1">
            <a:schemeClr val="accent1"/>
          </a:lnRef>
          <a:fillRef idx="0">
            <a:schemeClr val="accent1"/>
          </a:fillRef>
          <a:effectRef idx="0">
            <a:schemeClr val="accent1"/>
          </a:effectRef>
          <a:fontRef idx="minor">
            <a:schemeClr val="tx1"/>
          </a:fontRef>
        </p:style>
      </p:cxnSp>
      <p:sp>
        <p:nvSpPr>
          <p:cNvPr id="27" name="テキスト プレースホルダー 36"/>
          <p:cNvSpPr txBox="1">
            <a:spLocks/>
          </p:cNvSpPr>
          <p:nvPr userDrawn="1"/>
        </p:nvSpPr>
        <p:spPr bwMode="auto">
          <a:xfrm>
            <a:off x="285884" y="6376509"/>
            <a:ext cx="11200160"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rot="7576526">
            <a:off x="84296" y="-28200"/>
            <a:ext cx="3596762" cy="2769300"/>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rot="17843937">
            <a:off x="11416204" y="6237834"/>
            <a:ext cx="740284" cy="569976"/>
          </a:xfrm>
          <a:prstGeom prst="rect">
            <a:avLst/>
          </a:prstGeom>
        </p:spPr>
      </p:pic>
    </p:spTree>
    <p:extLst>
      <p:ext uri="{BB962C8B-B14F-4D97-AF65-F5344CB8AC3E}">
        <p14:creationId xmlns:p14="http://schemas.microsoft.com/office/powerpoint/2010/main" val="35394649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ext only with 1 colum - LEFT">
    <p:spTree>
      <p:nvGrpSpPr>
        <p:cNvPr id="1" name=""/>
        <p:cNvGrpSpPr/>
        <p:nvPr/>
      </p:nvGrpSpPr>
      <p:grpSpPr>
        <a:xfrm>
          <a:off x="0" y="0"/>
          <a:ext cx="0" cy="0"/>
          <a:chOff x="0" y="0"/>
          <a:chExt cx="0" cy="0"/>
        </a:xfrm>
      </p:grpSpPr>
      <p:sp>
        <p:nvSpPr>
          <p:cNvPr id="17" name="Text Placeholder 23"/>
          <p:cNvSpPr>
            <a:spLocks noGrp="1"/>
          </p:cNvSpPr>
          <p:nvPr>
            <p:ph type="body" sz="quarter" idx="13" hasCustomPrompt="1"/>
          </p:nvPr>
        </p:nvSpPr>
        <p:spPr>
          <a:xfrm>
            <a:off x="876300" y="1007537"/>
            <a:ext cx="7407087"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15" name="Text Placeholder 25"/>
          <p:cNvSpPr>
            <a:spLocks noGrp="1"/>
          </p:cNvSpPr>
          <p:nvPr>
            <p:ph type="body" sz="quarter" idx="14" hasCustomPrompt="1"/>
          </p:nvPr>
        </p:nvSpPr>
        <p:spPr>
          <a:xfrm>
            <a:off x="876301" y="2117212"/>
            <a:ext cx="7407087" cy="3975101"/>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9" name="Straight Connector 18"/>
          <p:cNvCxnSpPr/>
          <p:nvPr userDrawn="1"/>
        </p:nvCxnSpPr>
        <p:spPr>
          <a:xfrm flipH="1">
            <a:off x="478388" y="1901510"/>
            <a:ext cx="8178914" cy="0"/>
          </a:xfrm>
          <a:prstGeom prst="line">
            <a:avLst/>
          </a:prstGeom>
          <a:ln w="28575">
            <a:solidFill>
              <a:srgbClr val="174F72"/>
            </a:solidFill>
          </a:ln>
        </p:spPr>
        <p:style>
          <a:lnRef idx="1">
            <a:schemeClr val="accent1"/>
          </a:lnRef>
          <a:fillRef idx="0">
            <a:schemeClr val="accent1"/>
          </a:fillRef>
          <a:effectRef idx="0">
            <a:schemeClr val="accent1"/>
          </a:effectRef>
          <a:fontRef idx="minor">
            <a:schemeClr val="tx1"/>
          </a:fontRef>
        </p:style>
      </p:cxnSp>
      <p:sp>
        <p:nvSpPr>
          <p:cNvPr id="30" name="テキスト プレースホルダー 36"/>
          <p:cNvSpPr txBox="1">
            <a:spLocks/>
          </p:cNvSpPr>
          <p:nvPr userDrawn="1"/>
        </p:nvSpPr>
        <p:spPr bwMode="auto">
          <a:xfrm>
            <a:off x="591670" y="6376509"/>
            <a:ext cx="11306221"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rot="14023474" flipH="1">
            <a:off x="8444824" y="117335"/>
            <a:ext cx="3596762" cy="2769300"/>
          </a:xfrm>
          <a:prstGeom prst="rect">
            <a:avLst/>
          </a:prstGeom>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rot="3756063" flipH="1">
            <a:off x="23560" y="6215909"/>
            <a:ext cx="740284" cy="569976"/>
          </a:xfrm>
          <a:prstGeom prst="rect">
            <a:avLst/>
          </a:prstGeom>
        </p:spPr>
      </p:pic>
    </p:spTree>
    <p:extLst>
      <p:ext uri="{BB962C8B-B14F-4D97-AF65-F5344CB8AC3E}">
        <p14:creationId xmlns:p14="http://schemas.microsoft.com/office/powerpoint/2010/main" val="33951073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ext only with 2 colums - RIGHT">
    <p:spTree>
      <p:nvGrpSpPr>
        <p:cNvPr id="1" name=""/>
        <p:cNvGrpSpPr/>
        <p:nvPr/>
      </p:nvGrpSpPr>
      <p:grpSpPr>
        <a:xfrm>
          <a:off x="0" y="0"/>
          <a:ext cx="0" cy="0"/>
          <a:chOff x="0" y="0"/>
          <a:chExt cx="0" cy="0"/>
        </a:xfrm>
      </p:grpSpPr>
      <p:sp>
        <p:nvSpPr>
          <p:cNvPr id="15" name="Text Placeholder 23"/>
          <p:cNvSpPr>
            <a:spLocks noGrp="1"/>
          </p:cNvSpPr>
          <p:nvPr>
            <p:ph type="body" sz="quarter" idx="13" hasCustomPrompt="1"/>
          </p:nvPr>
        </p:nvSpPr>
        <p:spPr>
          <a:xfrm>
            <a:off x="4161984" y="1007773"/>
            <a:ext cx="7407087"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24" name="Text Placeholder 25"/>
          <p:cNvSpPr>
            <a:spLocks noGrp="1"/>
          </p:cNvSpPr>
          <p:nvPr>
            <p:ph type="body" sz="quarter" idx="15" hasCustomPrompt="1"/>
          </p:nvPr>
        </p:nvSpPr>
        <p:spPr>
          <a:xfrm>
            <a:off x="4161986" y="2127058"/>
            <a:ext cx="360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5" name="Text Placeholder 25"/>
          <p:cNvSpPr>
            <a:spLocks noGrp="1"/>
          </p:cNvSpPr>
          <p:nvPr>
            <p:ph type="body" sz="quarter" idx="16" hasCustomPrompt="1"/>
          </p:nvPr>
        </p:nvSpPr>
        <p:spPr>
          <a:xfrm>
            <a:off x="7969071" y="2107839"/>
            <a:ext cx="3600000" cy="3975101"/>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rot="7576526">
            <a:off x="84296" y="-28200"/>
            <a:ext cx="3596762" cy="2769300"/>
          </a:xfrm>
          <a:prstGeom prst="rect">
            <a:avLst/>
          </a:prstGeom>
        </p:spPr>
      </p:pic>
      <p:sp>
        <p:nvSpPr>
          <p:cNvPr id="14" name="テキスト プレースホルダー 36"/>
          <p:cNvSpPr txBox="1">
            <a:spLocks/>
          </p:cNvSpPr>
          <p:nvPr userDrawn="1"/>
        </p:nvSpPr>
        <p:spPr bwMode="auto">
          <a:xfrm>
            <a:off x="285884" y="6376509"/>
            <a:ext cx="11200160"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rot="17843937">
            <a:off x="11416204" y="6237834"/>
            <a:ext cx="740284" cy="569976"/>
          </a:xfrm>
          <a:prstGeom prst="rect">
            <a:avLst/>
          </a:prstGeom>
        </p:spPr>
      </p:pic>
      <p:cxnSp>
        <p:nvCxnSpPr>
          <p:cNvPr id="17" name="Straight Connector 16"/>
          <p:cNvCxnSpPr/>
          <p:nvPr userDrawn="1"/>
        </p:nvCxnSpPr>
        <p:spPr>
          <a:xfrm flipH="1">
            <a:off x="3764072" y="1901746"/>
            <a:ext cx="8178914" cy="0"/>
          </a:xfrm>
          <a:prstGeom prst="line">
            <a:avLst/>
          </a:prstGeom>
          <a:ln w="28575">
            <a:solidFill>
              <a:srgbClr val="174F7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28032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Laptop slide 2">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7429500" y="740153"/>
            <a:ext cx="4762500" cy="5612853"/>
          </a:xfrm>
          <a:prstGeom prst="rect">
            <a:avLst/>
          </a:prstGeom>
        </p:spPr>
      </p:pic>
      <p:cxnSp>
        <p:nvCxnSpPr>
          <p:cNvPr id="27" name="Straight Connector 26"/>
          <p:cNvCxnSpPr/>
          <p:nvPr userDrawn="1"/>
        </p:nvCxnSpPr>
        <p:spPr>
          <a:xfrm flipH="1">
            <a:off x="378379" y="1908558"/>
            <a:ext cx="6789867" cy="0"/>
          </a:xfrm>
          <a:prstGeom prst="line">
            <a:avLst/>
          </a:prstGeom>
          <a:ln>
            <a:solidFill>
              <a:srgbClr val="174F72"/>
            </a:solidFill>
          </a:ln>
        </p:spPr>
        <p:style>
          <a:lnRef idx="1">
            <a:schemeClr val="accent1"/>
          </a:lnRef>
          <a:fillRef idx="0">
            <a:schemeClr val="accent1"/>
          </a:fillRef>
          <a:effectRef idx="0">
            <a:schemeClr val="accent1"/>
          </a:effectRef>
          <a:fontRef idx="minor">
            <a:schemeClr val="tx1"/>
          </a:fontRef>
        </p:style>
      </p:cxnSp>
      <p:sp>
        <p:nvSpPr>
          <p:cNvPr id="8" name="Picture Placeholder 7"/>
          <p:cNvSpPr>
            <a:spLocks noGrp="1"/>
          </p:cNvSpPr>
          <p:nvPr>
            <p:ph type="pic" sz="quarter" idx="15" hasCustomPrompt="1"/>
          </p:nvPr>
        </p:nvSpPr>
        <p:spPr>
          <a:xfrm>
            <a:off x="8802435" y="1223694"/>
            <a:ext cx="3389565" cy="4033653"/>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Click here to add photo</a:t>
            </a:r>
          </a:p>
        </p:txBody>
      </p:sp>
      <p:sp>
        <p:nvSpPr>
          <p:cNvPr id="9" name="Text Placeholder 23"/>
          <p:cNvSpPr>
            <a:spLocks noGrp="1"/>
          </p:cNvSpPr>
          <p:nvPr>
            <p:ph type="body" sz="quarter" idx="16" hasCustomPrompt="1"/>
          </p:nvPr>
        </p:nvSpPr>
        <p:spPr>
          <a:xfrm>
            <a:off x="643223" y="1079254"/>
            <a:ext cx="6361734"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10" name="Text Placeholder 25"/>
          <p:cNvSpPr>
            <a:spLocks noGrp="1"/>
          </p:cNvSpPr>
          <p:nvPr>
            <p:ph type="body" sz="quarter" idx="17" hasCustomPrompt="1"/>
          </p:nvPr>
        </p:nvSpPr>
        <p:spPr>
          <a:xfrm>
            <a:off x="643223" y="2087287"/>
            <a:ext cx="6361734" cy="3642009"/>
          </a:xfrm>
        </p:spPr>
        <p:txBody>
          <a:bodyPr>
            <a:noAutofit/>
          </a:bodyPr>
          <a:lstStyle>
            <a:lvl1pPr marL="0" indent="0" algn="l">
              <a:buNone/>
              <a:defRPr sz="30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sp>
        <p:nvSpPr>
          <p:cNvPr id="13" name="テキスト プレースホルダー 36"/>
          <p:cNvSpPr txBox="1">
            <a:spLocks/>
          </p:cNvSpPr>
          <p:nvPr userDrawn="1"/>
        </p:nvSpPr>
        <p:spPr bwMode="auto">
          <a:xfrm>
            <a:off x="591670" y="6376509"/>
            <a:ext cx="11306221"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rot="3756063" flipH="1">
            <a:off x="23560" y="6215909"/>
            <a:ext cx="740284" cy="569976"/>
          </a:xfrm>
          <a:prstGeom prst="rect">
            <a:avLst/>
          </a:prstGeom>
        </p:spPr>
      </p:pic>
    </p:spTree>
    <p:extLst>
      <p:ext uri="{BB962C8B-B14F-4D97-AF65-F5344CB8AC3E}">
        <p14:creationId xmlns:p14="http://schemas.microsoft.com/office/powerpoint/2010/main" val="20926986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Quote slide (TURQUOISE)">
    <p:spTree>
      <p:nvGrpSpPr>
        <p:cNvPr id="1" name=""/>
        <p:cNvGrpSpPr/>
        <p:nvPr/>
      </p:nvGrpSpPr>
      <p:grpSpPr>
        <a:xfrm>
          <a:off x="0" y="0"/>
          <a:ext cx="0" cy="0"/>
          <a:chOff x="0" y="0"/>
          <a:chExt cx="0" cy="0"/>
        </a:xfrm>
      </p:grpSpPr>
      <p:sp>
        <p:nvSpPr>
          <p:cNvPr id="33" name="Arc 32"/>
          <p:cNvSpPr/>
          <p:nvPr userDrawn="1"/>
        </p:nvSpPr>
        <p:spPr>
          <a:xfrm rot="11814902" flipH="1">
            <a:off x="-812362" y="-1784731"/>
            <a:ext cx="9239667" cy="9239667"/>
          </a:xfrm>
          <a:prstGeom prst="arc">
            <a:avLst>
              <a:gd name="adj1" fmla="val 18971973"/>
              <a:gd name="adj2" fmla="val 323598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2" name="Freeform 31"/>
          <p:cNvSpPr/>
          <p:nvPr userDrawn="1"/>
        </p:nvSpPr>
        <p:spPr>
          <a:xfrm>
            <a:off x="1" y="-2"/>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10B1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Text Placeholder 23"/>
          <p:cNvSpPr>
            <a:spLocks noGrp="1"/>
          </p:cNvSpPr>
          <p:nvPr>
            <p:ph type="body" sz="quarter" idx="14" hasCustomPrompt="1"/>
          </p:nvPr>
        </p:nvSpPr>
        <p:spPr>
          <a:xfrm>
            <a:off x="5176366" y="406880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2" name="Text Placeholder 23"/>
          <p:cNvSpPr>
            <a:spLocks noGrp="1"/>
          </p:cNvSpPr>
          <p:nvPr>
            <p:ph type="body" sz="quarter" idx="15" hasCustomPrompt="1"/>
          </p:nvPr>
        </p:nvSpPr>
        <p:spPr>
          <a:xfrm>
            <a:off x="473106" y="1345908"/>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a:t>“</a:t>
            </a:r>
            <a:endParaRPr lang="en-US" dirty="0"/>
          </a:p>
        </p:txBody>
      </p:sp>
      <p:sp>
        <p:nvSpPr>
          <p:cNvPr id="23" name="Text Placeholder 23"/>
          <p:cNvSpPr>
            <a:spLocks noGrp="1"/>
          </p:cNvSpPr>
          <p:nvPr>
            <p:ph type="body" sz="quarter" idx="13" hasCustomPrompt="1"/>
          </p:nvPr>
        </p:nvSpPr>
        <p:spPr>
          <a:xfrm>
            <a:off x="505763" y="1991442"/>
            <a:ext cx="5423273"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12" name="テキスト プレースホルダー 36"/>
          <p:cNvSpPr txBox="1">
            <a:spLocks/>
          </p:cNvSpPr>
          <p:nvPr userDrawn="1"/>
        </p:nvSpPr>
        <p:spPr bwMode="auto">
          <a:xfrm>
            <a:off x="285884" y="6376509"/>
            <a:ext cx="11200160"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rot="17843937">
            <a:off x="11416204" y="6237834"/>
            <a:ext cx="740284" cy="569976"/>
          </a:xfrm>
          <a:prstGeom prst="rect">
            <a:avLst/>
          </a:prstGeom>
        </p:spPr>
      </p:pic>
      <p:pic>
        <p:nvPicPr>
          <p:cNvPr id="16" name="Picture 15"/>
          <p:cNvPicPr>
            <a:picLocks noChangeAspect="1"/>
          </p:cNvPicPr>
          <p:nvPr userDrawn="1"/>
        </p:nvPicPr>
        <p:blipFill rotWithShape="1">
          <a:blip r:embed="rId3" cstate="print">
            <a:alphaModFix/>
            <a:extLst>
              <a:ext uri="{28A0092B-C50C-407E-A947-70E740481C1C}">
                <a14:useLocalDpi xmlns:a14="http://schemas.microsoft.com/office/drawing/2010/main"/>
              </a:ext>
            </a:extLst>
          </a:blip>
          <a:srcRect/>
          <a:stretch/>
        </p:blipFill>
        <p:spPr>
          <a:xfrm>
            <a:off x="5666635" y="-8419"/>
            <a:ext cx="3150740" cy="2200290"/>
          </a:xfrm>
          <a:prstGeom prst="rect">
            <a:avLst/>
          </a:prstGeom>
        </p:spPr>
      </p:pic>
      <p:pic>
        <p:nvPicPr>
          <p:cNvPr id="17" name="Picture 16"/>
          <p:cNvPicPr>
            <a:picLocks noChangeAspect="1"/>
          </p:cNvPicPr>
          <p:nvPr userDrawn="1"/>
        </p:nvPicPr>
        <p:blipFill>
          <a:blip r:embed="rId4" cstate="print">
            <a:alphaModFix/>
            <a:extLst>
              <a:ext uri="{28A0092B-C50C-407E-A947-70E740481C1C}">
                <a14:useLocalDpi xmlns:a14="http://schemas.microsoft.com/office/drawing/2010/main"/>
              </a:ext>
            </a:extLst>
          </a:blip>
          <a:stretch>
            <a:fillRect/>
          </a:stretch>
        </p:blipFill>
        <p:spPr>
          <a:xfrm>
            <a:off x="6311624" y="5825975"/>
            <a:ext cx="971528" cy="962379"/>
          </a:xfrm>
          <a:prstGeom prst="rect">
            <a:avLst/>
          </a:prstGeom>
        </p:spPr>
      </p:pic>
      <p:pic>
        <p:nvPicPr>
          <p:cNvPr id="20" name="Picture 19"/>
          <p:cNvPicPr>
            <a:picLocks noChangeAspect="1"/>
          </p:cNvPicPr>
          <p:nvPr userDrawn="1"/>
        </p:nvPicPr>
        <p:blipFill>
          <a:blip r:embed="rId5" cstate="print">
            <a:alphaModFix/>
            <a:extLst>
              <a:ext uri="{28A0092B-C50C-407E-A947-70E740481C1C}">
                <a14:useLocalDpi xmlns:a14="http://schemas.microsoft.com/office/drawing/2010/main"/>
              </a:ext>
            </a:extLst>
          </a:blip>
          <a:stretch>
            <a:fillRect/>
          </a:stretch>
        </p:blipFill>
        <p:spPr>
          <a:xfrm>
            <a:off x="7920919" y="2330561"/>
            <a:ext cx="933458" cy="910180"/>
          </a:xfrm>
          <a:prstGeom prst="rect">
            <a:avLst/>
          </a:prstGeom>
        </p:spPr>
      </p:pic>
    </p:spTree>
    <p:extLst>
      <p:ext uri="{BB962C8B-B14F-4D97-AF65-F5344CB8AC3E}">
        <p14:creationId xmlns:p14="http://schemas.microsoft.com/office/powerpoint/2010/main" val="3115376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Laptop slide 1">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a:ext>
            </a:extLst>
          </a:blip>
          <a:srcRect l="8387" t="10823" r="9307" b="5574"/>
          <a:stretch/>
        </p:blipFill>
        <p:spPr>
          <a:xfrm>
            <a:off x="2000190" y="1447737"/>
            <a:ext cx="7941283" cy="4839954"/>
          </a:xfrm>
          <a:prstGeom prst="rect">
            <a:avLst/>
          </a:prstGeom>
        </p:spPr>
      </p:pic>
      <p:sp>
        <p:nvSpPr>
          <p:cNvPr id="25" name="Text Placeholder 23"/>
          <p:cNvSpPr>
            <a:spLocks noGrp="1"/>
          </p:cNvSpPr>
          <p:nvPr>
            <p:ph type="body" sz="quarter" idx="13" hasCustomPrompt="1"/>
          </p:nvPr>
        </p:nvSpPr>
        <p:spPr>
          <a:xfrm>
            <a:off x="0" y="213464"/>
            <a:ext cx="12192000" cy="704485"/>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26" name="Text Placeholder 25"/>
          <p:cNvSpPr>
            <a:spLocks noGrp="1"/>
          </p:cNvSpPr>
          <p:nvPr>
            <p:ph type="body" sz="quarter" idx="14" hasCustomPrompt="1"/>
          </p:nvPr>
        </p:nvSpPr>
        <p:spPr>
          <a:xfrm>
            <a:off x="0" y="1045042"/>
            <a:ext cx="12192000" cy="590599"/>
          </a:xfrm>
        </p:spPr>
        <p:txBody>
          <a:bodyPr>
            <a:noAutofit/>
          </a:bodyPr>
          <a:lstStyle>
            <a:lvl1pPr marL="0" indent="0" algn="ctr">
              <a:buNone/>
              <a:defRPr sz="30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cxnSp>
        <p:nvCxnSpPr>
          <p:cNvPr id="27" name="Straight Connector 26"/>
          <p:cNvCxnSpPr/>
          <p:nvPr userDrawn="1"/>
        </p:nvCxnSpPr>
        <p:spPr>
          <a:xfrm flipH="1">
            <a:off x="280404" y="945173"/>
            <a:ext cx="11623126" cy="0"/>
          </a:xfrm>
          <a:prstGeom prst="line">
            <a:avLst/>
          </a:prstGeom>
          <a:ln>
            <a:solidFill>
              <a:srgbClr val="174F72"/>
            </a:solidFill>
          </a:ln>
        </p:spPr>
        <p:style>
          <a:lnRef idx="1">
            <a:schemeClr val="accent1"/>
          </a:lnRef>
          <a:fillRef idx="0">
            <a:schemeClr val="accent1"/>
          </a:fillRef>
          <a:effectRef idx="0">
            <a:schemeClr val="accent1"/>
          </a:effectRef>
          <a:fontRef idx="minor">
            <a:schemeClr val="tx1"/>
          </a:fontRef>
        </p:style>
      </p:cxnSp>
      <p:sp>
        <p:nvSpPr>
          <p:cNvPr id="8" name="Picture Placeholder 7"/>
          <p:cNvSpPr>
            <a:spLocks noGrp="1"/>
          </p:cNvSpPr>
          <p:nvPr>
            <p:ph type="pic" sz="quarter" idx="15" hasCustomPrompt="1"/>
          </p:nvPr>
        </p:nvSpPr>
        <p:spPr>
          <a:xfrm>
            <a:off x="3184071" y="1893434"/>
            <a:ext cx="5665788" cy="3478212"/>
          </a:xfrm>
          <a:prstGeom prst="rect">
            <a:avLst/>
          </a:prstGeom>
        </p:spPr>
        <p:txBody>
          <a:bodyPr anchor="t"/>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Click here  to add photo</a:t>
            </a:r>
          </a:p>
        </p:txBody>
      </p:sp>
      <p:sp>
        <p:nvSpPr>
          <p:cNvPr id="11" name="テキスト プレースホルダー 36"/>
          <p:cNvSpPr txBox="1">
            <a:spLocks/>
          </p:cNvSpPr>
          <p:nvPr userDrawn="1"/>
        </p:nvSpPr>
        <p:spPr bwMode="auto">
          <a:xfrm>
            <a:off x="399487" y="6129548"/>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rot="1433089" flipH="1">
            <a:off x="5757836" y="6390769"/>
            <a:ext cx="740284" cy="569976"/>
          </a:xfrm>
          <a:prstGeom prst="rect">
            <a:avLst/>
          </a:prstGeom>
        </p:spPr>
      </p:pic>
    </p:spTree>
    <p:extLst>
      <p:ext uri="{BB962C8B-B14F-4D97-AF65-F5344CB8AC3E}">
        <p14:creationId xmlns:p14="http://schemas.microsoft.com/office/powerpoint/2010/main" val="31488144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Quote slide (PINK)">
    <p:spTree>
      <p:nvGrpSpPr>
        <p:cNvPr id="1" name=""/>
        <p:cNvGrpSpPr/>
        <p:nvPr/>
      </p:nvGrpSpPr>
      <p:grpSpPr>
        <a:xfrm>
          <a:off x="0" y="0"/>
          <a:ext cx="0" cy="0"/>
          <a:chOff x="0" y="0"/>
          <a:chExt cx="0" cy="0"/>
        </a:xfrm>
      </p:grpSpPr>
      <p:sp>
        <p:nvSpPr>
          <p:cNvPr id="27" name="Arc 26"/>
          <p:cNvSpPr/>
          <p:nvPr userDrawn="1"/>
        </p:nvSpPr>
        <p:spPr>
          <a:xfrm rot="11814902" flipH="1">
            <a:off x="-812362" y="-1784731"/>
            <a:ext cx="9239667" cy="9239667"/>
          </a:xfrm>
          <a:prstGeom prst="arc">
            <a:avLst>
              <a:gd name="adj1" fmla="val 18971973"/>
              <a:gd name="adj2" fmla="val 323598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8" name="Freeform 27"/>
          <p:cNvSpPr/>
          <p:nvPr userDrawn="1"/>
        </p:nvSpPr>
        <p:spPr>
          <a:xfrm>
            <a:off x="1" y="-2"/>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E6327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Text Placeholder 23"/>
          <p:cNvSpPr>
            <a:spLocks noGrp="1"/>
          </p:cNvSpPr>
          <p:nvPr>
            <p:ph type="body" sz="quarter" idx="14" hasCustomPrompt="1"/>
          </p:nvPr>
        </p:nvSpPr>
        <p:spPr>
          <a:xfrm>
            <a:off x="5176366" y="406880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3" name="Text Placeholder 23"/>
          <p:cNvSpPr>
            <a:spLocks noGrp="1"/>
          </p:cNvSpPr>
          <p:nvPr>
            <p:ph type="body" sz="quarter" idx="15" hasCustomPrompt="1"/>
          </p:nvPr>
        </p:nvSpPr>
        <p:spPr>
          <a:xfrm>
            <a:off x="473106" y="1345908"/>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a:t>“</a:t>
            </a:r>
            <a:endParaRPr lang="en-US" dirty="0"/>
          </a:p>
        </p:txBody>
      </p:sp>
      <p:sp>
        <p:nvSpPr>
          <p:cNvPr id="34" name="Text Placeholder 23"/>
          <p:cNvSpPr>
            <a:spLocks noGrp="1"/>
          </p:cNvSpPr>
          <p:nvPr>
            <p:ph type="body" sz="quarter" idx="13" hasCustomPrompt="1"/>
          </p:nvPr>
        </p:nvSpPr>
        <p:spPr>
          <a:xfrm>
            <a:off x="505763" y="1991442"/>
            <a:ext cx="5423273"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12" name="テキスト プレースホルダー 36"/>
          <p:cNvSpPr txBox="1">
            <a:spLocks/>
          </p:cNvSpPr>
          <p:nvPr userDrawn="1"/>
        </p:nvSpPr>
        <p:spPr bwMode="auto">
          <a:xfrm>
            <a:off x="285884" y="6376509"/>
            <a:ext cx="11200160"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rot="17843937">
            <a:off x="11416204" y="6237834"/>
            <a:ext cx="740284" cy="569976"/>
          </a:xfrm>
          <a:prstGeom prst="rect">
            <a:avLst/>
          </a:prstGeom>
        </p:spPr>
      </p:pic>
      <p:pic>
        <p:nvPicPr>
          <p:cNvPr id="16" name="Picture 15"/>
          <p:cNvPicPr>
            <a:picLocks noChangeAspect="1"/>
          </p:cNvPicPr>
          <p:nvPr userDrawn="1"/>
        </p:nvPicPr>
        <p:blipFill rotWithShape="1">
          <a:blip r:embed="rId3" cstate="print">
            <a:alphaModFix/>
            <a:extLst>
              <a:ext uri="{28A0092B-C50C-407E-A947-70E740481C1C}">
                <a14:useLocalDpi xmlns:a14="http://schemas.microsoft.com/office/drawing/2010/main"/>
              </a:ext>
            </a:extLst>
          </a:blip>
          <a:srcRect/>
          <a:stretch/>
        </p:blipFill>
        <p:spPr>
          <a:xfrm>
            <a:off x="5666635" y="-8419"/>
            <a:ext cx="3150740" cy="2200290"/>
          </a:xfrm>
          <a:prstGeom prst="rect">
            <a:avLst/>
          </a:prstGeom>
        </p:spPr>
      </p:pic>
      <p:pic>
        <p:nvPicPr>
          <p:cNvPr id="17" name="Picture 16"/>
          <p:cNvPicPr>
            <a:picLocks noChangeAspect="1"/>
          </p:cNvPicPr>
          <p:nvPr userDrawn="1"/>
        </p:nvPicPr>
        <p:blipFill>
          <a:blip r:embed="rId4" cstate="print">
            <a:alphaModFix/>
            <a:extLst>
              <a:ext uri="{28A0092B-C50C-407E-A947-70E740481C1C}">
                <a14:useLocalDpi xmlns:a14="http://schemas.microsoft.com/office/drawing/2010/main"/>
              </a:ext>
            </a:extLst>
          </a:blip>
          <a:stretch>
            <a:fillRect/>
          </a:stretch>
        </p:blipFill>
        <p:spPr>
          <a:xfrm>
            <a:off x="7845847" y="2330561"/>
            <a:ext cx="971528" cy="962379"/>
          </a:xfrm>
          <a:prstGeom prst="rect">
            <a:avLst/>
          </a:prstGeom>
        </p:spPr>
      </p:pic>
      <p:pic>
        <p:nvPicPr>
          <p:cNvPr id="18" name="Picture 17"/>
          <p:cNvPicPr>
            <a:picLocks noChangeAspect="1"/>
          </p:cNvPicPr>
          <p:nvPr userDrawn="1"/>
        </p:nvPicPr>
        <p:blipFill>
          <a:blip r:embed="rId5" cstate="print">
            <a:alphaModFix/>
            <a:extLst>
              <a:ext uri="{28A0092B-C50C-407E-A947-70E740481C1C}">
                <a14:useLocalDpi xmlns:a14="http://schemas.microsoft.com/office/drawing/2010/main"/>
              </a:ext>
            </a:extLst>
          </a:blip>
          <a:stretch>
            <a:fillRect/>
          </a:stretch>
        </p:blipFill>
        <p:spPr>
          <a:xfrm>
            <a:off x="6284618" y="5671849"/>
            <a:ext cx="1045533" cy="1019460"/>
          </a:xfrm>
          <a:prstGeom prst="rect">
            <a:avLst/>
          </a:prstGeom>
        </p:spPr>
      </p:pic>
    </p:spTree>
    <p:extLst>
      <p:ext uri="{BB962C8B-B14F-4D97-AF65-F5344CB8AC3E}">
        <p14:creationId xmlns:p14="http://schemas.microsoft.com/office/powerpoint/2010/main" val="15559753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Picture with Caption">
    <p:spTree>
      <p:nvGrpSpPr>
        <p:cNvPr id="1" name=""/>
        <p:cNvGrpSpPr/>
        <p:nvPr/>
      </p:nvGrpSpPr>
      <p:grpSpPr>
        <a:xfrm>
          <a:off x="0" y="0"/>
          <a:ext cx="0" cy="0"/>
          <a:chOff x="0" y="0"/>
          <a:chExt cx="0" cy="0"/>
        </a:xfrm>
      </p:grpSpPr>
      <p:sp>
        <p:nvSpPr>
          <p:cNvPr id="5" name="テキスト プレースホルダー 36"/>
          <p:cNvSpPr txBox="1">
            <a:spLocks/>
          </p:cNvSpPr>
          <p:nvPr userDrawn="1"/>
        </p:nvSpPr>
        <p:spPr bwMode="auto">
          <a:xfrm>
            <a:off x="0" y="6288088"/>
            <a:ext cx="1219200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eaLnBrk="1" fontAlgn="auto" hangingPunct="1">
              <a:spcAft>
                <a:spcPts val="0"/>
              </a:spcAft>
              <a:buFontTx/>
              <a:buNone/>
              <a:defRPr/>
            </a:pPr>
            <a:r>
              <a:rPr lang="en-US" altLang="ja-JP" sz="1100" dirty="0">
                <a:solidFill>
                  <a:srgbClr val="525252"/>
                </a:solidFill>
                <a:latin typeface="Calibri" charset="0"/>
              </a:rPr>
              <a:t>Women Entrepreneurs in STEM  </a:t>
            </a:r>
            <a:r>
              <a:rPr lang="en-US" altLang="ja-JP" sz="1100" dirty="0">
                <a:solidFill>
                  <a:srgbClr val="F26942"/>
                </a:solidFill>
                <a:latin typeface="Calibri" charset="0"/>
              </a:rPr>
              <a:t>|</a:t>
            </a:r>
            <a:r>
              <a:rPr lang="en-US" altLang="ja-JP" sz="1100" dirty="0">
                <a:solidFill>
                  <a:srgbClr val="0480C1"/>
                </a:solidFill>
                <a:latin typeface="Calibri" charset="0"/>
              </a:rPr>
              <a:t>   </a:t>
            </a:r>
            <a:r>
              <a:rPr lang="en-US" altLang="ja-JP" sz="1100" dirty="0">
                <a:solidFill>
                  <a:srgbClr val="525252"/>
                </a:solidFill>
                <a:latin typeface="Calibri" charset="0"/>
              </a:rPr>
              <a:t>www.stementrepreneurs.eu</a:t>
            </a:r>
            <a:endParaRPr kumimoji="1" lang="ja-JP" altLang="en-US" sz="1100" dirty="0">
              <a:solidFill>
                <a:srgbClr val="525252"/>
              </a:solidFill>
              <a:latin typeface="Calibri" charset="0"/>
            </a:endParaRPr>
          </a:p>
        </p:txBody>
      </p:sp>
      <p:cxnSp>
        <p:nvCxnSpPr>
          <p:cNvPr id="6" name="Straight Connector 5"/>
          <p:cNvCxnSpPr/>
          <p:nvPr userDrawn="1"/>
        </p:nvCxnSpPr>
        <p:spPr>
          <a:xfrm flipH="1">
            <a:off x="6578600" y="1463675"/>
            <a:ext cx="5276850" cy="0"/>
          </a:xfrm>
          <a:prstGeom prst="line">
            <a:avLst/>
          </a:prstGeom>
          <a:ln>
            <a:solidFill>
              <a:srgbClr val="E95273"/>
            </a:solidFill>
          </a:ln>
        </p:spPr>
        <p:style>
          <a:lnRef idx="1">
            <a:schemeClr val="accent1"/>
          </a:lnRef>
          <a:fillRef idx="0">
            <a:schemeClr val="accent1"/>
          </a:fillRef>
          <a:effectRef idx="0">
            <a:schemeClr val="accent1"/>
          </a:effectRef>
          <a:fontRef idx="minor">
            <a:schemeClr val="tx1"/>
          </a:fontRef>
        </p:style>
      </p:cxnSp>
      <p:pic>
        <p:nvPicPr>
          <p:cNvPr id="7" name="Picture 8"/>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588" y="1463675"/>
            <a:ext cx="6748463" cy="483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23"/>
          <p:cNvSpPr>
            <a:spLocks noGrp="1"/>
          </p:cNvSpPr>
          <p:nvPr>
            <p:ph type="body" sz="quarter" idx="16"/>
          </p:nvPr>
        </p:nvSpPr>
        <p:spPr>
          <a:xfrm>
            <a:off x="6746480" y="388056"/>
            <a:ext cx="4877040" cy="906698"/>
          </a:xfrm>
        </p:spPr>
        <p:txBody>
          <a:bodyPr>
            <a:normAutofit/>
          </a:bodyPr>
          <a:lstStyle>
            <a:lvl1pPr marL="0" indent="0" algn="l">
              <a:buNone/>
              <a:defRPr sz="3600">
                <a:solidFill>
                  <a:srgbClr val="7F7F7F"/>
                </a:solidFill>
                <a:latin typeface="+mn-lt"/>
              </a:defRPr>
            </a:lvl1pPr>
          </a:lstStyle>
          <a:p>
            <a:pPr lvl="0"/>
            <a:r>
              <a:rPr lang="en-US"/>
              <a:t>Click to edit Master text styles</a:t>
            </a:r>
          </a:p>
        </p:txBody>
      </p:sp>
      <p:sp>
        <p:nvSpPr>
          <p:cNvPr id="10" name="Text Placeholder 25"/>
          <p:cNvSpPr>
            <a:spLocks noGrp="1"/>
          </p:cNvSpPr>
          <p:nvPr>
            <p:ph type="body" sz="quarter" idx="17"/>
          </p:nvPr>
        </p:nvSpPr>
        <p:spPr>
          <a:xfrm>
            <a:off x="6746480" y="1631415"/>
            <a:ext cx="4877040" cy="4450443"/>
          </a:xfrm>
        </p:spPr>
        <p:txBody>
          <a:bodyPr>
            <a:noAutofit/>
          </a:bodyPr>
          <a:lstStyle>
            <a:lvl1pPr marL="0" indent="0" algn="l">
              <a:buNone/>
              <a:defRPr sz="24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Click to edit Master text styles</a:t>
            </a:r>
          </a:p>
        </p:txBody>
      </p:sp>
      <p:sp>
        <p:nvSpPr>
          <p:cNvPr id="18" name="Picture Placeholder 7"/>
          <p:cNvSpPr>
            <a:spLocks noGrp="1"/>
          </p:cNvSpPr>
          <p:nvPr>
            <p:ph type="pic" sz="quarter" idx="18"/>
          </p:nvPr>
        </p:nvSpPr>
        <p:spPr>
          <a:xfrm>
            <a:off x="-1002" y="1908781"/>
            <a:ext cx="5665788" cy="3478212"/>
          </a:xfrm>
          <a:prstGeom prst="rect">
            <a:avLst/>
          </a:prstGeom>
        </p:spPr>
        <p:txBody>
          <a:bodyPr rtlCol="0">
            <a:normAutofit/>
          </a:bodyPr>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baseline="0">
                <a:solidFill>
                  <a:schemeClr val="bg1">
                    <a:lumMod val="50000"/>
                  </a:schemeClr>
                </a:solidFill>
              </a:defRPr>
            </a:lvl1pPr>
          </a:lstStyle>
          <a:p>
            <a:pPr lvl="0"/>
            <a:r>
              <a:rPr lang="en-US" noProof="0" dirty="0"/>
              <a:t>Drag picture to placeholder or click icon to add</a:t>
            </a:r>
          </a:p>
        </p:txBody>
      </p:sp>
    </p:spTree>
    <p:extLst>
      <p:ext uri="{BB962C8B-B14F-4D97-AF65-F5344CB8AC3E}">
        <p14:creationId xmlns:p14="http://schemas.microsoft.com/office/powerpoint/2010/main" val="6202495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C4F22-C9C8-43F6-8A1B-0ED7276DE37C}"/>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FB4A08CD-8CD3-406D-8F7B-C596574DD3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3C30F6D6-A1C3-4F5A-B937-54F144802BCE}"/>
              </a:ext>
            </a:extLst>
          </p:cNvPr>
          <p:cNvSpPr>
            <a:spLocks noGrp="1"/>
          </p:cNvSpPr>
          <p:nvPr>
            <p:ph type="dt" sz="half" idx="10"/>
          </p:nvPr>
        </p:nvSpPr>
        <p:spPr/>
        <p:txBody>
          <a:bodyPr/>
          <a:lstStyle/>
          <a:p>
            <a:fld id="{BC555DB9-B149-4D07-884C-46A2F1D89937}" type="datetimeFigureOut">
              <a:rPr lang="en-IE" smtClean="0"/>
              <a:t>07/05/2020</a:t>
            </a:fld>
            <a:endParaRPr lang="en-IE" dirty="0"/>
          </a:p>
        </p:txBody>
      </p:sp>
      <p:sp>
        <p:nvSpPr>
          <p:cNvPr id="5" name="Footer Placeholder 4">
            <a:extLst>
              <a:ext uri="{FF2B5EF4-FFF2-40B4-BE49-F238E27FC236}">
                <a16:creationId xmlns:a16="http://schemas.microsoft.com/office/drawing/2014/main" id="{B3E82128-A541-433C-876C-EEBE2BD53ADF}"/>
              </a:ext>
            </a:extLst>
          </p:cNvPr>
          <p:cNvSpPr>
            <a:spLocks noGrp="1"/>
          </p:cNvSpPr>
          <p:nvPr>
            <p:ph type="ftr" sz="quarter" idx="11"/>
          </p:nvPr>
        </p:nvSpPr>
        <p:spPr/>
        <p:txBody>
          <a:bodyPr/>
          <a:lstStyle/>
          <a:p>
            <a:endParaRPr lang="en-IE" dirty="0"/>
          </a:p>
        </p:txBody>
      </p:sp>
      <p:sp>
        <p:nvSpPr>
          <p:cNvPr id="6" name="Slide Number Placeholder 5">
            <a:extLst>
              <a:ext uri="{FF2B5EF4-FFF2-40B4-BE49-F238E27FC236}">
                <a16:creationId xmlns:a16="http://schemas.microsoft.com/office/drawing/2014/main" id="{57743091-41B4-4EBC-9F79-B202857CEA16}"/>
              </a:ext>
            </a:extLst>
          </p:cNvPr>
          <p:cNvSpPr>
            <a:spLocks noGrp="1"/>
          </p:cNvSpPr>
          <p:nvPr>
            <p:ph type="sldNum" sz="quarter" idx="12"/>
          </p:nvPr>
        </p:nvSpPr>
        <p:spPr/>
        <p:txBody>
          <a:bodyPr/>
          <a:lstStyle/>
          <a:p>
            <a:fld id="{AA3861FE-E8F6-43C7-A27C-886A052205AB}" type="slidenum">
              <a:rPr lang="en-IE" smtClean="0"/>
              <a:t>‹#›</a:t>
            </a:fld>
            <a:endParaRPr lang="en-IE" dirty="0"/>
          </a:p>
        </p:txBody>
      </p:sp>
    </p:spTree>
    <p:extLst>
      <p:ext uri="{BB962C8B-B14F-4D97-AF65-F5344CB8AC3E}">
        <p14:creationId xmlns:p14="http://schemas.microsoft.com/office/powerpoint/2010/main" val="3114713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Picture with Caption">
    <p:spTree>
      <p:nvGrpSpPr>
        <p:cNvPr id="1" name=""/>
        <p:cNvGrpSpPr/>
        <p:nvPr/>
      </p:nvGrpSpPr>
      <p:grpSpPr>
        <a:xfrm>
          <a:off x="0" y="0"/>
          <a:ext cx="0" cy="0"/>
          <a:chOff x="0" y="0"/>
          <a:chExt cx="0" cy="0"/>
        </a:xfrm>
      </p:grpSpPr>
      <p:pic>
        <p:nvPicPr>
          <p:cNvPr id="5" name="Picture 6"/>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5330825" y="1431925"/>
            <a:ext cx="6848475" cy="484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テキスト プレースホルダー 36"/>
          <p:cNvSpPr txBox="1">
            <a:spLocks/>
          </p:cNvSpPr>
          <p:nvPr userDrawn="1"/>
        </p:nvSpPr>
        <p:spPr bwMode="auto">
          <a:xfrm>
            <a:off x="0" y="6288088"/>
            <a:ext cx="1219200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eaLnBrk="1" fontAlgn="auto" hangingPunct="1">
              <a:spcAft>
                <a:spcPts val="0"/>
              </a:spcAft>
              <a:buFontTx/>
              <a:buNone/>
              <a:defRPr/>
            </a:pPr>
            <a:r>
              <a:rPr lang="en-US" altLang="ja-JP" sz="1100" dirty="0">
                <a:solidFill>
                  <a:srgbClr val="525252"/>
                </a:solidFill>
                <a:latin typeface="Calibri" charset="0"/>
              </a:rPr>
              <a:t>Women Entrepreneurs in STEM  </a:t>
            </a:r>
            <a:r>
              <a:rPr lang="en-US" altLang="ja-JP" sz="1100" dirty="0">
                <a:solidFill>
                  <a:srgbClr val="F26942"/>
                </a:solidFill>
                <a:latin typeface="Calibri" charset="0"/>
              </a:rPr>
              <a:t>|</a:t>
            </a:r>
            <a:r>
              <a:rPr lang="en-US" altLang="ja-JP" sz="1100" dirty="0">
                <a:solidFill>
                  <a:srgbClr val="0480C1"/>
                </a:solidFill>
                <a:latin typeface="Calibri" charset="0"/>
              </a:rPr>
              <a:t>   </a:t>
            </a:r>
            <a:r>
              <a:rPr lang="en-US" altLang="ja-JP" sz="1100" dirty="0">
                <a:solidFill>
                  <a:srgbClr val="525252"/>
                </a:solidFill>
                <a:latin typeface="Calibri" charset="0"/>
              </a:rPr>
              <a:t>www.stementrepreneurs.eu</a:t>
            </a:r>
            <a:endParaRPr kumimoji="1" lang="ja-JP" altLang="en-US" sz="1100" dirty="0">
              <a:solidFill>
                <a:srgbClr val="525252"/>
              </a:solidFill>
              <a:latin typeface="Calibri" charset="0"/>
            </a:endParaRPr>
          </a:p>
        </p:txBody>
      </p:sp>
      <p:cxnSp>
        <p:nvCxnSpPr>
          <p:cNvPr id="7" name="Straight Connector 6"/>
          <p:cNvCxnSpPr/>
          <p:nvPr userDrawn="1"/>
        </p:nvCxnSpPr>
        <p:spPr>
          <a:xfrm flipH="1">
            <a:off x="285750" y="1463675"/>
            <a:ext cx="5276850" cy="0"/>
          </a:xfrm>
          <a:prstGeom prst="line">
            <a:avLst/>
          </a:prstGeom>
          <a:ln>
            <a:solidFill>
              <a:srgbClr val="E95273"/>
            </a:solidFill>
          </a:ln>
        </p:spPr>
        <p:style>
          <a:lnRef idx="1">
            <a:schemeClr val="accent1"/>
          </a:lnRef>
          <a:fillRef idx="0">
            <a:schemeClr val="accent1"/>
          </a:fillRef>
          <a:effectRef idx="0">
            <a:schemeClr val="accent1"/>
          </a:effectRef>
          <a:fontRef idx="minor">
            <a:schemeClr val="tx1"/>
          </a:fontRef>
        </p:style>
      </p:cxnSp>
      <p:sp>
        <p:nvSpPr>
          <p:cNvPr id="12" name="Picture Placeholder 7"/>
          <p:cNvSpPr>
            <a:spLocks noGrp="1"/>
          </p:cNvSpPr>
          <p:nvPr>
            <p:ph type="pic" sz="quarter" idx="15"/>
          </p:nvPr>
        </p:nvSpPr>
        <p:spPr>
          <a:xfrm>
            <a:off x="6514098" y="1877326"/>
            <a:ext cx="5665788" cy="3478212"/>
          </a:xfrm>
          <a:prstGeom prst="rect">
            <a:avLst/>
          </a:prstGeom>
        </p:spPr>
        <p:txBody>
          <a:bodyPr rtlCol="0">
            <a:normAutofit/>
          </a:bodyPr>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baseline="0">
                <a:solidFill>
                  <a:schemeClr val="bg1">
                    <a:lumMod val="50000"/>
                  </a:schemeClr>
                </a:solidFill>
              </a:defRPr>
            </a:lvl1pPr>
          </a:lstStyle>
          <a:p>
            <a:pPr lvl="0"/>
            <a:r>
              <a:rPr lang="en-US" noProof="0" dirty="0"/>
              <a:t>Drag picture to placeholder or click icon to add</a:t>
            </a:r>
          </a:p>
        </p:txBody>
      </p:sp>
      <p:sp>
        <p:nvSpPr>
          <p:cNvPr id="13" name="Text Placeholder 23"/>
          <p:cNvSpPr>
            <a:spLocks noGrp="1"/>
          </p:cNvSpPr>
          <p:nvPr>
            <p:ph type="body" sz="quarter" idx="13"/>
          </p:nvPr>
        </p:nvSpPr>
        <p:spPr>
          <a:xfrm>
            <a:off x="453178" y="388056"/>
            <a:ext cx="4877040" cy="906698"/>
          </a:xfrm>
        </p:spPr>
        <p:txBody>
          <a:bodyPr>
            <a:normAutofit/>
          </a:bodyPr>
          <a:lstStyle>
            <a:lvl1pPr marL="0" indent="0" algn="l">
              <a:buNone/>
              <a:defRPr sz="3600">
                <a:solidFill>
                  <a:srgbClr val="7F7F7F"/>
                </a:solidFill>
                <a:latin typeface="+mn-lt"/>
              </a:defRPr>
            </a:lvl1pPr>
          </a:lstStyle>
          <a:p>
            <a:pPr lvl="0"/>
            <a:r>
              <a:rPr lang="en-US"/>
              <a:t>Click to edit Master text styles</a:t>
            </a:r>
          </a:p>
        </p:txBody>
      </p:sp>
      <p:sp>
        <p:nvSpPr>
          <p:cNvPr id="14" name="Text Placeholder 25"/>
          <p:cNvSpPr>
            <a:spLocks noGrp="1"/>
          </p:cNvSpPr>
          <p:nvPr>
            <p:ph type="body" sz="quarter" idx="14"/>
          </p:nvPr>
        </p:nvSpPr>
        <p:spPr>
          <a:xfrm>
            <a:off x="453178" y="1631415"/>
            <a:ext cx="4877040" cy="4450443"/>
          </a:xfrm>
        </p:spPr>
        <p:txBody>
          <a:bodyPr>
            <a:noAutofit/>
          </a:bodyPr>
          <a:lstStyle>
            <a:lvl1pPr marL="0" indent="0" algn="l">
              <a:buNone/>
              <a:defRPr sz="24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Click to edit Master text styles</a:t>
            </a:r>
          </a:p>
        </p:txBody>
      </p:sp>
    </p:spTree>
    <p:extLst>
      <p:ext uri="{BB962C8B-B14F-4D97-AF65-F5344CB8AC3E}">
        <p14:creationId xmlns:p14="http://schemas.microsoft.com/office/powerpoint/2010/main" val="35830204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URQUOISE ICON CIRCLE - with photo &amp; text">
    <p:spTree>
      <p:nvGrpSpPr>
        <p:cNvPr id="1" name=""/>
        <p:cNvGrpSpPr/>
        <p:nvPr/>
      </p:nvGrpSpPr>
      <p:grpSpPr>
        <a:xfrm>
          <a:off x="0" y="0"/>
          <a:ext cx="0" cy="0"/>
          <a:chOff x="0" y="0"/>
          <a:chExt cx="0" cy="0"/>
        </a:xfrm>
      </p:grpSpPr>
      <p:sp>
        <p:nvSpPr>
          <p:cNvPr id="20" name="Text Placeholder 25"/>
          <p:cNvSpPr>
            <a:spLocks noGrp="1"/>
          </p:cNvSpPr>
          <p:nvPr>
            <p:ph type="body" sz="quarter" idx="20" hasCustomPrompt="1"/>
          </p:nvPr>
        </p:nvSpPr>
        <p:spPr>
          <a:xfrm>
            <a:off x="6150077" y="2157413"/>
            <a:ext cx="5551386" cy="3631644"/>
          </a:xfrm>
        </p:spPr>
        <p:txBody>
          <a:bodyPr>
            <a:noAutofit/>
          </a:bodyPr>
          <a:lstStyle>
            <a:lvl1pPr marL="0" indent="0" algn="l">
              <a:buClr>
                <a:srgbClr val="EA1D76"/>
              </a:buClr>
              <a:buFont typeface="Arial" charset="0"/>
              <a:buNone/>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21" name="Straight Connector 20"/>
          <p:cNvCxnSpPr/>
          <p:nvPr userDrawn="1"/>
        </p:nvCxnSpPr>
        <p:spPr>
          <a:xfrm flipH="1">
            <a:off x="-3076" y="1779018"/>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29" name="Picture Placeholder 2"/>
          <p:cNvSpPr>
            <a:spLocks noGrp="1"/>
          </p:cNvSpPr>
          <p:nvPr>
            <p:ph type="pic" sz="quarter" idx="21" hasCustomPrompt="1"/>
          </p:nvPr>
        </p:nvSpPr>
        <p:spPr>
          <a:xfrm>
            <a:off x="608086" y="1404496"/>
            <a:ext cx="4849824" cy="4879740"/>
          </a:xfrm>
          <a:custGeom>
            <a:avLst/>
            <a:gdLst>
              <a:gd name="connsiteX0" fmla="*/ 0 w 4904103"/>
              <a:gd name="connsiteY0" fmla="*/ 2452052 h 4904103"/>
              <a:gd name="connsiteX1" fmla="*/ 2452052 w 4904103"/>
              <a:gd name="connsiteY1" fmla="*/ 0 h 4904103"/>
              <a:gd name="connsiteX2" fmla="*/ 4904104 w 4904103"/>
              <a:gd name="connsiteY2" fmla="*/ 2452052 h 4904103"/>
              <a:gd name="connsiteX3" fmla="*/ 2452052 w 4904103"/>
              <a:gd name="connsiteY3" fmla="*/ 4904104 h 4904103"/>
              <a:gd name="connsiteX4" fmla="*/ 0 w 4904103"/>
              <a:gd name="connsiteY4" fmla="*/ 2452052 h 4904103"/>
              <a:gd name="connsiteX0" fmla="*/ 7934 w 4912038"/>
              <a:gd name="connsiteY0" fmla="*/ 2452052 h 4904104"/>
              <a:gd name="connsiteX1" fmla="*/ 2459986 w 4912038"/>
              <a:gd name="connsiteY1" fmla="*/ 0 h 4904104"/>
              <a:gd name="connsiteX2" fmla="*/ 4912038 w 4912038"/>
              <a:gd name="connsiteY2" fmla="*/ 2452052 h 4904104"/>
              <a:gd name="connsiteX3" fmla="*/ 2459986 w 4912038"/>
              <a:gd name="connsiteY3" fmla="*/ 4904104 h 4904104"/>
              <a:gd name="connsiteX4" fmla="*/ 7934 w 4912038"/>
              <a:gd name="connsiteY4" fmla="*/ 2452052 h 4904104"/>
              <a:gd name="connsiteX0" fmla="*/ 46476 w 4950580"/>
              <a:gd name="connsiteY0" fmla="*/ 2544376 h 4996428"/>
              <a:gd name="connsiteX1" fmla="*/ 1011755 w 4950580"/>
              <a:gd name="connsiteY1" fmla="*/ 711790 h 4996428"/>
              <a:gd name="connsiteX2" fmla="*/ 2498528 w 4950580"/>
              <a:gd name="connsiteY2" fmla="*/ 92324 h 4996428"/>
              <a:gd name="connsiteX3" fmla="*/ 4950580 w 4950580"/>
              <a:gd name="connsiteY3" fmla="*/ 2544376 h 4996428"/>
              <a:gd name="connsiteX4" fmla="*/ 2498528 w 4950580"/>
              <a:gd name="connsiteY4" fmla="*/ 4996428 h 4996428"/>
              <a:gd name="connsiteX5" fmla="*/ 46476 w 4950580"/>
              <a:gd name="connsiteY5" fmla="*/ 2544376 h 4996428"/>
              <a:gd name="connsiteX0" fmla="*/ 45841 w 4949945"/>
              <a:gd name="connsiteY0" fmla="*/ 2544376 h 4996428"/>
              <a:gd name="connsiteX1" fmla="*/ 1011120 w 4949945"/>
              <a:gd name="connsiteY1" fmla="*/ 711790 h 4996428"/>
              <a:gd name="connsiteX2" fmla="*/ 2497893 w 4949945"/>
              <a:gd name="connsiteY2" fmla="*/ 92324 h 4996428"/>
              <a:gd name="connsiteX3" fmla="*/ 4949945 w 4949945"/>
              <a:gd name="connsiteY3" fmla="*/ 2544376 h 4996428"/>
              <a:gd name="connsiteX4" fmla="*/ 2497893 w 4949945"/>
              <a:gd name="connsiteY4" fmla="*/ 4996428 h 4996428"/>
              <a:gd name="connsiteX5" fmla="*/ 45841 w 4949945"/>
              <a:gd name="connsiteY5" fmla="*/ 2544376 h 4996428"/>
              <a:gd name="connsiteX0" fmla="*/ 26997 w 4931101"/>
              <a:gd name="connsiteY0" fmla="*/ 2513559 h 4965611"/>
              <a:gd name="connsiteX1" fmla="*/ 1242999 w 4931101"/>
              <a:gd name="connsiteY1" fmla="*/ 887451 h 4965611"/>
              <a:gd name="connsiteX2" fmla="*/ 2479049 w 4931101"/>
              <a:gd name="connsiteY2" fmla="*/ 61507 h 4965611"/>
              <a:gd name="connsiteX3" fmla="*/ 4931101 w 4931101"/>
              <a:gd name="connsiteY3" fmla="*/ 2513559 h 4965611"/>
              <a:gd name="connsiteX4" fmla="*/ 2479049 w 4931101"/>
              <a:gd name="connsiteY4" fmla="*/ 4965611 h 4965611"/>
              <a:gd name="connsiteX5" fmla="*/ 26997 w 4931101"/>
              <a:gd name="connsiteY5" fmla="*/ 2513559 h 4965611"/>
              <a:gd name="connsiteX0" fmla="*/ 46172 w 4950276"/>
              <a:gd name="connsiteY0" fmla="*/ 2513559 h 4965611"/>
              <a:gd name="connsiteX1" fmla="*/ 1262174 w 4950276"/>
              <a:gd name="connsiteY1" fmla="*/ 887451 h 4965611"/>
              <a:gd name="connsiteX2" fmla="*/ 2498224 w 4950276"/>
              <a:gd name="connsiteY2" fmla="*/ 61507 h 4965611"/>
              <a:gd name="connsiteX3" fmla="*/ 4950276 w 4950276"/>
              <a:gd name="connsiteY3" fmla="*/ 2513559 h 4965611"/>
              <a:gd name="connsiteX4" fmla="*/ 2498224 w 4950276"/>
              <a:gd name="connsiteY4" fmla="*/ 4965611 h 4965611"/>
              <a:gd name="connsiteX5" fmla="*/ 46172 w 4950276"/>
              <a:gd name="connsiteY5" fmla="*/ 2513559 h 4965611"/>
              <a:gd name="connsiteX0" fmla="*/ 48053 w 4922660"/>
              <a:gd name="connsiteY0" fmla="*/ 2720036 h 4966157"/>
              <a:gd name="connsiteX1" fmla="*/ 1234558 w 4922660"/>
              <a:gd name="connsiteY1" fmla="*/ 887451 h 4966157"/>
              <a:gd name="connsiteX2" fmla="*/ 2470608 w 4922660"/>
              <a:gd name="connsiteY2" fmla="*/ 61507 h 4966157"/>
              <a:gd name="connsiteX3" fmla="*/ 4922660 w 4922660"/>
              <a:gd name="connsiteY3" fmla="*/ 2513559 h 4966157"/>
              <a:gd name="connsiteX4" fmla="*/ 2470608 w 4922660"/>
              <a:gd name="connsiteY4" fmla="*/ 4965611 h 4966157"/>
              <a:gd name="connsiteX5" fmla="*/ 48053 w 4922660"/>
              <a:gd name="connsiteY5" fmla="*/ 2720036 h 4966157"/>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61473 h 5008581"/>
              <a:gd name="connsiteX1" fmla="*/ 1215769 w 4903871"/>
              <a:gd name="connsiteY1" fmla="*/ 928888 h 5008581"/>
              <a:gd name="connsiteX2" fmla="*/ 2599303 w 4903871"/>
              <a:gd name="connsiteY2" fmla="*/ 58698 h 5008581"/>
              <a:gd name="connsiteX3" fmla="*/ 4903871 w 4903871"/>
              <a:gd name="connsiteY3" fmla="*/ 2554996 h 5008581"/>
              <a:gd name="connsiteX4" fmla="*/ 2451819 w 4903871"/>
              <a:gd name="connsiteY4" fmla="*/ 5007048 h 5008581"/>
              <a:gd name="connsiteX5" fmla="*/ 29264 w 4903871"/>
              <a:gd name="connsiteY5" fmla="*/ 2761473 h 5008581"/>
              <a:gd name="connsiteX0" fmla="*/ 29264 w 4903871"/>
              <a:gd name="connsiteY0" fmla="*/ 2775833 h 5022941"/>
              <a:gd name="connsiteX1" fmla="*/ 1215769 w 4903871"/>
              <a:gd name="connsiteY1" fmla="*/ 943248 h 5022941"/>
              <a:gd name="connsiteX2" fmla="*/ 2599303 w 4903871"/>
              <a:gd name="connsiteY2" fmla="*/ 73058 h 5022941"/>
              <a:gd name="connsiteX3" fmla="*/ 4903871 w 4903871"/>
              <a:gd name="connsiteY3" fmla="*/ 2569356 h 5022941"/>
              <a:gd name="connsiteX4" fmla="*/ 2451819 w 4903871"/>
              <a:gd name="connsiteY4" fmla="*/ 5021408 h 5022941"/>
              <a:gd name="connsiteX5" fmla="*/ 29264 w 4903871"/>
              <a:gd name="connsiteY5" fmla="*/ 2775833 h 5022941"/>
              <a:gd name="connsiteX0" fmla="*/ 15925 w 4890532"/>
              <a:gd name="connsiteY0" fmla="*/ 2765410 h 5011527"/>
              <a:gd name="connsiteX1" fmla="*/ 1600637 w 4890532"/>
              <a:gd name="connsiteY1" fmla="*/ 1006567 h 5011527"/>
              <a:gd name="connsiteX2" fmla="*/ 2585964 w 4890532"/>
              <a:gd name="connsiteY2" fmla="*/ 62635 h 5011527"/>
              <a:gd name="connsiteX3" fmla="*/ 4890532 w 4890532"/>
              <a:gd name="connsiteY3" fmla="*/ 2558933 h 5011527"/>
              <a:gd name="connsiteX4" fmla="*/ 2438480 w 4890532"/>
              <a:gd name="connsiteY4" fmla="*/ 5010985 h 5011527"/>
              <a:gd name="connsiteX5" fmla="*/ 15925 w 4890532"/>
              <a:gd name="connsiteY5" fmla="*/ 2765410 h 5011527"/>
              <a:gd name="connsiteX0" fmla="*/ 194654 w 5069261"/>
              <a:gd name="connsiteY0" fmla="*/ 2763498 h 5009614"/>
              <a:gd name="connsiteX1" fmla="*/ 776475 w 5069261"/>
              <a:gd name="connsiteY1" fmla="*/ 1019403 h 5009614"/>
              <a:gd name="connsiteX2" fmla="*/ 2764693 w 5069261"/>
              <a:gd name="connsiteY2" fmla="*/ 60723 h 5009614"/>
              <a:gd name="connsiteX3" fmla="*/ 5069261 w 5069261"/>
              <a:gd name="connsiteY3" fmla="*/ 2557021 h 5009614"/>
              <a:gd name="connsiteX4" fmla="*/ 2617209 w 5069261"/>
              <a:gd name="connsiteY4" fmla="*/ 5009073 h 5009614"/>
              <a:gd name="connsiteX5" fmla="*/ 194654 w 5069261"/>
              <a:gd name="connsiteY5" fmla="*/ 2763498 h 5009614"/>
              <a:gd name="connsiteX0" fmla="*/ 194654 w 5069261"/>
              <a:gd name="connsiteY0" fmla="*/ 2793721 h 5039837"/>
              <a:gd name="connsiteX1" fmla="*/ 776475 w 5069261"/>
              <a:gd name="connsiteY1" fmla="*/ 1049626 h 5039837"/>
              <a:gd name="connsiteX2" fmla="*/ 1218926 w 5069261"/>
              <a:gd name="connsiteY2" fmla="*/ 592426 h 5039837"/>
              <a:gd name="connsiteX3" fmla="*/ 2764693 w 5069261"/>
              <a:gd name="connsiteY3" fmla="*/ 90946 h 5039837"/>
              <a:gd name="connsiteX4" fmla="*/ 5069261 w 5069261"/>
              <a:gd name="connsiteY4" fmla="*/ 2587244 h 5039837"/>
              <a:gd name="connsiteX5" fmla="*/ 2617209 w 5069261"/>
              <a:gd name="connsiteY5" fmla="*/ 5039296 h 5039837"/>
              <a:gd name="connsiteX6" fmla="*/ 194654 w 5069261"/>
              <a:gd name="connsiteY6" fmla="*/ 2793721 h 5039837"/>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704662 h 4950778"/>
              <a:gd name="connsiteX1" fmla="*/ 776475 w 5069261"/>
              <a:gd name="connsiteY1" fmla="*/ 960567 h 4950778"/>
              <a:gd name="connsiteX2" fmla="*/ 1513894 w 5069261"/>
              <a:gd name="connsiteY2" fmla="*/ 326386 h 4950778"/>
              <a:gd name="connsiteX3" fmla="*/ 2764693 w 5069261"/>
              <a:gd name="connsiteY3" fmla="*/ 1887 h 4950778"/>
              <a:gd name="connsiteX4" fmla="*/ 5069261 w 5069261"/>
              <a:gd name="connsiteY4" fmla="*/ 2498185 h 4950778"/>
              <a:gd name="connsiteX5" fmla="*/ 2617209 w 5069261"/>
              <a:gd name="connsiteY5" fmla="*/ 4950237 h 4950778"/>
              <a:gd name="connsiteX6" fmla="*/ 194654 w 5069261"/>
              <a:gd name="connsiteY6" fmla="*/ 2704662 h 4950778"/>
              <a:gd name="connsiteX0" fmla="*/ 194654 w 5069261"/>
              <a:gd name="connsiteY0" fmla="*/ 2617527 h 4863643"/>
              <a:gd name="connsiteX1" fmla="*/ 776475 w 5069261"/>
              <a:gd name="connsiteY1" fmla="*/ 873432 h 4863643"/>
              <a:gd name="connsiteX2" fmla="*/ 1513894 w 5069261"/>
              <a:gd name="connsiteY2" fmla="*/ 239251 h 4863643"/>
              <a:gd name="connsiteX3" fmla="*/ 2823686 w 5069261"/>
              <a:gd name="connsiteY3" fmla="*/ 3242 h 4863643"/>
              <a:gd name="connsiteX4" fmla="*/ 5069261 w 5069261"/>
              <a:gd name="connsiteY4" fmla="*/ 2411050 h 4863643"/>
              <a:gd name="connsiteX5" fmla="*/ 2617209 w 5069261"/>
              <a:gd name="connsiteY5" fmla="*/ 4863102 h 4863643"/>
              <a:gd name="connsiteX6" fmla="*/ 194654 w 5069261"/>
              <a:gd name="connsiteY6" fmla="*/ 2617527 h 4863643"/>
              <a:gd name="connsiteX0" fmla="*/ 194654 w 5069261"/>
              <a:gd name="connsiteY0" fmla="*/ 2631933 h 4878049"/>
              <a:gd name="connsiteX1" fmla="*/ 776475 w 5069261"/>
              <a:gd name="connsiteY1" fmla="*/ 887838 h 4878049"/>
              <a:gd name="connsiteX2" fmla="*/ 1513894 w 5069261"/>
              <a:gd name="connsiteY2" fmla="*/ 253657 h 4878049"/>
              <a:gd name="connsiteX3" fmla="*/ 2823686 w 5069261"/>
              <a:gd name="connsiteY3" fmla="*/ 2899 h 4878049"/>
              <a:gd name="connsiteX4" fmla="*/ 5069261 w 5069261"/>
              <a:gd name="connsiteY4" fmla="*/ 2425456 h 4878049"/>
              <a:gd name="connsiteX5" fmla="*/ 2617209 w 5069261"/>
              <a:gd name="connsiteY5" fmla="*/ 4877508 h 4878049"/>
              <a:gd name="connsiteX6" fmla="*/ 194654 w 5069261"/>
              <a:gd name="connsiteY6" fmla="*/ 2631933 h 4878049"/>
              <a:gd name="connsiteX0" fmla="*/ 16653 w 4891260"/>
              <a:gd name="connsiteY0" fmla="*/ 2631933 h 4878213"/>
              <a:gd name="connsiteX1" fmla="*/ 598474 w 4891260"/>
              <a:gd name="connsiteY1" fmla="*/ 887838 h 4878213"/>
              <a:gd name="connsiteX2" fmla="*/ 1335893 w 4891260"/>
              <a:gd name="connsiteY2" fmla="*/ 253657 h 4878213"/>
              <a:gd name="connsiteX3" fmla="*/ 2645685 w 4891260"/>
              <a:gd name="connsiteY3" fmla="*/ 2899 h 4878213"/>
              <a:gd name="connsiteX4" fmla="*/ 4891260 w 4891260"/>
              <a:gd name="connsiteY4" fmla="*/ 2425456 h 4878213"/>
              <a:gd name="connsiteX5" fmla="*/ 2439208 w 4891260"/>
              <a:gd name="connsiteY5" fmla="*/ 4877508 h 4878213"/>
              <a:gd name="connsiteX6" fmla="*/ 16653 w 4891260"/>
              <a:gd name="connsiteY6" fmla="*/ 2631933 h 4878213"/>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859 w 4845221"/>
              <a:gd name="connsiteY0" fmla="*/ 2572939 h 4877951"/>
              <a:gd name="connsiteX1" fmla="*/ 552435 w 4845221"/>
              <a:gd name="connsiteY1" fmla="*/ 887838 h 4877951"/>
              <a:gd name="connsiteX2" fmla="*/ 1289854 w 4845221"/>
              <a:gd name="connsiteY2" fmla="*/ 253657 h 4877951"/>
              <a:gd name="connsiteX3" fmla="*/ 2599646 w 4845221"/>
              <a:gd name="connsiteY3" fmla="*/ 2899 h 4877951"/>
              <a:gd name="connsiteX4" fmla="*/ 4845221 w 4845221"/>
              <a:gd name="connsiteY4" fmla="*/ 2425456 h 4877951"/>
              <a:gd name="connsiteX5" fmla="*/ 2393169 w 4845221"/>
              <a:gd name="connsiteY5" fmla="*/ 4877508 h 4877951"/>
              <a:gd name="connsiteX6" fmla="*/ 14859 w 4845221"/>
              <a:gd name="connsiteY6" fmla="*/ 2572939 h 4877951"/>
              <a:gd name="connsiteX0" fmla="*/ 2508 w 4832870"/>
              <a:gd name="connsiteY0" fmla="*/ 2572939 h 4877927"/>
              <a:gd name="connsiteX1" fmla="*/ 540084 w 4832870"/>
              <a:gd name="connsiteY1" fmla="*/ 887838 h 4877927"/>
              <a:gd name="connsiteX2" fmla="*/ 1277503 w 4832870"/>
              <a:gd name="connsiteY2" fmla="*/ 253657 h 4877927"/>
              <a:gd name="connsiteX3" fmla="*/ 2587295 w 4832870"/>
              <a:gd name="connsiteY3" fmla="*/ 2899 h 4877927"/>
              <a:gd name="connsiteX4" fmla="*/ 4832870 w 4832870"/>
              <a:gd name="connsiteY4" fmla="*/ 2425456 h 4877927"/>
              <a:gd name="connsiteX5" fmla="*/ 2380818 w 4832870"/>
              <a:gd name="connsiteY5" fmla="*/ 4877508 h 4877927"/>
              <a:gd name="connsiteX6" fmla="*/ 2508 w 4832870"/>
              <a:gd name="connsiteY6" fmla="*/ 2572939 h 4877927"/>
              <a:gd name="connsiteX0" fmla="*/ 2349 w 4847459"/>
              <a:gd name="connsiteY0" fmla="*/ 2587687 h 4878020"/>
              <a:gd name="connsiteX1" fmla="*/ 554673 w 4847459"/>
              <a:gd name="connsiteY1" fmla="*/ 887838 h 4878020"/>
              <a:gd name="connsiteX2" fmla="*/ 1292092 w 4847459"/>
              <a:gd name="connsiteY2" fmla="*/ 253657 h 4878020"/>
              <a:gd name="connsiteX3" fmla="*/ 2601884 w 4847459"/>
              <a:gd name="connsiteY3" fmla="*/ 2899 h 4878020"/>
              <a:gd name="connsiteX4" fmla="*/ 4847459 w 4847459"/>
              <a:gd name="connsiteY4" fmla="*/ 2425456 h 4878020"/>
              <a:gd name="connsiteX5" fmla="*/ 2395407 w 4847459"/>
              <a:gd name="connsiteY5" fmla="*/ 4877508 h 4878020"/>
              <a:gd name="connsiteX6" fmla="*/ 2349 w 4847459"/>
              <a:gd name="connsiteY6" fmla="*/ 2587687 h 4878020"/>
              <a:gd name="connsiteX0" fmla="*/ 2349 w 4847459"/>
              <a:gd name="connsiteY0" fmla="*/ 2587687 h 4879638"/>
              <a:gd name="connsiteX1" fmla="*/ 554673 w 4847459"/>
              <a:gd name="connsiteY1" fmla="*/ 887838 h 4879638"/>
              <a:gd name="connsiteX2" fmla="*/ 1292092 w 4847459"/>
              <a:gd name="connsiteY2" fmla="*/ 253657 h 4879638"/>
              <a:gd name="connsiteX3" fmla="*/ 2601884 w 4847459"/>
              <a:gd name="connsiteY3" fmla="*/ 2899 h 4879638"/>
              <a:gd name="connsiteX4" fmla="*/ 4847459 w 4847459"/>
              <a:gd name="connsiteY4" fmla="*/ 2425456 h 4879638"/>
              <a:gd name="connsiteX5" fmla="*/ 2395407 w 4847459"/>
              <a:gd name="connsiteY5" fmla="*/ 4877508 h 4879638"/>
              <a:gd name="connsiteX6" fmla="*/ 2349 w 4847459"/>
              <a:gd name="connsiteY6" fmla="*/ 2587687 h 4879638"/>
              <a:gd name="connsiteX0" fmla="*/ 2349 w 4847459"/>
              <a:gd name="connsiteY0" fmla="*/ 2587687 h 4880814"/>
              <a:gd name="connsiteX1" fmla="*/ 554673 w 4847459"/>
              <a:gd name="connsiteY1" fmla="*/ 887838 h 4880814"/>
              <a:gd name="connsiteX2" fmla="*/ 1292092 w 4847459"/>
              <a:gd name="connsiteY2" fmla="*/ 253657 h 4880814"/>
              <a:gd name="connsiteX3" fmla="*/ 2601884 w 4847459"/>
              <a:gd name="connsiteY3" fmla="*/ 2899 h 4880814"/>
              <a:gd name="connsiteX4" fmla="*/ 4847459 w 4847459"/>
              <a:gd name="connsiteY4" fmla="*/ 2425456 h 4880814"/>
              <a:gd name="connsiteX5" fmla="*/ 2395407 w 4847459"/>
              <a:gd name="connsiteY5" fmla="*/ 4877508 h 4880814"/>
              <a:gd name="connsiteX6" fmla="*/ 2349 w 4847459"/>
              <a:gd name="connsiteY6" fmla="*/ 2587687 h 4880814"/>
              <a:gd name="connsiteX0" fmla="*/ 2349 w 4847459"/>
              <a:gd name="connsiteY0" fmla="*/ 2587687 h 4882213"/>
              <a:gd name="connsiteX1" fmla="*/ 554673 w 4847459"/>
              <a:gd name="connsiteY1" fmla="*/ 887838 h 4882213"/>
              <a:gd name="connsiteX2" fmla="*/ 1292092 w 4847459"/>
              <a:gd name="connsiteY2" fmla="*/ 253657 h 4882213"/>
              <a:gd name="connsiteX3" fmla="*/ 2601884 w 4847459"/>
              <a:gd name="connsiteY3" fmla="*/ 2899 h 4882213"/>
              <a:gd name="connsiteX4" fmla="*/ 4847459 w 4847459"/>
              <a:gd name="connsiteY4" fmla="*/ 2425456 h 4882213"/>
              <a:gd name="connsiteX5" fmla="*/ 2395407 w 4847459"/>
              <a:gd name="connsiteY5" fmla="*/ 4877508 h 4882213"/>
              <a:gd name="connsiteX6" fmla="*/ 2349 w 4847459"/>
              <a:gd name="connsiteY6" fmla="*/ 2587687 h 4882213"/>
              <a:gd name="connsiteX0" fmla="*/ 2349 w 4788465"/>
              <a:gd name="connsiteY0" fmla="*/ 2725837 h 5015868"/>
              <a:gd name="connsiteX1" fmla="*/ 554673 w 4788465"/>
              <a:gd name="connsiteY1" fmla="*/ 1025988 h 5015868"/>
              <a:gd name="connsiteX2" fmla="*/ 1292092 w 4788465"/>
              <a:gd name="connsiteY2" fmla="*/ 391807 h 5015868"/>
              <a:gd name="connsiteX3" fmla="*/ 2601884 w 4788465"/>
              <a:gd name="connsiteY3" fmla="*/ 141049 h 5015868"/>
              <a:gd name="connsiteX4" fmla="*/ 4788465 w 4788465"/>
              <a:gd name="connsiteY4" fmla="*/ 2622599 h 5015868"/>
              <a:gd name="connsiteX5" fmla="*/ 2395407 w 4788465"/>
              <a:gd name="connsiteY5" fmla="*/ 5015658 h 5015868"/>
              <a:gd name="connsiteX6" fmla="*/ 2349 w 4788465"/>
              <a:gd name="connsiteY6" fmla="*/ 2725837 h 5015868"/>
              <a:gd name="connsiteX0" fmla="*/ 2349 w 4817962"/>
              <a:gd name="connsiteY0" fmla="*/ 2726902 h 5016878"/>
              <a:gd name="connsiteX1" fmla="*/ 554673 w 4817962"/>
              <a:gd name="connsiteY1" fmla="*/ 1027053 h 5016878"/>
              <a:gd name="connsiteX2" fmla="*/ 1292092 w 4817962"/>
              <a:gd name="connsiteY2" fmla="*/ 392872 h 5016878"/>
              <a:gd name="connsiteX3" fmla="*/ 2601884 w 4817962"/>
              <a:gd name="connsiteY3" fmla="*/ 142114 h 5016878"/>
              <a:gd name="connsiteX4" fmla="*/ 4817962 w 4817962"/>
              <a:gd name="connsiteY4" fmla="*/ 2638412 h 5016878"/>
              <a:gd name="connsiteX5" fmla="*/ 2395407 w 4817962"/>
              <a:gd name="connsiteY5" fmla="*/ 5016723 h 5016878"/>
              <a:gd name="connsiteX6" fmla="*/ 2349 w 4817962"/>
              <a:gd name="connsiteY6" fmla="*/ 2726902 h 5016878"/>
              <a:gd name="connsiteX0" fmla="*/ 2349 w 4817962"/>
              <a:gd name="connsiteY0" fmla="*/ 2599752 h 4889728"/>
              <a:gd name="connsiteX1" fmla="*/ 554673 w 4817962"/>
              <a:gd name="connsiteY1" fmla="*/ 899903 h 4889728"/>
              <a:gd name="connsiteX2" fmla="*/ 1292092 w 4817962"/>
              <a:gd name="connsiteY2" fmla="*/ 265722 h 4889728"/>
              <a:gd name="connsiteX3" fmla="*/ 2601884 w 4817962"/>
              <a:gd name="connsiteY3" fmla="*/ 14964 h 4889728"/>
              <a:gd name="connsiteX4" fmla="*/ 4817962 w 4817962"/>
              <a:gd name="connsiteY4" fmla="*/ 2511262 h 4889728"/>
              <a:gd name="connsiteX5" fmla="*/ 2395407 w 4817962"/>
              <a:gd name="connsiteY5" fmla="*/ 4889573 h 4889728"/>
              <a:gd name="connsiteX6" fmla="*/ 2349 w 4817962"/>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1979 w 4817592"/>
              <a:gd name="connsiteY0" fmla="*/ 2599752 h 4889728"/>
              <a:gd name="connsiteX1" fmla="*/ 554303 w 4817592"/>
              <a:gd name="connsiteY1" fmla="*/ 899903 h 4889728"/>
              <a:gd name="connsiteX2" fmla="*/ 1291722 w 4817592"/>
              <a:gd name="connsiteY2" fmla="*/ 265722 h 4889728"/>
              <a:gd name="connsiteX3" fmla="*/ 2601514 w 4817592"/>
              <a:gd name="connsiteY3" fmla="*/ 14964 h 4889728"/>
              <a:gd name="connsiteX4" fmla="*/ 4817592 w 4817592"/>
              <a:gd name="connsiteY4" fmla="*/ 2511262 h 4889728"/>
              <a:gd name="connsiteX5" fmla="*/ 2395037 w 4817592"/>
              <a:gd name="connsiteY5" fmla="*/ 4889573 h 4889728"/>
              <a:gd name="connsiteX6" fmla="*/ 1979 w 4817592"/>
              <a:gd name="connsiteY6" fmla="*/ 2599752 h 4889728"/>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31422 h 4877357"/>
              <a:gd name="connsiteX1" fmla="*/ 583259 w 4846548"/>
              <a:gd name="connsiteY1" fmla="*/ 887327 h 4877357"/>
              <a:gd name="connsiteX2" fmla="*/ 1320678 w 4846548"/>
              <a:gd name="connsiteY2" fmla="*/ 253146 h 4877357"/>
              <a:gd name="connsiteX3" fmla="*/ 2630470 w 4846548"/>
              <a:gd name="connsiteY3" fmla="*/ 2388 h 4877357"/>
              <a:gd name="connsiteX4" fmla="*/ 4846548 w 4846548"/>
              <a:gd name="connsiteY4" fmla="*/ 2498686 h 4877357"/>
              <a:gd name="connsiteX5" fmla="*/ 2423993 w 4846548"/>
              <a:gd name="connsiteY5" fmla="*/ 4876997 h 4877357"/>
              <a:gd name="connsiteX6" fmla="*/ 1438 w 4846548"/>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774250 h 5020185"/>
              <a:gd name="connsiteX1" fmla="*/ 583524 w 4846813"/>
              <a:gd name="connsiteY1" fmla="*/ 1030155 h 5020185"/>
              <a:gd name="connsiteX2" fmla="*/ 1362778 w 4846813"/>
              <a:gd name="connsiteY2" fmla="*/ 384021 h 5020185"/>
              <a:gd name="connsiteX3" fmla="*/ 2630735 w 4846813"/>
              <a:gd name="connsiteY3" fmla="*/ 145216 h 5020185"/>
              <a:gd name="connsiteX4" fmla="*/ 4846813 w 4846813"/>
              <a:gd name="connsiteY4" fmla="*/ 2641514 h 5020185"/>
              <a:gd name="connsiteX5" fmla="*/ 2424258 w 4846813"/>
              <a:gd name="connsiteY5" fmla="*/ 5019825 h 5020185"/>
              <a:gd name="connsiteX6" fmla="*/ 1703 w 4846813"/>
              <a:gd name="connsiteY6" fmla="*/ 2774250 h 5020185"/>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49824" h="4879740">
                <a:moveTo>
                  <a:pt x="4714" y="2633904"/>
                </a:moveTo>
                <a:cubicBezTo>
                  <a:pt x="-41102" y="1753807"/>
                  <a:pt x="254397" y="1247878"/>
                  <a:pt x="574582" y="853951"/>
                </a:cubicBezTo>
                <a:cubicBezTo>
                  <a:pt x="743953" y="976126"/>
                  <a:pt x="1488382" y="955180"/>
                  <a:pt x="1365789" y="243675"/>
                </a:cubicBezTo>
                <a:cubicBezTo>
                  <a:pt x="1697159" y="83895"/>
                  <a:pt x="2172603" y="-24744"/>
                  <a:pt x="2633746" y="4870"/>
                </a:cubicBezTo>
                <a:cubicBezTo>
                  <a:pt x="3094889" y="34484"/>
                  <a:pt x="4770877" y="249696"/>
                  <a:pt x="4849824" y="2501168"/>
                </a:cubicBezTo>
                <a:cubicBezTo>
                  <a:pt x="4823509" y="3714086"/>
                  <a:pt x="4013078" y="4857356"/>
                  <a:pt x="2427269" y="4879479"/>
                </a:cubicBezTo>
                <a:cubicBezTo>
                  <a:pt x="841460" y="4901602"/>
                  <a:pt x="50530" y="3514001"/>
                  <a:pt x="4714" y="2633904"/>
                </a:cubicBezTo>
                <a:close/>
              </a:path>
            </a:pathLst>
          </a:custGeom>
          <a:ln>
            <a:noFill/>
          </a:ln>
        </p:spPr>
        <p:txBody>
          <a:bodyPr anchor="ctr">
            <a:normAutofit/>
          </a:bodyPr>
          <a:lstStyle>
            <a:lvl1pPr algn="ctr">
              <a:defRPr sz="3200" baseline="0">
                <a:solidFill>
                  <a:srgbClr val="6D6E6C"/>
                </a:solidFill>
              </a:defRPr>
            </a:lvl1pPr>
          </a:lstStyle>
          <a:p>
            <a:r>
              <a:rPr lang="en-US" dirty="0"/>
              <a:t>Click here to add photo</a:t>
            </a:r>
          </a:p>
        </p:txBody>
      </p:sp>
      <p:sp>
        <p:nvSpPr>
          <p:cNvPr id="30" name="Text Placeholder 23"/>
          <p:cNvSpPr>
            <a:spLocks noGrp="1"/>
          </p:cNvSpPr>
          <p:nvPr>
            <p:ph type="body" sz="quarter" idx="22" hasCustomPrompt="1"/>
          </p:nvPr>
        </p:nvSpPr>
        <p:spPr>
          <a:xfrm>
            <a:off x="6121565" y="767883"/>
            <a:ext cx="5579898" cy="857158"/>
          </a:xfrm>
          <a:noFill/>
        </p:spPr>
        <p:txBody>
          <a:bodyPr anchor="t">
            <a:normAutofit/>
          </a:bodyPr>
          <a:lstStyle>
            <a:lvl1pPr marL="0" indent="0" algn="l">
              <a:buNone/>
              <a:defRPr sz="3600" i="0">
                <a:solidFill>
                  <a:srgbClr val="10B1A2"/>
                </a:solidFill>
                <a:latin typeface="+mn-lt"/>
              </a:defRPr>
            </a:lvl1pPr>
          </a:lstStyle>
          <a:p>
            <a:pPr lvl="0"/>
            <a:r>
              <a:rPr lang="en-US" dirty="0"/>
              <a:t>TITLE</a:t>
            </a:r>
          </a:p>
        </p:txBody>
      </p:sp>
      <p:sp>
        <p:nvSpPr>
          <p:cNvPr id="9" name="テキスト プレースホルダー 36"/>
          <p:cNvSpPr txBox="1">
            <a:spLocks/>
          </p:cNvSpPr>
          <p:nvPr userDrawn="1"/>
        </p:nvSpPr>
        <p:spPr bwMode="auto">
          <a:xfrm>
            <a:off x="285884" y="6376509"/>
            <a:ext cx="11200160"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rot="17843937">
            <a:off x="11416204" y="6237834"/>
            <a:ext cx="740284" cy="569976"/>
          </a:xfrm>
          <a:prstGeom prst="rect">
            <a:avLst/>
          </a:prstGeom>
        </p:spPr>
      </p:pic>
      <p:sp>
        <p:nvSpPr>
          <p:cNvPr id="14" name="Oval 13"/>
          <p:cNvSpPr/>
          <p:nvPr userDrawn="1"/>
        </p:nvSpPr>
        <p:spPr>
          <a:xfrm>
            <a:off x="928811" y="1274475"/>
            <a:ext cx="1061075" cy="1067983"/>
          </a:xfrm>
          <a:prstGeom prst="ellipse">
            <a:avLst/>
          </a:prstGeom>
          <a:solidFill>
            <a:srgbClr val="10B1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08103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Cover Design 1">
    <p:spTree>
      <p:nvGrpSpPr>
        <p:cNvPr id="1" name=""/>
        <p:cNvGrpSpPr/>
        <p:nvPr/>
      </p:nvGrpSpPr>
      <p:grpSpPr>
        <a:xfrm>
          <a:off x="0" y="0"/>
          <a:ext cx="0" cy="0"/>
          <a:chOff x="0" y="0"/>
          <a:chExt cx="0" cy="0"/>
        </a:xfrm>
      </p:grpSpPr>
      <p:sp>
        <p:nvSpPr>
          <p:cNvPr id="36" name="Freeform 35"/>
          <p:cNvSpPr/>
          <p:nvPr userDrawn="1"/>
        </p:nvSpPr>
        <p:spPr>
          <a:xfrm>
            <a:off x="4904509" y="-13648"/>
            <a:ext cx="7329055" cy="6871648"/>
          </a:xfrm>
          <a:custGeom>
            <a:avLst/>
            <a:gdLst>
              <a:gd name="connsiteX0" fmla="*/ 2326041 w 7329055"/>
              <a:gd name="connsiteY0" fmla="*/ 0 h 6915800"/>
              <a:gd name="connsiteX1" fmla="*/ 7329055 w 7329055"/>
              <a:gd name="connsiteY1" fmla="*/ 0 h 6915800"/>
              <a:gd name="connsiteX2" fmla="*/ 7329055 w 7329055"/>
              <a:gd name="connsiteY2" fmla="*/ 6915800 h 6915800"/>
              <a:gd name="connsiteX3" fmla="*/ 633281 w 7329055"/>
              <a:gd name="connsiteY3" fmla="*/ 6915800 h 6915800"/>
              <a:gd name="connsiteX4" fmla="*/ 524561 w 7329055"/>
              <a:gd name="connsiteY4" fmla="*/ 6703526 h 6915800"/>
              <a:gd name="connsiteX5" fmla="*/ 0 w 7329055"/>
              <a:gd name="connsiteY5" fmla="*/ 4397304 h 6915800"/>
              <a:gd name="connsiteX6" fmla="*/ 2136758 w 7329055"/>
              <a:gd name="connsiteY6" fmla="*/ 134603 h 691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29055" h="6915800">
                <a:moveTo>
                  <a:pt x="2326041" y="0"/>
                </a:moveTo>
                <a:lnTo>
                  <a:pt x="7329055" y="0"/>
                </a:lnTo>
                <a:lnTo>
                  <a:pt x="7329055" y="6915800"/>
                </a:lnTo>
                <a:lnTo>
                  <a:pt x="633281" y="6915800"/>
                </a:lnTo>
                <a:lnTo>
                  <a:pt x="524561" y="6703526"/>
                </a:lnTo>
                <a:cubicBezTo>
                  <a:pt x="188390" y="6005859"/>
                  <a:pt x="0" y="5223582"/>
                  <a:pt x="0" y="4397304"/>
                </a:cubicBezTo>
                <a:cubicBezTo>
                  <a:pt x="0" y="2652940"/>
                  <a:pt x="839615" y="1104678"/>
                  <a:pt x="2136758" y="134603"/>
                </a:cubicBezTo>
                <a:close/>
              </a:path>
            </a:pathLst>
          </a:custGeom>
          <a:gradFill>
            <a:gsLst>
              <a:gs pos="11000">
                <a:srgbClr val="10B1A2"/>
              </a:gs>
              <a:gs pos="62000">
                <a:srgbClr val="174F7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Oval 32"/>
          <p:cNvSpPr/>
          <p:nvPr userDrawn="1"/>
        </p:nvSpPr>
        <p:spPr>
          <a:xfrm>
            <a:off x="5780012" y="1238704"/>
            <a:ext cx="4970207" cy="4970207"/>
          </a:xfrm>
          <a:prstGeom prst="ellipse">
            <a:avLst/>
          </a:prstGeom>
          <a:noFill/>
          <a:ln>
            <a:solidFill>
              <a:srgbClr val="6D6E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Picture Placeholder 7"/>
          <p:cNvSpPr>
            <a:spLocks noGrp="1"/>
          </p:cNvSpPr>
          <p:nvPr>
            <p:ph type="pic" sz="quarter" idx="10" hasCustomPrompt="1"/>
          </p:nvPr>
        </p:nvSpPr>
        <p:spPr>
          <a:xfrm>
            <a:off x="5773277" y="-478573"/>
            <a:ext cx="6749004" cy="6749004"/>
          </a:xfrm>
          <a:prstGeom prst="ellipse">
            <a:avLst/>
          </a:prstGeom>
          <a:ln>
            <a:noFill/>
          </a:ln>
        </p:spPr>
        <p:txBody>
          <a:bodyPr anchor="ctr">
            <a:normAutofit/>
          </a:bodyPr>
          <a:lstStyle>
            <a:lvl1pPr algn="ctr">
              <a:defRPr sz="2400" baseline="0">
                <a:solidFill>
                  <a:srgbClr val="6D6E6C"/>
                </a:solidFill>
              </a:defRPr>
            </a:lvl1pPr>
          </a:lstStyle>
          <a:p>
            <a:r>
              <a:rPr lang="en-US" dirty="0"/>
              <a:t>Click here to add photo</a:t>
            </a:r>
          </a:p>
        </p:txBody>
      </p:sp>
      <p:sp>
        <p:nvSpPr>
          <p:cNvPr id="17" name="Text Placeholder 23"/>
          <p:cNvSpPr>
            <a:spLocks noGrp="1"/>
          </p:cNvSpPr>
          <p:nvPr>
            <p:ph type="body" sz="quarter" idx="12" hasCustomPrompt="1"/>
          </p:nvPr>
        </p:nvSpPr>
        <p:spPr>
          <a:xfrm>
            <a:off x="577959" y="3410884"/>
            <a:ext cx="4088056" cy="2374946"/>
          </a:xfrm>
        </p:spPr>
        <p:txBody>
          <a:bodyPr>
            <a:normAutofit/>
          </a:bodyPr>
          <a:lstStyle>
            <a:lvl1pPr marL="0" indent="0" algn="l">
              <a:lnSpc>
                <a:spcPts val="4000"/>
              </a:lnSpc>
              <a:buNone/>
              <a:defRPr sz="3600" b="0" baseline="0">
                <a:solidFill>
                  <a:srgbClr val="174F72"/>
                </a:solidFill>
              </a:defRPr>
            </a:lvl1pPr>
            <a:lvl2pPr marL="457200" indent="0">
              <a:buNone/>
              <a:defRPr b="1">
                <a:solidFill>
                  <a:schemeClr val="bg1"/>
                </a:solidFill>
              </a:defRPr>
            </a:lvl2pPr>
            <a:lvl3pPr marL="914400" indent="0">
              <a:buNone/>
              <a:defRPr b="1">
                <a:solidFill>
                  <a:schemeClr val="bg1"/>
                </a:solidFill>
              </a:defRPr>
            </a:lvl3pPr>
            <a:lvl4pPr marL="1371600" indent="0">
              <a:buNone/>
              <a:defRPr b="1">
                <a:solidFill>
                  <a:schemeClr val="bg1"/>
                </a:solidFill>
              </a:defRPr>
            </a:lvl4pPr>
            <a:lvl5pPr marL="1828800" indent="0">
              <a:buNone/>
              <a:defRPr b="1">
                <a:solidFill>
                  <a:schemeClr val="bg1"/>
                </a:solidFill>
              </a:defRPr>
            </a:lvl5pPr>
          </a:lstStyle>
          <a:p>
            <a:pPr lvl="0"/>
            <a:r>
              <a:rPr lang="en-US" dirty="0"/>
              <a:t>Title</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75214" y="428605"/>
            <a:ext cx="4722540" cy="1797044"/>
          </a:xfrm>
          <a:prstGeom prst="rect">
            <a:avLst/>
          </a:prstGeom>
        </p:spPr>
      </p:pic>
      <p:pic>
        <p:nvPicPr>
          <p:cNvPr id="22" name="Picture 21"/>
          <p:cNvPicPr>
            <a:picLocks noChangeAspect="1"/>
          </p:cNvPicPr>
          <p:nvPr userDrawn="1"/>
        </p:nvPicPr>
        <p:blipFill>
          <a:blip r:embed="rId3" cstate="print">
            <a:alphaModFix/>
            <a:extLst>
              <a:ext uri="{28A0092B-C50C-407E-A947-70E740481C1C}">
                <a14:useLocalDpi xmlns:a14="http://schemas.microsoft.com/office/drawing/2010/main"/>
              </a:ext>
            </a:extLst>
          </a:blip>
          <a:stretch>
            <a:fillRect/>
          </a:stretch>
        </p:blipFill>
        <p:spPr>
          <a:xfrm>
            <a:off x="11237264" y="4990472"/>
            <a:ext cx="690436" cy="673218"/>
          </a:xfrm>
          <a:prstGeom prst="rect">
            <a:avLst/>
          </a:prstGeom>
        </p:spPr>
      </p:pic>
      <p:pic>
        <p:nvPicPr>
          <p:cNvPr id="24" name="Picture 23"/>
          <p:cNvPicPr>
            <a:picLocks noChangeAspect="1"/>
          </p:cNvPicPr>
          <p:nvPr userDrawn="1"/>
        </p:nvPicPr>
        <p:blipFill>
          <a:blip r:embed="rId4" cstate="print">
            <a:alphaModFix/>
            <a:extLst>
              <a:ext uri="{28A0092B-C50C-407E-A947-70E740481C1C}">
                <a14:useLocalDpi xmlns:a14="http://schemas.microsoft.com/office/drawing/2010/main"/>
              </a:ext>
            </a:extLst>
          </a:blip>
          <a:stretch>
            <a:fillRect/>
          </a:stretch>
        </p:blipFill>
        <p:spPr>
          <a:xfrm>
            <a:off x="7087689" y="5110625"/>
            <a:ext cx="1363247" cy="1350410"/>
          </a:xfrm>
          <a:prstGeom prst="rect">
            <a:avLst/>
          </a:prstGeom>
        </p:spPr>
      </p:pic>
      <p:pic>
        <p:nvPicPr>
          <p:cNvPr id="26" name="Picture 25"/>
          <p:cNvPicPr>
            <a:picLocks noChangeAspect="1"/>
          </p:cNvPicPr>
          <p:nvPr userDrawn="1"/>
        </p:nvPicPr>
        <p:blipFill>
          <a:blip r:embed="rId5" cstate="print">
            <a:alphaModFix/>
            <a:extLst>
              <a:ext uri="{28A0092B-C50C-407E-A947-70E740481C1C}">
                <a14:useLocalDpi xmlns:a14="http://schemas.microsoft.com/office/drawing/2010/main"/>
              </a:ext>
            </a:extLst>
          </a:blip>
          <a:stretch>
            <a:fillRect/>
          </a:stretch>
        </p:blipFill>
        <p:spPr>
          <a:xfrm>
            <a:off x="4666015" y="2427050"/>
            <a:ext cx="2227993" cy="2220696"/>
          </a:xfrm>
          <a:prstGeom prst="rect">
            <a:avLst/>
          </a:prstGeom>
        </p:spPr>
      </p:pic>
      <p:pic>
        <p:nvPicPr>
          <p:cNvPr id="14" name="Picture 13"/>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577959" y="5989626"/>
            <a:ext cx="3991439" cy="561609"/>
          </a:xfrm>
          <a:prstGeom prst="rect">
            <a:avLst/>
          </a:prstGeom>
        </p:spPr>
      </p:pic>
    </p:spTree>
    <p:extLst>
      <p:ext uri="{BB962C8B-B14F-4D97-AF65-F5344CB8AC3E}">
        <p14:creationId xmlns:p14="http://schemas.microsoft.com/office/powerpoint/2010/main" val="12581797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Divider slide (PINK)">
    <p:spTree>
      <p:nvGrpSpPr>
        <p:cNvPr id="1" name=""/>
        <p:cNvGrpSpPr/>
        <p:nvPr/>
      </p:nvGrpSpPr>
      <p:grpSpPr>
        <a:xfrm>
          <a:off x="0" y="0"/>
          <a:ext cx="0" cy="0"/>
          <a:chOff x="0" y="0"/>
          <a:chExt cx="0" cy="0"/>
        </a:xfrm>
      </p:grpSpPr>
      <p:sp>
        <p:nvSpPr>
          <p:cNvPr id="34" name="Freeform 33"/>
          <p:cNvSpPr/>
          <p:nvPr userDrawn="1"/>
        </p:nvSpPr>
        <p:spPr>
          <a:xfrm>
            <a:off x="1" y="-2"/>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E6327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1" name="Text Placeholder 12"/>
          <p:cNvSpPr>
            <a:spLocks noGrp="1"/>
          </p:cNvSpPr>
          <p:nvPr>
            <p:ph type="body" sz="quarter" idx="11" hasCustomPrompt="1"/>
          </p:nvPr>
        </p:nvSpPr>
        <p:spPr>
          <a:xfrm>
            <a:off x="552835" y="3583517"/>
            <a:ext cx="6491432" cy="2654302"/>
          </a:xfrm>
        </p:spPr>
        <p:txBody>
          <a:bodyPr anchor="ctr">
            <a:no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4800">
                <a:solidFill>
                  <a:schemeClr val="bg1"/>
                </a:solidFill>
                <a:latin typeface="+mj-lt"/>
              </a:defRPr>
            </a:lvl1pPr>
            <a:lvl2pPr marL="457200" indent="0">
              <a:buNone/>
              <a:defRPr sz="12000"/>
            </a:lvl2pPr>
            <a:lvl3pPr marL="914400" indent="0">
              <a:buNone/>
              <a:defRPr sz="12000"/>
            </a:lvl3pPr>
            <a:lvl4pPr marL="1371600" indent="0">
              <a:buNone/>
              <a:defRPr sz="12000"/>
            </a:lvl4pPr>
            <a:lvl5pPr marL="1828800" indent="0">
              <a:buNone/>
              <a:defRPr sz="12000"/>
            </a:lvl5pPr>
          </a:lstStyle>
          <a:p>
            <a:pPr lvl="0"/>
            <a:r>
              <a:rPr lang="en-US" dirty="0"/>
              <a:t>TITLE</a:t>
            </a:r>
          </a:p>
        </p:txBody>
      </p:sp>
      <p:sp>
        <p:nvSpPr>
          <p:cNvPr id="33" name="Arc 32"/>
          <p:cNvSpPr/>
          <p:nvPr userDrawn="1"/>
        </p:nvSpPr>
        <p:spPr>
          <a:xfrm rot="11814902" flipH="1">
            <a:off x="-812362" y="-1784731"/>
            <a:ext cx="9239667" cy="9239667"/>
          </a:xfrm>
          <a:prstGeom prst="arc">
            <a:avLst>
              <a:gd name="adj1" fmla="val 18971973"/>
              <a:gd name="adj2" fmla="val 323598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 name="テキスト プレースホルダー 36"/>
          <p:cNvSpPr txBox="1">
            <a:spLocks/>
          </p:cNvSpPr>
          <p:nvPr userDrawn="1"/>
        </p:nvSpPr>
        <p:spPr bwMode="auto">
          <a:xfrm>
            <a:off x="285884" y="6376509"/>
            <a:ext cx="11200160"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rot="17843937">
            <a:off x="11416204" y="6237834"/>
            <a:ext cx="740284" cy="569976"/>
          </a:xfrm>
          <a:prstGeom prst="rect">
            <a:avLst/>
          </a:prstGeom>
        </p:spPr>
      </p:pic>
      <p:pic>
        <p:nvPicPr>
          <p:cNvPr id="11" name="Picture 10"/>
          <p:cNvPicPr>
            <a:picLocks noChangeAspect="1"/>
          </p:cNvPicPr>
          <p:nvPr userDrawn="1"/>
        </p:nvPicPr>
        <p:blipFill rotWithShape="1">
          <a:blip r:embed="rId3" cstate="print">
            <a:alphaModFix/>
            <a:extLst>
              <a:ext uri="{28A0092B-C50C-407E-A947-70E740481C1C}">
                <a14:useLocalDpi xmlns:a14="http://schemas.microsoft.com/office/drawing/2010/main"/>
              </a:ext>
            </a:extLst>
          </a:blip>
          <a:srcRect/>
          <a:stretch/>
        </p:blipFill>
        <p:spPr>
          <a:xfrm>
            <a:off x="5666635" y="-8419"/>
            <a:ext cx="3150740" cy="2200290"/>
          </a:xfrm>
          <a:prstGeom prst="rect">
            <a:avLst/>
          </a:prstGeom>
        </p:spPr>
      </p:pic>
      <p:pic>
        <p:nvPicPr>
          <p:cNvPr id="12" name="Picture 11"/>
          <p:cNvPicPr>
            <a:picLocks noChangeAspect="1"/>
          </p:cNvPicPr>
          <p:nvPr userDrawn="1"/>
        </p:nvPicPr>
        <p:blipFill>
          <a:blip r:embed="rId4" cstate="print">
            <a:alphaModFix/>
            <a:extLst>
              <a:ext uri="{28A0092B-C50C-407E-A947-70E740481C1C}">
                <a14:useLocalDpi xmlns:a14="http://schemas.microsoft.com/office/drawing/2010/main"/>
              </a:ext>
            </a:extLst>
          </a:blip>
          <a:stretch>
            <a:fillRect/>
          </a:stretch>
        </p:blipFill>
        <p:spPr>
          <a:xfrm>
            <a:off x="7845847" y="2330561"/>
            <a:ext cx="971528" cy="962379"/>
          </a:xfrm>
          <a:prstGeom prst="rect">
            <a:avLst/>
          </a:prstGeom>
        </p:spPr>
      </p:pic>
      <p:pic>
        <p:nvPicPr>
          <p:cNvPr id="14" name="Picture 13"/>
          <p:cNvPicPr>
            <a:picLocks noChangeAspect="1"/>
          </p:cNvPicPr>
          <p:nvPr userDrawn="1"/>
        </p:nvPicPr>
        <p:blipFill>
          <a:blip r:embed="rId5" cstate="print">
            <a:alphaModFix/>
            <a:extLst>
              <a:ext uri="{28A0092B-C50C-407E-A947-70E740481C1C}">
                <a14:useLocalDpi xmlns:a14="http://schemas.microsoft.com/office/drawing/2010/main"/>
              </a:ext>
            </a:extLst>
          </a:blip>
          <a:stretch>
            <a:fillRect/>
          </a:stretch>
        </p:blipFill>
        <p:spPr>
          <a:xfrm>
            <a:off x="6284618" y="5671849"/>
            <a:ext cx="1045533" cy="1019460"/>
          </a:xfrm>
          <a:prstGeom prst="rect">
            <a:avLst/>
          </a:prstGeom>
        </p:spPr>
      </p:pic>
    </p:spTree>
    <p:extLst>
      <p:ext uri="{BB962C8B-B14F-4D97-AF65-F5344CB8AC3E}">
        <p14:creationId xmlns:p14="http://schemas.microsoft.com/office/powerpoint/2010/main" val="11420598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 bullets slide">
    <p:spTree>
      <p:nvGrpSpPr>
        <p:cNvPr id="1" name=""/>
        <p:cNvGrpSpPr/>
        <p:nvPr/>
      </p:nvGrpSpPr>
      <p:grpSpPr>
        <a:xfrm>
          <a:off x="0" y="0"/>
          <a:ext cx="0" cy="0"/>
          <a:chOff x="0" y="0"/>
          <a:chExt cx="0" cy="0"/>
        </a:xfrm>
      </p:grpSpPr>
      <p:sp>
        <p:nvSpPr>
          <p:cNvPr id="34" name="Rectangle 33"/>
          <p:cNvSpPr/>
          <p:nvPr userDrawn="1"/>
        </p:nvSpPr>
        <p:spPr>
          <a:xfrm>
            <a:off x="4903304" y="1126433"/>
            <a:ext cx="7288696" cy="1302295"/>
          </a:xfrm>
          <a:prstGeom prst="rect">
            <a:avLst/>
          </a:prstGeom>
          <a:solidFill>
            <a:srgbClr val="E632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p:cNvSpPr/>
          <p:nvPr userDrawn="1"/>
        </p:nvSpPr>
        <p:spPr>
          <a:xfrm>
            <a:off x="4903304" y="2749824"/>
            <a:ext cx="7288696" cy="1302295"/>
          </a:xfrm>
          <a:prstGeom prst="rect">
            <a:avLst/>
          </a:prstGeom>
          <a:solidFill>
            <a:srgbClr val="10B1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p:cNvSpPr/>
          <p:nvPr userDrawn="1"/>
        </p:nvSpPr>
        <p:spPr>
          <a:xfrm>
            <a:off x="4903304" y="4373215"/>
            <a:ext cx="7288696" cy="1302295"/>
          </a:xfrm>
          <a:prstGeom prst="rect">
            <a:avLst/>
          </a:prstGeom>
          <a:solidFill>
            <a:srgbClr val="CED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8" name="Straight Connector 37"/>
          <p:cNvCxnSpPr/>
          <p:nvPr userDrawn="1"/>
        </p:nvCxnSpPr>
        <p:spPr>
          <a:xfrm>
            <a:off x="6175512" y="1223543"/>
            <a:ext cx="0" cy="104257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6175512" y="2852059"/>
            <a:ext cx="0" cy="104257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a:off x="6175512" y="4496389"/>
            <a:ext cx="0" cy="104257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41" name="Picture 40"/>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954456" y="677649"/>
            <a:ext cx="1176669" cy="5446643"/>
          </a:xfrm>
          <a:prstGeom prst="rect">
            <a:avLst/>
          </a:prstGeom>
        </p:spPr>
      </p:pic>
      <p:sp>
        <p:nvSpPr>
          <p:cNvPr id="42" name="Text Placeholder 23"/>
          <p:cNvSpPr>
            <a:spLocks noGrp="1"/>
          </p:cNvSpPr>
          <p:nvPr>
            <p:ph type="body" sz="quarter" idx="13" hasCustomPrompt="1"/>
          </p:nvPr>
        </p:nvSpPr>
        <p:spPr>
          <a:xfrm>
            <a:off x="643223" y="1079254"/>
            <a:ext cx="3821205"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43" name="Text Placeholder 25"/>
          <p:cNvSpPr>
            <a:spLocks noGrp="1"/>
          </p:cNvSpPr>
          <p:nvPr>
            <p:ph type="body" sz="quarter" idx="14" hasCustomPrompt="1"/>
          </p:nvPr>
        </p:nvSpPr>
        <p:spPr>
          <a:xfrm>
            <a:off x="643223" y="2087287"/>
            <a:ext cx="3821205" cy="3642009"/>
          </a:xfrm>
        </p:spPr>
        <p:txBody>
          <a:bodyPr>
            <a:noAutofit/>
          </a:bodyPr>
          <a:lstStyle>
            <a:lvl1pPr marL="0" indent="0" algn="l">
              <a:buNone/>
              <a:defRPr sz="30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sp>
        <p:nvSpPr>
          <p:cNvPr id="44" name="Text Placeholder 23"/>
          <p:cNvSpPr>
            <a:spLocks noGrp="1"/>
          </p:cNvSpPr>
          <p:nvPr>
            <p:ph type="body" sz="quarter" idx="15" hasCustomPrompt="1"/>
          </p:nvPr>
        </p:nvSpPr>
        <p:spPr>
          <a:xfrm>
            <a:off x="4975024" y="1126433"/>
            <a:ext cx="1176670" cy="1292995"/>
          </a:xfrm>
        </p:spPr>
        <p:txBody>
          <a:bodyPr anchor="ctr">
            <a:normAutofit/>
          </a:bodyPr>
          <a:lstStyle>
            <a:lvl1pPr marL="0" indent="0" algn="ctr">
              <a:buNone/>
              <a:defRPr sz="4800">
                <a:solidFill>
                  <a:schemeClr val="bg1"/>
                </a:solidFill>
                <a:latin typeface="+mn-lt"/>
              </a:defRPr>
            </a:lvl1pPr>
          </a:lstStyle>
          <a:p>
            <a:pPr lvl="0"/>
            <a:r>
              <a:rPr lang="en-US" dirty="0"/>
              <a:t>01</a:t>
            </a:r>
          </a:p>
        </p:txBody>
      </p:sp>
      <p:sp>
        <p:nvSpPr>
          <p:cNvPr id="45" name="Text Placeholder 2"/>
          <p:cNvSpPr>
            <a:spLocks noGrp="1"/>
          </p:cNvSpPr>
          <p:nvPr>
            <p:ph type="body" sz="quarter" idx="12" hasCustomPrompt="1"/>
          </p:nvPr>
        </p:nvSpPr>
        <p:spPr>
          <a:xfrm>
            <a:off x="6271051" y="1126433"/>
            <a:ext cx="5353929" cy="1292995"/>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cxnSp>
        <p:nvCxnSpPr>
          <p:cNvPr id="51" name="Straight Connector 50"/>
          <p:cNvCxnSpPr/>
          <p:nvPr userDrawn="1"/>
        </p:nvCxnSpPr>
        <p:spPr>
          <a:xfrm>
            <a:off x="417209" y="1920386"/>
            <a:ext cx="4287526" cy="0"/>
          </a:xfrm>
          <a:prstGeom prst="line">
            <a:avLst/>
          </a:prstGeom>
          <a:ln>
            <a:solidFill>
              <a:srgbClr val="174F72"/>
            </a:solidFill>
          </a:ln>
        </p:spPr>
        <p:style>
          <a:lnRef idx="1">
            <a:schemeClr val="accent1"/>
          </a:lnRef>
          <a:fillRef idx="0">
            <a:schemeClr val="accent1"/>
          </a:fillRef>
          <a:effectRef idx="0">
            <a:schemeClr val="accent1"/>
          </a:effectRef>
          <a:fontRef idx="minor">
            <a:schemeClr val="tx1"/>
          </a:fontRef>
        </p:style>
      </p:cxnSp>
      <p:sp>
        <p:nvSpPr>
          <p:cNvPr id="52" name="Text Placeholder 23"/>
          <p:cNvSpPr>
            <a:spLocks noGrp="1"/>
          </p:cNvSpPr>
          <p:nvPr>
            <p:ph type="body" sz="quarter" idx="16" hasCustomPrompt="1"/>
          </p:nvPr>
        </p:nvSpPr>
        <p:spPr>
          <a:xfrm>
            <a:off x="4998842" y="2740524"/>
            <a:ext cx="1176670" cy="1292995"/>
          </a:xfrm>
        </p:spPr>
        <p:txBody>
          <a:bodyPr anchor="ctr">
            <a:normAutofit/>
          </a:bodyPr>
          <a:lstStyle>
            <a:lvl1pPr marL="0" indent="0" algn="ctr">
              <a:buNone/>
              <a:defRPr sz="4800">
                <a:solidFill>
                  <a:schemeClr val="bg1"/>
                </a:solidFill>
                <a:latin typeface="+mn-lt"/>
              </a:defRPr>
            </a:lvl1pPr>
          </a:lstStyle>
          <a:p>
            <a:pPr lvl="0"/>
            <a:r>
              <a:rPr lang="en-US" dirty="0"/>
              <a:t>02</a:t>
            </a:r>
          </a:p>
        </p:txBody>
      </p:sp>
      <p:sp>
        <p:nvSpPr>
          <p:cNvPr id="53" name="Text Placeholder 2"/>
          <p:cNvSpPr>
            <a:spLocks noGrp="1"/>
          </p:cNvSpPr>
          <p:nvPr>
            <p:ph type="body" sz="quarter" idx="17" hasCustomPrompt="1"/>
          </p:nvPr>
        </p:nvSpPr>
        <p:spPr>
          <a:xfrm>
            <a:off x="6294869" y="2740524"/>
            <a:ext cx="5353929" cy="1292995"/>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54" name="Text Placeholder 23"/>
          <p:cNvSpPr>
            <a:spLocks noGrp="1"/>
          </p:cNvSpPr>
          <p:nvPr>
            <p:ph type="body" sz="quarter" idx="18" hasCustomPrompt="1"/>
          </p:nvPr>
        </p:nvSpPr>
        <p:spPr>
          <a:xfrm>
            <a:off x="4968894" y="4387646"/>
            <a:ext cx="1176670" cy="1292995"/>
          </a:xfrm>
        </p:spPr>
        <p:txBody>
          <a:bodyPr anchor="ctr">
            <a:normAutofit/>
          </a:bodyPr>
          <a:lstStyle>
            <a:lvl1pPr marL="0" indent="0" algn="ctr">
              <a:buNone/>
              <a:defRPr sz="4800">
                <a:solidFill>
                  <a:schemeClr val="bg1"/>
                </a:solidFill>
                <a:latin typeface="+mn-lt"/>
              </a:defRPr>
            </a:lvl1pPr>
          </a:lstStyle>
          <a:p>
            <a:pPr lvl="0"/>
            <a:r>
              <a:rPr lang="en-US" dirty="0"/>
              <a:t>03</a:t>
            </a:r>
          </a:p>
        </p:txBody>
      </p:sp>
      <p:sp>
        <p:nvSpPr>
          <p:cNvPr id="55" name="Text Placeholder 2"/>
          <p:cNvSpPr>
            <a:spLocks noGrp="1"/>
          </p:cNvSpPr>
          <p:nvPr>
            <p:ph type="body" sz="quarter" idx="19" hasCustomPrompt="1"/>
          </p:nvPr>
        </p:nvSpPr>
        <p:spPr>
          <a:xfrm>
            <a:off x="6264921" y="4387646"/>
            <a:ext cx="5353929" cy="1292995"/>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20" name="テキスト プレースホルダー 36"/>
          <p:cNvSpPr txBox="1">
            <a:spLocks/>
          </p:cNvSpPr>
          <p:nvPr userDrawn="1"/>
        </p:nvSpPr>
        <p:spPr bwMode="auto">
          <a:xfrm>
            <a:off x="591670" y="6376509"/>
            <a:ext cx="11306221"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23" name="Picture 22"/>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rot="3756063" flipH="1">
            <a:off x="23560" y="6215909"/>
            <a:ext cx="740284" cy="569976"/>
          </a:xfrm>
          <a:prstGeom prst="rect">
            <a:avLst/>
          </a:prstGeom>
        </p:spPr>
      </p:pic>
    </p:spTree>
    <p:extLst>
      <p:ext uri="{BB962C8B-B14F-4D97-AF65-F5344CB8AC3E}">
        <p14:creationId xmlns:p14="http://schemas.microsoft.com/office/powerpoint/2010/main" val="33555568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hank you slide">
    <p:spTree>
      <p:nvGrpSpPr>
        <p:cNvPr id="1" name=""/>
        <p:cNvGrpSpPr/>
        <p:nvPr/>
      </p:nvGrpSpPr>
      <p:grpSpPr>
        <a:xfrm>
          <a:off x="0" y="0"/>
          <a:ext cx="0" cy="0"/>
          <a:chOff x="0" y="0"/>
          <a:chExt cx="0" cy="0"/>
        </a:xfrm>
      </p:grpSpPr>
      <p:pic>
        <p:nvPicPr>
          <p:cNvPr id="18" name="Picture 17"/>
          <p:cNvPicPr>
            <a:picLocks noChangeAspect="1"/>
          </p:cNvPicPr>
          <p:nvPr userDrawn="1"/>
        </p:nvPicPr>
        <p:blipFill>
          <a:blip r:embed="rId2" cstate="print">
            <a:biLevel thresh="25000"/>
            <a:alphaModFix amt="2000"/>
            <a:extLst>
              <a:ext uri="{BEBA8EAE-BF5A-486C-A8C5-ECC9F3942E4B}">
                <a14:imgProps xmlns:a14="http://schemas.microsoft.com/office/drawing/2010/main">
                  <a14:imgLayer r:embed="rId3">
                    <a14:imgEffect>
                      <a14:colorTemperature colorTemp="6391"/>
                    </a14:imgEffect>
                  </a14:imgLayer>
                </a14:imgProps>
              </a:ext>
              <a:ext uri="{28A0092B-C50C-407E-A947-70E740481C1C}">
                <a14:useLocalDpi xmlns:a14="http://schemas.microsoft.com/office/drawing/2010/main"/>
              </a:ext>
            </a:extLst>
          </a:blip>
          <a:srcRect/>
          <a:stretch>
            <a:fillRect/>
          </a:stretch>
        </p:blipFill>
        <p:spPr>
          <a:xfrm rot="15744599" flipH="1">
            <a:off x="3423535" y="514727"/>
            <a:ext cx="6322751" cy="5225922"/>
          </a:xfrm>
          <a:custGeom>
            <a:avLst/>
            <a:gdLst>
              <a:gd name="connsiteX0" fmla="*/ 652261 w 652261"/>
              <a:gd name="connsiteY0" fmla="*/ 0 h 539111"/>
              <a:gd name="connsiteX1" fmla="*/ 652261 w 652261"/>
              <a:gd name="connsiteY1" fmla="*/ 352777 h 539111"/>
              <a:gd name="connsiteX2" fmla="*/ 412813 w 652261"/>
              <a:gd name="connsiteY2" fmla="*/ 510679 h 539111"/>
              <a:gd name="connsiteX3" fmla="*/ 431562 w 652261"/>
              <a:gd name="connsiteY3" fmla="*/ 539111 h 539111"/>
              <a:gd name="connsiteX4" fmla="*/ 229560 w 652261"/>
              <a:gd name="connsiteY4" fmla="*/ 539111 h 539111"/>
              <a:gd name="connsiteX5" fmla="*/ 0 w 652261"/>
              <a:gd name="connsiteY5" fmla="*/ 167133 h 539111"/>
              <a:gd name="connsiteX6" fmla="*/ 0 w 652261"/>
              <a:gd name="connsiteY6" fmla="*/ 0 h 539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2261" h="539111">
                <a:moveTo>
                  <a:pt x="652261" y="0"/>
                </a:moveTo>
                <a:lnTo>
                  <a:pt x="652261" y="352777"/>
                </a:lnTo>
                <a:lnTo>
                  <a:pt x="412813" y="510679"/>
                </a:lnTo>
                <a:lnTo>
                  <a:pt x="431562" y="539111"/>
                </a:lnTo>
                <a:lnTo>
                  <a:pt x="229560" y="539111"/>
                </a:lnTo>
                <a:lnTo>
                  <a:pt x="0" y="167133"/>
                </a:lnTo>
                <a:lnTo>
                  <a:pt x="0" y="0"/>
                </a:lnTo>
                <a:close/>
              </a:path>
            </a:pathLst>
          </a:custGeom>
        </p:spPr>
      </p:pic>
      <p:sp>
        <p:nvSpPr>
          <p:cNvPr id="41" name="Arc 40"/>
          <p:cNvSpPr/>
          <p:nvPr userDrawn="1"/>
        </p:nvSpPr>
        <p:spPr>
          <a:xfrm flipH="1">
            <a:off x="7261956" y="-901992"/>
            <a:ext cx="6797861" cy="6647700"/>
          </a:xfrm>
          <a:prstGeom prst="arc">
            <a:avLst>
              <a:gd name="adj1" fmla="val 18515705"/>
              <a:gd name="adj2" fmla="val 6898743"/>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2" name="Freeform 21"/>
          <p:cNvSpPr/>
          <p:nvPr userDrawn="1"/>
        </p:nvSpPr>
        <p:spPr>
          <a:xfrm>
            <a:off x="7389115" y="13647"/>
            <a:ext cx="4830180" cy="5732060"/>
          </a:xfrm>
          <a:custGeom>
            <a:avLst/>
            <a:gdLst>
              <a:gd name="connsiteX0" fmla="*/ 1597452 w 4830180"/>
              <a:gd name="connsiteY0" fmla="*/ 0 h 5934062"/>
              <a:gd name="connsiteX1" fmla="*/ 4760544 w 4830180"/>
              <a:gd name="connsiteY1" fmla="*/ 0 h 5934062"/>
              <a:gd name="connsiteX2" fmla="*/ 4830180 w 4830180"/>
              <a:gd name="connsiteY2" fmla="*/ 42305 h 5934062"/>
              <a:gd name="connsiteX3" fmla="*/ 4830180 w 4830180"/>
              <a:gd name="connsiteY3" fmla="*/ 5467824 h 5934062"/>
              <a:gd name="connsiteX4" fmla="*/ 4694297 w 4830180"/>
              <a:gd name="connsiteY4" fmla="*/ 5550374 h 5934062"/>
              <a:gd name="connsiteX5" fmla="*/ 3178998 w 4830180"/>
              <a:gd name="connsiteY5" fmla="*/ 5934062 h 5934062"/>
              <a:gd name="connsiteX6" fmla="*/ 0 w 4830180"/>
              <a:gd name="connsiteY6" fmla="*/ 2755064 h 5934062"/>
              <a:gd name="connsiteX7" fmla="*/ 1401590 w 4830180"/>
              <a:gd name="connsiteY7" fmla="*/ 118989 h 593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0180" h="5934062">
                <a:moveTo>
                  <a:pt x="1597452" y="0"/>
                </a:moveTo>
                <a:lnTo>
                  <a:pt x="4760544" y="0"/>
                </a:lnTo>
                <a:lnTo>
                  <a:pt x="4830180" y="42305"/>
                </a:lnTo>
                <a:lnTo>
                  <a:pt x="4830180" y="5467824"/>
                </a:lnTo>
                <a:lnTo>
                  <a:pt x="4694297" y="5550374"/>
                </a:lnTo>
                <a:cubicBezTo>
                  <a:pt x="4243855" y="5795070"/>
                  <a:pt x="3727658" y="5934062"/>
                  <a:pt x="3178998" y="5934062"/>
                </a:cubicBezTo>
                <a:cubicBezTo>
                  <a:pt x="1423286" y="5934062"/>
                  <a:pt x="0" y="4510776"/>
                  <a:pt x="0" y="2755064"/>
                </a:cubicBezTo>
                <a:cubicBezTo>
                  <a:pt x="0" y="1657744"/>
                  <a:pt x="555971" y="690278"/>
                  <a:pt x="1401590" y="118989"/>
                </a:cubicBezTo>
                <a:close/>
              </a:path>
            </a:pathLst>
          </a:custGeom>
          <a:gradFill flip="none" rotWithShape="1">
            <a:gsLst>
              <a:gs pos="40000">
                <a:srgbClr val="174F72"/>
              </a:gs>
              <a:gs pos="97000">
                <a:srgbClr val="10B1A2"/>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Text Placeholder 23"/>
          <p:cNvSpPr>
            <a:spLocks noGrp="1"/>
          </p:cNvSpPr>
          <p:nvPr userDrawn="1">
            <p:ph type="body" sz="quarter" idx="13" hasCustomPrompt="1"/>
          </p:nvPr>
        </p:nvSpPr>
        <p:spPr>
          <a:xfrm>
            <a:off x="454758" y="866857"/>
            <a:ext cx="3104978" cy="697353"/>
          </a:xfrm>
        </p:spPr>
        <p:txBody>
          <a:bodyPr anchor="ctr">
            <a:noAutofit/>
          </a:bodyPr>
          <a:lstStyle>
            <a:lvl1pPr marL="0" indent="0" algn="l">
              <a:buNone/>
              <a:defRPr sz="5400" baseline="0">
                <a:solidFill>
                  <a:srgbClr val="174F72"/>
                </a:solidFill>
                <a:latin typeface="+mn-lt"/>
              </a:defRPr>
            </a:lvl1pPr>
          </a:lstStyle>
          <a:p>
            <a:pPr lvl="0"/>
            <a:r>
              <a:rPr lang="en-US" dirty="0"/>
              <a:t>Thank You</a:t>
            </a:r>
          </a:p>
        </p:txBody>
      </p:sp>
      <p:sp>
        <p:nvSpPr>
          <p:cNvPr id="13" name="Text Placeholder 25"/>
          <p:cNvSpPr>
            <a:spLocks noGrp="1"/>
          </p:cNvSpPr>
          <p:nvPr userDrawn="1">
            <p:ph type="body" sz="quarter" idx="14" hasCustomPrompt="1"/>
          </p:nvPr>
        </p:nvSpPr>
        <p:spPr>
          <a:xfrm>
            <a:off x="3890873" y="872468"/>
            <a:ext cx="3854522" cy="697353"/>
          </a:xfrm>
        </p:spPr>
        <p:txBody>
          <a:bodyPr anchor="ctr">
            <a:noAutofit/>
          </a:bodyPr>
          <a:lstStyle>
            <a:lvl1pPr marL="0" indent="0" algn="l">
              <a:buNone/>
              <a:defRPr sz="2800" i="1" baseline="0">
                <a:solidFill>
                  <a:srgbClr val="174F7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Any Questions?</a:t>
            </a:r>
          </a:p>
        </p:txBody>
      </p:sp>
      <p:sp>
        <p:nvSpPr>
          <p:cNvPr id="10" name="Oval 9"/>
          <p:cNvSpPr/>
          <p:nvPr userDrawn="1"/>
        </p:nvSpPr>
        <p:spPr>
          <a:xfrm>
            <a:off x="7118748" y="2332687"/>
            <a:ext cx="591486" cy="591486"/>
          </a:xfrm>
          <a:prstGeom prst="ellipse">
            <a:avLst/>
          </a:prstGeom>
          <a:solidFill>
            <a:srgbClr val="E632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46EAE"/>
              </a:solidFill>
            </a:endParaRPr>
          </a:p>
        </p:txBody>
      </p:sp>
      <p:sp>
        <p:nvSpPr>
          <p:cNvPr id="15" name="Oval 14"/>
          <p:cNvSpPr/>
          <p:nvPr userDrawn="1"/>
        </p:nvSpPr>
        <p:spPr>
          <a:xfrm>
            <a:off x="7735194" y="4345853"/>
            <a:ext cx="591486" cy="591486"/>
          </a:xfrm>
          <a:prstGeom prst="ellipse">
            <a:avLst/>
          </a:prstGeom>
          <a:solidFill>
            <a:srgbClr val="CED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46EAE"/>
              </a:solidFill>
            </a:endParaRPr>
          </a:p>
        </p:txBody>
      </p:sp>
      <p:sp>
        <p:nvSpPr>
          <p:cNvPr id="17" name="Oval 16"/>
          <p:cNvSpPr/>
          <p:nvPr userDrawn="1"/>
        </p:nvSpPr>
        <p:spPr>
          <a:xfrm>
            <a:off x="7261957" y="3430213"/>
            <a:ext cx="591486" cy="591486"/>
          </a:xfrm>
          <a:prstGeom prst="ellipse">
            <a:avLst/>
          </a:prstGeom>
          <a:solidFill>
            <a:srgbClr val="10B1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46EAE"/>
              </a:solidFill>
            </a:endParaRPr>
          </a:p>
        </p:txBody>
      </p:sp>
      <p:cxnSp>
        <p:nvCxnSpPr>
          <p:cNvPr id="19" name="Straight Connector 18"/>
          <p:cNvCxnSpPr/>
          <p:nvPr userDrawn="1"/>
        </p:nvCxnSpPr>
        <p:spPr>
          <a:xfrm>
            <a:off x="3734054" y="860398"/>
            <a:ext cx="0" cy="696487"/>
          </a:xfrm>
          <a:prstGeom prst="line">
            <a:avLst/>
          </a:prstGeom>
          <a:ln w="19050">
            <a:solidFill>
              <a:srgbClr val="CEDA29"/>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userDrawn="1">
            <p:ph type="body" sz="quarter" idx="15" hasCustomPrompt="1"/>
          </p:nvPr>
        </p:nvSpPr>
        <p:spPr>
          <a:xfrm>
            <a:off x="7837392" y="2516430"/>
            <a:ext cx="2812464" cy="323455"/>
          </a:xfrm>
        </p:spPr>
        <p:txBody>
          <a:bodyPr anchor="t">
            <a:normAutofit/>
          </a:bodyPr>
          <a:lstStyle>
            <a:lvl1pPr marL="0" indent="0">
              <a:buNone/>
              <a:defRPr sz="1600">
                <a:solidFill>
                  <a:schemeClr val="bg1"/>
                </a:solidFill>
              </a:defRPr>
            </a:lvl1pPr>
          </a:lstStyle>
          <a:p>
            <a:pPr lvl="0"/>
            <a:r>
              <a:rPr lang="en-US" dirty="0"/>
              <a:t>Text 1</a:t>
            </a:r>
          </a:p>
        </p:txBody>
      </p:sp>
      <p:sp>
        <p:nvSpPr>
          <p:cNvPr id="20" name="Text Placeholder 2"/>
          <p:cNvSpPr>
            <a:spLocks noGrp="1"/>
          </p:cNvSpPr>
          <p:nvPr userDrawn="1">
            <p:ph type="body" sz="quarter" idx="16" hasCustomPrompt="1"/>
          </p:nvPr>
        </p:nvSpPr>
        <p:spPr>
          <a:xfrm>
            <a:off x="7948957" y="3505445"/>
            <a:ext cx="2757540" cy="382588"/>
          </a:xfrm>
        </p:spPr>
        <p:txBody>
          <a:bodyPr anchor="t">
            <a:normAutofit/>
          </a:bodyPr>
          <a:lstStyle>
            <a:lvl1pPr marL="0" indent="0">
              <a:buNone/>
              <a:defRPr sz="1600">
                <a:solidFill>
                  <a:schemeClr val="bg1"/>
                </a:solidFill>
              </a:defRPr>
            </a:lvl1pPr>
          </a:lstStyle>
          <a:p>
            <a:pPr lvl="0"/>
            <a:r>
              <a:rPr lang="en-US" dirty="0"/>
              <a:t>Text 1</a:t>
            </a:r>
          </a:p>
        </p:txBody>
      </p:sp>
      <p:sp>
        <p:nvSpPr>
          <p:cNvPr id="21" name="Text Placeholder 2"/>
          <p:cNvSpPr>
            <a:spLocks noGrp="1"/>
          </p:cNvSpPr>
          <p:nvPr userDrawn="1">
            <p:ph type="body" sz="quarter" idx="17" hasCustomPrompt="1"/>
          </p:nvPr>
        </p:nvSpPr>
        <p:spPr>
          <a:xfrm>
            <a:off x="8425435" y="4433218"/>
            <a:ext cx="2757540" cy="416755"/>
          </a:xfrm>
        </p:spPr>
        <p:txBody>
          <a:bodyPr anchor="t">
            <a:normAutofit/>
          </a:bodyPr>
          <a:lstStyle>
            <a:lvl1pPr marL="0" indent="0">
              <a:buNone/>
              <a:defRPr sz="1600">
                <a:solidFill>
                  <a:schemeClr val="bg1"/>
                </a:solidFill>
              </a:defRPr>
            </a:lvl1pPr>
          </a:lstStyle>
          <a:p>
            <a:pPr lvl="0"/>
            <a:r>
              <a:rPr lang="en-US" dirty="0"/>
              <a:t>Text 1</a:t>
            </a:r>
          </a:p>
        </p:txBody>
      </p:sp>
      <p:pic>
        <p:nvPicPr>
          <p:cNvPr id="23" name="Picture 22"/>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96535" y="4920717"/>
            <a:ext cx="4722540" cy="1797044"/>
          </a:xfrm>
          <a:prstGeom prst="rect">
            <a:avLst/>
          </a:prstGeom>
        </p:spPr>
      </p:pic>
      <p:pic>
        <p:nvPicPr>
          <p:cNvPr id="24" name="Picture 23"/>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7948957" y="5937081"/>
            <a:ext cx="3991439" cy="561609"/>
          </a:xfrm>
          <a:prstGeom prst="rect">
            <a:avLst/>
          </a:prstGeom>
        </p:spPr>
      </p:pic>
    </p:spTree>
    <p:extLst>
      <p:ext uri="{BB962C8B-B14F-4D97-AF65-F5344CB8AC3E}">
        <p14:creationId xmlns:p14="http://schemas.microsoft.com/office/powerpoint/2010/main" val="5715402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Photo Top - Text Bottom (TURQUOISE)">
    <p:spTree>
      <p:nvGrpSpPr>
        <p:cNvPr id="1" name=""/>
        <p:cNvGrpSpPr/>
        <p:nvPr/>
      </p:nvGrpSpPr>
      <p:grpSpPr>
        <a:xfrm>
          <a:off x="0" y="0"/>
          <a:ext cx="0" cy="0"/>
          <a:chOff x="0" y="0"/>
          <a:chExt cx="0" cy="0"/>
        </a:xfrm>
      </p:grpSpPr>
      <p:sp>
        <p:nvSpPr>
          <p:cNvPr id="57" name="Picture Placeholder 6"/>
          <p:cNvSpPr>
            <a:spLocks noGrp="1"/>
          </p:cNvSpPr>
          <p:nvPr>
            <p:ph type="pic" sz="quarter" idx="10" hasCustomPrompt="1"/>
          </p:nvPr>
        </p:nvSpPr>
        <p:spPr>
          <a:xfrm>
            <a:off x="11628" y="7397"/>
            <a:ext cx="12167420" cy="4409769"/>
          </a:xfrm>
          <a:custGeom>
            <a:avLst/>
            <a:gdLst>
              <a:gd name="connsiteX0" fmla="*/ 0 w 12177713"/>
              <a:gd name="connsiteY0" fmla="*/ 0 h 4835525"/>
              <a:gd name="connsiteX1" fmla="*/ 6088857 w 12177713"/>
              <a:gd name="connsiteY1" fmla="*/ 0 h 4835525"/>
              <a:gd name="connsiteX2" fmla="*/ 12177714 w 12177713"/>
              <a:gd name="connsiteY2" fmla="*/ 2417763 h 4835525"/>
              <a:gd name="connsiteX3" fmla="*/ 6088857 w 12177713"/>
              <a:gd name="connsiteY3" fmla="*/ 4835526 h 4835525"/>
              <a:gd name="connsiteX4" fmla="*/ 0 w 12177713"/>
              <a:gd name="connsiteY4" fmla="*/ 4835525 h 4835525"/>
              <a:gd name="connsiteX5" fmla="*/ 0 w 12177713"/>
              <a:gd name="connsiteY5" fmla="*/ 0 h 4835525"/>
              <a:gd name="connsiteX0" fmla="*/ 0 w 13770334"/>
              <a:gd name="connsiteY0" fmla="*/ 0 h 4835526"/>
              <a:gd name="connsiteX1" fmla="*/ 11958715 w 13770334"/>
              <a:gd name="connsiteY1" fmla="*/ 368709 h 4835526"/>
              <a:gd name="connsiteX2" fmla="*/ 12177714 w 13770334"/>
              <a:gd name="connsiteY2" fmla="*/ 2417763 h 4835526"/>
              <a:gd name="connsiteX3" fmla="*/ 6088857 w 13770334"/>
              <a:gd name="connsiteY3" fmla="*/ 4835526 h 4835526"/>
              <a:gd name="connsiteX4" fmla="*/ 0 w 13770334"/>
              <a:gd name="connsiteY4" fmla="*/ 4835525 h 4835526"/>
              <a:gd name="connsiteX5" fmla="*/ 0 w 13770334"/>
              <a:gd name="connsiteY5" fmla="*/ 0 h 4835526"/>
              <a:gd name="connsiteX0" fmla="*/ 0 w 13957524"/>
              <a:gd name="connsiteY0" fmla="*/ 0 h 4835526"/>
              <a:gd name="connsiteX1" fmla="*/ 12224186 w 13957524"/>
              <a:gd name="connsiteY1" fmla="*/ 147484 h 4835526"/>
              <a:gd name="connsiteX2" fmla="*/ 12177714 w 13957524"/>
              <a:gd name="connsiteY2" fmla="*/ 2417763 h 4835526"/>
              <a:gd name="connsiteX3" fmla="*/ 6088857 w 13957524"/>
              <a:gd name="connsiteY3" fmla="*/ 4835526 h 4835526"/>
              <a:gd name="connsiteX4" fmla="*/ 0 w 13957524"/>
              <a:gd name="connsiteY4" fmla="*/ 4835525 h 4835526"/>
              <a:gd name="connsiteX5" fmla="*/ 0 w 13957524"/>
              <a:gd name="connsiteY5" fmla="*/ 0 h 4835526"/>
              <a:gd name="connsiteX0" fmla="*/ 0 w 13957524"/>
              <a:gd name="connsiteY0" fmla="*/ 0 h 4835526"/>
              <a:gd name="connsiteX1" fmla="*/ 12224186 w 13957524"/>
              <a:gd name="connsiteY1" fmla="*/ 147484 h 4835526"/>
              <a:gd name="connsiteX2" fmla="*/ 12177714 w 13957524"/>
              <a:gd name="connsiteY2" fmla="*/ 2417763 h 4835526"/>
              <a:gd name="connsiteX3" fmla="*/ 6088857 w 13957524"/>
              <a:gd name="connsiteY3" fmla="*/ 4835526 h 4835526"/>
              <a:gd name="connsiteX4" fmla="*/ 309717 w 13957524"/>
              <a:gd name="connsiteY4" fmla="*/ 1649873 h 4835526"/>
              <a:gd name="connsiteX5" fmla="*/ 0 w 13957524"/>
              <a:gd name="connsiteY5" fmla="*/ 0 h 4835526"/>
              <a:gd name="connsiteX0" fmla="*/ 46472 w 14308830"/>
              <a:gd name="connsiteY0" fmla="*/ 0 h 4245590"/>
              <a:gd name="connsiteX1" fmla="*/ 12270658 w 14308830"/>
              <a:gd name="connsiteY1" fmla="*/ 147484 h 4245590"/>
              <a:gd name="connsiteX2" fmla="*/ 12224186 w 14308830"/>
              <a:gd name="connsiteY2" fmla="*/ 2417763 h 4245590"/>
              <a:gd name="connsiteX3" fmla="*/ 0 w 14308830"/>
              <a:gd name="connsiteY3" fmla="*/ 4245590 h 4245590"/>
              <a:gd name="connsiteX4" fmla="*/ 356189 w 14308830"/>
              <a:gd name="connsiteY4" fmla="*/ 1649873 h 4245590"/>
              <a:gd name="connsiteX5" fmla="*/ 46472 w 14308830"/>
              <a:gd name="connsiteY5" fmla="*/ 0 h 4245590"/>
              <a:gd name="connsiteX0" fmla="*/ 46472 w 14267459"/>
              <a:gd name="connsiteY0" fmla="*/ 0 h 4538991"/>
              <a:gd name="connsiteX1" fmla="*/ 12270658 w 14267459"/>
              <a:gd name="connsiteY1" fmla="*/ 147484 h 4538991"/>
              <a:gd name="connsiteX2" fmla="*/ 12120947 w 14267459"/>
              <a:gd name="connsiteY2" fmla="*/ 4231815 h 4538991"/>
              <a:gd name="connsiteX3" fmla="*/ 0 w 14267459"/>
              <a:gd name="connsiteY3" fmla="*/ 4245590 h 4538991"/>
              <a:gd name="connsiteX4" fmla="*/ 356189 w 14267459"/>
              <a:gd name="connsiteY4" fmla="*/ 1649873 h 4538991"/>
              <a:gd name="connsiteX5" fmla="*/ 46472 w 14267459"/>
              <a:gd name="connsiteY5" fmla="*/ 0 h 4538991"/>
              <a:gd name="connsiteX0" fmla="*/ 46472 w 16153072"/>
              <a:gd name="connsiteY0" fmla="*/ 0 h 4984337"/>
              <a:gd name="connsiteX1" fmla="*/ 12270658 w 16153072"/>
              <a:gd name="connsiteY1" fmla="*/ 147484 h 4984337"/>
              <a:gd name="connsiteX2" fmla="*/ 12120947 w 16153072"/>
              <a:gd name="connsiteY2" fmla="*/ 4231815 h 4984337"/>
              <a:gd name="connsiteX3" fmla="*/ 0 w 16153072"/>
              <a:gd name="connsiteY3" fmla="*/ 4245590 h 4984337"/>
              <a:gd name="connsiteX4" fmla="*/ 356189 w 16153072"/>
              <a:gd name="connsiteY4" fmla="*/ 1649873 h 4984337"/>
              <a:gd name="connsiteX5" fmla="*/ 46472 w 16153072"/>
              <a:gd name="connsiteY5" fmla="*/ 0 h 4984337"/>
              <a:gd name="connsiteX0" fmla="*/ 46472 w 16615985"/>
              <a:gd name="connsiteY0" fmla="*/ 0 h 5112976"/>
              <a:gd name="connsiteX1" fmla="*/ 12270658 w 16615985"/>
              <a:gd name="connsiteY1" fmla="*/ 147484 h 5112976"/>
              <a:gd name="connsiteX2" fmla="*/ 12120947 w 16615985"/>
              <a:gd name="connsiteY2" fmla="*/ 4231815 h 5112976"/>
              <a:gd name="connsiteX3" fmla="*/ 0 w 16615985"/>
              <a:gd name="connsiteY3" fmla="*/ 4245590 h 5112976"/>
              <a:gd name="connsiteX4" fmla="*/ 356189 w 16615985"/>
              <a:gd name="connsiteY4" fmla="*/ 1649873 h 5112976"/>
              <a:gd name="connsiteX5" fmla="*/ 46472 w 16615985"/>
              <a:gd name="connsiteY5" fmla="*/ 0 h 5112976"/>
              <a:gd name="connsiteX0" fmla="*/ 50189 w 16619702"/>
              <a:gd name="connsiteY0" fmla="*/ 0 h 5112976"/>
              <a:gd name="connsiteX1" fmla="*/ 12274375 w 16619702"/>
              <a:gd name="connsiteY1" fmla="*/ 147484 h 5112976"/>
              <a:gd name="connsiteX2" fmla="*/ 12124664 w 16619702"/>
              <a:gd name="connsiteY2" fmla="*/ 4231815 h 5112976"/>
              <a:gd name="connsiteX3" fmla="*/ 3717 w 16619702"/>
              <a:gd name="connsiteY3" fmla="*/ 4245590 h 5112976"/>
              <a:gd name="connsiteX4" fmla="*/ 359906 w 16619702"/>
              <a:gd name="connsiteY4" fmla="*/ 1649873 h 5112976"/>
              <a:gd name="connsiteX5" fmla="*/ 50189 w 16619702"/>
              <a:gd name="connsiteY5" fmla="*/ 0 h 5112976"/>
              <a:gd name="connsiteX0" fmla="*/ 50141 w 16656845"/>
              <a:gd name="connsiteY0" fmla="*/ 0 h 5072723"/>
              <a:gd name="connsiteX1" fmla="*/ 12274327 w 16656845"/>
              <a:gd name="connsiteY1" fmla="*/ 147484 h 5072723"/>
              <a:gd name="connsiteX2" fmla="*/ 12183610 w 16656845"/>
              <a:gd name="connsiteY2" fmla="*/ 4187570 h 5072723"/>
              <a:gd name="connsiteX3" fmla="*/ 3669 w 16656845"/>
              <a:gd name="connsiteY3" fmla="*/ 4245590 h 5072723"/>
              <a:gd name="connsiteX4" fmla="*/ 359858 w 16656845"/>
              <a:gd name="connsiteY4" fmla="*/ 1649873 h 5072723"/>
              <a:gd name="connsiteX5" fmla="*/ 50141 w 16656845"/>
              <a:gd name="connsiteY5" fmla="*/ 0 h 5072723"/>
              <a:gd name="connsiteX0" fmla="*/ 48410 w 15004891"/>
              <a:gd name="connsiteY0" fmla="*/ 0 h 4598531"/>
              <a:gd name="connsiteX1" fmla="*/ 12272596 w 15004891"/>
              <a:gd name="connsiteY1" fmla="*/ 147484 h 4598531"/>
              <a:gd name="connsiteX2" fmla="*/ 12181879 w 15004891"/>
              <a:gd name="connsiteY2" fmla="*/ 4187570 h 4598531"/>
              <a:gd name="connsiteX3" fmla="*/ 1938 w 15004891"/>
              <a:gd name="connsiteY3" fmla="*/ 4245590 h 4598531"/>
              <a:gd name="connsiteX4" fmla="*/ 358127 w 15004891"/>
              <a:gd name="connsiteY4" fmla="*/ 1649873 h 4598531"/>
              <a:gd name="connsiteX5" fmla="*/ 48410 w 15004891"/>
              <a:gd name="connsiteY5" fmla="*/ 0 h 4598531"/>
              <a:gd name="connsiteX0" fmla="*/ 49782 w 16448836"/>
              <a:gd name="connsiteY0" fmla="*/ 0 h 5056405"/>
              <a:gd name="connsiteX1" fmla="*/ 12273968 w 16448836"/>
              <a:gd name="connsiteY1" fmla="*/ 147484 h 5056405"/>
              <a:gd name="connsiteX2" fmla="*/ 12183251 w 16448836"/>
              <a:gd name="connsiteY2" fmla="*/ 4187570 h 5056405"/>
              <a:gd name="connsiteX3" fmla="*/ 3310 w 16448836"/>
              <a:gd name="connsiteY3" fmla="*/ 4245590 h 5056405"/>
              <a:gd name="connsiteX4" fmla="*/ 359499 w 16448836"/>
              <a:gd name="connsiteY4" fmla="*/ 1649873 h 5056405"/>
              <a:gd name="connsiteX5" fmla="*/ 49782 w 16448836"/>
              <a:gd name="connsiteY5" fmla="*/ 0 h 5056405"/>
              <a:gd name="connsiteX0" fmla="*/ 49409 w 16179660"/>
              <a:gd name="connsiteY0" fmla="*/ 0 h 4997032"/>
              <a:gd name="connsiteX1" fmla="*/ 12273595 w 16179660"/>
              <a:gd name="connsiteY1" fmla="*/ 147484 h 4997032"/>
              <a:gd name="connsiteX2" fmla="*/ 12182878 w 16179660"/>
              <a:gd name="connsiteY2" fmla="*/ 4187570 h 4997032"/>
              <a:gd name="connsiteX3" fmla="*/ 2937 w 16179660"/>
              <a:gd name="connsiteY3" fmla="*/ 4245590 h 4997032"/>
              <a:gd name="connsiteX4" fmla="*/ 359126 w 16179660"/>
              <a:gd name="connsiteY4" fmla="*/ 1649873 h 4997032"/>
              <a:gd name="connsiteX5" fmla="*/ 49409 w 16179660"/>
              <a:gd name="connsiteY5" fmla="*/ 0 h 4997032"/>
              <a:gd name="connsiteX0" fmla="*/ 49409 w 16179660"/>
              <a:gd name="connsiteY0" fmla="*/ 0 h 4997032"/>
              <a:gd name="connsiteX1" fmla="*/ 12273595 w 16179660"/>
              <a:gd name="connsiteY1" fmla="*/ 147484 h 4997032"/>
              <a:gd name="connsiteX2" fmla="*/ 12182878 w 16179660"/>
              <a:gd name="connsiteY2" fmla="*/ 4187570 h 4997032"/>
              <a:gd name="connsiteX3" fmla="*/ 2937 w 16179660"/>
              <a:gd name="connsiteY3" fmla="*/ 4245590 h 4997032"/>
              <a:gd name="connsiteX4" fmla="*/ 19913 w 16179660"/>
              <a:gd name="connsiteY4" fmla="*/ 646982 h 4997032"/>
              <a:gd name="connsiteX5" fmla="*/ 49409 w 16179660"/>
              <a:gd name="connsiteY5" fmla="*/ 0 h 4997032"/>
              <a:gd name="connsiteX0" fmla="*/ 1656983 w 16179660"/>
              <a:gd name="connsiteY0" fmla="*/ 29496 h 4849548"/>
              <a:gd name="connsiteX1" fmla="*/ 12273595 w 16179660"/>
              <a:gd name="connsiteY1" fmla="*/ 0 h 4849548"/>
              <a:gd name="connsiteX2" fmla="*/ 12182878 w 16179660"/>
              <a:gd name="connsiteY2" fmla="*/ 4040086 h 4849548"/>
              <a:gd name="connsiteX3" fmla="*/ 2937 w 16179660"/>
              <a:gd name="connsiteY3" fmla="*/ 4098106 h 4849548"/>
              <a:gd name="connsiteX4" fmla="*/ 19913 w 16179660"/>
              <a:gd name="connsiteY4" fmla="*/ 499498 h 4849548"/>
              <a:gd name="connsiteX5" fmla="*/ 1656983 w 16179660"/>
              <a:gd name="connsiteY5" fmla="*/ 29496 h 4849548"/>
              <a:gd name="connsiteX0" fmla="*/ 1656983 w 16179660"/>
              <a:gd name="connsiteY0" fmla="*/ 252669 h 5072721"/>
              <a:gd name="connsiteX1" fmla="*/ 12273595 w 16179660"/>
              <a:gd name="connsiteY1" fmla="*/ 223173 h 5072721"/>
              <a:gd name="connsiteX2" fmla="*/ 12182878 w 16179660"/>
              <a:gd name="connsiteY2" fmla="*/ 4263259 h 5072721"/>
              <a:gd name="connsiteX3" fmla="*/ 2937 w 16179660"/>
              <a:gd name="connsiteY3" fmla="*/ 4321279 h 5072721"/>
              <a:gd name="connsiteX4" fmla="*/ 34662 w 16179660"/>
              <a:gd name="connsiteY4" fmla="*/ 0 h 5072721"/>
              <a:gd name="connsiteX5" fmla="*/ 1656983 w 16179660"/>
              <a:gd name="connsiteY5" fmla="*/ 252669 h 5072721"/>
              <a:gd name="connsiteX0" fmla="*/ 1622559 w 14253173"/>
              <a:gd name="connsiteY0" fmla="*/ 252669 h 4720693"/>
              <a:gd name="connsiteX1" fmla="*/ 12239171 w 14253173"/>
              <a:gd name="connsiteY1" fmla="*/ 223173 h 4720693"/>
              <a:gd name="connsiteX2" fmla="*/ 12148454 w 14253173"/>
              <a:gd name="connsiteY2" fmla="*/ 4263259 h 4720693"/>
              <a:gd name="connsiteX3" fmla="*/ 86500 w 14253173"/>
              <a:gd name="connsiteY3" fmla="*/ 4350775 h 4720693"/>
              <a:gd name="connsiteX4" fmla="*/ 238 w 14253173"/>
              <a:gd name="connsiteY4" fmla="*/ 0 h 4720693"/>
              <a:gd name="connsiteX5" fmla="*/ 1622559 w 14253173"/>
              <a:gd name="connsiteY5" fmla="*/ 252669 h 4720693"/>
              <a:gd name="connsiteX0" fmla="*/ 1622559 w 14253173"/>
              <a:gd name="connsiteY0" fmla="*/ 252669 h 4720693"/>
              <a:gd name="connsiteX1" fmla="*/ 12239171 w 14253173"/>
              <a:gd name="connsiteY1" fmla="*/ 223173 h 4720693"/>
              <a:gd name="connsiteX2" fmla="*/ 12148454 w 14253173"/>
              <a:gd name="connsiteY2" fmla="*/ 4263259 h 4720693"/>
              <a:gd name="connsiteX3" fmla="*/ 86500 w 14253173"/>
              <a:gd name="connsiteY3" fmla="*/ 4350775 h 4720693"/>
              <a:gd name="connsiteX4" fmla="*/ 238 w 14253173"/>
              <a:gd name="connsiteY4" fmla="*/ 0 h 4720693"/>
              <a:gd name="connsiteX5" fmla="*/ 1622559 w 14253173"/>
              <a:gd name="connsiteY5" fmla="*/ 252669 h 4720693"/>
              <a:gd name="connsiteX0" fmla="*/ 1622598 w 14253996"/>
              <a:gd name="connsiteY0" fmla="*/ 252669 h 4712915"/>
              <a:gd name="connsiteX1" fmla="*/ 12239210 w 14253996"/>
              <a:gd name="connsiteY1" fmla="*/ 223173 h 4712915"/>
              <a:gd name="connsiteX2" fmla="*/ 12148493 w 14253996"/>
              <a:gd name="connsiteY2" fmla="*/ 4263259 h 4712915"/>
              <a:gd name="connsiteX3" fmla="*/ 71790 w 14253996"/>
              <a:gd name="connsiteY3" fmla="*/ 4336027 h 4712915"/>
              <a:gd name="connsiteX4" fmla="*/ 277 w 14253996"/>
              <a:gd name="connsiteY4" fmla="*/ 0 h 4712915"/>
              <a:gd name="connsiteX5" fmla="*/ 1622598 w 14253996"/>
              <a:gd name="connsiteY5" fmla="*/ 252669 h 4712915"/>
              <a:gd name="connsiteX0" fmla="*/ 1578644 w 14210042"/>
              <a:gd name="connsiteY0" fmla="*/ 223172 h 4683418"/>
              <a:gd name="connsiteX1" fmla="*/ 12195256 w 14210042"/>
              <a:gd name="connsiteY1" fmla="*/ 193676 h 4683418"/>
              <a:gd name="connsiteX2" fmla="*/ 12104539 w 14210042"/>
              <a:gd name="connsiteY2" fmla="*/ 4233762 h 4683418"/>
              <a:gd name="connsiteX3" fmla="*/ 27836 w 14210042"/>
              <a:gd name="connsiteY3" fmla="*/ 4306530 h 4683418"/>
              <a:gd name="connsiteX4" fmla="*/ 569 w 14210042"/>
              <a:gd name="connsiteY4" fmla="*/ 0 h 4683418"/>
              <a:gd name="connsiteX5" fmla="*/ 1578644 w 14210042"/>
              <a:gd name="connsiteY5" fmla="*/ 223172 h 4683418"/>
              <a:gd name="connsiteX0" fmla="*/ 1578075 w 14209473"/>
              <a:gd name="connsiteY0" fmla="*/ 223172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1578075 w 14209473"/>
              <a:gd name="connsiteY5" fmla="*/ 223172 h 4683418"/>
              <a:gd name="connsiteX0" fmla="*/ 1578075 w 14209473"/>
              <a:gd name="connsiteY0" fmla="*/ 223172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1578075 w 14209473"/>
              <a:gd name="connsiteY5" fmla="*/ 223172 h 4683418"/>
              <a:gd name="connsiteX0" fmla="*/ 8701546 w 14209473"/>
              <a:gd name="connsiteY0" fmla="*/ 16694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8701546 w 14209473"/>
              <a:gd name="connsiteY5" fmla="*/ 16694 h 4683418"/>
              <a:gd name="connsiteX0" fmla="*/ 8701546 w 14209473"/>
              <a:gd name="connsiteY0" fmla="*/ 1945 h 4668669"/>
              <a:gd name="connsiteX1" fmla="*/ 12194687 w 14209473"/>
              <a:gd name="connsiteY1" fmla="*/ 178927 h 4668669"/>
              <a:gd name="connsiteX2" fmla="*/ 12103970 w 14209473"/>
              <a:gd name="connsiteY2" fmla="*/ 4219013 h 4668669"/>
              <a:gd name="connsiteX3" fmla="*/ 27267 w 14209473"/>
              <a:gd name="connsiteY3" fmla="*/ 4291781 h 4668669"/>
              <a:gd name="connsiteX4" fmla="*/ 0 w 14209473"/>
              <a:gd name="connsiteY4" fmla="*/ 0 h 4668669"/>
              <a:gd name="connsiteX5" fmla="*/ 8701546 w 14209473"/>
              <a:gd name="connsiteY5" fmla="*/ 1945 h 4668669"/>
              <a:gd name="connsiteX0" fmla="*/ 12182166 w 14209473"/>
              <a:gd name="connsiteY0" fmla="*/ 16694 h 4668669"/>
              <a:gd name="connsiteX1" fmla="*/ 12194687 w 14209473"/>
              <a:gd name="connsiteY1" fmla="*/ 178927 h 4668669"/>
              <a:gd name="connsiteX2" fmla="*/ 12103970 w 14209473"/>
              <a:gd name="connsiteY2" fmla="*/ 4219013 h 4668669"/>
              <a:gd name="connsiteX3" fmla="*/ 27267 w 14209473"/>
              <a:gd name="connsiteY3" fmla="*/ 4291781 h 4668669"/>
              <a:gd name="connsiteX4" fmla="*/ 0 w 14209473"/>
              <a:gd name="connsiteY4" fmla="*/ 0 h 4668669"/>
              <a:gd name="connsiteX5" fmla="*/ 12182166 w 14209473"/>
              <a:gd name="connsiteY5" fmla="*/ 16694 h 4668669"/>
              <a:gd name="connsiteX0" fmla="*/ 12182166 w 14180684"/>
              <a:gd name="connsiteY0" fmla="*/ 16694 h 4467237"/>
              <a:gd name="connsiteX1" fmla="*/ 12150442 w 14180684"/>
              <a:gd name="connsiteY1" fmla="*/ 4013508 h 4467237"/>
              <a:gd name="connsiteX2" fmla="*/ 12103970 w 14180684"/>
              <a:gd name="connsiteY2" fmla="*/ 4219013 h 4467237"/>
              <a:gd name="connsiteX3" fmla="*/ 27267 w 14180684"/>
              <a:gd name="connsiteY3" fmla="*/ 4291781 h 4467237"/>
              <a:gd name="connsiteX4" fmla="*/ 0 w 14180684"/>
              <a:gd name="connsiteY4" fmla="*/ 0 h 4467237"/>
              <a:gd name="connsiteX5" fmla="*/ 12182166 w 14180684"/>
              <a:gd name="connsiteY5" fmla="*/ 16694 h 4467237"/>
              <a:gd name="connsiteX0" fmla="*/ 12182166 w 12671202"/>
              <a:gd name="connsiteY0" fmla="*/ 16694 h 4467237"/>
              <a:gd name="connsiteX1" fmla="*/ 12150442 w 12671202"/>
              <a:gd name="connsiteY1" fmla="*/ 4013508 h 4467237"/>
              <a:gd name="connsiteX2" fmla="*/ 12103970 w 12671202"/>
              <a:gd name="connsiteY2" fmla="*/ 4219013 h 4467237"/>
              <a:gd name="connsiteX3" fmla="*/ 27267 w 12671202"/>
              <a:gd name="connsiteY3" fmla="*/ 4291781 h 4467237"/>
              <a:gd name="connsiteX4" fmla="*/ 0 w 12671202"/>
              <a:gd name="connsiteY4" fmla="*/ 0 h 4467237"/>
              <a:gd name="connsiteX5" fmla="*/ 12182166 w 12671202"/>
              <a:gd name="connsiteY5" fmla="*/ 16694 h 4467237"/>
              <a:gd name="connsiteX0" fmla="*/ 12182166 w 12972148"/>
              <a:gd name="connsiteY0" fmla="*/ 16694 h 4467237"/>
              <a:gd name="connsiteX1" fmla="*/ 12150442 w 12972148"/>
              <a:gd name="connsiteY1" fmla="*/ 4013508 h 4467237"/>
              <a:gd name="connsiteX2" fmla="*/ 12103970 w 12972148"/>
              <a:gd name="connsiteY2" fmla="*/ 4219013 h 4467237"/>
              <a:gd name="connsiteX3" fmla="*/ 27267 w 12972148"/>
              <a:gd name="connsiteY3" fmla="*/ 4291781 h 4467237"/>
              <a:gd name="connsiteX4" fmla="*/ 0 w 12972148"/>
              <a:gd name="connsiteY4" fmla="*/ 0 h 4467237"/>
              <a:gd name="connsiteX5" fmla="*/ 12182166 w 12972148"/>
              <a:gd name="connsiteY5" fmla="*/ 16694 h 4467237"/>
              <a:gd name="connsiteX0" fmla="*/ 12182166 w 12618536"/>
              <a:gd name="connsiteY0" fmla="*/ 16694 h 4467237"/>
              <a:gd name="connsiteX1" fmla="*/ 12150442 w 12618536"/>
              <a:gd name="connsiteY1" fmla="*/ 4013508 h 4467237"/>
              <a:gd name="connsiteX2" fmla="*/ 12103970 w 12618536"/>
              <a:gd name="connsiteY2" fmla="*/ 4219013 h 4467237"/>
              <a:gd name="connsiteX3" fmla="*/ 27267 w 12618536"/>
              <a:gd name="connsiteY3" fmla="*/ 4291781 h 4467237"/>
              <a:gd name="connsiteX4" fmla="*/ 0 w 12618536"/>
              <a:gd name="connsiteY4" fmla="*/ 0 h 4467237"/>
              <a:gd name="connsiteX5" fmla="*/ 12182166 w 12618536"/>
              <a:gd name="connsiteY5" fmla="*/ 16694 h 4467237"/>
              <a:gd name="connsiteX0" fmla="*/ 12182166 w 12182166"/>
              <a:gd name="connsiteY0" fmla="*/ 16694 h 4351700"/>
              <a:gd name="connsiteX1" fmla="*/ 12150442 w 12182166"/>
              <a:gd name="connsiteY1" fmla="*/ 4013508 h 4351700"/>
              <a:gd name="connsiteX2" fmla="*/ 6352099 w 12182166"/>
              <a:gd name="connsiteY2" fmla="*/ 2803168 h 4351700"/>
              <a:gd name="connsiteX3" fmla="*/ 27267 w 12182166"/>
              <a:gd name="connsiteY3" fmla="*/ 4291781 h 4351700"/>
              <a:gd name="connsiteX4" fmla="*/ 0 w 12182166"/>
              <a:gd name="connsiteY4" fmla="*/ 0 h 4351700"/>
              <a:gd name="connsiteX5" fmla="*/ 12182166 w 12182166"/>
              <a:gd name="connsiteY5" fmla="*/ 16694 h 4351700"/>
              <a:gd name="connsiteX0" fmla="*/ 12182166 w 12194687"/>
              <a:gd name="connsiteY0" fmla="*/ 16694 h 4350591"/>
              <a:gd name="connsiteX1" fmla="*/ 12194687 w 12194687"/>
              <a:gd name="connsiteY1" fmla="*/ 4264231 h 4350591"/>
              <a:gd name="connsiteX2" fmla="*/ 6352099 w 12194687"/>
              <a:gd name="connsiteY2" fmla="*/ 2803168 h 4350591"/>
              <a:gd name="connsiteX3" fmla="*/ 27267 w 12194687"/>
              <a:gd name="connsiteY3" fmla="*/ 4291781 h 4350591"/>
              <a:gd name="connsiteX4" fmla="*/ 0 w 12194687"/>
              <a:gd name="connsiteY4" fmla="*/ 0 h 4350591"/>
              <a:gd name="connsiteX5" fmla="*/ 12182166 w 12194687"/>
              <a:gd name="connsiteY5" fmla="*/ 16694 h 4350591"/>
              <a:gd name="connsiteX0" fmla="*/ 12158475 w 12170996"/>
              <a:gd name="connsiteY0" fmla="*/ 1946 h 4335843"/>
              <a:gd name="connsiteX1" fmla="*/ 12170996 w 12170996"/>
              <a:gd name="connsiteY1" fmla="*/ 4249483 h 4335843"/>
              <a:gd name="connsiteX2" fmla="*/ 6328408 w 12170996"/>
              <a:gd name="connsiteY2" fmla="*/ 2788420 h 4335843"/>
              <a:gd name="connsiteX3" fmla="*/ 3576 w 12170996"/>
              <a:gd name="connsiteY3" fmla="*/ 4277033 h 4335843"/>
              <a:gd name="connsiteX4" fmla="*/ 5805 w 12170996"/>
              <a:gd name="connsiteY4" fmla="*/ 0 h 4335843"/>
              <a:gd name="connsiteX5" fmla="*/ 12158475 w 12170996"/>
              <a:gd name="connsiteY5" fmla="*/ 1946 h 4335843"/>
              <a:gd name="connsiteX0" fmla="*/ 12158475 w 12170996"/>
              <a:gd name="connsiteY0" fmla="*/ 0 h 4333897"/>
              <a:gd name="connsiteX1" fmla="*/ 12170996 w 12170996"/>
              <a:gd name="connsiteY1" fmla="*/ 4247537 h 4333897"/>
              <a:gd name="connsiteX2" fmla="*/ 6328408 w 12170996"/>
              <a:gd name="connsiteY2" fmla="*/ 2786474 h 4333897"/>
              <a:gd name="connsiteX3" fmla="*/ 3576 w 12170996"/>
              <a:gd name="connsiteY3" fmla="*/ 4275087 h 4333897"/>
              <a:gd name="connsiteX4" fmla="*/ 5805 w 12170996"/>
              <a:gd name="connsiteY4" fmla="*/ 27550 h 4333897"/>
              <a:gd name="connsiteX5" fmla="*/ 12158475 w 12170996"/>
              <a:gd name="connsiteY5" fmla="*/ 0 h 4333897"/>
              <a:gd name="connsiteX0" fmla="*/ 12158475 w 12170996"/>
              <a:gd name="connsiteY0" fmla="*/ 0 h 4377156"/>
              <a:gd name="connsiteX1" fmla="*/ 12170996 w 12170996"/>
              <a:gd name="connsiteY1" fmla="*/ 4247537 h 4377156"/>
              <a:gd name="connsiteX2" fmla="*/ 6328408 w 12170996"/>
              <a:gd name="connsiteY2" fmla="*/ 2786474 h 4377156"/>
              <a:gd name="connsiteX3" fmla="*/ 3576 w 12170996"/>
              <a:gd name="connsiteY3" fmla="*/ 4319332 h 4377156"/>
              <a:gd name="connsiteX4" fmla="*/ 5805 w 12170996"/>
              <a:gd name="connsiteY4" fmla="*/ 27550 h 4377156"/>
              <a:gd name="connsiteX5" fmla="*/ 12158475 w 12170996"/>
              <a:gd name="connsiteY5" fmla="*/ 0 h 4377156"/>
              <a:gd name="connsiteX0" fmla="*/ 12154899 w 12167420"/>
              <a:gd name="connsiteY0" fmla="*/ 0 h 4319332"/>
              <a:gd name="connsiteX1" fmla="*/ 12167420 w 12167420"/>
              <a:gd name="connsiteY1" fmla="*/ 4247537 h 4319332"/>
              <a:gd name="connsiteX2" fmla="*/ 6324832 w 12167420"/>
              <a:gd name="connsiteY2" fmla="*/ 2786474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319332"/>
              <a:gd name="connsiteX1" fmla="*/ 12167420 w 12167420"/>
              <a:gd name="connsiteY1" fmla="*/ 4247537 h 4319332"/>
              <a:gd name="connsiteX2" fmla="*/ 6324832 w 12167420"/>
              <a:gd name="connsiteY2" fmla="*/ 2786474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319332"/>
              <a:gd name="connsiteX1" fmla="*/ 12167420 w 12167420"/>
              <a:gd name="connsiteY1" fmla="*/ 4247537 h 4319332"/>
              <a:gd name="connsiteX2" fmla="*/ 6059361 w 12167420"/>
              <a:gd name="connsiteY2" fmla="*/ 2889712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407822"/>
              <a:gd name="connsiteX1" fmla="*/ 12167420 w 12167420"/>
              <a:gd name="connsiteY1" fmla="*/ 4247537 h 4407822"/>
              <a:gd name="connsiteX2" fmla="*/ 6059361 w 12167420"/>
              <a:gd name="connsiteY2" fmla="*/ 2889712 h 4407822"/>
              <a:gd name="connsiteX3" fmla="*/ 0 w 12167420"/>
              <a:gd name="connsiteY3" fmla="*/ 4407822 h 4407822"/>
              <a:gd name="connsiteX4" fmla="*/ 2229 w 12167420"/>
              <a:gd name="connsiteY4" fmla="*/ 27550 h 4407822"/>
              <a:gd name="connsiteX5" fmla="*/ 12154899 w 12167420"/>
              <a:gd name="connsiteY5" fmla="*/ 0 h 4407822"/>
              <a:gd name="connsiteX0" fmla="*/ 12154899 w 12167420"/>
              <a:gd name="connsiteY0" fmla="*/ 1947 h 4409769"/>
              <a:gd name="connsiteX1" fmla="*/ 12167420 w 12167420"/>
              <a:gd name="connsiteY1" fmla="*/ 4249484 h 4409769"/>
              <a:gd name="connsiteX2" fmla="*/ 6059361 w 12167420"/>
              <a:gd name="connsiteY2" fmla="*/ 2891659 h 4409769"/>
              <a:gd name="connsiteX3" fmla="*/ 0 w 12167420"/>
              <a:gd name="connsiteY3" fmla="*/ 4409769 h 4409769"/>
              <a:gd name="connsiteX4" fmla="*/ 2229 w 12167420"/>
              <a:gd name="connsiteY4" fmla="*/ 0 h 4409769"/>
              <a:gd name="connsiteX5" fmla="*/ 12154899 w 12167420"/>
              <a:gd name="connsiteY5" fmla="*/ 1947 h 440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67420" h="4409769">
                <a:moveTo>
                  <a:pt x="12154899" y="1947"/>
                </a:moveTo>
                <a:cubicBezTo>
                  <a:pt x="12159073" y="1417793"/>
                  <a:pt x="12163246" y="2833638"/>
                  <a:pt x="12167420" y="4249484"/>
                </a:cubicBezTo>
                <a:cubicBezTo>
                  <a:pt x="10383016" y="3320336"/>
                  <a:pt x="8087264" y="2864945"/>
                  <a:pt x="6059361" y="2891659"/>
                </a:cubicBezTo>
                <a:cubicBezTo>
                  <a:pt x="4031458" y="2918373"/>
                  <a:pt x="1268512" y="3392131"/>
                  <a:pt x="0" y="4409769"/>
                </a:cubicBezTo>
                <a:cubicBezTo>
                  <a:pt x="5659" y="2089355"/>
                  <a:pt x="11318" y="1229033"/>
                  <a:pt x="2229" y="0"/>
                </a:cubicBezTo>
                <a:lnTo>
                  <a:pt x="12154899" y="1947"/>
                </a:lnTo>
                <a:close/>
              </a:path>
            </a:pathLst>
          </a:custGeom>
        </p:spPr>
        <p:txBody>
          <a:bodyPr anchor="ctr"/>
          <a:lstStyle>
            <a:lvl1pPr algn="ctr">
              <a:defRPr baseline="0">
                <a:solidFill>
                  <a:srgbClr val="6D6E6C"/>
                </a:solidFill>
              </a:defRPr>
            </a:lvl1pPr>
          </a:lstStyle>
          <a:p>
            <a:r>
              <a:rPr lang="en-US" dirty="0"/>
              <a:t>Click to add photo </a:t>
            </a:r>
          </a:p>
        </p:txBody>
      </p:sp>
      <p:sp>
        <p:nvSpPr>
          <p:cNvPr id="58" name="Oval 57"/>
          <p:cNvSpPr/>
          <p:nvPr userDrawn="1"/>
        </p:nvSpPr>
        <p:spPr>
          <a:xfrm flipH="1">
            <a:off x="10837179" y="5366257"/>
            <a:ext cx="1103834" cy="1103834"/>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Freeform 58"/>
          <p:cNvSpPr/>
          <p:nvPr userDrawn="1"/>
        </p:nvSpPr>
        <p:spPr>
          <a:xfrm flipH="1">
            <a:off x="3787" y="2819305"/>
            <a:ext cx="12173465" cy="4043593"/>
          </a:xfrm>
          <a:custGeom>
            <a:avLst/>
            <a:gdLst>
              <a:gd name="connsiteX0" fmla="*/ 6058389 w 12173465"/>
              <a:gd name="connsiteY0" fmla="*/ 0 h 4043593"/>
              <a:gd name="connsiteX1" fmla="*/ 150546 w 12173465"/>
              <a:gd name="connsiteY1" fmla="*/ 1318071 h 4043593"/>
              <a:gd name="connsiteX2" fmla="*/ 0 w 12173465"/>
              <a:gd name="connsiteY2" fmla="*/ 1413314 h 4043593"/>
              <a:gd name="connsiteX3" fmla="*/ 0 w 12173465"/>
              <a:gd name="connsiteY3" fmla="*/ 4043593 h 4043593"/>
              <a:gd name="connsiteX4" fmla="*/ 12173465 w 12173465"/>
              <a:gd name="connsiteY4" fmla="*/ 4043593 h 4043593"/>
              <a:gd name="connsiteX5" fmla="*/ 12173465 w 12173465"/>
              <a:gd name="connsiteY5" fmla="*/ 1449177 h 4043593"/>
              <a:gd name="connsiteX6" fmla="*/ 11966232 w 12173465"/>
              <a:gd name="connsiteY6" fmla="*/ 1318071 h 4043593"/>
              <a:gd name="connsiteX7" fmla="*/ 6058389 w 12173465"/>
              <a:gd name="connsiteY7" fmla="*/ 0 h 4043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73465" h="4043593">
                <a:moveTo>
                  <a:pt x="6058389" y="0"/>
                </a:moveTo>
                <a:cubicBezTo>
                  <a:pt x="3679934" y="0"/>
                  <a:pt x="1554793" y="513092"/>
                  <a:pt x="150546" y="1318071"/>
                </a:cubicBezTo>
                <a:lnTo>
                  <a:pt x="0" y="1413314"/>
                </a:lnTo>
                <a:lnTo>
                  <a:pt x="0" y="4043593"/>
                </a:lnTo>
                <a:lnTo>
                  <a:pt x="12173465" y="4043593"/>
                </a:lnTo>
                <a:lnTo>
                  <a:pt x="12173465" y="1449177"/>
                </a:lnTo>
                <a:lnTo>
                  <a:pt x="11966232" y="1318071"/>
                </a:lnTo>
                <a:cubicBezTo>
                  <a:pt x="10561984" y="513092"/>
                  <a:pt x="8436844" y="0"/>
                  <a:pt x="6058389" y="0"/>
                </a:cubicBezTo>
                <a:close/>
              </a:path>
            </a:pathLst>
          </a:custGeom>
          <a:solidFill>
            <a:srgbClr val="10B1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4" name="Arc 63"/>
          <p:cNvSpPr/>
          <p:nvPr userDrawn="1"/>
        </p:nvSpPr>
        <p:spPr>
          <a:xfrm>
            <a:off x="-274058" y="3098207"/>
            <a:ext cx="13412102" cy="4572000"/>
          </a:xfrm>
          <a:prstGeom prst="arc">
            <a:avLst>
              <a:gd name="adj1" fmla="val 11191005"/>
              <a:gd name="adj2" fmla="val 20906242"/>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66" name="Straight Connector 65"/>
          <p:cNvCxnSpPr/>
          <p:nvPr userDrawn="1"/>
        </p:nvCxnSpPr>
        <p:spPr>
          <a:xfrm flipH="1">
            <a:off x="332508" y="4442958"/>
            <a:ext cx="1162864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7" name="Text Placeholder 84"/>
          <p:cNvSpPr>
            <a:spLocks noGrp="1"/>
          </p:cNvSpPr>
          <p:nvPr>
            <p:ph type="body" sz="quarter" idx="25" hasCustomPrompt="1"/>
          </p:nvPr>
        </p:nvSpPr>
        <p:spPr>
          <a:xfrm>
            <a:off x="332508" y="4612984"/>
            <a:ext cx="11545518" cy="633861"/>
          </a:xfrm>
        </p:spPr>
        <p:txBody>
          <a:bodyPr anchor="ctr">
            <a:normAutofit/>
          </a:bodyPr>
          <a:lstStyle>
            <a:lvl1pPr marL="0" indent="0" algn="ctr">
              <a:buNone/>
              <a:defRPr sz="30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 heading</a:t>
            </a:r>
          </a:p>
        </p:txBody>
      </p:sp>
      <p:sp>
        <p:nvSpPr>
          <p:cNvPr id="16" name="Text Placeholder 74"/>
          <p:cNvSpPr>
            <a:spLocks noGrp="1"/>
          </p:cNvSpPr>
          <p:nvPr>
            <p:ph type="body" sz="quarter" idx="20" hasCustomPrompt="1"/>
          </p:nvPr>
        </p:nvSpPr>
        <p:spPr>
          <a:xfrm>
            <a:off x="332508" y="3642949"/>
            <a:ext cx="11545518" cy="629984"/>
          </a:xfrm>
        </p:spPr>
        <p:txBody>
          <a:bodyPr>
            <a:noAutofit/>
          </a:bodyPr>
          <a:lstStyle>
            <a:lvl1pPr marL="0" indent="0" algn="ctr">
              <a:buNone/>
              <a:defRPr sz="3600">
                <a:solidFill>
                  <a:schemeClr val="bg1"/>
                </a:solidFill>
                <a:latin typeface="+mj-lt"/>
              </a:defRPr>
            </a:lvl1pPr>
            <a:lvl2pPr>
              <a:defRPr sz="3600"/>
            </a:lvl2pPr>
            <a:lvl3pPr>
              <a:defRPr sz="3600"/>
            </a:lvl3pPr>
            <a:lvl4pPr>
              <a:defRPr sz="3600"/>
            </a:lvl4pPr>
            <a:lvl5pPr>
              <a:defRPr sz="3600"/>
            </a:lvl5pPr>
          </a:lstStyle>
          <a:p>
            <a:pPr lvl="0"/>
            <a:r>
              <a:rPr lang="en-US" dirty="0"/>
              <a:t>TITLE</a:t>
            </a:r>
          </a:p>
        </p:txBody>
      </p:sp>
      <p:sp>
        <p:nvSpPr>
          <p:cNvPr id="13" name="テキスト プレースホルダー 36"/>
          <p:cNvSpPr txBox="1">
            <a:spLocks/>
          </p:cNvSpPr>
          <p:nvPr userDrawn="1"/>
        </p:nvSpPr>
        <p:spPr bwMode="auto">
          <a:xfrm>
            <a:off x="591670" y="6376509"/>
            <a:ext cx="11306221"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chemeClr val="bg1"/>
                </a:solidFill>
                <a:latin typeface="Calibri" charset="0"/>
              </a:rPr>
              <a:t>EMERGE </a:t>
            </a:r>
            <a:r>
              <a:rPr lang="en-US" altLang="ja-JP" sz="1100" b="0" baseline="0" dirty="0">
                <a:solidFill>
                  <a:schemeClr val="bg1"/>
                </a:solidFill>
                <a:latin typeface="Calibri" charset="0"/>
              </a:rPr>
              <a:t>empowering female entrepreneurs in engineering</a:t>
            </a:r>
            <a:endParaRPr kumimoji="1" lang="ja-JP" altLang="en-US" sz="1100" b="0" dirty="0">
              <a:solidFill>
                <a:schemeClr val="bg1"/>
              </a:solidFill>
              <a:latin typeface="Calibri" charset="0"/>
            </a:endParaRPr>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rot="3756063" flipH="1">
            <a:off x="23560" y="6215909"/>
            <a:ext cx="740284" cy="569976"/>
          </a:xfrm>
          <a:prstGeom prst="rect">
            <a:avLst/>
          </a:prstGeom>
        </p:spPr>
      </p:pic>
      <p:pic>
        <p:nvPicPr>
          <p:cNvPr id="18" name="Picture 17"/>
          <p:cNvPicPr>
            <a:picLocks noChangeAspect="1"/>
          </p:cNvPicPr>
          <p:nvPr userDrawn="1"/>
        </p:nvPicPr>
        <p:blipFill>
          <a:blip r:embed="rId3" cstate="print">
            <a:alphaModFix amt="80000"/>
            <a:extLst>
              <a:ext uri="{28A0092B-C50C-407E-A947-70E740481C1C}">
                <a14:useLocalDpi xmlns:a14="http://schemas.microsoft.com/office/drawing/2010/main"/>
              </a:ext>
            </a:extLst>
          </a:blip>
          <a:stretch>
            <a:fillRect/>
          </a:stretch>
        </p:blipFill>
        <p:spPr>
          <a:xfrm flipH="1">
            <a:off x="11026587" y="3382252"/>
            <a:ext cx="1086833" cy="1076599"/>
          </a:xfrm>
          <a:prstGeom prst="rect">
            <a:avLst/>
          </a:prstGeom>
        </p:spPr>
      </p:pic>
      <p:pic>
        <p:nvPicPr>
          <p:cNvPr id="19" name="Picture 18"/>
          <p:cNvPicPr>
            <a:picLocks noChangeAspect="1"/>
          </p:cNvPicPr>
          <p:nvPr userDrawn="1"/>
        </p:nvPicPr>
        <p:blipFill>
          <a:blip r:embed="rId4" cstate="print">
            <a:alphaModFix amt="80000"/>
            <a:extLst>
              <a:ext uri="{28A0092B-C50C-407E-A947-70E740481C1C}">
                <a14:useLocalDpi xmlns:a14="http://schemas.microsoft.com/office/drawing/2010/main"/>
              </a:ext>
            </a:extLst>
          </a:blip>
          <a:stretch>
            <a:fillRect/>
          </a:stretch>
        </p:blipFill>
        <p:spPr>
          <a:xfrm flipH="1">
            <a:off x="-29652" y="3095929"/>
            <a:ext cx="1450169" cy="1445419"/>
          </a:xfrm>
          <a:prstGeom prst="rect">
            <a:avLst/>
          </a:prstGeom>
        </p:spPr>
      </p:pic>
    </p:spTree>
    <p:extLst>
      <p:ext uri="{BB962C8B-B14F-4D97-AF65-F5344CB8AC3E}">
        <p14:creationId xmlns:p14="http://schemas.microsoft.com/office/powerpoint/2010/main" val="41732402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74F73-771D-479C-A612-853DD96A556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F26B4710-8F98-4EFF-875D-7AAFD1CB87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F7B23FF-DDDF-410B-9CF6-FBCC3DACC084}"/>
              </a:ext>
            </a:extLst>
          </p:cNvPr>
          <p:cNvSpPr>
            <a:spLocks noGrp="1"/>
          </p:cNvSpPr>
          <p:nvPr>
            <p:ph type="dt" sz="half" idx="10"/>
          </p:nvPr>
        </p:nvSpPr>
        <p:spPr/>
        <p:txBody>
          <a:bodyPr/>
          <a:lstStyle/>
          <a:p>
            <a:fld id="{BC555DB9-B149-4D07-884C-46A2F1D89937}" type="datetimeFigureOut">
              <a:rPr lang="en-IE" smtClean="0"/>
              <a:t>07/05/2020</a:t>
            </a:fld>
            <a:endParaRPr lang="en-IE" dirty="0"/>
          </a:p>
        </p:txBody>
      </p:sp>
      <p:sp>
        <p:nvSpPr>
          <p:cNvPr id="5" name="Footer Placeholder 4">
            <a:extLst>
              <a:ext uri="{FF2B5EF4-FFF2-40B4-BE49-F238E27FC236}">
                <a16:creationId xmlns:a16="http://schemas.microsoft.com/office/drawing/2014/main" id="{9B90384A-3598-4EBF-9543-1E69FA84A309}"/>
              </a:ext>
            </a:extLst>
          </p:cNvPr>
          <p:cNvSpPr>
            <a:spLocks noGrp="1"/>
          </p:cNvSpPr>
          <p:nvPr>
            <p:ph type="ftr" sz="quarter" idx="11"/>
          </p:nvPr>
        </p:nvSpPr>
        <p:spPr/>
        <p:txBody>
          <a:bodyPr/>
          <a:lstStyle/>
          <a:p>
            <a:endParaRPr lang="en-IE" dirty="0"/>
          </a:p>
        </p:txBody>
      </p:sp>
      <p:sp>
        <p:nvSpPr>
          <p:cNvPr id="6" name="Slide Number Placeholder 5">
            <a:extLst>
              <a:ext uri="{FF2B5EF4-FFF2-40B4-BE49-F238E27FC236}">
                <a16:creationId xmlns:a16="http://schemas.microsoft.com/office/drawing/2014/main" id="{B3230711-D746-4B7B-B981-323009FAF7B6}"/>
              </a:ext>
            </a:extLst>
          </p:cNvPr>
          <p:cNvSpPr>
            <a:spLocks noGrp="1"/>
          </p:cNvSpPr>
          <p:nvPr>
            <p:ph type="sldNum" sz="quarter" idx="12"/>
          </p:nvPr>
        </p:nvSpPr>
        <p:spPr/>
        <p:txBody>
          <a:bodyPr/>
          <a:lstStyle/>
          <a:p>
            <a:fld id="{AA3861FE-E8F6-43C7-A27C-886A052205AB}" type="slidenum">
              <a:rPr lang="en-IE" smtClean="0"/>
              <a:t>‹#›</a:t>
            </a:fld>
            <a:endParaRPr lang="en-IE" dirty="0"/>
          </a:p>
        </p:txBody>
      </p:sp>
    </p:spTree>
    <p:extLst>
      <p:ext uri="{BB962C8B-B14F-4D97-AF65-F5344CB8AC3E}">
        <p14:creationId xmlns:p14="http://schemas.microsoft.com/office/powerpoint/2010/main" val="35806925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98B57-7F48-45D6-BF7A-CD2B0583DB47}"/>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9AB25746-AD41-4204-872B-C726133ECD4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097F2E3E-BA69-4C6B-9046-DA799734D09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DA325591-0DD5-4ABF-B68B-BE1491D19C11}"/>
              </a:ext>
            </a:extLst>
          </p:cNvPr>
          <p:cNvSpPr>
            <a:spLocks noGrp="1"/>
          </p:cNvSpPr>
          <p:nvPr>
            <p:ph type="dt" sz="half" idx="10"/>
          </p:nvPr>
        </p:nvSpPr>
        <p:spPr/>
        <p:txBody>
          <a:bodyPr/>
          <a:lstStyle/>
          <a:p>
            <a:fld id="{BC555DB9-B149-4D07-884C-46A2F1D89937}" type="datetimeFigureOut">
              <a:rPr lang="en-IE" smtClean="0"/>
              <a:t>07/05/2020</a:t>
            </a:fld>
            <a:endParaRPr lang="en-IE" dirty="0"/>
          </a:p>
        </p:txBody>
      </p:sp>
      <p:sp>
        <p:nvSpPr>
          <p:cNvPr id="6" name="Footer Placeholder 5">
            <a:extLst>
              <a:ext uri="{FF2B5EF4-FFF2-40B4-BE49-F238E27FC236}">
                <a16:creationId xmlns:a16="http://schemas.microsoft.com/office/drawing/2014/main" id="{9E1853D7-FDF7-483D-A3D9-95253E148C5A}"/>
              </a:ext>
            </a:extLst>
          </p:cNvPr>
          <p:cNvSpPr>
            <a:spLocks noGrp="1"/>
          </p:cNvSpPr>
          <p:nvPr>
            <p:ph type="ftr" sz="quarter" idx="11"/>
          </p:nvPr>
        </p:nvSpPr>
        <p:spPr/>
        <p:txBody>
          <a:bodyPr/>
          <a:lstStyle/>
          <a:p>
            <a:endParaRPr lang="en-IE" dirty="0"/>
          </a:p>
        </p:txBody>
      </p:sp>
      <p:sp>
        <p:nvSpPr>
          <p:cNvPr id="7" name="Slide Number Placeholder 6">
            <a:extLst>
              <a:ext uri="{FF2B5EF4-FFF2-40B4-BE49-F238E27FC236}">
                <a16:creationId xmlns:a16="http://schemas.microsoft.com/office/drawing/2014/main" id="{286A5099-518F-44ED-8D72-D0F3F28E132A}"/>
              </a:ext>
            </a:extLst>
          </p:cNvPr>
          <p:cNvSpPr>
            <a:spLocks noGrp="1"/>
          </p:cNvSpPr>
          <p:nvPr>
            <p:ph type="sldNum" sz="quarter" idx="12"/>
          </p:nvPr>
        </p:nvSpPr>
        <p:spPr/>
        <p:txBody>
          <a:bodyPr/>
          <a:lstStyle/>
          <a:p>
            <a:fld id="{AA3861FE-E8F6-43C7-A27C-886A052205AB}" type="slidenum">
              <a:rPr lang="en-IE" smtClean="0"/>
              <a:t>‹#›</a:t>
            </a:fld>
            <a:endParaRPr lang="en-IE" dirty="0"/>
          </a:p>
        </p:txBody>
      </p:sp>
    </p:spTree>
    <p:extLst>
      <p:ext uri="{BB962C8B-B14F-4D97-AF65-F5344CB8AC3E}">
        <p14:creationId xmlns:p14="http://schemas.microsoft.com/office/powerpoint/2010/main" val="1172423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82A3F-E9F0-4CE4-91D1-BDDF7CC45CFA}"/>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103AA91D-8025-4B15-A342-718EEDEBD4B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41208E3-7F0D-42A2-9B2D-AEFD54F49DD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15D8EF5B-D85A-43EC-AB8D-E5C3D036960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9C74D8E-EB78-46CB-812D-A276F09BEA4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641FC23B-DF37-43EE-8A69-67D6CB80057C}"/>
              </a:ext>
            </a:extLst>
          </p:cNvPr>
          <p:cNvSpPr>
            <a:spLocks noGrp="1"/>
          </p:cNvSpPr>
          <p:nvPr>
            <p:ph type="dt" sz="half" idx="10"/>
          </p:nvPr>
        </p:nvSpPr>
        <p:spPr/>
        <p:txBody>
          <a:bodyPr/>
          <a:lstStyle/>
          <a:p>
            <a:fld id="{BC555DB9-B149-4D07-884C-46A2F1D89937}" type="datetimeFigureOut">
              <a:rPr lang="en-IE" smtClean="0"/>
              <a:t>07/05/2020</a:t>
            </a:fld>
            <a:endParaRPr lang="en-IE" dirty="0"/>
          </a:p>
        </p:txBody>
      </p:sp>
      <p:sp>
        <p:nvSpPr>
          <p:cNvPr id="8" name="Footer Placeholder 7">
            <a:extLst>
              <a:ext uri="{FF2B5EF4-FFF2-40B4-BE49-F238E27FC236}">
                <a16:creationId xmlns:a16="http://schemas.microsoft.com/office/drawing/2014/main" id="{17E4720C-BBAC-46F7-A77C-901A3392397B}"/>
              </a:ext>
            </a:extLst>
          </p:cNvPr>
          <p:cNvSpPr>
            <a:spLocks noGrp="1"/>
          </p:cNvSpPr>
          <p:nvPr>
            <p:ph type="ftr" sz="quarter" idx="11"/>
          </p:nvPr>
        </p:nvSpPr>
        <p:spPr/>
        <p:txBody>
          <a:bodyPr/>
          <a:lstStyle/>
          <a:p>
            <a:endParaRPr lang="en-IE" dirty="0"/>
          </a:p>
        </p:txBody>
      </p:sp>
      <p:sp>
        <p:nvSpPr>
          <p:cNvPr id="9" name="Slide Number Placeholder 8">
            <a:extLst>
              <a:ext uri="{FF2B5EF4-FFF2-40B4-BE49-F238E27FC236}">
                <a16:creationId xmlns:a16="http://schemas.microsoft.com/office/drawing/2014/main" id="{4A3C10B2-AECE-4F8F-803B-1915ED015182}"/>
              </a:ext>
            </a:extLst>
          </p:cNvPr>
          <p:cNvSpPr>
            <a:spLocks noGrp="1"/>
          </p:cNvSpPr>
          <p:nvPr>
            <p:ph type="sldNum" sz="quarter" idx="12"/>
          </p:nvPr>
        </p:nvSpPr>
        <p:spPr/>
        <p:txBody>
          <a:bodyPr/>
          <a:lstStyle/>
          <a:p>
            <a:fld id="{AA3861FE-E8F6-43C7-A27C-886A052205AB}" type="slidenum">
              <a:rPr lang="en-IE" smtClean="0"/>
              <a:t>‹#›</a:t>
            </a:fld>
            <a:endParaRPr lang="en-IE" dirty="0"/>
          </a:p>
        </p:txBody>
      </p:sp>
    </p:spTree>
    <p:extLst>
      <p:ext uri="{BB962C8B-B14F-4D97-AF65-F5344CB8AC3E}">
        <p14:creationId xmlns:p14="http://schemas.microsoft.com/office/powerpoint/2010/main" val="21634859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4DE6B-8788-4C11-8D10-1A7F5C02114A}"/>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4B520DEC-253D-4F25-8236-7426FAA3A3A9}"/>
              </a:ext>
            </a:extLst>
          </p:cNvPr>
          <p:cNvSpPr>
            <a:spLocks noGrp="1"/>
          </p:cNvSpPr>
          <p:nvPr>
            <p:ph type="dt" sz="half" idx="10"/>
          </p:nvPr>
        </p:nvSpPr>
        <p:spPr/>
        <p:txBody>
          <a:bodyPr/>
          <a:lstStyle/>
          <a:p>
            <a:fld id="{BC555DB9-B149-4D07-884C-46A2F1D89937}" type="datetimeFigureOut">
              <a:rPr lang="en-IE" smtClean="0"/>
              <a:t>07/05/2020</a:t>
            </a:fld>
            <a:endParaRPr lang="en-IE" dirty="0"/>
          </a:p>
        </p:txBody>
      </p:sp>
      <p:sp>
        <p:nvSpPr>
          <p:cNvPr id="4" name="Footer Placeholder 3">
            <a:extLst>
              <a:ext uri="{FF2B5EF4-FFF2-40B4-BE49-F238E27FC236}">
                <a16:creationId xmlns:a16="http://schemas.microsoft.com/office/drawing/2014/main" id="{93B070F0-1310-4A33-95A1-688924DC3C2A}"/>
              </a:ext>
            </a:extLst>
          </p:cNvPr>
          <p:cNvSpPr>
            <a:spLocks noGrp="1"/>
          </p:cNvSpPr>
          <p:nvPr>
            <p:ph type="ftr" sz="quarter" idx="11"/>
          </p:nvPr>
        </p:nvSpPr>
        <p:spPr/>
        <p:txBody>
          <a:bodyPr/>
          <a:lstStyle/>
          <a:p>
            <a:endParaRPr lang="en-IE" dirty="0"/>
          </a:p>
        </p:txBody>
      </p:sp>
      <p:sp>
        <p:nvSpPr>
          <p:cNvPr id="5" name="Slide Number Placeholder 4">
            <a:extLst>
              <a:ext uri="{FF2B5EF4-FFF2-40B4-BE49-F238E27FC236}">
                <a16:creationId xmlns:a16="http://schemas.microsoft.com/office/drawing/2014/main" id="{1D112974-86A7-4E38-AA28-23C9ECE827B7}"/>
              </a:ext>
            </a:extLst>
          </p:cNvPr>
          <p:cNvSpPr>
            <a:spLocks noGrp="1"/>
          </p:cNvSpPr>
          <p:nvPr>
            <p:ph type="sldNum" sz="quarter" idx="12"/>
          </p:nvPr>
        </p:nvSpPr>
        <p:spPr/>
        <p:txBody>
          <a:bodyPr/>
          <a:lstStyle/>
          <a:p>
            <a:fld id="{AA3861FE-E8F6-43C7-A27C-886A052205AB}" type="slidenum">
              <a:rPr lang="en-IE" smtClean="0"/>
              <a:t>‹#›</a:t>
            </a:fld>
            <a:endParaRPr lang="en-IE" dirty="0"/>
          </a:p>
        </p:txBody>
      </p:sp>
    </p:spTree>
    <p:extLst>
      <p:ext uri="{BB962C8B-B14F-4D97-AF65-F5344CB8AC3E}">
        <p14:creationId xmlns:p14="http://schemas.microsoft.com/office/powerpoint/2010/main" val="25830222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25DB39-462F-4BE8-B20C-D63CE9AF5805}"/>
              </a:ext>
            </a:extLst>
          </p:cNvPr>
          <p:cNvSpPr>
            <a:spLocks noGrp="1"/>
          </p:cNvSpPr>
          <p:nvPr>
            <p:ph type="dt" sz="half" idx="10"/>
          </p:nvPr>
        </p:nvSpPr>
        <p:spPr/>
        <p:txBody>
          <a:bodyPr/>
          <a:lstStyle/>
          <a:p>
            <a:fld id="{BC555DB9-B149-4D07-884C-46A2F1D89937}" type="datetimeFigureOut">
              <a:rPr lang="en-IE" smtClean="0"/>
              <a:t>07/05/2020</a:t>
            </a:fld>
            <a:endParaRPr lang="en-IE" dirty="0"/>
          </a:p>
        </p:txBody>
      </p:sp>
      <p:sp>
        <p:nvSpPr>
          <p:cNvPr id="3" name="Footer Placeholder 2">
            <a:extLst>
              <a:ext uri="{FF2B5EF4-FFF2-40B4-BE49-F238E27FC236}">
                <a16:creationId xmlns:a16="http://schemas.microsoft.com/office/drawing/2014/main" id="{E63F9D4E-B879-4710-AD72-BEE84B2CBF77}"/>
              </a:ext>
            </a:extLst>
          </p:cNvPr>
          <p:cNvSpPr>
            <a:spLocks noGrp="1"/>
          </p:cNvSpPr>
          <p:nvPr>
            <p:ph type="ftr" sz="quarter" idx="11"/>
          </p:nvPr>
        </p:nvSpPr>
        <p:spPr/>
        <p:txBody>
          <a:bodyPr/>
          <a:lstStyle/>
          <a:p>
            <a:endParaRPr lang="en-IE" dirty="0"/>
          </a:p>
        </p:txBody>
      </p:sp>
      <p:sp>
        <p:nvSpPr>
          <p:cNvPr id="4" name="Slide Number Placeholder 3">
            <a:extLst>
              <a:ext uri="{FF2B5EF4-FFF2-40B4-BE49-F238E27FC236}">
                <a16:creationId xmlns:a16="http://schemas.microsoft.com/office/drawing/2014/main" id="{5BD7B374-6422-4D78-9B58-CBC91E89AF43}"/>
              </a:ext>
            </a:extLst>
          </p:cNvPr>
          <p:cNvSpPr>
            <a:spLocks noGrp="1"/>
          </p:cNvSpPr>
          <p:nvPr>
            <p:ph type="sldNum" sz="quarter" idx="12"/>
          </p:nvPr>
        </p:nvSpPr>
        <p:spPr/>
        <p:txBody>
          <a:bodyPr/>
          <a:lstStyle/>
          <a:p>
            <a:fld id="{AA3861FE-E8F6-43C7-A27C-886A052205AB}" type="slidenum">
              <a:rPr lang="en-IE" smtClean="0"/>
              <a:t>‹#›</a:t>
            </a:fld>
            <a:endParaRPr lang="en-IE" dirty="0"/>
          </a:p>
        </p:txBody>
      </p:sp>
    </p:spTree>
    <p:extLst>
      <p:ext uri="{BB962C8B-B14F-4D97-AF65-F5344CB8AC3E}">
        <p14:creationId xmlns:p14="http://schemas.microsoft.com/office/powerpoint/2010/main" val="13670769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644E7-4D8A-438F-883A-C79D094277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8EBAFA6B-5D3D-43CB-901A-2854EA43ECF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81316BD4-FA4D-4DDA-937E-06CBF8BB3F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BF7711-9FE0-4C5E-A8A0-BEED1CB54462}"/>
              </a:ext>
            </a:extLst>
          </p:cNvPr>
          <p:cNvSpPr>
            <a:spLocks noGrp="1"/>
          </p:cNvSpPr>
          <p:nvPr>
            <p:ph type="dt" sz="half" idx="10"/>
          </p:nvPr>
        </p:nvSpPr>
        <p:spPr/>
        <p:txBody>
          <a:bodyPr/>
          <a:lstStyle/>
          <a:p>
            <a:fld id="{BC555DB9-B149-4D07-884C-46A2F1D89937}" type="datetimeFigureOut">
              <a:rPr lang="en-IE" smtClean="0"/>
              <a:t>07/05/2020</a:t>
            </a:fld>
            <a:endParaRPr lang="en-IE" dirty="0"/>
          </a:p>
        </p:txBody>
      </p:sp>
      <p:sp>
        <p:nvSpPr>
          <p:cNvPr id="6" name="Footer Placeholder 5">
            <a:extLst>
              <a:ext uri="{FF2B5EF4-FFF2-40B4-BE49-F238E27FC236}">
                <a16:creationId xmlns:a16="http://schemas.microsoft.com/office/drawing/2014/main" id="{5A62EC76-4B8C-4DF7-8EBB-DA5F2377EBAC}"/>
              </a:ext>
            </a:extLst>
          </p:cNvPr>
          <p:cNvSpPr>
            <a:spLocks noGrp="1"/>
          </p:cNvSpPr>
          <p:nvPr>
            <p:ph type="ftr" sz="quarter" idx="11"/>
          </p:nvPr>
        </p:nvSpPr>
        <p:spPr/>
        <p:txBody>
          <a:bodyPr/>
          <a:lstStyle/>
          <a:p>
            <a:endParaRPr lang="en-IE" dirty="0"/>
          </a:p>
        </p:txBody>
      </p:sp>
      <p:sp>
        <p:nvSpPr>
          <p:cNvPr id="7" name="Slide Number Placeholder 6">
            <a:extLst>
              <a:ext uri="{FF2B5EF4-FFF2-40B4-BE49-F238E27FC236}">
                <a16:creationId xmlns:a16="http://schemas.microsoft.com/office/drawing/2014/main" id="{903C2DD3-CC22-4D90-B8A7-BF5064123302}"/>
              </a:ext>
            </a:extLst>
          </p:cNvPr>
          <p:cNvSpPr>
            <a:spLocks noGrp="1"/>
          </p:cNvSpPr>
          <p:nvPr>
            <p:ph type="sldNum" sz="quarter" idx="12"/>
          </p:nvPr>
        </p:nvSpPr>
        <p:spPr/>
        <p:txBody>
          <a:bodyPr/>
          <a:lstStyle/>
          <a:p>
            <a:fld id="{AA3861FE-E8F6-43C7-A27C-886A052205AB}" type="slidenum">
              <a:rPr lang="en-IE" smtClean="0"/>
              <a:t>‹#›</a:t>
            </a:fld>
            <a:endParaRPr lang="en-IE" dirty="0"/>
          </a:p>
        </p:txBody>
      </p:sp>
    </p:spTree>
    <p:extLst>
      <p:ext uri="{BB962C8B-B14F-4D97-AF65-F5344CB8AC3E}">
        <p14:creationId xmlns:p14="http://schemas.microsoft.com/office/powerpoint/2010/main" val="22659727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D3484-EBD3-4697-B709-3D22294FF3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00FD164E-5383-463F-AF62-819C53ED81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dirty="0"/>
          </a:p>
        </p:txBody>
      </p:sp>
      <p:sp>
        <p:nvSpPr>
          <p:cNvPr id="4" name="Text Placeholder 3">
            <a:extLst>
              <a:ext uri="{FF2B5EF4-FFF2-40B4-BE49-F238E27FC236}">
                <a16:creationId xmlns:a16="http://schemas.microsoft.com/office/drawing/2014/main" id="{4AD42F46-6503-46CA-8B54-AAF6E84408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CC69B36-A1F5-425D-8A83-FD1EC81A2CA0}"/>
              </a:ext>
            </a:extLst>
          </p:cNvPr>
          <p:cNvSpPr>
            <a:spLocks noGrp="1"/>
          </p:cNvSpPr>
          <p:nvPr>
            <p:ph type="dt" sz="half" idx="10"/>
          </p:nvPr>
        </p:nvSpPr>
        <p:spPr/>
        <p:txBody>
          <a:bodyPr/>
          <a:lstStyle/>
          <a:p>
            <a:fld id="{BC555DB9-B149-4D07-884C-46A2F1D89937}" type="datetimeFigureOut">
              <a:rPr lang="en-IE" smtClean="0"/>
              <a:t>07/05/2020</a:t>
            </a:fld>
            <a:endParaRPr lang="en-IE" dirty="0"/>
          </a:p>
        </p:txBody>
      </p:sp>
      <p:sp>
        <p:nvSpPr>
          <p:cNvPr id="6" name="Footer Placeholder 5">
            <a:extLst>
              <a:ext uri="{FF2B5EF4-FFF2-40B4-BE49-F238E27FC236}">
                <a16:creationId xmlns:a16="http://schemas.microsoft.com/office/drawing/2014/main" id="{19C660C9-C79F-4994-85EB-27FC6F702641}"/>
              </a:ext>
            </a:extLst>
          </p:cNvPr>
          <p:cNvSpPr>
            <a:spLocks noGrp="1"/>
          </p:cNvSpPr>
          <p:nvPr>
            <p:ph type="ftr" sz="quarter" idx="11"/>
          </p:nvPr>
        </p:nvSpPr>
        <p:spPr/>
        <p:txBody>
          <a:bodyPr/>
          <a:lstStyle/>
          <a:p>
            <a:endParaRPr lang="en-IE" dirty="0"/>
          </a:p>
        </p:txBody>
      </p:sp>
      <p:sp>
        <p:nvSpPr>
          <p:cNvPr id="7" name="Slide Number Placeholder 6">
            <a:extLst>
              <a:ext uri="{FF2B5EF4-FFF2-40B4-BE49-F238E27FC236}">
                <a16:creationId xmlns:a16="http://schemas.microsoft.com/office/drawing/2014/main" id="{2D6A6FE5-5CA5-48B9-B558-2A04D499A46F}"/>
              </a:ext>
            </a:extLst>
          </p:cNvPr>
          <p:cNvSpPr>
            <a:spLocks noGrp="1"/>
          </p:cNvSpPr>
          <p:nvPr>
            <p:ph type="sldNum" sz="quarter" idx="12"/>
          </p:nvPr>
        </p:nvSpPr>
        <p:spPr/>
        <p:txBody>
          <a:bodyPr/>
          <a:lstStyle/>
          <a:p>
            <a:fld id="{AA3861FE-E8F6-43C7-A27C-886A052205AB}" type="slidenum">
              <a:rPr lang="en-IE" smtClean="0"/>
              <a:t>‹#›</a:t>
            </a:fld>
            <a:endParaRPr lang="en-IE" dirty="0"/>
          </a:p>
        </p:txBody>
      </p:sp>
    </p:spTree>
    <p:extLst>
      <p:ext uri="{BB962C8B-B14F-4D97-AF65-F5344CB8AC3E}">
        <p14:creationId xmlns:p14="http://schemas.microsoft.com/office/powerpoint/2010/main" val="34944152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1D2DB2A-AB39-4470-91F3-555AA90F18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6530FA11-A5C8-4541-9D30-17C44B3595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730B0592-8D14-416C-AA0C-90602009AF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555DB9-B149-4D07-884C-46A2F1D89937}" type="datetimeFigureOut">
              <a:rPr lang="en-IE" smtClean="0"/>
              <a:t>07/05/2020</a:t>
            </a:fld>
            <a:endParaRPr lang="en-IE" dirty="0"/>
          </a:p>
        </p:txBody>
      </p:sp>
      <p:sp>
        <p:nvSpPr>
          <p:cNvPr id="5" name="Footer Placeholder 4">
            <a:extLst>
              <a:ext uri="{FF2B5EF4-FFF2-40B4-BE49-F238E27FC236}">
                <a16:creationId xmlns:a16="http://schemas.microsoft.com/office/drawing/2014/main" id="{F00D28FE-74E6-4B0F-BED0-1ECDDAFC15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dirty="0"/>
          </a:p>
        </p:txBody>
      </p:sp>
      <p:sp>
        <p:nvSpPr>
          <p:cNvPr id="6" name="Slide Number Placeholder 5">
            <a:extLst>
              <a:ext uri="{FF2B5EF4-FFF2-40B4-BE49-F238E27FC236}">
                <a16:creationId xmlns:a16="http://schemas.microsoft.com/office/drawing/2014/main" id="{2EC7DBF8-820E-4585-A588-5C7D50F654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3861FE-E8F6-43C7-A27C-886A052205AB}" type="slidenum">
              <a:rPr lang="en-IE" smtClean="0"/>
              <a:t>‹#›</a:t>
            </a:fld>
            <a:endParaRPr lang="en-IE" dirty="0"/>
          </a:p>
        </p:txBody>
      </p:sp>
    </p:spTree>
    <p:extLst>
      <p:ext uri="{BB962C8B-B14F-4D97-AF65-F5344CB8AC3E}">
        <p14:creationId xmlns:p14="http://schemas.microsoft.com/office/powerpoint/2010/main" val="22638867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4" r:id="rId14"/>
    <p:sldLayoutId id="2147483666" r:id="rId15"/>
    <p:sldLayoutId id="2147483667" r:id="rId16"/>
    <p:sldLayoutId id="2147483668" r:id="rId17"/>
    <p:sldLayoutId id="2147483669" r:id="rId18"/>
    <p:sldLayoutId id="2147483670" r:id="rId19"/>
    <p:sldLayoutId id="2147483671" r:id="rId20"/>
    <p:sldLayoutId id="2147483672" r:id="rId21"/>
    <p:sldLayoutId id="2147483673" r:id="rId22"/>
    <p:sldLayoutId id="2147483674" r:id="rId23"/>
    <p:sldLayoutId id="2147483675" r:id="rId24"/>
    <p:sldLayoutId id="2147483676" r:id="rId25"/>
    <p:sldLayoutId id="2147483680"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pixabay.com/en/presentation-businesswoman-success-1831088/" TargetMode="External"/><Relationship Id="rId2" Type="http://schemas.openxmlformats.org/officeDocument/2006/relationships/image" Target="../media/image20.png"/><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s://www.thebalancecareers.com/list-of-engineering-skills-2063751" TargetMode="External"/><Relationship Id="rId1" Type="http://schemas.openxmlformats.org/officeDocument/2006/relationships/slideLayout" Target="../slideLayouts/slideLayout12.xml"/><Relationship Id="rId4" Type="http://schemas.openxmlformats.org/officeDocument/2006/relationships/hyperlink" Target="http://www.blacklistednews.com/The_Engineering_of_Global_Public_Goods/40367/0/38/38/Y/M.html"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thebalancecareers.com/list-of-engineering-skills-2063751" TargetMode="External"/><Relationship Id="rId2" Type="http://schemas.openxmlformats.org/officeDocument/2006/relationships/hyperlink" Target="https://www.thebalancecareers.com/communication-skills-list-2063779" TargetMode="External"/><Relationship Id="rId1" Type="http://schemas.openxmlformats.org/officeDocument/2006/relationships/slideLayout" Target="../slideLayouts/slideLayout12.xml"/><Relationship Id="rId5" Type="http://schemas.openxmlformats.org/officeDocument/2006/relationships/hyperlink" Target="https://pxhere.com/en/photo/1431483" TargetMode="External"/><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hyperlink" Target="https://www.thebalancecareers.com/list-of-engineering-skills-2063751" TargetMode="External"/><Relationship Id="rId1" Type="http://schemas.openxmlformats.org/officeDocument/2006/relationships/slideLayout" Target="../slideLayouts/slideLayout12.xml"/><Relationship Id="rId4" Type="http://schemas.openxmlformats.org/officeDocument/2006/relationships/hyperlink" Target="https://energycue.it/donne-ed-energia-green/11515/"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hyperlink" Target="https://www.thebalancecareers.com/list-of-engineering-skills-2063751" TargetMode="External"/><Relationship Id="rId1" Type="http://schemas.openxmlformats.org/officeDocument/2006/relationships/slideLayout" Target="../slideLayouts/slideLayout12.xml"/><Relationship Id="rId5" Type="http://schemas.openxmlformats.org/officeDocument/2006/relationships/hyperlink" Target="https://creativecommons.org/licenses/by-nc-nd/3.0/" TargetMode="External"/><Relationship Id="rId4" Type="http://schemas.openxmlformats.org/officeDocument/2006/relationships/hyperlink" Target="http://dstudio.ubc.ca/2012/03/18/teamwork/teamwork-gears/"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hyperlink" Target="https://www.thebalancecareers.com/list-of-engineering-skills-2063751" TargetMode="External"/><Relationship Id="rId1" Type="http://schemas.openxmlformats.org/officeDocument/2006/relationships/slideLayout" Target="../slideLayouts/slideLayout12.xml"/><Relationship Id="rId4" Type="http://schemas.openxmlformats.org/officeDocument/2006/relationships/hyperlink" Target="http://publicdomainpictures.net/view-image.php?image=4020&amp;picture=&amp;jazyk=fr"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hyperlink" Target="https://www.bdc.ca/en/articles-tools/entrepreneur-toolkit/business-assessments/pages/entrepreneurial-potential-self-assessment.aspx" TargetMode="Externa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hyperlink" Target="http://theentrepreneurequation.com/" TargetMode="External"/><Relationship Id="rId1" Type="http://schemas.openxmlformats.org/officeDocument/2006/relationships/slideLayout" Target="../slideLayouts/slideLayout12.xml"/><Relationship Id="rId4" Type="http://schemas.openxmlformats.org/officeDocument/2006/relationships/hyperlink" Target="http://www.entrepreneur.com/personalityquiz"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hyperlink" Target="http://transgriot.blogspot.com/2017/04/sometimes-its-your-own-funky.html" TargetMode="External"/><Relationship Id="rId2" Type="http://schemas.openxmlformats.org/officeDocument/2006/relationships/image" Target="../media/image35.jpeg"/><Relationship Id="rId1" Type="http://schemas.openxmlformats.org/officeDocument/2006/relationships/slideLayout" Target="../slideLayouts/slideLayout12.xml"/><Relationship Id="rId4" Type="http://schemas.openxmlformats.org/officeDocument/2006/relationships/hyperlink" Target="https://www.psychometrictest.org.uk/entrepreneur-test/"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s://www.psychometrictest.org.uk/leadership-test/" TargetMode="External"/><Relationship Id="rId1" Type="http://schemas.openxmlformats.org/officeDocument/2006/relationships/slideLayout" Target="../slideLayouts/slideLayout14.xml"/><Relationship Id="rId4" Type="http://schemas.openxmlformats.org/officeDocument/2006/relationships/hyperlink" Target="https://pxhere.com/en/photo/1584865"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www.psychometrictest.org.uk/resilience-test/" TargetMode="External"/><Relationship Id="rId1" Type="http://schemas.openxmlformats.org/officeDocument/2006/relationships/slideLayout" Target="../slideLayouts/slideLayout14.xml"/><Relationship Id="rId4" Type="http://schemas.openxmlformats.org/officeDocument/2006/relationships/hyperlink" Target="https://www.pictofigo.com/freehand-image-search/working"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pixabay.com/en/girl-superhero-costume-purple-slim-307760/" TargetMode="External"/><Relationship Id="rId2" Type="http://schemas.openxmlformats.org/officeDocument/2006/relationships/image" Target="../media/image38.pn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hyperlink" Target="https://slack.com/" TargetMode="External"/><Relationship Id="rId2" Type="http://schemas.openxmlformats.org/officeDocument/2006/relationships/hyperlink" Target="https://getpocket.com/" TargetMode="External"/><Relationship Id="rId1" Type="http://schemas.openxmlformats.org/officeDocument/2006/relationships/slideLayout" Target="../slideLayouts/slideLayout13.xml"/><Relationship Id="rId5" Type="http://schemas.openxmlformats.org/officeDocument/2006/relationships/hyperlink" Target="https://squareup.com/us/en/townsquare/8-easy-ways-to-stay-on-top-of-industry-trends" TargetMode="External"/><Relationship Id="rId4" Type="http://schemas.openxmlformats.org/officeDocument/2006/relationships/hyperlink" Target="https://moz.com/"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hyperlink" Target="http://thestroudcourier.com/2015/03/04/engineer-and-entrepreneur-karen-purcell-shares-stem-survival-strategies-for-women/" TargetMode="External"/><Relationship Id="rId2" Type="http://schemas.openxmlformats.org/officeDocument/2006/relationships/image" Target="../media/image39.jpeg"/><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3" Type="http://schemas.openxmlformats.org/officeDocument/2006/relationships/hyperlink" Target="https://www.fastcompany.com/1841608/strategies-help-women-thrive-stem-careers" TargetMode="External"/><Relationship Id="rId2" Type="http://schemas.openxmlformats.org/officeDocument/2006/relationships/image" Target="../media/image40.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hyperlink" Target="https://www.fastcompany.com/1841608/strategies-help-women-thrive-stem-careers" TargetMode="External"/><Relationship Id="rId2" Type="http://schemas.openxmlformats.org/officeDocument/2006/relationships/image" Target="../media/image40.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hyperlink" Target="https://www.flickr.com/photos/safari_vacation/27032873554" TargetMode="External"/><Relationship Id="rId2" Type="http://schemas.openxmlformats.org/officeDocument/2006/relationships/image" Target="../media/image21.jp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hyperlink" Target="https://www.fastcompany.com/1841608/strategies-help-women-thrive-stem-careers" TargetMode="External"/><Relationship Id="rId2" Type="http://schemas.openxmlformats.org/officeDocument/2006/relationships/image" Target="../media/image40.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hyperlink" Target="https://www.fastcompany.com/1841608/strategies-help-women-thrive-stem-careers" TargetMode="External"/><Relationship Id="rId2" Type="http://schemas.openxmlformats.org/officeDocument/2006/relationships/image" Target="../media/image40.jpe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hyperlink" Target="https://www.fastcompany.com/1841608/strategies-help-women-thrive-stem-careers" TargetMode="External"/><Relationship Id="rId2" Type="http://schemas.openxmlformats.org/officeDocument/2006/relationships/image" Target="../media/image40.jpe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hyperlink" Target="https://www.facebook.com/rtenews/videos/1915328668496126/" TargetMode="External"/><Relationship Id="rId2" Type="http://schemas.openxmlformats.org/officeDocument/2006/relationships/hyperlink" Target="https://waytob.com/" TargetMode="External"/><Relationship Id="rId1" Type="http://schemas.openxmlformats.org/officeDocument/2006/relationships/slideLayout" Target="../slideLayouts/slideLayout12.xml"/><Relationship Id="rId5" Type="http://schemas.openxmlformats.org/officeDocument/2006/relationships/image" Target="../media/image42.jpeg"/><Relationship Id="rId4" Type="http://schemas.openxmlformats.org/officeDocument/2006/relationships/hyperlink" Target="https://www.women-in-tech-dublin.com/blog/top-7-innovative-female-led-irish-startups"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www.women-in-tech-dublin.com/blog/top-7-innovative-female-led-irish-startups" TargetMode="External"/><Relationship Id="rId2" Type="http://schemas.openxmlformats.org/officeDocument/2006/relationships/hyperlink" Target="https://www.romerogames.ie/" TargetMode="External"/><Relationship Id="rId1" Type="http://schemas.openxmlformats.org/officeDocument/2006/relationships/slideLayout" Target="../slideLayouts/slideLayout12.xml"/><Relationship Id="rId5" Type="http://schemas.openxmlformats.org/officeDocument/2006/relationships/image" Target="../media/image43.jpeg"/><Relationship Id="rId4" Type="http://schemas.openxmlformats.org/officeDocument/2006/relationships/hyperlink" Target="https://www.lynda.com/Brenda-Romero/4851408-1.html" TargetMode="External"/></Relationships>
</file>

<file path=ppt/slides/_rels/slide36.xml.rels><?xml version="1.0" encoding="UTF-8" standalone="yes"?>
<Relationships xmlns="http://schemas.openxmlformats.org/package/2006/relationships"><Relationship Id="rId8" Type="http://schemas.openxmlformats.org/officeDocument/2006/relationships/hyperlink" Target="https://www.irishexaminer.com/" TargetMode="External"/><Relationship Id="rId3" Type="http://schemas.openxmlformats.org/officeDocument/2006/relationships/hyperlink" Target="https://www.women-in-tech-dublin.com/blog/top-7-innovative-female-led-irish-startups" TargetMode="External"/><Relationship Id="rId7" Type="http://schemas.openxmlformats.org/officeDocument/2006/relationships/hyperlink" Target="https://www.irishtimes.com/" TargetMode="External"/><Relationship Id="rId2" Type="http://schemas.openxmlformats.org/officeDocument/2006/relationships/hyperlink" Target="https://kinzen.com/" TargetMode="External"/><Relationship Id="rId1" Type="http://schemas.openxmlformats.org/officeDocument/2006/relationships/slideLayout" Target="../slideLayouts/slideLayout12.xml"/><Relationship Id="rId6" Type="http://schemas.openxmlformats.org/officeDocument/2006/relationships/hyperlink" Target="https://www.independent.ie/" TargetMode="External"/><Relationship Id="rId5" Type="http://schemas.openxmlformats.org/officeDocument/2006/relationships/hyperlink" Target="https://storyful.com/" TargetMode="External"/><Relationship Id="rId10" Type="http://schemas.openxmlformats.org/officeDocument/2006/relationships/image" Target="../media/image44.jpeg"/><Relationship Id="rId4" Type="http://schemas.openxmlformats.org/officeDocument/2006/relationships/hyperlink" Target="https://www.facebook.com/" TargetMode="External"/><Relationship Id="rId9" Type="http://schemas.openxmlformats.org/officeDocument/2006/relationships/hyperlink" Target="https://www.siliconrepublic.com/start-ups/aine-kerr-kinzen-inspirefest"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www.women-in-tech-dublin.com/blog/top-7-innovative-female-led-irish-startups" TargetMode="External"/><Relationship Id="rId2" Type="http://schemas.openxmlformats.org/officeDocument/2006/relationships/hyperlink" Target="https://www.discoverneon.com/" TargetMode="External"/><Relationship Id="rId1" Type="http://schemas.openxmlformats.org/officeDocument/2006/relationships/slideLayout" Target="../slideLayouts/slideLayout12.xml"/><Relationship Id="rId4" Type="http://schemas.openxmlformats.org/officeDocument/2006/relationships/image" Target="../media/image45.jpeg"/></Relationships>
</file>

<file path=ppt/slides/_rels/slide38.xml.rels><?xml version="1.0" encoding="UTF-8" standalone="yes"?>
<Relationships xmlns="http://schemas.openxmlformats.org/package/2006/relationships"><Relationship Id="rId3" Type="http://schemas.openxmlformats.org/officeDocument/2006/relationships/hyperlink" Target="https://www.women-in-tech-dublin.com/blog/top-7-innovative-female-led-irish-startups" TargetMode="External"/><Relationship Id="rId2" Type="http://schemas.openxmlformats.org/officeDocument/2006/relationships/hyperlink" Target="https://theuxstudio.ie/" TargetMode="External"/><Relationship Id="rId1" Type="http://schemas.openxmlformats.org/officeDocument/2006/relationships/slideLayout" Target="../slideLayouts/slideLayout12.xml"/><Relationship Id="rId4" Type="http://schemas.openxmlformats.org/officeDocument/2006/relationships/image" Target="../media/image46.jpeg"/></Relationships>
</file>

<file path=ppt/slides/_rels/slide39.xml.rels><?xml version="1.0" encoding="UTF-8" standalone="yes"?>
<Relationships xmlns="http://schemas.openxmlformats.org/package/2006/relationships"><Relationship Id="rId3" Type="http://schemas.openxmlformats.org/officeDocument/2006/relationships/hyperlink" Target="https://www.women-in-tech-dublin.com/blog/top-7-innovative-female-led-irish-startups" TargetMode="External"/><Relationship Id="rId2" Type="http://schemas.openxmlformats.org/officeDocument/2006/relationships/hyperlink" Target="https://www.workjuggle.com/" TargetMode="External"/><Relationship Id="rId1" Type="http://schemas.openxmlformats.org/officeDocument/2006/relationships/slideLayout" Target="../slideLayouts/slideLayout12.xml"/><Relationship Id="rId4" Type="http://schemas.openxmlformats.org/officeDocument/2006/relationships/image" Target="../media/image47.jpeg"/></Relationships>
</file>

<file path=ppt/slides/_rels/slide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hyperlink" Target="https://medium.com/swlh/10-must-have-traits-of-a-successful-entrepreneur-d46519452b0e" TargetMode="External"/><Relationship Id="rId1" Type="http://schemas.openxmlformats.org/officeDocument/2006/relationships/slideLayout" Target="../slideLayouts/slideLayout12.xml"/><Relationship Id="rId4" Type="http://schemas.openxmlformats.org/officeDocument/2006/relationships/hyperlink" Target="http://www.finsmes.com/2020/02/developing-a-business-plan-as-an-entrepreneur.html"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hyperlink" Target="https://www.women-in-tech-dublin.com/blog/top-7-innovative-female-led-irish-startups" TargetMode="Externa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s://youtu.be/Lvp1PzoPqx4?list=PL8YO7zfzagVn_Ap1Uj26tAuO9C5wuooj1" TargetMode="Externa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3" Type="http://schemas.openxmlformats.org/officeDocument/2006/relationships/hyperlink" Target="https://www.youtube.com/results?search_query=#Robotics" TargetMode="External"/><Relationship Id="rId2" Type="http://schemas.openxmlformats.org/officeDocument/2006/relationships/hyperlink" Target="https://www.youtube.com/results?search_query=#Drones" TargetMode="External"/><Relationship Id="rId1" Type="http://schemas.openxmlformats.org/officeDocument/2006/relationships/slideLayout" Target="../slideLayouts/slideLayout17.xml"/><Relationship Id="rId6" Type="http://schemas.openxmlformats.org/officeDocument/2006/relationships/image" Target="../media/image51.png"/><Relationship Id="rId5" Type="http://schemas.openxmlformats.org/officeDocument/2006/relationships/hyperlink" Target="https://youtu.be/QNFGFFLbO88?list=PL8YO7zfzagVn_Ap1Uj26tAuO9C5wuooj1" TargetMode="External"/><Relationship Id="rId4" Type="http://schemas.openxmlformats.org/officeDocument/2006/relationships/hyperlink" Target="https://www.youtube.com/results?search_query=#Tech" TargetMode="External"/></Relationships>
</file>

<file path=ppt/slides/_rels/slide4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s://youtu.be/G2lWKHZj0lc?list=PL8YO7zfzagVn_Ap1Uj26tAuO9C5wuooj1" TargetMode="External"/><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youtu.be/pl4TfapPwfk?list=PL8YO7zfzagVn_Ap1Uj26tAuO9C5wuooj1" TargetMode="External"/><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www.youtube.com/watch?v=SCqYbPPVq4M&amp;list=PL8YO7zfzagVn_Ap1Uj26tAuO9C5wuooj1&amp;index=19" TargetMode="External"/><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hyperlink" Target="https://www.entrepreneur.com/article/249137" TargetMode="External"/><Relationship Id="rId2" Type="http://schemas.openxmlformats.org/officeDocument/2006/relationships/hyperlink" Target="https://medium.com/swlh/10-must-have-traits-of-a-successful-entrepreneur-d46519452b0e" TargetMode="External"/><Relationship Id="rId1" Type="http://schemas.openxmlformats.org/officeDocument/2006/relationships/slideLayout" Target="../slideLayouts/slideLayout14.xml"/><Relationship Id="rId5" Type="http://schemas.openxmlformats.org/officeDocument/2006/relationships/hyperlink" Target="https://chrishildrew.wordpress.com/category/growth-mindset-2/" TargetMode="External"/><Relationship Id="rId4" Type="http://schemas.openxmlformats.org/officeDocument/2006/relationships/image" Target="../media/image23.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s://youtu.be/YITiLuZy1TM" TargetMode="External"/><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s://youtu.be/UiNFXcI9Rb8" TargetMode="External"/><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3" Type="http://schemas.openxmlformats.org/officeDocument/2006/relationships/hyperlink" Target="http://www.emergeengineers.eu/project-partners/" TargetMode="External"/><Relationship Id="rId2" Type="http://schemas.openxmlformats.org/officeDocument/2006/relationships/hyperlink" Target="https://www.facebook.com/EMERGEPROJECTEU/?ref=br_rs" TargetMode="External"/><Relationship Id="rId1" Type="http://schemas.openxmlformats.org/officeDocument/2006/relationships/slideLayout" Target="../slideLayouts/slideLayout25.xml"/><Relationship Id="rId4" Type="http://schemas.openxmlformats.org/officeDocument/2006/relationships/hyperlink" Target="http://www.emergeengineers.eu/"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hyperlink" Target="https://bizfluent.com/info-8247704-differences-between-skills-traits.html" TargetMode="External"/><Relationship Id="rId1" Type="http://schemas.openxmlformats.org/officeDocument/2006/relationships/slideLayout" Target="../slideLayouts/slideLayout12.xml"/><Relationship Id="rId4" Type="http://schemas.openxmlformats.org/officeDocument/2006/relationships/hyperlink" Target="https://pixabay.com/en/affirmations-appreciations-441457/"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hyperlink" Target="https://businessfirstfamily.com/improve-entrepreneurial-skills/" TargetMode="Externa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a:xfrm>
            <a:off x="577959" y="2701255"/>
            <a:ext cx="4088056" cy="3420135"/>
          </a:xfrm>
        </p:spPr>
        <p:txBody>
          <a:bodyPr>
            <a:normAutofit/>
          </a:bodyPr>
          <a:lstStyle/>
          <a:p>
            <a:r>
              <a:rPr lang="en-US" b="1" dirty="0">
                <a:solidFill>
                  <a:srgbClr val="E63275"/>
                </a:solidFill>
              </a:rPr>
              <a:t>MODULE 3</a:t>
            </a:r>
          </a:p>
          <a:p>
            <a:r>
              <a:rPr lang="en-US" b="1" dirty="0"/>
              <a:t>Unlock your Entrepreneurial Brilliance</a:t>
            </a:r>
            <a:endParaRPr lang="en-US" dirty="0"/>
          </a:p>
        </p:txBody>
      </p:sp>
      <p:pic>
        <p:nvPicPr>
          <p:cNvPr id="13" name="Picture Placeholder 12" descr="A picture containing clock&#10;&#10;Description automatically generated">
            <a:extLst>
              <a:ext uri="{FF2B5EF4-FFF2-40B4-BE49-F238E27FC236}">
                <a16:creationId xmlns:a16="http://schemas.microsoft.com/office/drawing/2014/main" id="{5462FA14-ADA9-4758-A7FD-D3737DC2D9EB}"/>
              </a:ext>
            </a:extLst>
          </p:cNvPr>
          <p:cNvPicPr>
            <a:picLocks noGrp="1" noChangeAspect="1"/>
          </p:cNvPicPr>
          <p:nvPr>
            <p:ph type="pic" sz="quarter" idx="10"/>
          </p:nvPr>
        </p:nvPicPr>
        <p:blipFill>
          <a:blip r:embed="rId2" cstate="print">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p:pic>
    </p:spTree>
    <p:extLst>
      <p:ext uri="{BB962C8B-B14F-4D97-AF65-F5344CB8AC3E}">
        <p14:creationId xmlns:p14="http://schemas.microsoft.com/office/powerpoint/2010/main" val="12505567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ext Placeholder 2"/>
          <p:cNvSpPr>
            <a:spLocks noGrp="1"/>
          </p:cNvSpPr>
          <p:nvPr>
            <p:ph type="body" sz="quarter" idx="13"/>
          </p:nvPr>
        </p:nvSpPr>
        <p:spPr>
          <a:xfrm>
            <a:off x="3718951" y="927272"/>
            <a:ext cx="8064859" cy="697353"/>
          </a:xfrm>
          <a:noFill/>
        </p:spPr>
        <p:txBody>
          <a:bodyPr>
            <a:noAutofit/>
          </a:bodyPr>
          <a:lstStyle/>
          <a:p>
            <a:pPr algn="ctr"/>
            <a:r>
              <a:rPr lang="en-US" b="1" dirty="0">
                <a:solidFill>
                  <a:srgbClr val="E63275"/>
                </a:solidFill>
              </a:rPr>
              <a:t>Let’s assess/review your Engineering skills first!</a:t>
            </a:r>
            <a:endParaRPr lang="en-US" dirty="0">
              <a:solidFill>
                <a:srgbClr val="E95273"/>
              </a:solidFill>
            </a:endParaRPr>
          </a:p>
          <a:p>
            <a:pPr algn="ctr"/>
            <a:endParaRPr lang="en-US" b="1" dirty="0">
              <a:solidFill>
                <a:srgbClr val="10B1A2"/>
              </a:solidFill>
            </a:endParaRPr>
          </a:p>
        </p:txBody>
      </p:sp>
      <p:sp>
        <p:nvSpPr>
          <p:cNvPr id="6" name="Text Placeholder 5"/>
          <p:cNvSpPr>
            <a:spLocks noGrp="1"/>
          </p:cNvSpPr>
          <p:nvPr>
            <p:ph type="body" sz="quarter" idx="14"/>
          </p:nvPr>
        </p:nvSpPr>
        <p:spPr>
          <a:xfrm>
            <a:off x="3718951" y="2117448"/>
            <a:ext cx="8336416" cy="4509616"/>
          </a:xfrm>
        </p:spPr>
        <p:txBody>
          <a:bodyPr>
            <a:normAutofit lnSpcReduction="10000"/>
          </a:bodyPr>
          <a:lstStyle/>
          <a:p>
            <a:pPr>
              <a:spcBef>
                <a:spcPts val="200"/>
              </a:spcBef>
            </a:pPr>
            <a:r>
              <a:rPr lang="en-IE" dirty="0"/>
              <a:t>As an engineer you already employ a mixture of skills on daily basis. </a:t>
            </a:r>
            <a:r>
              <a:rPr lang="en-IE" dirty="0">
                <a:solidFill>
                  <a:srgbClr val="10B1A2"/>
                </a:solidFill>
              </a:rPr>
              <a:t>Leadership</a:t>
            </a:r>
            <a:r>
              <a:rPr lang="en-IE" dirty="0"/>
              <a:t> and </a:t>
            </a:r>
            <a:r>
              <a:rPr lang="en-IE" dirty="0">
                <a:solidFill>
                  <a:srgbClr val="10B1A2"/>
                </a:solidFill>
              </a:rPr>
              <a:t>communication</a:t>
            </a:r>
            <a:r>
              <a:rPr lang="en-IE" dirty="0"/>
              <a:t> are interpersonal skills that successful engineers employ on a regular basis. </a:t>
            </a:r>
          </a:p>
          <a:p>
            <a:pPr>
              <a:spcBef>
                <a:spcPts val="200"/>
              </a:spcBef>
            </a:pPr>
            <a:endParaRPr lang="en-IE" dirty="0"/>
          </a:p>
          <a:p>
            <a:pPr>
              <a:spcBef>
                <a:spcPts val="200"/>
              </a:spcBef>
            </a:pPr>
            <a:r>
              <a:rPr lang="en-IE" dirty="0"/>
              <a:t>These soft skills complement your “hard” </a:t>
            </a:r>
            <a:r>
              <a:rPr lang="en-IE" dirty="0">
                <a:solidFill>
                  <a:srgbClr val="10B1A2"/>
                </a:solidFill>
              </a:rPr>
              <a:t>technical skills</a:t>
            </a:r>
            <a:r>
              <a:rPr lang="en-IE" dirty="0"/>
              <a:t>, such as programming or a working knowledge of chemistry which relate to your field of work.</a:t>
            </a:r>
          </a:p>
          <a:p>
            <a:pPr>
              <a:spcBef>
                <a:spcPts val="200"/>
              </a:spcBef>
            </a:pPr>
            <a:endParaRPr lang="en-IE" dirty="0"/>
          </a:p>
          <a:p>
            <a:pPr>
              <a:spcBef>
                <a:spcPts val="200"/>
              </a:spcBef>
            </a:pPr>
            <a:r>
              <a:rPr lang="en-IE" dirty="0"/>
              <a:t>Engineers are natural </a:t>
            </a:r>
            <a:r>
              <a:rPr lang="en-IE" dirty="0">
                <a:solidFill>
                  <a:srgbClr val="10B1A2"/>
                </a:solidFill>
              </a:rPr>
              <a:t>problem solvers and creators </a:t>
            </a:r>
            <a:r>
              <a:rPr lang="en-IE" dirty="0"/>
              <a:t>in everything from biology to computer programming. Engineering as you know, is fundamentally about problem solving and multi-tasking, and that means finding new ways to apply existing knowledge—a truly creative process. You may have been attracted to engineering because of its creative element?!</a:t>
            </a:r>
            <a:endParaRPr lang="en-US" dirty="0"/>
          </a:p>
          <a:p>
            <a:pPr>
              <a:spcBef>
                <a:spcPts val="200"/>
              </a:spcBef>
            </a:pPr>
            <a:endParaRPr lang="en-US" dirty="0"/>
          </a:p>
        </p:txBody>
      </p:sp>
      <p:sp>
        <p:nvSpPr>
          <p:cNvPr id="7" name="Rectangle 6"/>
          <p:cNvSpPr/>
          <p:nvPr/>
        </p:nvSpPr>
        <p:spPr>
          <a:xfrm>
            <a:off x="7202525" y="6503953"/>
            <a:ext cx="4281941" cy="246221"/>
          </a:xfrm>
          <a:prstGeom prst="rect">
            <a:avLst/>
          </a:prstGeom>
        </p:spPr>
        <p:txBody>
          <a:bodyPr wrap="none">
            <a:spAutoFit/>
          </a:bodyPr>
          <a:lstStyle/>
          <a:p>
            <a:r>
              <a:rPr lang="en-US" sz="1000" dirty="0">
                <a:solidFill>
                  <a:srgbClr val="656565"/>
                </a:solidFill>
                <a:latin typeface="+mn-lt"/>
              </a:rPr>
              <a:t>Source </a:t>
            </a:r>
            <a:r>
              <a:rPr lang="en-IE" sz="1000" dirty="0">
                <a:hlinkClick r:id="rId2"/>
              </a:rPr>
              <a:t>https://www.thebalancecareers.com/list-of-engineering-skills-2063751</a:t>
            </a:r>
            <a:endParaRPr lang="en-US" sz="1000" dirty="0">
              <a:solidFill>
                <a:srgbClr val="0079CD"/>
              </a:solidFill>
              <a:effectLst/>
              <a:latin typeface="+mn-lt"/>
            </a:endParaRPr>
          </a:p>
        </p:txBody>
      </p:sp>
      <p:pic>
        <p:nvPicPr>
          <p:cNvPr id="3" name="Picture 2">
            <a:extLst>
              <a:ext uri="{FF2B5EF4-FFF2-40B4-BE49-F238E27FC236}">
                <a16:creationId xmlns:a16="http://schemas.microsoft.com/office/drawing/2014/main" id="{A5E80E43-C606-4776-913F-DF755A0AA248}"/>
              </a:ext>
            </a:extLst>
          </p:cNvPr>
          <p:cNvPicPr>
            <a:picLocks noChangeAspect="1"/>
          </p:cNvPicPr>
          <p:nvPr/>
        </p:nvPicPr>
        <p:blipFill rotWithShape="1">
          <a:blip r:embed="rId3" cstate="print">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p:blipFill>
        <p:spPr>
          <a:xfrm>
            <a:off x="0" y="2984938"/>
            <a:ext cx="3402865" cy="3873062"/>
          </a:xfrm>
          <a:prstGeom prst="rect">
            <a:avLst/>
          </a:prstGeom>
        </p:spPr>
      </p:pic>
    </p:spTree>
    <p:extLst>
      <p:ext uri="{BB962C8B-B14F-4D97-AF65-F5344CB8AC3E}">
        <p14:creationId xmlns:p14="http://schemas.microsoft.com/office/powerpoint/2010/main" val="11263237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ext Placeholder 2"/>
          <p:cNvSpPr>
            <a:spLocks noGrp="1"/>
          </p:cNvSpPr>
          <p:nvPr>
            <p:ph type="body" sz="quarter" idx="13"/>
          </p:nvPr>
        </p:nvSpPr>
        <p:spPr>
          <a:xfrm>
            <a:off x="3794234" y="927272"/>
            <a:ext cx="7989576" cy="697353"/>
          </a:xfrm>
          <a:noFill/>
        </p:spPr>
        <p:txBody>
          <a:bodyPr>
            <a:noAutofit/>
          </a:bodyPr>
          <a:lstStyle/>
          <a:p>
            <a:pPr algn="ctr"/>
            <a:r>
              <a:rPr lang="en-US" b="1" dirty="0">
                <a:solidFill>
                  <a:srgbClr val="E63275"/>
                </a:solidFill>
              </a:rPr>
              <a:t>Let’s assess/review your Engineering skills first!</a:t>
            </a:r>
            <a:endParaRPr lang="en-US" dirty="0">
              <a:solidFill>
                <a:srgbClr val="E95273"/>
              </a:solidFill>
            </a:endParaRPr>
          </a:p>
          <a:p>
            <a:pPr algn="ctr"/>
            <a:endParaRPr lang="en-US" b="1" dirty="0">
              <a:solidFill>
                <a:srgbClr val="10B1A2"/>
              </a:solidFill>
            </a:endParaRPr>
          </a:p>
        </p:txBody>
      </p:sp>
      <p:sp>
        <p:nvSpPr>
          <p:cNvPr id="6" name="Text Placeholder 5"/>
          <p:cNvSpPr>
            <a:spLocks noGrp="1"/>
          </p:cNvSpPr>
          <p:nvPr>
            <p:ph type="body" sz="quarter" idx="14"/>
          </p:nvPr>
        </p:nvSpPr>
        <p:spPr>
          <a:xfrm>
            <a:off x="3718950" y="2117448"/>
            <a:ext cx="8336417" cy="4509616"/>
          </a:xfrm>
        </p:spPr>
        <p:txBody>
          <a:bodyPr>
            <a:normAutofit lnSpcReduction="10000"/>
          </a:bodyPr>
          <a:lstStyle/>
          <a:p>
            <a:pPr>
              <a:spcBef>
                <a:spcPts val="200"/>
              </a:spcBef>
            </a:pPr>
            <a:r>
              <a:rPr lang="en-IE" dirty="0"/>
              <a:t>Engineering is very technical and relies on concise and accurate </a:t>
            </a:r>
            <a:r>
              <a:rPr lang="en-IE" dirty="0">
                <a:hlinkClick r:id="rId2"/>
              </a:rPr>
              <a:t>communication</a:t>
            </a:r>
            <a:r>
              <a:rPr lang="en-IE" dirty="0"/>
              <a:t> between colleagues. But you will also have to communicate with people outside of the field, such as clients and sometimes the general public, who do not have a technical background. Some key communication skills include:</a:t>
            </a:r>
          </a:p>
          <a:p>
            <a:pPr marL="342900" indent="-342900">
              <a:buFont typeface="Arial" panose="020B0604020202020204" pitchFamily="34" charset="0"/>
              <a:buChar char="•"/>
            </a:pPr>
            <a:r>
              <a:rPr lang="en-IE" dirty="0"/>
              <a:t>Emotional Intelligence</a:t>
            </a:r>
          </a:p>
          <a:p>
            <a:pPr marL="342900" indent="-342900">
              <a:buFont typeface="Arial" panose="020B0604020202020204" pitchFamily="34" charset="0"/>
              <a:buChar char="•"/>
            </a:pPr>
            <a:r>
              <a:rPr lang="en-IE" dirty="0"/>
              <a:t>Presentation Skills</a:t>
            </a:r>
          </a:p>
          <a:p>
            <a:pPr marL="342900" indent="-342900">
              <a:buFont typeface="Arial" panose="020B0604020202020204" pitchFamily="34" charset="0"/>
              <a:buChar char="•"/>
            </a:pPr>
            <a:r>
              <a:rPr lang="en-IE" dirty="0"/>
              <a:t>Active Listening</a:t>
            </a:r>
          </a:p>
          <a:p>
            <a:pPr marL="342900" indent="-342900">
              <a:buFont typeface="Arial" panose="020B0604020202020204" pitchFamily="34" charset="0"/>
              <a:buChar char="•"/>
            </a:pPr>
            <a:r>
              <a:rPr lang="en-IE" dirty="0"/>
              <a:t>Motivation</a:t>
            </a:r>
          </a:p>
          <a:p>
            <a:pPr marL="342900" indent="-342900">
              <a:buFont typeface="Arial" panose="020B0604020202020204" pitchFamily="34" charset="0"/>
              <a:buChar char="•"/>
            </a:pPr>
            <a:r>
              <a:rPr lang="en-IE" dirty="0"/>
              <a:t>Negotiation</a:t>
            </a:r>
          </a:p>
          <a:p>
            <a:pPr marL="342900" indent="-342900">
              <a:buFont typeface="Arial" panose="020B0604020202020204" pitchFamily="34" charset="0"/>
              <a:buChar char="•"/>
            </a:pPr>
            <a:r>
              <a:rPr lang="en-IE" dirty="0"/>
              <a:t>Ability to Clarify and Paraphrase</a:t>
            </a:r>
          </a:p>
          <a:p>
            <a:pPr marL="342900" indent="-342900">
              <a:buFont typeface="Arial" panose="020B0604020202020204" pitchFamily="34" charset="0"/>
              <a:buChar char="•"/>
            </a:pPr>
            <a:r>
              <a:rPr lang="en-IE" dirty="0"/>
              <a:t>Stress Tolerance</a:t>
            </a:r>
          </a:p>
          <a:p>
            <a:pPr>
              <a:spcBef>
                <a:spcPts val="200"/>
              </a:spcBef>
            </a:pPr>
            <a:endParaRPr lang="en-US" dirty="0"/>
          </a:p>
        </p:txBody>
      </p:sp>
      <p:sp>
        <p:nvSpPr>
          <p:cNvPr id="7" name="Rectangle 6"/>
          <p:cNvSpPr/>
          <p:nvPr/>
        </p:nvSpPr>
        <p:spPr>
          <a:xfrm>
            <a:off x="7202525" y="6503953"/>
            <a:ext cx="4281941" cy="246221"/>
          </a:xfrm>
          <a:prstGeom prst="rect">
            <a:avLst/>
          </a:prstGeom>
        </p:spPr>
        <p:txBody>
          <a:bodyPr wrap="none">
            <a:spAutoFit/>
          </a:bodyPr>
          <a:lstStyle/>
          <a:p>
            <a:r>
              <a:rPr lang="en-US" sz="1000" dirty="0">
                <a:solidFill>
                  <a:srgbClr val="656565"/>
                </a:solidFill>
                <a:latin typeface="+mn-lt"/>
              </a:rPr>
              <a:t>Source </a:t>
            </a:r>
            <a:r>
              <a:rPr lang="en-IE" sz="1000" dirty="0">
                <a:hlinkClick r:id="rId3"/>
              </a:rPr>
              <a:t>https://www.thebalancecareers.com/list-of-engineering-skills-2063751</a:t>
            </a:r>
            <a:endParaRPr lang="en-US" sz="1000" dirty="0">
              <a:solidFill>
                <a:srgbClr val="0079CD"/>
              </a:solidFill>
              <a:effectLst/>
              <a:latin typeface="+mn-lt"/>
            </a:endParaRPr>
          </a:p>
        </p:txBody>
      </p:sp>
      <p:pic>
        <p:nvPicPr>
          <p:cNvPr id="8" name="Picture 7" descr="A picture containing umbrella, woman, man, people&#10;&#10;Description automatically generated">
            <a:extLst>
              <a:ext uri="{FF2B5EF4-FFF2-40B4-BE49-F238E27FC236}">
                <a16:creationId xmlns:a16="http://schemas.microsoft.com/office/drawing/2014/main" id="{F396F704-6491-4637-8B44-6C9614EA1F8F}"/>
              </a:ext>
            </a:extLst>
          </p:cNvPr>
          <p:cNvPicPr>
            <a:picLocks noChangeAspect="1"/>
          </p:cNvPicPr>
          <p:nvPr/>
        </p:nvPicPr>
        <p:blipFill rotWithShape="1">
          <a:blip r:embed="rId4" cstate="print">
            <a:extLst>
              <a:ext uri="{28A0092B-C50C-407E-A947-70E740481C1C}">
                <a14:useLocalDpi xmlns:a14="http://schemas.microsoft.com/office/drawing/2010/main"/>
              </a:ext>
              <a:ext uri="{837473B0-CC2E-450A-ABE3-18F120FF3D39}">
                <a1611:picAttrSrcUrl xmlns:a1611="http://schemas.microsoft.com/office/drawing/2016/11/main" r:id="rId5"/>
              </a:ext>
            </a:extLst>
          </a:blip>
          <a:srcRect/>
          <a:stretch/>
        </p:blipFill>
        <p:spPr>
          <a:xfrm>
            <a:off x="373117" y="2912679"/>
            <a:ext cx="3074276" cy="3945321"/>
          </a:xfrm>
          <a:prstGeom prst="rect">
            <a:avLst/>
          </a:prstGeom>
        </p:spPr>
      </p:pic>
    </p:spTree>
    <p:extLst>
      <p:ext uri="{BB962C8B-B14F-4D97-AF65-F5344CB8AC3E}">
        <p14:creationId xmlns:p14="http://schemas.microsoft.com/office/powerpoint/2010/main" val="28819294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ext Placeholder 2"/>
          <p:cNvSpPr>
            <a:spLocks noGrp="1"/>
          </p:cNvSpPr>
          <p:nvPr>
            <p:ph type="body" sz="quarter" idx="13"/>
          </p:nvPr>
        </p:nvSpPr>
        <p:spPr>
          <a:xfrm>
            <a:off x="3699641" y="927272"/>
            <a:ext cx="8084169" cy="697353"/>
          </a:xfrm>
          <a:noFill/>
        </p:spPr>
        <p:txBody>
          <a:bodyPr>
            <a:noAutofit/>
          </a:bodyPr>
          <a:lstStyle/>
          <a:p>
            <a:pPr algn="ctr"/>
            <a:r>
              <a:rPr lang="en-US" b="1" dirty="0">
                <a:solidFill>
                  <a:srgbClr val="E63275"/>
                </a:solidFill>
              </a:rPr>
              <a:t>Let’s assess/review your Engineering skills first!</a:t>
            </a:r>
            <a:endParaRPr lang="en-US" dirty="0">
              <a:solidFill>
                <a:srgbClr val="E95273"/>
              </a:solidFill>
            </a:endParaRPr>
          </a:p>
          <a:p>
            <a:pPr algn="ctr"/>
            <a:endParaRPr lang="en-US" b="1" dirty="0">
              <a:solidFill>
                <a:srgbClr val="10B1A2"/>
              </a:solidFill>
            </a:endParaRPr>
          </a:p>
        </p:txBody>
      </p:sp>
      <p:sp>
        <p:nvSpPr>
          <p:cNvPr id="6" name="Text Placeholder 5"/>
          <p:cNvSpPr>
            <a:spLocks noGrp="1"/>
          </p:cNvSpPr>
          <p:nvPr>
            <p:ph type="body" sz="quarter" idx="14"/>
          </p:nvPr>
        </p:nvSpPr>
        <p:spPr>
          <a:xfrm>
            <a:off x="5286704" y="2240558"/>
            <a:ext cx="6337739" cy="4509616"/>
          </a:xfrm>
        </p:spPr>
        <p:txBody>
          <a:bodyPr>
            <a:normAutofit/>
          </a:bodyPr>
          <a:lstStyle/>
          <a:p>
            <a:pPr>
              <a:spcBef>
                <a:spcPts val="200"/>
              </a:spcBef>
            </a:pPr>
            <a:r>
              <a:rPr lang="en-IE" dirty="0"/>
              <a:t>Frequently, in your work as an engineer you will need to </a:t>
            </a:r>
            <a:r>
              <a:rPr lang="en-IE" dirty="0">
                <a:solidFill>
                  <a:srgbClr val="10B1A2"/>
                </a:solidFill>
              </a:rPr>
              <a:t>manage a project </a:t>
            </a:r>
            <a:r>
              <a:rPr lang="en-IE" dirty="0"/>
              <a:t>or </a:t>
            </a:r>
            <a:r>
              <a:rPr lang="en-IE" dirty="0">
                <a:solidFill>
                  <a:srgbClr val="10B1A2"/>
                </a:solidFill>
              </a:rPr>
              <a:t>manage a team</a:t>
            </a:r>
            <a:r>
              <a:rPr lang="en-IE" dirty="0"/>
              <a:t>. This will include integrating with auxiliary departments while trying to meet deadlines on a budget. </a:t>
            </a:r>
          </a:p>
          <a:p>
            <a:pPr>
              <a:spcBef>
                <a:spcPts val="200"/>
              </a:spcBef>
            </a:pPr>
            <a:endParaRPr lang="en-IE" dirty="0"/>
          </a:p>
          <a:p>
            <a:pPr>
              <a:spcBef>
                <a:spcPts val="200"/>
              </a:spcBef>
            </a:pPr>
            <a:r>
              <a:rPr lang="en-IE" dirty="0"/>
              <a:t>Because of the administrative demands required of most engineers, many of them go on to become CEOs and thought leaders and ENTREPRENEURS!</a:t>
            </a:r>
            <a:endParaRPr lang="en-US" dirty="0"/>
          </a:p>
        </p:txBody>
      </p:sp>
      <p:sp>
        <p:nvSpPr>
          <p:cNvPr id="7" name="Rectangle 6"/>
          <p:cNvSpPr/>
          <p:nvPr/>
        </p:nvSpPr>
        <p:spPr>
          <a:xfrm>
            <a:off x="7202525" y="6503953"/>
            <a:ext cx="4281941" cy="246221"/>
          </a:xfrm>
          <a:prstGeom prst="rect">
            <a:avLst/>
          </a:prstGeom>
        </p:spPr>
        <p:txBody>
          <a:bodyPr wrap="none">
            <a:spAutoFit/>
          </a:bodyPr>
          <a:lstStyle/>
          <a:p>
            <a:r>
              <a:rPr lang="en-US" sz="1000" dirty="0">
                <a:solidFill>
                  <a:srgbClr val="656565"/>
                </a:solidFill>
                <a:latin typeface="+mn-lt"/>
              </a:rPr>
              <a:t>Source </a:t>
            </a:r>
            <a:r>
              <a:rPr lang="en-IE" sz="1000" dirty="0">
                <a:hlinkClick r:id="rId2"/>
              </a:rPr>
              <a:t>https://www.thebalancecareers.com/list-of-engineering-skills-2063751</a:t>
            </a:r>
            <a:endParaRPr lang="en-US" sz="1000" dirty="0">
              <a:solidFill>
                <a:srgbClr val="0079CD"/>
              </a:solidFill>
              <a:effectLst/>
              <a:latin typeface="+mn-lt"/>
            </a:endParaRPr>
          </a:p>
        </p:txBody>
      </p:sp>
      <p:pic>
        <p:nvPicPr>
          <p:cNvPr id="3" name="Picture 2" descr="A picture containing holding, water, table, hat&#10;&#10;Description automatically generated">
            <a:extLst>
              <a:ext uri="{FF2B5EF4-FFF2-40B4-BE49-F238E27FC236}">
                <a16:creationId xmlns:a16="http://schemas.microsoft.com/office/drawing/2014/main" id="{DB624F68-F4D7-4B8D-8F7B-A02EC1C24005}"/>
              </a:ext>
            </a:extLst>
          </p:cNvPr>
          <p:cNvPicPr>
            <a:picLocks noChangeAspect="1"/>
          </p:cNvPicPr>
          <p:nvPr/>
        </p:nvPicPr>
        <p:blipFill rotWithShape="1">
          <a:blip r:embed="rId3" cstate="print">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p:blipFill>
        <p:spPr>
          <a:xfrm>
            <a:off x="1" y="2871916"/>
            <a:ext cx="4989476" cy="3986083"/>
          </a:xfrm>
          <a:prstGeom prst="rect">
            <a:avLst/>
          </a:prstGeom>
        </p:spPr>
      </p:pic>
    </p:spTree>
    <p:extLst>
      <p:ext uri="{BB962C8B-B14F-4D97-AF65-F5344CB8AC3E}">
        <p14:creationId xmlns:p14="http://schemas.microsoft.com/office/powerpoint/2010/main" val="8156235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ext Placeholder 2"/>
          <p:cNvSpPr>
            <a:spLocks noGrp="1"/>
          </p:cNvSpPr>
          <p:nvPr>
            <p:ph type="body" sz="quarter" idx="13"/>
          </p:nvPr>
        </p:nvSpPr>
        <p:spPr>
          <a:xfrm>
            <a:off x="3668110" y="927272"/>
            <a:ext cx="8115700" cy="697353"/>
          </a:xfrm>
          <a:noFill/>
        </p:spPr>
        <p:txBody>
          <a:bodyPr>
            <a:noAutofit/>
          </a:bodyPr>
          <a:lstStyle/>
          <a:p>
            <a:pPr algn="ctr"/>
            <a:r>
              <a:rPr lang="en-US" b="1" dirty="0">
                <a:solidFill>
                  <a:srgbClr val="E63275"/>
                </a:solidFill>
              </a:rPr>
              <a:t>Let’s assess/review your Engineering skills first!</a:t>
            </a:r>
            <a:endParaRPr lang="en-US" dirty="0">
              <a:solidFill>
                <a:srgbClr val="E95273"/>
              </a:solidFill>
            </a:endParaRPr>
          </a:p>
          <a:p>
            <a:pPr algn="ctr"/>
            <a:endParaRPr lang="en-US" b="1" dirty="0">
              <a:solidFill>
                <a:srgbClr val="10B1A2"/>
              </a:solidFill>
            </a:endParaRPr>
          </a:p>
        </p:txBody>
      </p:sp>
      <p:sp>
        <p:nvSpPr>
          <p:cNvPr id="7" name="Rectangle 6"/>
          <p:cNvSpPr/>
          <p:nvPr/>
        </p:nvSpPr>
        <p:spPr>
          <a:xfrm>
            <a:off x="7202525" y="6503953"/>
            <a:ext cx="4281941" cy="246221"/>
          </a:xfrm>
          <a:prstGeom prst="rect">
            <a:avLst/>
          </a:prstGeom>
        </p:spPr>
        <p:txBody>
          <a:bodyPr wrap="none">
            <a:spAutoFit/>
          </a:bodyPr>
          <a:lstStyle/>
          <a:p>
            <a:r>
              <a:rPr lang="en-US" sz="1000" dirty="0">
                <a:solidFill>
                  <a:srgbClr val="656565"/>
                </a:solidFill>
                <a:latin typeface="+mn-lt"/>
              </a:rPr>
              <a:t>Source </a:t>
            </a:r>
            <a:r>
              <a:rPr lang="en-IE" sz="1000" dirty="0">
                <a:hlinkClick r:id="rId2"/>
              </a:rPr>
              <a:t>https://www.thebalancecareers.com/list-of-engineering-skills-2063751</a:t>
            </a:r>
            <a:endParaRPr lang="en-US" sz="1000" dirty="0">
              <a:solidFill>
                <a:srgbClr val="0079CD"/>
              </a:solidFill>
              <a:effectLst/>
              <a:latin typeface="+mn-lt"/>
            </a:endParaRPr>
          </a:p>
        </p:txBody>
      </p:sp>
      <p:pic>
        <p:nvPicPr>
          <p:cNvPr id="9" name="Picture 8" descr="A close up of a device&#10;&#10;Description automatically generated">
            <a:extLst>
              <a:ext uri="{FF2B5EF4-FFF2-40B4-BE49-F238E27FC236}">
                <a16:creationId xmlns:a16="http://schemas.microsoft.com/office/drawing/2014/main" id="{1221BF7E-7C8C-4CCA-87E6-915CC2BF152D}"/>
              </a:ext>
            </a:extLst>
          </p:cNvPr>
          <p:cNvPicPr>
            <a:picLocks noChangeAspect="1"/>
          </p:cNvPicPr>
          <p:nvPr/>
        </p:nvPicPr>
        <p:blipFill>
          <a:blip r:embed="rId3" cstate="print">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135622" y="2677512"/>
            <a:ext cx="4072662" cy="4072662"/>
          </a:xfrm>
          <a:prstGeom prst="rect">
            <a:avLst/>
          </a:prstGeom>
        </p:spPr>
      </p:pic>
      <p:sp>
        <p:nvSpPr>
          <p:cNvPr id="10" name="TextBox 9">
            <a:extLst>
              <a:ext uri="{FF2B5EF4-FFF2-40B4-BE49-F238E27FC236}">
                <a16:creationId xmlns:a16="http://schemas.microsoft.com/office/drawing/2014/main" id="{68670156-D9F6-4BA6-8D33-6FC0188EE37E}"/>
              </a:ext>
            </a:extLst>
          </p:cNvPr>
          <p:cNvSpPr txBox="1"/>
          <p:nvPr/>
        </p:nvSpPr>
        <p:spPr>
          <a:xfrm>
            <a:off x="4214648" y="7050002"/>
            <a:ext cx="5460352" cy="230832"/>
          </a:xfrm>
          <a:prstGeom prst="rect">
            <a:avLst/>
          </a:prstGeom>
          <a:noFill/>
        </p:spPr>
        <p:txBody>
          <a:bodyPr wrap="square" rtlCol="0">
            <a:spAutoFit/>
          </a:bodyPr>
          <a:lstStyle/>
          <a:p>
            <a:r>
              <a:rPr lang="en-IE" sz="900">
                <a:hlinkClick r:id="rId4" tooltip="http://dstudio.ubc.ca/2012/03/18/teamwork/teamwork-gears/"/>
              </a:rPr>
              <a:t>This Photo</a:t>
            </a:r>
            <a:r>
              <a:rPr lang="en-IE" sz="900"/>
              <a:t> by Unknown Author is licensed under </a:t>
            </a:r>
            <a:r>
              <a:rPr lang="en-IE" sz="900">
                <a:hlinkClick r:id="rId5" tooltip="https://creativecommons.org/licenses/by-nc-nd/3.0/"/>
              </a:rPr>
              <a:t>CC BY-NC-ND</a:t>
            </a:r>
            <a:endParaRPr lang="en-IE" sz="900"/>
          </a:p>
        </p:txBody>
      </p:sp>
      <p:sp>
        <p:nvSpPr>
          <p:cNvPr id="12" name="Text Placeholder 11">
            <a:extLst>
              <a:ext uri="{FF2B5EF4-FFF2-40B4-BE49-F238E27FC236}">
                <a16:creationId xmlns:a16="http://schemas.microsoft.com/office/drawing/2014/main" id="{3518F595-2F8E-4DF3-8C26-75F4E4B23556}"/>
              </a:ext>
            </a:extLst>
          </p:cNvPr>
          <p:cNvSpPr>
            <a:spLocks noGrp="1"/>
          </p:cNvSpPr>
          <p:nvPr>
            <p:ph type="body" sz="quarter" idx="14"/>
          </p:nvPr>
        </p:nvSpPr>
        <p:spPr>
          <a:xfrm>
            <a:off x="4382814" y="2117448"/>
            <a:ext cx="7186258" cy="3975101"/>
          </a:xfrm>
        </p:spPr>
        <p:txBody>
          <a:bodyPr/>
          <a:lstStyle/>
          <a:p>
            <a:r>
              <a:rPr lang="en-IE" dirty="0"/>
              <a:t>Engineers almost never work alone; you will work with a wide range of employees, both fellow engineers and people outside your department, to bring your projects to fruition. </a:t>
            </a:r>
            <a:r>
              <a:rPr lang="en-IE" dirty="0">
                <a:solidFill>
                  <a:srgbClr val="10B1A2"/>
                </a:solidFill>
              </a:rPr>
              <a:t>Teamwork </a:t>
            </a:r>
            <a:r>
              <a:rPr lang="en-IE" dirty="0"/>
              <a:t>is the essence of department integration and collaboration.</a:t>
            </a:r>
          </a:p>
          <a:p>
            <a:r>
              <a:rPr lang="en-IE" dirty="0"/>
              <a:t>You need to be able to </a:t>
            </a:r>
            <a:r>
              <a:rPr lang="en-IE" dirty="0">
                <a:solidFill>
                  <a:srgbClr val="10B1A2"/>
                </a:solidFill>
              </a:rPr>
              <a:t>work collabora</a:t>
            </a:r>
            <a:r>
              <a:rPr lang="en-IE" dirty="0"/>
              <a:t>tively with different types of people at every level, applying skills as varied as verbal communication and appropriate body language to goal-setting and prioritizing problems. You need the character and integrity that will induce other people to trust you and rely on you as you all work together.</a:t>
            </a:r>
          </a:p>
        </p:txBody>
      </p:sp>
    </p:spTree>
    <p:extLst>
      <p:ext uri="{BB962C8B-B14F-4D97-AF65-F5344CB8AC3E}">
        <p14:creationId xmlns:p14="http://schemas.microsoft.com/office/powerpoint/2010/main" val="11617712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ext Placeholder 2"/>
          <p:cNvSpPr>
            <a:spLocks noGrp="1"/>
          </p:cNvSpPr>
          <p:nvPr>
            <p:ph type="body" sz="quarter" idx="13"/>
          </p:nvPr>
        </p:nvSpPr>
        <p:spPr>
          <a:xfrm>
            <a:off x="3699641" y="927272"/>
            <a:ext cx="8084169" cy="697353"/>
          </a:xfrm>
          <a:noFill/>
        </p:spPr>
        <p:txBody>
          <a:bodyPr>
            <a:noAutofit/>
          </a:bodyPr>
          <a:lstStyle/>
          <a:p>
            <a:pPr algn="ctr"/>
            <a:r>
              <a:rPr lang="en-US" b="1" dirty="0">
                <a:solidFill>
                  <a:srgbClr val="E63275"/>
                </a:solidFill>
              </a:rPr>
              <a:t>Let’s assess/review your Engineering skills first!</a:t>
            </a:r>
            <a:endParaRPr lang="en-US" dirty="0">
              <a:solidFill>
                <a:srgbClr val="E95273"/>
              </a:solidFill>
            </a:endParaRPr>
          </a:p>
          <a:p>
            <a:pPr algn="ctr"/>
            <a:endParaRPr lang="en-US" b="1" dirty="0">
              <a:solidFill>
                <a:srgbClr val="10B1A2"/>
              </a:solidFill>
            </a:endParaRPr>
          </a:p>
        </p:txBody>
      </p:sp>
      <p:sp>
        <p:nvSpPr>
          <p:cNvPr id="7" name="Rectangle 6"/>
          <p:cNvSpPr/>
          <p:nvPr/>
        </p:nvSpPr>
        <p:spPr>
          <a:xfrm>
            <a:off x="7202525" y="6503953"/>
            <a:ext cx="4281941" cy="246221"/>
          </a:xfrm>
          <a:prstGeom prst="rect">
            <a:avLst/>
          </a:prstGeom>
        </p:spPr>
        <p:txBody>
          <a:bodyPr wrap="none">
            <a:spAutoFit/>
          </a:bodyPr>
          <a:lstStyle/>
          <a:p>
            <a:r>
              <a:rPr lang="en-US" sz="1000" dirty="0">
                <a:solidFill>
                  <a:srgbClr val="656565"/>
                </a:solidFill>
                <a:latin typeface="+mn-lt"/>
              </a:rPr>
              <a:t>Source </a:t>
            </a:r>
            <a:r>
              <a:rPr lang="en-IE" sz="1000" dirty="0">
                <a:hlinkClick r:id="rId2"/>
              </a:rPr>
              <a:t>https://www.thebalancecareers.com/list-of-engineering-skills-2063751</a:t>
            </a:r>
            <a:endParaRPr lang="en-US" sz="1000" dirty="0">
              <a:solidFill>
                <a:srgbClr val="0079CD"/>
              </a:solidFill>
              <a:effectLst/>
              <a:latin typeface="+mn-lt"/>
            </a:endParaRPr>
          </a:p>
        </p:txBody>
      </p:sp>
      <p:sp>
        <p:nvSpPr>
          <p:cNvPr id="12" name="Text Placeholder 11">
            <a:extLst>
              <a:ext uri="{FF2B5EF4-FFF2-40B4-BE49-F238E27FC236}">
                <a16:creationId xmlns:a16="http://schemas.microsoft.com/office/drawing/2014/main" id="{3518F595-2F8E-4DF3-8C26-75F4E4B23556}"/>
              </a:ext>
            </a:extLst>
          </p:cNvPr>
          <p:cNvSpPr>
            <a:spLocks noGrp="1"/>
          </p:cNvSpPr>
          <p:nvPr>
            <p:ph type="body" sz="quarter" idx="14"/>
          </p:nvPr>
        </p:nvSpPr>
        <p:spPr>
          <a:xfrm>
            <a:off x="3699641" y="2117448"/>
            <a:ext cx="8261131" cy="3975101"/>
          </a:xfrm>
        </p:spPr>
        <p:txBody>
          <a:bodyPr/>
          <a:lstStyle/>
          <a:p>
            <a:r>
              <a:rPr lang="en-IE" dirty="0"/>
              <a:t>Projects in engineering are extraordinarily complex. </a:t>
            </a:r>
          </a:p>
          <a:p>
            <a:r>
              <a:rPr lang="en-IE" dirty="0"/>
              <a:t>Sometimes they involve dozens, if not hundreds, of people. </a:t>
            </a:r>
          </a:p>
          <a:p>
            <a:r>
              <a:rPr lang="en-IE" dirty="0"/>
              <a:t>A small mistake at any point during planning, development, or construction can result in failure. </a:t>
            </a:r>
          </a:p>
          <a:p>
            <a:r>
              <a:rPr lang="en-IE" dirty="0"/>
              <a:t>A failed project not only loses money but could have much more serious implications, as design/implementation flaws could injure or even kill people.</a:t>
            </a:r>
          </a:p>
          <a:p>
            <a:r>
              <a:rPr lang="en-IE" dirty="0"/>
              <a:t>As such </a:t>
            </a:r>
            <a:r>
              <a:rPr lang="en-IE" dirty="0">
                <a:solidFill>
                  <a:srgbClr val="10B1A2"/>
                </a:solidFill>
              </a:rPr>
              <a:t>attention to detail</a:t>
            </a:r>
            <a:r>
              <a:rPr lang="en-IE" dirty="0"/>
              <a:t> is a very important key engineering skill!</a:t>
            </a:r>
          </a:p>
        </p:txBody>
      </p:sp>
      <p:pic>
        <p:nvPicPr>
          <p:cNvPr id="3" name="Picture 2" descr="A person posing for the camera&#10;&#10;Description automatically generated">
            <a:extLst>
              <a:ext uri="{FF2B5EF4-FFF2-40B4-BE49-F238E27FC236}">
                <a16:creationId xmlns:a16="http://schemas.microsoft.com/office/drawing/2014/main" id="{6FC23AC7-D0DB-47B1-B95A-EBB4CF9C3804}"/>
              </a:ext>
            </a:extLst>
          </p:cNvPr>
          <p:cNvPicPr>
            <a:picLocks noChangeAspect="1"/>
          </p:cNvPicPr>
          <p:nvPr/>
        </p:nvPicPr>
        <p:blipFill>
          <a:blip r:embed="rId3">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388882" y="2897091"/>
            <a:ext cx="2568722" cy="3853083"/>
          </a:xfrm>
          <a:prstGeom prst="rect">
            <a:avLst/>
          </a:prstGeom>
        </p:spPr>
      </p:pic>
    </p:spTree>
    <p:extLst>
      <p:ext uri="{BB962C8B-B14F-4D97-AF65-F5344CB8AC3E}">
        <p14:creationId xmlns:p14="http://schemas.microsoft.com/office/powerpoint/2010/main" val="14099160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411257" y="571701"/>
            <a:ext cx="7407087" cy="697353"/>
          </a:xfrm>
        </p:spPr>
        <p:txBody>
          <a:bodyPr>
            <a:noAutofit/>
          </a:bodyPr>
          <a:lstStyle/>
          <a:p>
            <a:pPr algn="ctr"/>
            <a:r>
              <a:rPr lang="en-US" b="1" dirty="0">
                <a:solidFill>
                  <a:srgbClr val="10B1A2"/>
                </a:solidFill>
              </a:rPr>
              <a:t>Your Engineering Skills applied in an Entrepreneurial Setting</a:t>
            </a:r>
          </a:p>
          <a:p>
            <a:endParaRPr lang="en-US" b="1" dirty="0">
              <a:solidFill>
                <a:srgbClr val="10B1A2"/>
              </a:solidFill>
            </a:endParaRPr>
          </a:p>
        </p:txBody>
      </p:sp>
      <p:sp>
        <p:nvSpPr>
          <p:cNvPr id="5" name="Text Placeholder 4"/>
          <p:cNvSpPr>
            <a:spLocks noGrp="1"/>
          </p:cNvSpPr>
          <p:nvPr>
            <p:ph type="body" sz="quarter" idx="14"/>
          </p:nvPr>
        </p:nvSpPr>
        <p:spPr>
          <a:xfrm>
            <a:off x="517642" y="2074389"/>
            <a:ext cx="7575324" cy="3975101"/>
          </a:xfrm>
        </p:spPr>
        <p:txBody>
          <a:bodyPr/>
          <a:lstStyle/>
          <a:p>
            <a:pPr>
              <a:spcBef>
                <a:spcPts val="300"/>
              </a:spcBef>
            </a:pPr>
            <a:r>
              <a:rPr lang="en-US" dirty="0"/>
              <a:t>Just as happens in engineering, entrepreneurs start with a big goal they have to break down into smaller,  more achievable parts. </a:t>
            </a:r>
          </a:p>
          <a:p>
            <a:pPr>
              <a:spcBef>
                <a:spcPts val="300"/>
              </a:spcBef>
            </a:pPr>
            <a:endParaRPr lang="en-US" sz="1000" dirty="0"/>
          </a:p>
          <a:p>
            <a:pPr>
              <a:spcBef>
                <a:spcPts val="300"/>
              </a:spcBef>
            </a:pPr>
            <a:r>
              <a:rPr lang="en-US" dirty="0"/>
              <a:t>If you are a computer scientist building a web platform, you have to imagine the final site, but in order to begin,  you need to first break down the Java script line by line, in order to eventually reach the final goal.</a:t>
            </a:r>
          </a:p>
          <a:p>
            <a:pPr>
              <a:spcBef>
                <a:spcPts val="300"/>
              </a:spcBef>
            </a:pPr>
            <a:endParaRPr lang="en-US" sz="1000" dirty="0"/>
          </a:p>
          <a:p>
            <a:pPr>
              <a:spcBef>
                <a:spcPts val="300"/>
              </a:spcBef>
            </a:pPr>
            <a:r>
              <a:rPr lang="en-US" dirty="0"/>
              <a:t>Likewise, entrepreneurs need the ability to connect seemingly unrelated topics to create one coherent solution.</a:t>
            </a:r>
          </a:p>
        </p:txBody>
      </p:sp>
      <p:pic>
        <p:nvPicPr>
          <p:cNvPr id="9" name="Picture Placeholder 8"/>
          <p:cNvPicPr>
            <a:picLocks noGrp="1" noChangeAspect="1"/>
          </p:cNvPicPr>
          <p:nvPr>
            <p:ph type="pic" sz="quarter" idx="4294967295"/>
          </p:nvPr>
        </p:nvPicPr>
        <p:blipFill>
          <a:blip r:embed="rId2" cstate="print">
            <a:extLst>
              <a:ext uri="{28A0092B-C50C-407E-A947-70E740481C1C}">
                <a14:useLocalDpi xmlns:a14="http://schemas.microsoft.com/office/drawing/2010/main"/>
              </a:ext>
            </a:extLst>
          </a:blip>
          <a:srcRect/>
          <a:stretch>
            <a:fillRect/>
          </a:stretch>
        </p:blipFill>
        <p:spPr>
          <a:xfrm>
            <a:off x="9359712" y="3076486"/>
            <a:ext cx="2527732" cy="3575978"/>
          </a:xfrm>
        </p:spPr>
      </p:pic>
      <p:sp>
        <p:nvSpPr>
          <p:cNvPr id="12" name="Rectangle 11"/>
          <p:cNvSpPr/>
          <p:nvPr/>
        </p:nvSpPr>
        <p:spPr>
          <a:xfrm>
            <a:off x="5880100" y="6406243"/>
            <a:ext cx="1146468" cy="246221"/>
          </a:xfrm>
          <a:prstGeom prst="rect">
            <a:avLst/>
          </a:prstGeom>
        </p:spPr>
        <p:txBody>
          <a:bodyPr wrap="none">
            <a:spAutoFit/>
          </a:bodyPr>
          <a:lstStyle/>
          <a:p>
            <a:r>
              <a:rPr lang="en-US" sz="1000" dirty="0">
                <a:solidFill>
                  <a:srgbClr val="656565"/>
                </a:solidFill>
                <a:latin typeface="+mn-lt"/>
              </a:rPr>
              <a:t>Source </a:t>
            </a:r>
            <a:r>
              <a:rPr lang="en-US" sz="1000" dirty="0">
                <a:solidFill>
                  <a:srgbClr val="0079CD"/>
                </a:solidFill>
                <a:latin typeface="+mn-lt"/>
              </a:rPr>
              <a:t>STEM Skills</a:t>
            </a:r>
            <a:endParaRPr lang="en-US" sz="1000" dirty="0">
              <a:solidFill>
                <a:srgbClr val="0079CD"/>
              </a:solidFill>
              <a:effectLst/>
              <a:latin typeface="+mn-lt"/>
            </a:endParaRPr>
          </a:p>
        </p:txBody>
      </p:sp>
    </p:spTree>
    <p:extLst>
      <p:ext uri="{BB962C8B-B14F-4D97-AF65-F5344CB8AC3E}">
        <p14:creationId xmlns:p14="http://schemas.microsoft.com/office/powerpoint/2010/main" val="24928404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4161984" y="765451"/>
            <a:ext cx="7407087" cy="697353"/>
          </a:xfrm>
        </p:spPr>
        <p:txBody>
          <a:bodyPr rtlCol="0">
            <a:noAutofit/>
          </a:bodyPr>
          <a:lstStyle/>
          <a:p>
            <a:pPr algn="ctr"/>
            <a:r>
              <a:rPr lang="en-US" b="1" dirty="0">
                <a:solidFill>
                  <a:srgbClr val="10B1A2"/>
                </a:solidFill>
              </a:rPr>
              <a:t>Assess your STEM Entrepreneurial Potential</a:t>
            </a:r>
          </a:p>
          <a:p>
            <a:pPr algn="ctr"/>
            <a:endParaRPr lang="en-US" b="1" dirty="0">
              <a:solidFill>
                <a:srgbClr val="10B1A2"/>
              </a:solidFill>
            </a:endParaRPr>
          </a:p>
        </p:txBody>
      </p:sp>
      <p:sp>
        <p:nvSpPr>
          <p:cNvPr id="10" name="Text Placeholder 9"/>
          <p:cNvSpPr>
            <a:spLocks noGrp="1"/>
          </p:cNvSpPr>
          <p:nvPr>
            <p:ph type="body" sz="quarter" idx="14"/>
          </p:nvPr>
        </p:nvSpPr>
        <p:spPr>
          <a:xfrm>
            <a:off x="1091639" y="2713066"/>
            <a:ext cx="10574843" cy="3975101"/>
          </a:xfrm>
        </p:spPr>
        <p:txBody>
          <a:bodyPr rtlCol="0"/>
          <a:lstStyle/>
          <a:p>
            <a:pPr>
              <a:spcBef>
                <a:spcPts val="300"/>
              </a:spcBef>
            </a:pPr>
            <a:r>
              <a:rPr lang="en-US" b="1" dirty="0">
                <a:solidFill>
                  <a:srgbClr val="E95273"/>
                </a:solidFill>
              </a:rPr>
              <a:t>Entrepreneur Self Assessments: What You Need to Know.</a:t>
            </a:r>
          </a:p>
          <a:p>
            <a:pPr>
              <a:spcBef>
                <a:spcPts val="300"/>
              </a:spcBef>
            </a:pPr>
            <a:endParaRPr lang="en-US" dirty="0">
              <a:solidFill>
                <a:srgbClr val="E95273"/>
              </a:solidFill>
            </a:endParaRPr>
          </a:p>
          <a:p>
            <a:pPr>
              <a:spcBef>
                <a:spcPts val="300"/>
              </a:spcBef>
            </a:pPr>
            <a:r>
              <a:rPr lang="en-US" dirty="0"/>
              <a:t>If you're starting or leading a company, it's beneficial to know yourself inside and out. Assessing yourself with professional self assessment tools can:</a:t>
            </a:r>
          </a:p>
          <a:p>
            <a:pPr>
              <a:spcBef>
                <a:spcPts val="300"/>
              </a:spcBef>
            </a:pPr>
            <a:endParaRPr lang="en-US" dirty="0"/>
          </a:p>
          <a:p>
            <a:pPr marL="342900" indent="-342900">
              <a:spcBef>
                <a:spcPts val="300"/>
              </a:spcBef>
              <a:buClr>
                <a:srgbClr val="E95273"/>
              </a:buClr>
              <a:buFont typeface="Arial" charset="0"/>
              <a:buChar char="•"/>
            </a:pPr>
            <a:r>
              <a:rPr lang="en-US" dirty="0"/>
              <a:t>Help you understand how you work best, so you can make appropriate changes.</a:t>
            </a:r>
          </a:p>
          <a:p>
            <a:pPr marL="342900" indent="-342900">
              <a:spcBef>
                <a:spcPts val="300"/>
              </a:spcBef>
              <a:buClr>
                <a:srgbClr val="E95273"/>
              </a:buClr>
              <a:buFont typeface="Arial" charset="0"/>
              <a:buChar char="•"/>
            </a:pPr>
            <a:r>
              <a:rPr lang="en-US" dirty="0"/>
              <a:t>Help your stakeholders to understand what motivates and drives you.  </a:t>
            </a:r>
          </a:p>
          <a:p>
            <a:pPr marL="342900" indent="-342900">
              <a:spcBef>
                <a:spcPts val="300"/>
              </a:spcBef>
              <a:buClr>
                <a:srgbClr val="E95273"/>
              </a:buClr>
              <a:buFont typeface="Arial" charset="0"/>
              <a:buChar char="•"/>
            </a:pPr>
            <a:r>
              <a:rPr lang="en-US" dirty="0"/>
              <a:t>Help you recognize when you need help.</a:t>
            </a:r>
          </a:p>
          <a:p>
            <a:pPr marL="342900" indent="-342900">
              <a:spcBef>
                <a:spcPts val="300"/>
              </a:spcBef>
              <a:buClr>
                <a:srgbClr val="E95273"/>
              </a:buClr>
              <a:buFont typeface="Arial" charset="0"/>
              <a:buChar char="•"/>
            </a:pPr>
            <a:r>
              <a:rPr lang="en-US" dirty="0"/>
              <a:t>Help you choose who to hire to compliment your strengths and weaknesses.</a:t>
            </a:r>
          </a:p>
        </p:txBody>
      </p:sp>
    </p:spTree>
    <p:extLst>
      <p:ext uri="{BB962C8B-B14F-4D97-AF65-F5344CB8AC3E}">
        <p14:creationId xmlns:p14="http://schemas.microsoft.com/office/powerpoint/2010/main" val="19927170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ext Placeholder 3"/>
          <p:cNvSpPr>
            <a:spLocks noGrp="1"/>
          </p:cNvSpPr>
          <p:nvPr>
            <p:ph type="body" sz="quarter" idx="13"/>
          </p:nvPr>
        </p:nvSpPr>
        <p:spPr>
          <a:xfrm>
            <a:off x="672663" y="925547"/>
            <a:ext cx="8157264" cy="697353"/>
          </a:xfrm>
        </p:spPr>
        <p:txBody>
          <a:bodyPr>
            <a:noAutofit/>
          </a:bodyPr>
          <a:lstStyle/>
          <a:p>
            <a:pPr algn="ctr"/>
            <a:r>
              <a:rPr lang="en-IE" altLang="x-none" b="1" dirty="0">
                <a:solidFill>
                  <a:srgbClr val="10B1A2"/>
                </a:solidFill>
              </a:rPr>
              <a:t>Why are personality tests so important to an aspiring entrepreneur?</a:t>
            </a:r>
          </a:p>
          <a:p>
            <a:pPr algn="ctr"/>
            <a:endParaRPr lang="en-US" altLang="x-none" b="1" dirty="0">
              <a:solidFill>
                <a:srgbClr val="10B1A2"/>
              </a:solidFill>
            </a:endParaRPr>
          </a:p>
        </p:txBody>
      </p:sp>
      <p:sp>
        <p:nvSpPr>
          <p:cNvPr id="32770" name="Text Placeholder 4"/>
          <p:cNvSpPr>
            <a:spLocks noGrp="1"/>
          </p:cNvSpPr>
          <p:nvPr>
            <p:ph type="body" sz="quarter" idx="14"/>
          </p:nvPr>
        </p:nvSpPr>
        <p:spPr/>
        <p:txBody>
          <a:bodyPr/>
          <a:lstStyle/>
          <a:p>
            <a:pPr>
              <a:spcBef>
                <a:spcPts val="300"/>
              </a:spcBef>
            </a:pPr>
            <a:endParaRPr lang="en-US" dirty="0">
              <a:solidFill>
                <a:srgbClr val="E95273"/>
              </a:solidFill>
            </a:endParaRPr>
          </a:p>
          <a:p>
            <a:pPr>
              <a:spcBef>
                <a:spcPts val="300"/>
              </a:spcBef>
            </a:pPr>
            <a:r>
              <a:rPr lang="en-US" dirty="0"/>
              <a:t>Self assessments help individuals get in touch with what their core competencies are and how those may overlap with what’s needed to take on running a business. </a:t>
            </a:r>
          </a:p>
          <a:p>
            <a:pPr>
              <a:spcBef>
                <a:spcPts val="300"/>
              </a:spcBef>
            </a:pPr>
            <a:endParaRPr lang="en-US" dirty="0"/>
          </a:p>
          <a:p>
            <a:pPr>
              <a:spcBef>
                <a:spcPts val="300"/>
              </a:spcBef>
            </a:pPr>
            <a:r>
              <a:rPr lang="en-IE" dirty="0"/>
              <a:t>While your personality is highly relevant in your success, it’s not the only defining factor which we explore in greater detail in this training module. </a:t>
            </a:r>
            <a:endParaRPr lang="en-IE" dirty="0">
              <a:solidFill>
                <a:srgbClr val="525252"/>
              </a:solidFill>
            </a:endParaRPr>
          </a:p>
          <a:p>
            <a:pPr>
              <a:spcBef>
                <a:spcPts val="300"/>
              </a:spcBef>
            </a:pPr>
            <a:endParaRPr lang="en-US" dirty="0"/>
          </a:p>
        </p:txBody>
      </p:sp>
      <p:pic>
        <p:nvPicPr>
          <p:cNvPr id="3" name="Picture 2" descr="A person sitting at a desk in front of a window&#10;&#10;Description automatically generated">
            <a:extLst>
              <a:ext uri="{FF2B5EF4-FFF2-40B4-BE49-F238E27FC236}">
                <a16:creationId xmlns:a16="http://schemas.microsoft.com/office/drawing/2014/main" id="{59BADFCF-CEA0-4C88-A542-D4A5F8EAF7E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658836" y="3196206"/>
            <a:ext cx="3079426" cy="3343012"/>
          </a:xfrm>
          <a:prstGeom prst="rect">
            <a:avLst/>
          </a:prstGeom>
        </p:spPr>
      </p:pic>
    </p:spTree>
    <p:extLst>
      <p:ext uri="{BB962C8B-B14F-4D97-AF65-F5344CB8AC3E}">
        <p14:creationId xmlns:p14="http://schemas.microsoft.com/office/powerpoint/2010/main" val="10786602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599091" y="553673"/>
            <a:ext cx="6768662" cy="1146897"/>
          </a:xfrm>
        </p:spPr>
        <p:txBody>
          <a:bodyPr rtlCol="0">
            <a:normAutofit/>
          </a:bodyPr>
          <a:lstStyle/>
          <a:p>
            <a:r>
              <a:rPr lang="en-US" b="1" dirty="0">
                <a:solidFill>
                  <a:srgbClr val="E95273"/>
                </a:solidFill>
              </a:rPr>
              <a:t>EXERCISE: </a:t>
            </a:r>
            <a:r>
              <a:rPr lang="en-US" b="1" dirty="0">
                <a:solidFill>
                  <a:srgbClr val="10B1A2"/>
                </a:solidFill>
              </a:rPr>
              <a:t>Entrepreneurial potential self-assessment</a:t>
            </a:r>
          </a:p>
        </p:txBody>
      </p:sp>
      <p:sp>
        <p:nvSpPr>
          <p:cNvPr id="40962" name="Text Placeholder 3"/>
          <p:cNvSpPr>
            <a:spLocks noGrp="1"/>
          </p:cNvSpPr>
          <p:nvPr>
            <p:ph type="body" sz="quarter" idx="14"/>
          </p:nvPr>
        </p:nvSpPr>
        <p:spPr>
          <a:xfrm>
            <a:off x="599091" y="2117212"/>
            <a:ext cx="7177504" cy="3975101"/>
          </a:xfrm>
        </p:spPr>
        <p:txBody>
          <a:bodyPr/>
          <a:lstStyle/>
          <a:p>
            <a:pPr>
              <a:spcBef>
                <a:spcPts val="300"/>
              </a:spcBef>
            </a:pPr>
            <a:r>
              <a:rPr lang="en-US" dirty="0"/>
              <a:t>Starting a business can be a rewarding and enriching experience. However, it might not be the right professional choice for you.  </a:t>
            </a:r>
          </a:p>
          <a:p>
            <a:pPr>
              <a:spcBef>
                <a:spcPts val="300"/>
              </a:spcBef>
            </a:pPr>
            <a:endParaRPr lang="en-US" dirty="0"/>
          </a:p>
          <a:p>
            <a:pPr>
              <a:spcBef>
                <a:spcPts val="300"/>
              </a:spcBef>
            </a:pPr>
            <a:r>
              <a:rPr lang="en-US" dirty="0"/>
              <a:t>Before making the leap, take some time to find out whether the opportunities and challenges of entrepreneurship fit with your personality. This test will evaluate your entrepreneurial traits, as concerns motivations, aptitudes and attitudes.</a:t>
            </a:r>
          </a:p>
          <a:p>
            <a:pPr>
              <a:spcBef>
                <a:spcPts val="300"/>
              </a:spcBef>
            </a:pPr>
            <a:endParaRPr lang="en-US" dirty="0"/>
          </a:p>
          <a:p>
            <a:pPr>
              <a:spcBef>
                <a:spcPts val="300"/>
              </a:spcBef>
            </a:pPr>
            <a:r>
              <a:rPr lang="en-US" dirty="0">
                <a:solidFill>
                  <a:srgbClr val="E95273"/>
                </a:solidFill>
              </a:rPr>
              <a:t>EXERCISE </a:t>
            </a:r>
            <a:endParaRPr lang="en-US" dirty="0"/>
          </a:p>
          <a:p>
            <a:pPr>
              <a:spcBef>
                <a:spcPts val="300"/>
              </a:spcBef>
            </a:pPr>
            <a:r>
              <a:rPr lang="en-US" dirty="0">
                <a:hlinkClick r:id="rId2"/>
              </a:rPr>
              <a:t>Entrepreneurial Potential Self Assessment</a:t>
            </a:r>
            <a:endParaRPr lang="en-US" dirty="0"/>
          </a:p>
          <a:p>
            <a:pPr>
              <a:spcBef>
                <a:spcPts val="300"/>
              </a:spcBef>
            </a:pPr>
            <a:endParaRPr lang="en-US" dirty="0"/>
          </a:p>
        </p:txBody>
      </p:sp>
      <p:pic>
        <p:nvPicPr>
          <p:cNvPr id="5" name="Picture Placeholder 4"/>
          <p:cNvPicPr>
            <a:picLocks noGrp="1" noChangeAspect="1"/>
          </p:cNvPicPr>
          <p:nvPr>
            <p:ph type="pic" sz="quarter" idx="4294967295"/>
          </p:nvPr>
        </p:nvPicPr>
        <p:blipFill rotWithShape="1">
          <a:blip r:embed="rId3" cstate="print">
            <a:extLst>
              <a:ext uri="{28A0092B-C50C-407E-A947-70E740481C1C}">
                <a14:useLocalDpi xmlns:a14="http://schemas.microsoft.com/office/drawing/2010/main"/>
              </a:ext>
            </a:extLst>
          </a:blip>
          <a:srcRect r="-651"/>
          <a:stretch/>
        </p:blipFill>
        <p:spPr>
          <a:xfrm>
            <a:off x="7472855" y="-36914"/>
            <a:ext cx="4719145" cy="6891739"/>
          </a:xfrm>
        </p:spPr>
      </p:pic>
      <p:grpSp>
        <p:nvGrpSpPr>
          <p:cNvPr id="23" name="Google Shape;518;p39"/>
          <p:cNvGrpSpPr/>
          <p:nvPr/>
        </p:nvGrpSpPr>
        <p:grpSpPr>
          <a:xfrm>
            <a:off x="1970338" y="5404591"/>
            <a:ext cx="424526" cy="424501"/>
            <a:chOff x="1923675" y="1633650"/>
            <a:chExt cx="436000" cy="435975"/>
          </a:xfrm>
        </p:grpSpPr>
        <p:sp>
          <p:nvSpPr>
            <p:cNvPr id="24" name="Google Shape;519;p39"/>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12700" cap="rnd" cmpd="sng">
              <a:solidFill>
                <a:srgbClr val="F2694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 name="Google Shape;520;p39"/>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12700" cap="rnd" cmpd="sng">
              <a:solidFill>
                <a:srgbClr val="F2694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 name="Google Shape;521;p39"/>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12700" cap="rnd" cmpd="sng">
              <a:solidFill>
                <a:srgbClr val="F2694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 name="Google Shape;522;p39"/>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12700" cap="rnd" cmpd="sng">
              <a:solidFill>
                <a:srgbClr val="F2694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 name="Google Shape;523;p39"/>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12700" cap="rnd" cmpd="sng">
              <a:solidFill>
                <a:srgbClr val="F2694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 name="Google Shape;524;p39"/>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12700" cap="rnd" cmpd="sng">
              <a:solidFill>
                <a:srgbClr val="F2694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extLst>
      <p:ext uri="{BB962C8B-B14F-4D97-AF65-F5344CB8AC3E}">
        <p14:creationId xmlns:p14="http://schemas.microsoft.com/office/powerpoint/2010/main" val="26290058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ext Placeholder 4"/>
          <p:cNvSpPr>
            <a:spLocks noGrp="1"/>
          </p:cNvSpPr>
          <p:nvPr>
            <p:ph type="body" sz="quarter" idx="13"/>
          </p:nvPr>
        </p:nvSpPr>
        <p:spPr>
          <a:xfrm>
            <a:off x="4161986" y="715792"/>
            <a:ext cx="7407087" cy="697353"/>
          </a:xfrm>
        </p:spPr>
        <p:txBody>
          <a:bodyPr>
            <a:noAutofit/>
          </a:bodyPr>
          <a:lstStyle/>
          <a:p>
            <a:r>
              <a:rPr lang="en-US" altLang="ja-JP" b="1" dirty="0">
                <a:solidFill>
                  <a:srgbClr val="E63275"/>
                </a:solidFill>
                <a:latin typeface="Calibri" charset="0"/>
                <a:ea typeface="MS PGothic" charset="-128"/>
              </a:rPr>
              <a:t>EXERCISE: </a:t>
            </a:r>
            <a:r>
              <a:rPr lang="en-US" altLang="ja-JP" b="1" dirty="0">
                <a:solidFill>
                  <a:srgbClr val="10B1A2"/>
                </a:solidFill>
                <a:latin typeface="Calibri" charset="0"/>
                <a:ea typeface="MS PGothic" charset="-128"/>
              </a:rPr>
              <a:t>The Entrepreneur Equation</a:t>
            </a:r>
            <a:endParaRPr lang="en-US" altLang="x-none" b="1" dirty="0">
              <a:solidFill>
                <a:srgbClr val="10B1A2"/>
              </a:solidFill>
            </a:endParaRPr>
          </a:p>
        </p:txBody>
      </p:sp>
      <p:sp>
        <p:nvSpPr>
          <p:cNvPr id="41986" name="Text Placeholder 5"/>
          <p:cNvSpPr>
            <a:spLocks noGrp="1"/>
          </p:cNvSpPr>
          <p:nvPr>
            <p:ph type="body" sz="quarter" idx="14"/>
          </p:nvPr>
        </p:nvSpPr>
        <p:spPr>
          <a:xfrm>
            <a:off x="4340773" y="2117448"/>
            <a:ext cx="7697038" cy="3975101"/>
          </a:xfrm>
        </p:spPr>
        <p:txBody>
          <a:bodyPr/>
          <a:lstStyle/>
          <a:p>
            <a:r>
              <a:rPr lang="en-IE" b="1" dirty="0">
                <a:hlinkClick r:id="rId2"/>
              </a:rPr>
              <a:t>The Entrepreneur Equation</a:t>
            </a:r>
            <a:r>
              <a:rPr lang="en-IE" b="1" dirty="0"/>
              <a:t> </a:t>
            </a:r>
            <a:r>
              <a:rPr lang="en-IE" dirty="0"/>
              <a:t>is a </a:t>
            </a:r>
            <a:r>
              <a:rPr lang="en-IE" i="1" dirty="0"/>
              <a:t>New York Times  </a:t>
            </a:r>
            <a:r>
              <a:rPr lang="en-IE" dirty="0"/>
              <a:t>bestselling book that provides exercises and assessments to help you assess your personality vis-à-vis entrepreneurship, as well as your mindset, timing and the particular opportunity.  </a:t>
            </a:r>
          </a:p>
        </p:txBody>
      </p:sp>
      <p:pic>
        <p:nvPicPr>
          <p:cNvPr id="5" name="Picture 2" descr="http://theentrepreneurequation.com/images/book_page.jpg">
            <a:extLst>
              <a:ext uri="{FF2B5EF4-FFF2-40B4-BE49-F238E27FC236}">
                <a16:creationId xmlns:a16="http://schemas.microsoft.com/office/drawing/2014/main" id="{C78C1B86-6DA5-4A04-906B-7076DA2CBEA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371489">
            <a:off x="1063766" y="3006291"/>
            <a:ext cx="2834471" cy="3644140"/>
          </a:xfrm>
          <a:prstGeom prst="rect">
            <a:avLst/>
          </a:prstGeom>
          <a:noFill/>
          <a:effectLst/>
          <a:extLst>
            <a:ext uri="{909E8E84-426E-40DD-AFC4-6F175D3DCCD1}">
              <a14:hiddenFill xmlns:a14="http://schemas.microsoft.com/office/drawing/2010/main">
                <a:solidFill>
                  <a:srgbClr val="FFFFFF"/>
                </a:solidFill>
              </a14:hiddenFill>
            </a:ext>
          </a:extLst>
        </p:spPr>
      </p:pic>
      <p:sp>
        <p:nvSpPr>
          <p:cNvPr id="6" name="Text Placeholder 5"/>
          <p:cNvSpPr txBox="1">
            <a:spLocks/>
          </p:cNvSpPr>
          <p:nvPr/>
        </p:nvSpPr>
        <p:spPr bwMode="auto">
          <a:xfrm>
            <a:off x="4630723" y="4223407"/>
            <a:ext cx="6926276" cy="1580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Autofit/>
          </a:bodyPr>
          <a:lstStyle>
            <a:lvl1pPr marL="0" indent="0" algn="l" rtl="0" fontAlgn="base">
              <a:lnSpc>
                <a:spcPct val="90000"/>
              </a:lnSpc>
              <a:spcBef>
                <a:spcPts val="1000"/>
              </a:spcBef>
              <a:spcAft>
                <a:spcPct val="0"/>
              </a:spcAft>
              <a:buFont typeface="Arial" charset="0"/>
              <a:buNone/>
              <a:defRPr sz="2400" kern="1200" baseline="0">
                <a:solidFill>
                  <a:srgbClr val="7F7F7F"/>
                </a:solidFill>
                <a:latin typeface="+mn-lt"/>
                <a:ea typeface="+mn-ea"/>
                <a:cs typeface="+mn-cs"/>
              </a:defRPr>
            </a:lvl1pPr>
            <a:lvl2pPr marL="457200" indent="0" algn="ctr" rtl="0" fontAlgn="base">
              <a:lnSpc>
                <a:spcPct val="90000"/>
              </a:lnSpc>
              <a:spcBef>
                <a:spcPts val="500"/>
              </a:spcBef>
              <a:spcAft>
                <a:spcPct val="0"/>
              </a:spcAft>
              <a:buFont typeface="Arial" charset="0"/>
              <a:buNone/>
              <a:defRPr sz="2400" kern="1200">
                <a:solidFill>
                  <a:srgbClr val="4D4D4C"/>
                </a:solidFill>
                <a:latin typeface="+mn-lt"/>
                <a:ea typeface="+mn-ea"/>
                <a:cs typeface="+mn-cs"/>
              </a:defRPr>
            </a:lvl2pPr>
            <a:lvl3pPr marL="914400" indent="0" algn="ctr" rtl="0" fontAlgn="base">
              <a:lnSpc>
                <a:spcPct val="90000"/>
              </a:lnSpc>
              <a:spcBef>
                <a:spcPts val="500"/>
              </a:spcBef>
              <a:spcAft>
                <a:spcPct val="0"/>
              </a:spcAft>
              <a:buFont typeface="Arial" charset="0"/>
              <a:buNone/>
              <a:defRPr sz="2400" kern="1200">
                <a:solidFill>
                  <a:srgbClr val="4D4D4C"/>
                </a:solidFill>
                <a:latin typeface="+mn-lt"/>
                <a:ea typeface="+mn-ea"/>
                <a:cs typeface="+mn-cs"/>
              </a:defRPr>
            </a:lvl3pPr>
            <a:lvl4pPr marL="1371600" indent="0" algn="ctr" rtl="0" fontAlgn="base">
              <a:lnSpc>
                <a:spcPct val="90000"/>
              </a:lnSpc>
              <a:spcBef>
                <a:spcPts val="500"/>
              </a:spcBef>
              <a:spcAft>
                <a:spcPct val="0"/>
              </a:spcAft>
              <a:buFont typeface="Arial" charset="0"/>
              <a:buNone/>
              <a:defRPr sz="2400" kern="1200">
                <a:solidFill>
                  <a:srgbClr val="4D4D4C"/>
                </a:solidFill>
                <a:latin typeface="+mn-lt"/>
                <a:ea typeface="+mn-ea"/>
                <a:cs typeface="+mn-cs"/>
              </a:defRPr>
            </a:lvl4pPr>
            <a:lvl5pPr marL="1828800" indent="0" algn="ctr" rtl="0" fontAlgn="base">
              <a:lnSpc>
                <a:spcPct val="90000"/>
              </a:lnSpc>
              <a:spcBef>
                <a:spcPts val="500"/>
              </a:spcBef>
              <a:spcAft>
                <a:spcPct val="0"/>
              </a:spcAft>
              <a:buFont typeface="Arial"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eaLnBrk="1" hangingPunct="1"/>
            <a:r>
              <a:rPr lang="en-IE" b="1" dirty="0">
                <a:solidFill>
                  <a:srgbClr val="E95273"/>
                </a:solidFill>
              </a:rPr>
              <a:t>EXERCISE</a:t>
            </a:r>
          </a:p>
          <a:p>
            <a:pPr eaLnBrk="1" hangingPunct="1"/>
            <a:r>
              <a:rPr lang="en-IE" dirty="0"/>
              <a:t>Author Carol Roth put together an interactive </a:t>
            </a:r>
            <a:r>
              <a:rPr lang="en-IE" b="1" dirty="0">
                <a:hlinkClick r:id="rId4" tooltip="online quiz"/>
              </a:rPr>
              <a:t>online quiz</a:t>
            </a:r>
            <a:r>
              <a:rPr lang="en-IE" dirty="0"/>
              <a:t> to see how your personality compares with the popular profile of today's successful entrepreneurs</a:t>
            </a:r>
            <a:endParaRPr kumimoji="1" lang="ja-JP" altLang="en-US" i="1" dirty="0">
              <a:solidFill>
                <a:srgbClr val="525252"/>
              </a:solidFill>
              <a:latin typeface="Calibri" charset="0"/>
            </a:endParaRPr>
          </a:p>
        </p:txBody>
      </p:sp>
      <p:grpSp>
        <p:nvGrpSpPr>
          <p:cNvPr id="14" name="Google Shape;518;p39"/>
          <p:cNvGrpSpPr/>
          <p:nvPr/>
        </p:nvGrpSpPr>
        <p:grpSpPr>
          <a:xfrm>
            <a:off x="6001903" y="4011156"/>
            <a:ext cx="424526" cy="424501"/>
            <a:chOff x="1923675" y="1633650"/>
            <a:chExt cx="436000" cy="435975"/>
          </a:xfrm>
        </p:grpSpPr>
        <p:sp>
          <p:nvSpPr>
            <p:cNvPr id="15" name="Google Shape;519;p39"/>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12700" cap="rnd" cmpd="sng">
              <a:solidFill>
                <a:srgbClr val="F2694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 name="Google Shape;520;p39"/>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12700" cap="rnd" cmpd="sng">
              <a:solidFill>
                <a:srgbClr val="F2694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Google Shape;521;p39"/>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12700" cap="rnd" cmpd="sng">
              <a:solidFill>
                <a:srgbClr val="F2694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 name="Google Shape;522;p39"/>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12700" cap="rnd" cmpd="sng">
              <a:solidFill>
                <a:srgbClr val="F2694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 name="Google Shape;523;p39"/>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12700" cap="rnd" cmpd="sng">
              <a:solidFill>
                <a:srgbClr val="F2694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524;p39"/>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12700" cap="rnd" cmpd="sng">
              <a:solidFill>
                <a:srgbClr val="F2694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extLst>
      <p:ext uri="{BB962C8B-B14F-4D97-AF65-F5344CB8AC3E}">
        <p14:creationId xmlns:p14="http://schemas.microsoft.com/office/powerpoint/2010/main" val="13548220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3"/>
          </p:nvPr>
        </p:nvSpPr>
        <p:spPr/>
        <p:txBody>
          <a:bodyPr/>
          <a:lstStyle/>
          <a:p>
            <a:r>
              <a:rPr lang="en-US" b="1" dirty="0">
                <a:solidFill>
                  <a:srgbClr val="E63275"/>
                </a:solidFill>
              </a:rPr>
              <a:t>Module 3</a:t>
            </a:r>
          </a:p>
        </p:txBody>
      </p:sp>
      <p:sp>
        <p:nvSpPr>
          <p:cNvPr id="7" name="Text Placeholder 6"/>
          <p:cNvSpPr>
            <a:spLocks noGrp="1"/>
          </p:cNvSpPr>
          <p:nvPr>
            <p:ph type="body" sz="quarter" idx="14"/>
          </p:nvPr>
        </p:nvSpPr>
        <p:spPr>
          <a:xfrm>
            <a:off x="238125" y="2038632"/>
            <a:ext cx="4611412" cy="3642009"/>
          </a:xfrm>
        </p:spPr>
        <p:txBody>
          <a:bodyPr/>
          <a:lstStyle/>
          <a:p>
            <a:pPr>
              <a:defRPr/>
            </a:pPr>
            <a:r>
              <a:rPr lang="en-US" sz="2400" dirty="0"/>
              <a:t>This module will guide you on your entrepreneurial journey based on your specific skills and traits</a:t>
            </a:r>
          </a:p>
          <a:p>
            <a:pPr>
              <a:defRPr/>
            </a:pPr>
            <a:r>
              <a:rPr lang="en-US" sz="2400" dirty="0"/>
              <a:t>You will learn how to become more socially connected to information, peers, advisor and experts in the field </a:t>
            </a:r>
          </a:p>
          <a:p>
            <a:pPr>
              <a:defRPr/>
            </a:pPr>
            <a:r>
              <a:rPr lang="en-US" sz="2400" dirty="0"/>
              <a:t>Realise the different types of entrepreneurs and how they succeeded based on their different traits, skills and approaches</a:t>
            </a:r>
          </a:p>
        </p:txBody>
      </p:sp>
      <p:sp>
        <p:nvSpPr>
          <p:cNvPr id="8" name="Text Placeholder 7"/>
          <p:cNvSpPr>
            <a:spLocks noGrp="1"/>
          </p:cNvSpPr>
          <p:nvPr>
            <p:ph type="body" sz="quarter" idx="15"/>
          </p:nvPr>
        </p:nvSpPr>
        <p:spPr/>
        <p:txBody>
          <a:bodyPr/>
          <a:lstStyle/>
          <a:p>
            <a:endParaRPr lang="en-US" dirty="0"/>
          </a:p>
        </p:txBody>
      </p:sp>
      <p:sp>
        <p:nvSpPr>
          <p:cNvPr id="5" name="Text Placeholder 4"/>
          <p:cNvSpPr>
            <a:spLocks noGrp="1"/>
          </p:cNvSpPr>
          <p:nvPr>
            <p:ph type="body" sz="quarter" idx="12"/>
          </p:nvPr>
        </p:nvSpPr>
        <p:spPr>
          <a:xfrm>
            <a:off x="6271050" y="1222809"/>
            <a:ext cx="5920949" cy="1494856"/>
          </a:xfrm>
        </p:spPr>
        <p:txBody>
          <a:bodyPr anchor="t">
            <a:normAutofit/>
          </a:bodyPr>
          <a:lstStyle/>
          <a:p>
            <a:r>
              <a:rPr lang="en-US" b="1" dirty="0"/>
              <a:t>Becoming a Successful Entrepreneur</a:t>
            </a:r>
          </a:p>
          <a:p>
            <a:pPr>
              <a:lnSpc>
                <a:spcPct val="100000"/>
              </a:lnSpc>
              <a:spcBef>
                <a:spcPts val="0"/>
              </a:spcBef>
            </a:pPr>
            <a:r>
              <a:rPr lang="en-US" sz="1900" dirty="0"/>
              <a:t>Why skills and traits are so important and how to develop them so you can become a successful entrepreneur.</a:t>
            </a:r>
          </a:p>
          <a:p>
            <a:endParaRPr lang="en-US" dirty="0"/>
          </a:p>
        </p:txBody>
      </p:sp>
      <p:sp>
        <p:nvSpPr>
          <p:cNvPr id="9" name="Text Placeholder 8"/>
          <p:cNvSpPr>
            <a:spLocks noGrp="1"/>
          </p:cNvSpPr>
          <p:nvPr>
            <p:ph type="body" sz="quarter" idx="16"/>
          </p:nvPr>
        </p:nvSpPr>
        <p:spPr/>
        <p:txBody>
          <a:bodyPr/>
          <a:lstStyle/>
          <a:p>
            <a:endParaRPr lang="en-US" dirty="0"/>
          </a:p>
        </p:txBody>
      </p:sp>
      <p:sp>
        <p:nvSpPr>
          <p:cNvPr id="10" name="Text Placeholder 9"/>
          <p:cNvSpPr>
            <a:spLocks noGrp="1"/>
          </p:cNvSpPr>
          <p:nvPr>
            <p:ph type="body" sz="quarter" idx="17"/>
          </p:nvPr>
        </p:nvSpPr>
        <p:spPr>
          <a:xfrm>
            <a:off x="6294869" y="2857970"/>
            <a:ext cx="5353929" cy="1292995"/>
          </a:xfrm>
        </p:spPr>
        <p:txBody>
          <a:bodyPr>
            <a:normAutofit fontScale="77500" lnSpcReduction="20000"/>
          </a:bodyPr>
          <a:lstStyle/>
          <a:p>
            <a:pPr>
              <a:lnSpc>
                <a:spcPct val="110000"/>
              </a:lnSpc>
              <a:spcBef>
                <a:spcPts val="0"/>
              </a:spcBef>
            </a:pPr>
            <a:r>
              <a:rPr lang="en-US" b="1" dirty="0"/>
              <a:t>Staying Connected to Vital Information </a:t>
            </a:r>
          </a:p>
          <a:p>
            <a:pPr>
              <a:lnSpc>
                <a:spcPct val="110000"/>
              </a:lnSpc>
              <a:spcBef>
                <a:spcPts val="0"/>
              </a:spcBef>
            </a:pPr>
            <a:r>
              <a:rPr lang="en-US" altLang="x-none" sz="1900" dirty="0"/>
              <a:t>How to </a:t>
            </a:r>
            <a:r>
              <a:rPr lang="en-US" altLang="x-none" dirty="0"/>
              <a:t>How to stay connected with industry to guide future decisions, continue your entrepreneurial development and… Unlock Your Brilliance!</a:t>
            </a:r>
          </a:p>
          <a:p>
            <a:pPr>
              <a:lnSpc>
                <a:spcPct val="110000"/>
              </a:lnSpc>
              <a:spcBef>
                <a:spcPts val="0"/>
              </a:spcBef>
            </a:pPr>
            <a:endParaRPr lang="en-US" dirty="0"/>
          </a:p>
        </p:txBody>
      </p:sp>
      <p:sp>
        <p:nvSpPr>
          <p:cNvPr id="11" name="Text Placeholder 10"/>
          <p:cNvSpPr>
            <a:spLocks noGrp="1"/>
          </p:cNvSpPr>
          <p:nvPr>
            <p:ph type="body" sz="quarter" idx="18"/>
          </p:nvPr>
        </p:nvSpPr>
        <p:spPr/>
        <p:txBody>
          <a:bodyPr/>
          <a:lstStyle/>
          <a:p>
            <a:endParaRPr lang="en-US" dirty="0"/>
          </a:p>
        </p:txBody>
      </p:sp>
      <p:sp>
        <p:nvSpPr>
          <p:cNvPr id="3" name="Text Placeholder 2">
            <a:extLst>
              <a:ext uri="{FF2B5EF4-FFF2-40B4-BE49-F238E27FC236}">
                <a16:creationId xmlns:a16="http://schemas.microsoft.com/office/drawing/2014/main" id="{7E428AB7-08FE-4DAB-9D1F-1DF172103EFC}"/>
              </a:ext>
            </a:extLst>
          </p:cNvPr>
          <p:cNvSpPr>
            <a:spLocks noGrp="1"/>
          </p:cNvSpPr>
          <p:nvPr>
            <p:ph type="body" sz="quarter" idx="19"/>
          </p:nvPr>
        </p:nvSpPr>
        <p:spPr>
          <a:xfrm>
            <a:off x="6175512" y="4291270"/>
            <a:ext cx="5920949" cy="1494856"/>
          </a:xfrm>
        </p:spPr>
        <p:txBody>
          <a:bodyPr>
            <a:noAutofit/>
          </a:bodyPr>
          <a:lstStyle/>
          <a:p>
            <a:r>
              <a:rPr lang="en-US" sz="1800" b="1" dirty="0"/>
              <a:t>Real Life Case Studies of 8 Different Types of Entrepreneurs and How They Succeeded…</a:t>
            </a:r>
            <a:r>
              <a:rPr lang="en-US" altLang="ja-JP" sz="1800" dirty="0"/>
              <a:t>The Accidental Entrepreneur, The Introvert, Uncertain but Tried Anyway</a:t>
            </a:r>
          </a:p>
          <a:p>
            <a:r>
              <a:rPr lang="en-US" altLang="ja-JP" sz="1800" b="1" dirty="0"/>
              <a:t>Real Life Case Studies of Top </a:t>
            </a:r>
            <a:r>
              <a:rPr lang="en-US" altLang="x-none" sz="1800" b="1" dirty="0"/>
              <a:t>7 Innovative Female Start Ups</a:t>
            </a:r>
            <a:endParaRPr lang="en-IE" sz="1800" b="1" dirty="0"/>
          </a:p>
        </p:txBody>
      </p:sp>
    </p:spTree>
    <p:extLst>
      <p:ext uri="{BB962C8B-B14F-4D97-AF65-F5344CB8AC3E}">
        <p14:creationId xmlns:p14="http://schemas.microsoft.com/office/powerpoint/2010/main" val="17118835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indoor, looking, holding&#10;&#10;Description automatically generated">
            <a:extLst>
              <a:ext uri="{FF2B5EF4-FFF2-40B4-BE49-F238E27FC236}">
                <a16:creationId xmlns:a16="http://schemas.microsoft.com/office/drawing/2014/main" id="{9F005B15-A9DC-4412-B1CF-B508742A166A}"/>
              </a:ext>
            </a:extLst>
          </p:cNvPr>
          <p:cNvPicPr>
            <a:picLocks noChangeAspect="1"/>
          </p:cNvPicPr>
          <p:nvPr/>
        </p:nvPicPr>
        <p:blipFill>
          <a:blip r:embed="rId2" cstate="print">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7539672" y="2672255"/>
            <a:ext cx="4652328" cy="3093303"/>
          </a:xfrm>
          <a:prstGeom prst="rect">
            <a:avLst/>
          </a:prstGeom>
        </p:spPr>
      </p:pic>
      <p:sp>
        <p:nvSpPr>
          <p:cNvPr id="6" name="Text Placeholder 5"/>
          <p:cNvSpPr>
            <a:spLocks noGrp="1"/>
          </p:cNvSpPr>
          <p:nvPr>
            <p:ph type="body" sz="quarter" idx="13"/>
          </p:nvPr>
        </p:nvSpPr>
        <p:spPr>
          <a:xfrm>
            <a:off x="3668110" y="851339"/>
            <a:ext cx="7900961" cy="853788"/>
          </a:xfrm>
        </p:spPr>
        <p:txBody>
          <a:bodyPr>
            <a:normAutofit fontScale="92500" lnSpcReduction="20000"/>
          </a:bodyPr>
          <a:lstStyle/>
          <a:p>
            <a:r>
              <a:rPr lang="en-US" b="1" dirty="0">
                <a:solidFill>
                  <a:srgbClr val="E63275"/>
                </a:solidFill>
              </a:rPr>
              <a:t>EXERCISE</a:t>
            </a:r>
            <a:r>
              <a:rPr lang="en-US" b="1" dirty="0">
                <a:solidFill>
                  <a:srgbClr val="10B1A2"/>
                </a:solidFill>
              </a:rPr>
              <a:t>: What Kind of Entrepreneur are You?</a:t>
            </a:r>
          </a:p>
          <a:p>
            <a:endParaRPr lang="en-US" b="1" dirty="0">
              <a:solidFill>
                <a:srgbClr val="10B1A2"/>
              </a:solidFill>
            </a:endParaRPr>
          </a:p>
        </p:txBody>
      </p:sp>
      <p:sp>
        <p:nvSpPr>
          <p:cNvPr id="7" name="Text Placeholder 6"/>
          <p:cNvSpPr>
            <a:spLocks noGrp="1"/>
          </p:cNvSpPr>
          <p:nvPr>
            <p:ph type="body" sz="quarter" idx="14"/>
          </p:nvPr>
        </p:nvSpPr>
        <p:spPr>
          <a:xfrm>
            <a:off x="105104" y="2882899"/>
            <a:ext cx="7641020" cy="3975101"/>
          </a:xfrm>
        </p:spPr>
        <p:txBody>
          <a:bodyPr/>
          <a:lstStyle/>
          <a:p>
            <a:r>
              <a:rPr lang="en-US" dirty="0"/>
              <a:t>Are you </a:t>
            </a:r>
            <a:r>
              <a:rPr lang="en-IE" b="1" dirty="0"/>
              <a:t>Achievement Striving? Industriousness? Taking Control?</a:t>
            </a:r>
            <a:r>
              <a:rPr lang="en-IE" dirty="0"/>
              <a:t> Driven by </a:t>
            </a:r>
            <a:r>
              <a:rPr lang="en-IE" b="1" dirty="0"/>
              <a:t>Passion </a:t>
            </a:r>
            <a:r>
              <a:rPr lang="en-IE" dirty="0"/>
              <a:t>or </a:t>
            </a:r>
            <a:r>
              <a:rPr lang="en-IE" b="1" dirty="0"/>
              <a:t>Creativity? </a:t>
            </a:r>
          </a:p>
          <a:p>
            <a:r>
              <a:rPr lang="en-US" dirty="0"/>
              <a:t>The summaries provided in this entrepreneur questionnaire will give the candidate an understanding of the strength of the characteristics they already possess, as well as a bearing on the areas that may require improvement, in order to aid in the development of a successful entrepreneurial career.</a:t>
            </a:r>
          </a:p>
          <a:p>
            <a:br>
              <a:rPr lang="en-US" b="1" dirty="0">
                <a:solidFill>
                  <a:srgbClr val="E95273"/>
                </a:solidFill>
              </a:rPr>
            </a:br>
            <a:r>
              <a:rPr lang="en-US" b="1" dirty="0">
                <a:solidFill>
                  <a:srgbClr val="E95273"/>
                </a:solidFill>
              </a:rPr>
              <a:t>EXERCISE</a:t>
            </a:r>
            <a:r>
              <a:rPr lang="en-US" b="1" dirty="0"/>
              <a:t>  </a:t>
            </a:r>
          </a:p>
          <a:p>
            <a:r>
              <a:rPr lang="en-IE" b="1" dirty="0">
                <a:solidFill>
                  <a:srgbClr val="525252"/>
                </a:solidFill>
                <a:hlinkClick r:id="rId4"/>
              </a:rPr>
              <a:t>Entrepreneur Personality Test </a:t>
            </a:r>
            <a:endParaRPr lang="en-IE" dirty="0">
              <a:solidFill>
                <a:srgbClr val="525252"/>
              </a:solidFill>
            </a:endParaRPr>
          </a:p>
        </p:txBody>
      </p:sp>
      <p:grpSp>
        <p:nvGrpSpPr>
          <p:cNvPr id="22" name="Google Shape;518;p39"/>
          <p:cNvGrpSpPr/>
          <p:nvPr/>
        </p:nvGrpSpPr>
        <p:grpSpPr>
          <a:xfrm>
            <a:off x="1540796" y="5635347"/>
            <a:ext cx="424526" cy="424501"/>
            <a:chOff x="1923675" y="1633650"/>
            <a:chExt cx="436000" cy="435975"/>
          </a:xfrm>
        </p:grpSpPr>
        <p:sp>
          <p:nvSpPr>
            <p:cNvPr id="23" name="Google Shape;519;p39"/>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12700" cap="rnd" cmpd="sng">
              <a:solidFill>
                <a:srgbClr val="F2694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 name="Google Shape;520;p39"/>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12700" cap="rnd" cmpd="sng">
              <a:solidFill>
                <a:srgbClr val="F2694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 name="Google Shape;521;p39"/>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12700" cap="rnd" cmpd="sng">
              <a:solidFill>
                <a:srgbClr val="F2694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 name="Google Shape;522;p39"/>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12700" cap="rnd" cmpd="sng">
              <a:solidFill>
                <a:srgbClr val="F2694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 name="Google Shape;523;p39"/>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12700" cap="rnd" cmpd="sng">
              <a:solidFill>
                <a:srgbClr val="F2694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 name="Google Shape;524;p39"/>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12700" cap="rnd" cmpd="sng">
              <a:solidFill>
                <a:srgbClr val="F2694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extLst>
      <p:ext uri="{BB962C8B-B14F-4D97-AF65-F5344CB8AC3E}">
        <p14:creationId xmlns:p14="http://schemas.microsoft.com/office/powerpoint/2010/main" val="28756263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9F7E63F-9E33-4CD3-988F-61EC3A5303E6}"/>
              </a:ext>
            </a:extLst>
          </p:cNvPr>
          <p:cNvSpPr>
            <a:spLocks noGrp="1"/>
          </p:cNvSpPr>
          <p:nvPr>
            <p:ph type="body" sz="quarter" idx="13"/>
          </p:nvPr>
        </p:nvSpPr>
        <p:spPr>
          <a:xfrm>
            <a:off x="3783611" y="1039158"/>
            <a:ext cx="7407087" cy="697353"/>
          </a:xfrm>
        </p:spPr>
        <p:txBody>
          <a:bodyPr>
            <a:normAutofit fontScale="92500"/>
          </a:bodyPr>
          <a:lstStyle/>
          <a:p>
            <a:r>
              <a:rPr lang="en-US" b="1" dirty="0">
                <a:solidFill>
                  <a:srgbClr val="E63275"/>
                </a:solidFill>
              </a:rPr>
              <a:t>EXERCISE: </a:t>
            </a:r>
            <a:r>
              <a:rPr lang="en-US" b="1" dirty="0">
                <a:solidFill>
                  <a:srgbClr val="10B1A2"/>
                </a:solidFill>
              </a:rPr>
              <a:t>What Kind of Leader are You?</a:t>
            </a:r>
          </a:p>
          <a:p>
            <a:endParaRPr lang="en-IE" b="1" dirty="0">
              <a:solidFill>
                <a:srgbClr val="10B1A2"/>
              </a:solidFill>
            </a:endParaRPr>
          </a:p>
        </p:txBody>
      </p:sp>
      <p:sp>
        <p:nvSpPr>
          <p:cNvPr id="6" name="Text Placeholder 5">
            <a:extLst>
              <a:ext uri="{FF2B5EF4-FFF2-40B4-BE49-F238E27FC236}">
                <a16:creationId xmlns:a16="http://schemas.microsoft.com/office/drawing/2014/main" id="{2EDCC8A3-D556-49B5-ABBF-DF72415BFC59}"/>
              </a:ext>
            </a:extLst>
          </p:cNvPr>
          <p:cNvSpPr>
            <a:spLocks noGrp="1"/>
          </p:cNvSpPr>
          <p:nvPr>
            <p:ph type="body" sz="quarter" idx="16"/>
          </p:nvPr>
        </p:nvSpPr>
        <p:spPr>
          <a:xfrm>
            <a:off x="3783611" y="2092738"/>
            <a:ext cx="8408389" cy="3975101"/>
          </a:xfrm>
        </p:spPr>
        <p:txBody>
          <a:bodyPr/>
          <a:lstStyle/>
          <a:p>
            <a:pPr>
              <a:spcBef>
                <a:spcPts val="300"/>
              </a:spcBef>
            </a:pPr>
            <a:r>
              <a:rPr lang="en-IE" dirty="0"/>
              <a:t>This test will help you measure your </a:t>
            </a:r>
            <a:r>
              <a:rPr lang="en-IE" dirty="0">
                <a:solidFill>
                  <a:srgbClr val="E95273"/>
                </a:solidFill>
              </a:rPr>
              <a:t>five key aspects of leadership</a:t>
            </a:r>
            <a:r>
              <a:rPr lang="en-IE" dirty="0"/>
              <a:t>: </a:t>
            </a:r>
          </a:p>
          <a:p>
            <a:pPr marL="457200" indent="-457200">
              <a:spcBef>
                <a:spcPts val="300"/>
              </a:spcBef>
              <a:buClr>
                <a:srgbClr val="E95273"/>
              </a:buClr>
              <a:buFont typeface="+mj-lt"/>
              <a:buAutoNum type="arabicPeriod"/>
            </a:pPr>
            <a:r>
              <a:rPr lang="en-IE" dirty="0"/>
              <a:t>Organisation</a:t>
            </a:r>
          </a:p>
          <a:p>
            <a:pPr marL="457200" indent="-457200">
              <a:spcBef>
                <a:spcPts val="300"/>
              </a:spcBef>
              <a:buClr>
                <a:srgbClr val="E95273"/>
              </a:buClr>
              <a:buFont typeface="+mj-lt"/>
              <a:buAutoNum type="arabicPeriod"/>
            </a:pPr>
            <a:r>
              <a:rPr lang="en-IE" dirty="0"/>
              <a:t>Responsibility</a:t>
            </a:r>
          </a:p>
          <a:p>
            <a:pPr marL="457200" indent="-457200">
              <a:spcBef>
                <a:spcPts val="300"/>
              </a:spcBef>
              <a:buClr>
                <a:srgbClr val="E95273"/>
              </a:buClr>
              <a:buFont typeface="+mj-lt"/>
              <a:buAutoNum type="arabicPeriod"/>
            </a:pPr>
            <a:r>
              <a:rPr lang="en-IE" dirty="0"/>
              <a:t>Transformational leadership</a:t>
            </a:r>
          </a:p>
          <a:p>
            <a:pPr marL="457200" indent="-457200">
              <a:spcBef>
                <a:spcPts val="300"/>
              </a:spcBef>
              <a:buClr>
                <a:srgbClr val="E95273"/>
              </a:buClr>
              <a:buFont typeface="+mj-lt"/>
              <a:buAutoNum type="arabicPeriod" startAt="4"/>
            </a:pPr>
            <a:r>
              <a:rPr lang="en-IE" dirty="0"/>
              <a:t>Assertiveness</a:t>
            </a:r>
          </a:p>
          <a:p>
            <a:pPr marL="457200" indent="-457200">
              <a:spcBef>
                <a:spcPts val="300"/>
              </a:spcBef>
              <a:buClr>
                <a:srgbClr val="E95273"/>
              </a:buClr>
              <a:buFont typeface="+mj-lt"/>
              <a:buAutoNum type="arabicPeriod" startAt="4"/>
            </a:pPr>
            <a:r>
              <a:rPr lang="en-IE" dirty="0"/>
              <a:t>Resourcefulness</a:t>
            </a:r>
          </a:p>
          <a:p>
            <a:r>
              <a:rPr lang="en-IE" dirty="0"/>
              <a:t>Using this feedback, individuals are able to identify their strengths and aim towards improving areas that may currently require further development. </a:t>
            </a:r>
          </a:p>
          <a:p>
            <a:br>
              <a:rPr lang="en-US" b="1" dirty="0">
                <a:solidFill>
                  <a:srgbClr val="E95273"/>
                </a:solidFill>
              </a:rPr>
            </a:br>
            <a:r>
              <a:rPr lang="en-US" b="1" dirty="0">
                <a:solidFill>
                  <a:srgbClr val="E95273"/>
                </a:solidFill>
              </a:rPr>
              <a:t>EXERCISE</a:t>
            </a:r>
            <a:endParaRPr lang="en-IE" dirty="0"/>
          </a:p>
          <a:p>
            <a:r>
              <a:rPr lang="en-IE" b="1" dirty="0">
                <a:hlinkClick r:id="rId2"/>
              </a:rPr>
              <a:t>Leadership Test</a:t>
            </a:r>
            <a:endParaRPr lang="en-IE" dirty="0"/>
          </a:p>
        </p:txBody>
      </p:sp>
      <p:grpSp>
        <p:nvGrpSpPr>
          <p:cNvPr id="7" name="Google Shape;518;p39">
            <a:extLst>
              <a:ext uri="{FF2B5EF4-FFF2-40B4-BE49-F238E27FC236}">
                <a16:creationId xmlns:a16="http://schemas.microsoft.com/office/drawing/2014/main" id="{1671A320-1492-471A-9F02-EE6D94DC90AC}"/>
              </a:ext>
            </a:extLst>
          </p:cNvPr>
          <p:cNvGrpSpPr/>
          <p:nvPr/>
        </p:nvGrpSpPr>
        <p:grpSpPr>
          <a:xfrm>
            <a:off x="5292990" y="5643338"/>
            <a:ext cx="424526" cy="424501"/>
            <a:chOff x="1923675" y="1633650"/>
            <a:chExt cx="436000" cy="435975"/>
          </a:xfrm>
        </p:grpSpPr>
        <p:sp>
          <p:nvSpPr>
            <p:cNvPr id="8" name="Google Shape;519;p39">
              <a:extLst>
                <a:ext uri="{FF2B5EF4-FFF2-40B4-BE49-F238E27FC236}">
                  <a16:creationId xmlns:a16="http://schemas.microsoft.com/office/drawing/2014/main" id="{13CDFF28-9BD3-4E1D-88EB-2073899DC9BB}"/>
                </a:ext>
              </a:extLst>
            </p:cNvPr>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12700" cap="rnd" cmpd="sng">
              <a:solidFill>
                <a:srgbClr val="F2694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Google Shape;520;p39">
              <a:extLst>
                <a:ext uri="{FF2B5EF4-FFF2-40B4-BE49-F238E27FC236}">
                  <a16:creationId xmlns:a16="http://schemas.microsoft.com/office/drawing/2014/main" id="{8F6B7C24-0F29-4A38-A959-7F011143A16D}"/>
                </a:ext>
              </a:extLst>
            </p:cNvPr>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12700" cap="rnd" cmpd="sng">
              <a:solidFill>
                <a:srgbClr val="F2694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Google Shape;521;p39">
              <a:extLst>
                <a:ext uri="{FF2B5EF4-FFF2-40B4-BE49-F238E27FC236}">
                  <a16:creationId xmlns:a16="http://schemas.microsoft.com/office/drawing/2014/main" id="{72F39DC5-8F52-414B-9404-E0566D12DE02}"/>
                </a:ext>
              </a:extLst>
            </p:cNvPr>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12700" cap="rnd" cmpd="sng">
              <a:solidFill>
                <a:srgbClr val="F2694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522;p39">
              <a:extLst>
                <a:ext uri="{FF2B5EF4-FFF2-40B4-BE49-F238E27FC236}">
                  <a16:creationId xmlns:a16="http://schemas.microsoft.com/office/drawing/2014/main" id="{4B4A2981-BC50-4C53-97C2-B723C16E7C10}"/>
                </a:ext>
              </a:extLst>
            </p:cNvPr>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12700" cap="rnd" cmpd="sng">
              <a:solidFill>
                <a:srgbClr val="F2694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Google Shape;523;p39">
              <a:extLst>
                <a:ext uri="{FF2B5EF4-FFF2-40B4-BE49-F238E27FC236}">
                  <a16:creationId xmlns:a16="http://schemas.microsoft.com/office/drawing/2014/main" id="{6B5B2D34-EAD6-42C8-A1C8-59F0194B2CC6}"/>
                </a:ext>
              </a:extLst>
            </p:cNvPr>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12700" cap="rnd" cmpd="sng">
              <a:solidFill>
                <a:srgbClr val="F2694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524;p39">
              <a:extLst>
                <a:ext uri="{FF2B5EF4-FFF2-40B4-BE49-F238E27FC236}">
                  <a16:creationId xmlns:a16="http://schemas.microsoft.com/office/drawing/2014/main" id="{A575604B-9B77-4A2C-8C23-C2A004A421C4}"/>
                </a:ext>
              </a:extLst>
            </p:cNvPr>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12700" cap="rnd" cmpd="sng">
              <a:solidFill>
                <a:srgbClr val="F2694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pic>
        <p:nvPicPr>
          <p:cNvPr id="3" name="Picture 2" descr="A group of people posing for the camera&#10;&#10;Description automatically generated">
            <a:extLst>
              <a:ext uri="{FF2B5EF4-FFF2-40B4-BE49-F238E27FC236}">
                <a16:creationId xmlns:a16="http://schemas.microsoft.com/office/drawing/2014/main" id="{EB0C078A-80A3-4359-92D0-D66B2B4B8474}"/>
              </a:ext>
            </a:extLst>
          </p:cNvPr>
          <p:cNvPicPr>
            <a:picLocks noChangeAspect="1"/>
          </p:cNvPicPr>
          <p:nvPr/>
        </p:nvPicPr>
        <p:blipFill rotWithShape="1">
          <a:blip r:embed="rId3" cstate="print">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p:blipFill>
        <p:spPr>
          <a:xfrm>
            <a:off x="22700" y="2853808"/>
            <a:ext cx="3575959" cy="4004191"/>
          </a:xfrm>
          <a:prstGeom prst="rect">
            <a:avLst/>
          </a:prstGeom>
        </p:spPr>
      </p:pic>
    </p:spTree>
    <p:extLst>
      <p:ext uri="{BB962C8B-B14F-4D97-AF65-F5344CB8AC3E}">
        <p14:creationId xmlns:p14="http://schemas.microsoft.com/office/powerpoint/2010/main" val="12440887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9F7E63F-9E33-4CD3-988F-61EC3A5303E6}"/>
              </a:ext>
            </a:extLst>
          </p:cNvPr>
          <p:cNvSpPr>
            <a:spLocks noGrp="1"/>
          </p:cNvSpPr>
          <p:nvPr>
            <p:ph type="body" sz="quarter" idx="13"/>
          </p:nvPr>
        </p:nvSpPr>
        <p:spPr>
          <a:xfrm>
            <a:off x="3783611" y="1039158"/>
            <a:ext cx="7407087" cy="697353"/>
          </a:xfrm>
        </p:spPr>
        <p:txBody>
          <a:bodyPr>
            <a:normAutofit/>
          </a:bodyPr>
          <a:lstStyle/>
          <a:p>
            <a:r>
              <a:rPr lang="en-US" b="1" dirty="0">
                <a:solidFill>
                  <a:srgbClr val="E63275"/>
                </a:solidFill>
              </a:rPr>
              <a:t>EXERCISE: </a:t>
            </a:r>
            <a:r>
              <a:rPr lang="en-US" b="1" dirty="0">
                <a:solidFill>
                  <a:srgbClr val="10B1A2"/>
                </a:solidFill>
              </a:rPr>
              <a:t>How Resilient are You?</a:t>
            </a:r>
          </a:p>
          <a:p>
            <a:endParaRPr lang="en-IE" b="1" dirty="0">
              <a:solidFill>
                <a:srgbClr val="10B1A2"/>
              </a:solidFill>
            </a:endParaRPr>
          </a:p>
        </p:txBody>
      </p:sp>
      <p:sp>
        <p:nvSpPr>
          <p:cNvPr id="6" name="Text Placeholder 5">
            <a:extLst>
              <a:ext uri="{FF2B5EF4-FFF2-40B4-BE49-F238E27FC236}">
                <a16:creationId xmlns:a16="http://schemas.microsoft.com/office/drawing/2014/main" id="{2EDCC8A3-D556-49B5-ABBF-DF72415BFC59}"/>
              </a:ext>
            </a:extLst>
          </p:cNvPr>
          <p:cNvSpPr>
            <a:spLocks noGrp="1"/>
          </p:cNvSpPr>
          <p:nvPr>
            <p:ph type="body" sz="quarter" idx="16"/>
          </p:nvPr>
        </p:nvSpPr>
        <p:spPr>
          <a:xfrm>
            <a:off x="3760911" y="1993567"/>
            <a:ext cx="8408389" cy="3975101"/>
          </a:xfrm>
        </p:spPr>
        <p:txBody>
          <a:bodyPr/>
          <a:lstStyle/>
          <a:p>
            <a:pPr>
              <a:spcBef>
                <a:spcPts val="300"/>
              </a:spcBef>
            </a:pPr>
            <a:r>
              <a:rPr lang="en-IE" dirty="0"/>
              <a:t>This test will assess your resilience and ability to deal with         stress and adversity by focusing on 5 key headings:</a:t>
            </a:r>
          </a:p>
          <a:p>
            <a:pPr marL="457200" indent="-457200">
              <a:spcBef>
                <a:spcPts val="300"/>
              </a:spcBef>
              <a:buClr>
                <a:srgbClr val="E95273"/>
              </a:buClr>
              <a:buFont typeface="+mj-lt"/>
              <a:buAutoNum type="arabicPeriod"/>
            </a:pPr>
            <a:r>
              <a:rPr lang="en-IE" dirty="0"/>
              <a:t>Adaptability</a:t>
            </a:r>
          </a:p>
          <a:p>
            <a:pPr marL="457200" indent="-457200">
              <a:spcBef>
                <a:spcPts val="300"/>
              </a:spcBef>
              <a:buClr>
                <a:srgbClr val="E95273"/>
              </a:buClr>
              <a:buFont typeface="+mj-lt"/>
              <a:buAutoNum type="arabicPeriod"/>
            </a:pPr>
            <a:r>
              <a:rPr lang="en-IE" dirty="0"/>
              <a:t>Self Control</a:t>
            </a:r>
          </a:p>
          <a:p>
            <a:pPr marL="457200" indent="-457200">
              <a:spcBef>
                <a:spcPts val="300"/>
              </a:spcBef>
              <a:buClr>
                <a:srgbClr val="E95273"/>
              </a:buClr>
              <a:buFont typeface="+mj-lt"/>
              <a:buAutoNum type="arabicPeriod"/>
            </a:pPr>
            <a:r>
              <a:rPr lang="en-IE" dirty="0"/>
              <a:t>Self Sufficiency</a:t>
            </a:r>
          </a:p>
          <a:p>
            <a:pPr marL="457200" indent="-457200">
              <a:spcBef>
                <a:spcPts val="300"/>
              </a:spcBef>
              <a:buClr>
                <a:srgbClr val="E95273"/>
              </a:buClr>
              <a:buFont typeface="+mj-lt"/>
              <a:buAutoNum type="arabicPeriod"/>
            </a:pPr>
            <a:r>
              <a:rPr lang="en-IE" dirty="0"/>
              <a:t>Optimism</a:t>
            </a:r>
          </a:p>
          <a:p>
            <a:pPr marL="457200" indent="-457200">
              <a:spcBef>
                <a:spcPts val="300"/>
              </a:spcBef>
              <a:buClr>
                <a:srgbClr val="E95273"/>
              </a:buClr>
              <a:buFont typeface="+mj-lt"/>
              <a:buAutoNum type="arabicPeriod"/>
            </a:pPr>
            <a:r>
              <a:rPr lang="en-IE" dirty="0"/>
              <a:t>Persistence</a:t>
            </a:r>
          </a:p>
          <a:p>
            <a:r>
              <a:rPr lang="en-IE" dirty="0"/>
              <a:t>Resilience is more important than ever, to be able to keep up with changes or to accept difficulties when presented with a challenging situation. </a:t>
            </a:r>
            <a:br>
              <a:rPr lang="en-US" b="1" dirty="0">
                <a:solidFill>
                  <a:srgbClr val="E95273"/>
                </a:solidFill>
              </a:rPr>
            </a:br>
            <a:br>
              <a:rPr lang="en-US" b="1" dirty="0">
                <a:solidFill>
                  <a:srgbClr val="E95273"/>
                </a:solidFill>
              </a:rPr>
            </a:br>
            <a:r>
              <a:rPr lang="en-US" b="1" dirty="0">
                <a:solidFill>
                  <a:srgbClr val="E95273"/>
                </a:solidFill>
              </a:rPr>
              <a:t>EXERCISE</a:t>
            </a:r>
            <a:endParaRPr lang="en-IE" dirty="0"/>
          </a:p>
          <a:p>
            <a:r>
              <a:rPr lang="en-IE" b="1" dirty="0">
                <a:hlinkClick r:id="rId2"/>
              </a:rPr>
              <a:t>Resilience Test</a:t>
            </a:r>
            <a:endParaRPr lang="en-IE" dirty="0"/>
          </a:p>
          <a:p>
            <a:endParaRPr lang="en-IE" dirty="0"/>
          </a:p>
        </p:txBody>
      </p:sp>
      <p:grpSp>
        <p:nvGrpSpPr>
          <p:cNvPr id="7" name="Google Shape;518;p39">
            <a:extLst>
              <a:ext uri="{FF2B5EF4-FFF2-40B4-BE49-F238E27FC236}">
                <a16:creationId xmlns:a16="http://schemas.microsoft.com/office/drawing/2014/main" id="{1671A320-1492-471A-9F02-EE6D94DC90AC}"/>
              </a:ext>
            </a:extLst>
          </p:cNvPr>
          <p:cNvGrpSpPr/>
          <p:nvPr/>
        </p:nvGrpSpPr>
        <p:grpSpPr>
          <a:xfrm>
            <a:off x="5177376" y="5818842"/>
            <a:ext cx="424526" cy="424501"/>
            <a:chOff x="1923675" y="1633650"/>
            <a:chExt cx="436000" cy="435975"/>
          </a:xfrm>
        </p:grpSpPr>
        <p:sp>
          <p:nvSpPr>
            <p:cNvPr id="8" name="Google Shape;519;p39">
              <a:extLst>
                <a:ext uri="{FF2B5EF4-FFF2-40B4-BE49-F238E27FC236}">
                  <a16:creationId xmlns:a16="http://schemas.microsoft.com/office/drawing/2014/main" id="{13CDFF28-9BD3-4E1D-88EB-2073899DC9BB}"/>
                </a:ext>
              </a:extLst>
            </p:cNvPr>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12700" cap="rnd" cmpd="sng">
              <a:solidFill>
                <a:srgbClr val="F2694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Google Shape;520;p39">
              <a:extLst>
                <a:ext uri="{FF2B5EF4-FFF2-40B4-BE49-F238E27FC236}">
                  <a16:creationId xmlns:a16="http://schemas.microsoft.com/office/drawing/2014/main" id="{8F6B7C24-0F29-4A38-A959-7F011143A16D}"/>
                </a:ext>
              </a:extLst>
            </p:cNvPr>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12700" cap="rnd" cmpd="sng">
              <a:solidFill>
                <a:srgbClr val="F2694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Google Shape;521;p39">
              <a:extLst>
                <a:ext uri="{FF2B5EF4-FFF2-40B4-BE49-F238E27FC236}">
                  <a16:creationId xmlns:a16="http://schemas.microsoft.com/office/drawing/2014/main" id="{72F39DC5-8F52-414B-9404-E0566D12DE02}"/>
                </a:ext>
              </a:extLst>
            </p:cNvPr>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12700" cap="rnd" cmpd="sng">
              <a:solidFill>
                <a:srgbClr val="F2694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522;p39">
              <a:extLst>
                <a:ext uri="{FF2B5EF4-FFF2-40B4-BE49-F238E27FC236}">
                  <a16:creationId xmlns:a16="http://schemas.microsoft.com/office/drawing/2014/main" id="{4B4A2981-BC50-4C53-97C2-B723C16E7C10}"/>
                </a:ext>
              </a:extLst>
            </p:cNvPr>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12700" cap="rnd" cmpd="sng">
              <a:solidFill>
                <a:srgbClr val="F2694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Google Shape;523;p39">
              <a:extLst>
                <a:ext uri="{FF2B5EF4-FFF2-40B4-BE49-F238E27FC236}">
                  <a16:creationId xmlns:a16="http://schemas.microsoft.com/office/drawing/2014/main" id="{6B5B2D34-EAD6-42C8-A1C8-59F0194B2CC6}"/>
                </a:ext>
              </a:extLst>
            </p:cNvPr>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12700" cap="rnd" cmpd="sng">
              <a:solidFill>
                <a:srgbClr val="F2694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524;p39">
              <a:extLst>
                <a:ext uri="{FF2B5EF4-FFF2-40B4-BE49-F238E27FC236}">
                  <a16:creationId xmlns:a16="http://schemas.microsoft.com/office/drawing/2014/main" id="{A575604B-9B77-4A2C-8C23-C2A004A421C4}"/>
                </a:ext>
              </a:extLst>
            </p:cNvPr>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12700" cap="rnd" cmpd="sng">
              <a:solidFill>
                <a:srgbClr val="F2694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pic>
        <p:nvPicPr>
          <p:cNvPr id="5" name="Picture 4" descr="A close up of a logo&#10;&#10;Description automatically generated">
            <a:extLst>
              <a:ext uri="{FF2B5EF4-FFF2-40B4-BE49-F238E27FC236}">
                <a16:creationId xmlns:a16="http://schemas.microsoft.com/office/drawing/2014/main" id="{912A6D2B-04CC-48EC-94ED-0DD9527D098D}"/>
              </a:ext>
            </a:extLst>
          </p:cNvPr>
          <p:cNvPicPr>
            <a:picLocks noChangeAspect="1"/>
          </p:cNvPicPr>
          <p:nvPr/>
        </p:nvPicPr>
        <p:blipFill>
          <a:blip r:embed="rId3">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68890" y="3543820"/>
            <a:ext cx="3507069" cy="3314180"/>
          </a:xfrm>
          <a:prstGeom prst="rect">
            <a:avLst/>
          </a:prstGeom>
        </p:spPr>
      </p:pic>
    </p:spTree>
    <p:extLst>
      <p:ext uri="{BB962C8B-B14F-4D97-AF65-F5344CB8AC3E}">
        <p14:creationId xmlns:p14="http://schemas.microsoft.com/office/powerpoint/2010/main" val="19929867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p:cNvSpPr>
            <a:spLocks noGrp="1"/>
          </p:cNvSpPr>
          <p:nvPr>
            <p:ph type="body" sz="quarter" idx="13"/>
          </p:nvPr>
        </p:nvSpPr>
        <p:spPr>
          <a:xfrm>
            <a:off x="400660" y="929897"/>
            <a:ext cx="5423273" cy="4398848"/>
          </a:xfrm>
        </p:spPr>
        <p:txBody>
          <a:bodyPr rtlCol="0">
            <a:noAutofit/>
          </a:bodyPr>
          <a:lstStyle/>
          <a:p>
            <a:pPr algn="l">
              <a:defRPr/>
            </a:pPr>
            <a:r>
              <a:rPr lang="en-US" sz="4800" b="1" i="0" dirty="0"/>
              <a:t>SECTION 2:</a:t>
            </a:r>
          </a:p>
          <a:p>
            <a:pPr algn="l">
              <a:defRPr/>
            </a:pPr>
            <a:endParaRPr lang="en-US" sz="1200" i="0" dirty="0"/>
          </a:p>
          <a:p>
            <a:pPr algn="l">
              <a:lnSpc>
                <a:spcPct val="110000"/>
              </a:lnSpc>
              <a:spcBef>
                <a:spcPts val="0"/>
              </a:spcBef>
            </a:pPr>
            <a:r>
              <a:rPr lang="en-US" sz="4800" b="1" i="0" dirty="0"/>
              <a:t>Staying Connected to Vital Information</a:t>
            </a:r>
          </a:p>
          <a:p>
            <a:pPr algn="l">
              <a:lnSpc>
                <a:spcPct val="110000"/>
              </a:lnSpc>
              <a:spcBef>
                <a:spcPts val="0"/>
              </a:spcBef>
            </a:pPr>
            <a:endParaRPr lang="en-US" sz="1400" b="1" i="0" dirty="0"/>
          </a:p>
          <a:p>
            <a:pPr algn="l">
              <a:lnSpc>
                <a:spcPct val="110000"/>
              </a:lnSpc>
              <a:spcBef>
                <a:spcPts val="0"/>
              </a:spcBef>
            </a:pPr>
            <a:r>
              <a:rPr lang="en-US" altLang="x-none" sz="2400" i="0" dirty="0"/>
              <a:t>How to stay connected with industry to guide future decisions, continue your entrepreneurial development and… Unlock Your Brilliance!</a:t>
            </a:r>
          </a:p>
        </p:txBody>
      </p:sp>
      <p:pic>
        <p:nvPicPr>
          <p:cNvPr id="4" name="Picture 3" descr="A person wearing a mask&#10;&#10;Description automatically generated">
            <a:extLst>
              <a:ext uri="{FF2B5EF4-FFF2-40B4-BE49-F238E27FC236}">
                <a16:creationId xmlns:a16="http://schemas.microsoft.com/office/drawing/2014/main" id="{4F8CD658-700E-4810-9D0B-0BF918B3ADE6}"/>
              </a:ext>
            </a:extLst>
          </p:cNvPr>
          <p:cNvPicPr>
            <a:picLocks noChangeAspect="1"/>
          </p:cNvPicPr>
          <p:nvPr/>
        </p:nvPicPr>
        <p:blipFill>
          <a:blip r:embed="rId2">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9095390" y="929897"/>
            <a:ext cx="2551386" cy="5102772"/>
          </a:xfrm>
          <a:prstGeom prst="rect">
            <a:avLst/>
          </a:prstGeom>
        </p:spPr>
      </p:pic>
    </p:spTree>
    <p:extLst>
      <p:ext uri="{BB962C8B-B14F-4D97-AF65-F5344CB8AC3E}">
        <p14:creationId xmlns:p14="http://schemas.microsoft.com/office/powerpoint/2010/main" val="31921222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670E09B-0024-4F72-9A6C-68563F19C1FA}"/>
              </a:ext>
            </a:extLst>
          </p:cNvPr>
          <p:cNvSpPr>
            <a:spLocks noGrp="1"/>
          </p:cNvSpPr>
          <p:nvPr>
            <p:ph type="body" sz="quarter" idx="13"/>
          </p:nvPr>
        </p:nvSpPr>
        <p:spPr/>
        <p:txBody>
          <a:bodyPr/>
          <a:lstStyle/>
          <a:p>
            <a:r>
              <a:rPr lang="en-IE" b="1" dirty="0">
                <a:solidFill>
                  <a:srgbClr val="E63275"/>
                </a:solidFill>
              </a:rPr>
              <a:t>Stay on Top of Industry Trends</a:t>
            </a:r>
          </a:p>
        </p:txBody>
      </p:sp>
      <p:sp>
        <p:nvSpPr>
          <p:cNvPr id="6" name="Text Placeholder 5">
            <a:extLst>
              <a:ext uri="{FF2B5EF4-FFF2-40B4-BE49-F238E27FC236}">
                <a16:creationId xmlns:a16="http://schemas.microsoft.com/office/drawing/2014/main" id="{D19C2A31-B296-475B-A1D9-7419CEE21F29}"/>
              </a:ext>
            </a:extLst>
          </p:cNvPr>
          <p:cNvSpPr>
            <a:spLocks noGrp="1"/>
          </p:cNvSpPr>
          <p:nvPr>
            <p:ph type="body" sz="quarter" idx="14"/>
          </p:nvPr>
        </p:nvSpPr>
        <p:spPr>
          <a:xfrm>
            <a:off x="466397" y="2125751"/>
            <a:ext cx="9725024" cy="3975101"/>
          </a:xfrm>
          <a:solidFill>
            <a:schemeClr val="bg1"/>
          </a:solidFill>
        </p:spPr>
        <p:txBody>
          <a:bodyPr/>
          <a:lstStyle/>
          <a:p>
            <a:pPr marL="457200" indent="-457200">
              <a:buFont typeface="+mj-lt"/>
              <a:buAutoNum type="arabicPeriod"/>
            </a:pPr>
            <a:r>
              <a:rPr lang="en-IE" b="1" dirty="0">
                <a:solidFill>
                  <a:srgbClr val="10B1A2"/>
                </a:solidFill>
              </a:rPr>
              <a:t>Update your news feed </a:t>
            </a:r>
            <a:r>
              <a:rPr lang="en-IE" dirty="0"/>
              <a:t>If you don’t have time to click through and read an article that sounds interesting, use a “save for later” app like </a:t>
            </a:r>
            <a:r>
              <a:rPr lang="en-IE" b="1" dirty="0">
                <a:hlinkClick r:id="rId2"/>
              </a:rPr>
              <a:t>Pocket</a:t>
            </a:r>
            <a:r>
              <a:rPr lang="en-IE" dirty="0"/>
              <a:t> so you can revisit it when you have more time.</a:t>
            </a:r>
          </a:p>
          <a:p>
            <a:pPr marL="457200" indent="-457200">
              <a:buFont typeface="+mj-lt"/>
              <a:buAutoNum type="arabicPeriod"/>
            </a:pPr>
            <a:r>
              <a:rPr lang="en-IE" b="1" dirty="0">
                <a:solidFill>
                  <a:srgbClr val="10B1A2"/>
                </a:solidFill>
              </a:rPr>
              <a:t>Leverage your connections </a:t>
            </a:r>
            <a:r>
              <a:rPr lang="en-IE" dirty="0"/>
              <a:t>Your network connections (if they’re good) should have their eyes and ears to the ground, too. Start an email thread where you can share interesting findings or articles. A </a:t>
            </a:r>
            <a:r>
              <a:rPr lang="en-IE" b="1" dirty="0">
                <a:hlinkClick r:id="rId3"/>
              </a:rPr>
              <a:t>Slack</a:t>
            </a:r>
            <a:r>
              <a:rPr lang="en-IE" dirty="0"/>
              <a:t> channel for sharing this sort of information is also helpful.</a:t>
            </a:r>
          </a:p>
          <a:p>
            <a:pPr marL="457200" indent="-457200">
              <a:buFont typeface="+mj-lt"/>
              <a:buAutoNum type="arabicPeriod"/>
            </a:pPr>
            <a:r>
              <a:rPr lang="en-IE" b="1" dirty="0">
                <a:solidFill>
                  <a:srgbClr val="10B1A2"/>
                </a:solidFill>
              </a:rPr>
              <a:t>Use SEO </a:t>
            </a:r>
            <a:r>
              <a:rPr lang="en-IE" dirty="0"/>
              <a:t>Try using a relatively inexpensive SEO tool like </a:t>
            </a:r>
            <a:r>
              <a:rPr lang="en-IE" b="1" dirty="0">
                <a:hlinkClick r:id="rId4"/>
              </a:rPr>
              <a:t>Moz</a:t>
            </a:r>
            <a:r>
              <a:rPr lang="en-IE" dirty="0"/>
              <a:t> to enter keywords in your industry to identify emerging patterns in people’s searching behaviour. One strategy is to go after terms that are niche. </a:t>
            </a:r>
          </a:p>
          <a:p>
            <a:pPr marL="457200" indent="-457200">
              <a:buFont typeface="+mj-lt"/>
              <a:buAutoNum type="arabicPeriod"/>
            </a:pPr>
            <a:endParaRPr lang="en-IE" sz="1000" dirty="0"/>
          </a:p>
          <a:p>
            <a:r>
              <a:rPr lang="en-IE" sz="1400" dirty="0">
                <a:hlinkClick r:id="rId5"/>
              </a:rPr>
              <a:t>https://squareup.com/us/en/townsquare/8-easy-ways-to-stay-on-top-of-industry-trends</a:t>
            </a:r>
            <a:endParaRPr lang="en-IE" sz="1400" dirty="0"/>
          </a:p>
        </p:txBody>
      </p:sp>
    </p:spTree>
    <p:extLst>
      <p:ext uri="{BB962C8B-B14F-4D97-AF65-F5344CB8AC3E}">
        <p14:creationId xmlns:p14="http://schemas.microsoft.com/office/powerpoint/2010/main" val="24649536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670E09B-0024-4F72-9A6C-68563F19C1FA}"/>
              </a:ext>
            </a:extLst>
          </p:cNvPr>
          <p:cNvSpPr>
            <a:spLocks noGrp="1"/>
          </p:cNvSpPr>
          <p:nvPr>
            <p:ph type="body" sz="quarter" idx="13"/>
          </p:nvPr>
        </p:nvSpPr>
        <p:spPr/>
        <p:txBody>
          <a:bodyPr/>
          <a:lstStyle/>
          <a:p>
            <a:r>
              <a:rPr lang="en-IE" b="1" dirty="0">
                <a:solidFill>
                  <a:srgbClr val="E63275"/>
                </a:solidFill>
              </a:rPr>
              <a:t>Stay on Top of Industry Trends</a:t>
            </a:r>
          </a:p>
        </p:txBody>
      </p:sp>
      <p:sp>
        <p:nvSpPr>
          <p:cNvPr id="6" name="Text Placeholder 5">
            <a:extLst>
              <a:ext uri="{FF2B5EF4-FFF2-40B4-BE49-F238E27FC236}">
                <a16:creationId xmlns:a16="http://schemas.microsoft.com/office/drawing/2014/main" id="{D19C2A31-B296-475B-A1D9-7419CEE21F29}"/>
              </a:ext>
            </a:extLst>
          </p:cNvPr>
          <p:cNvSpPr>
            <a:spLocks noGrp="1"/>
          </p:cNvSpPr>
          <p:nvPr>
            <p:ph type="body" sz="quarter" idx="14"/>
          </p:nvPr>
        </p:nvSpPr>
        <p:spPr>
          <a:xfrm>
            <a:off x="876300" y="2117212"/>
            <a:ext cx="11106150" cy="3975101"/>
          </a:xfrm>
          <a:solidFill>
            <a:schemeClr val="bg1"/>
          </a:solidFill>
        </p:spPr>
        <p:txBody>
          <a:bodyPr/>
          <a:lstStyle/>
          <a:p>
            <a:pPr marL="457200" indent="-457200">
              <a:buFont typeface="+mj-lt"/>
              <a:buAutoNum type="arabicPeriod" startAt="4"/>
            </a:pPr>
            <a:r>
              <a:rPr lang="en-IE" b="1" dirty="0">
                <a:solidFill>
                  <a:srgbClr val="10B1A2"/>
                </a:solidFill>
              </a:rPr>
              <a:t>Subscribe to trade journals </a:t>
            </a:r>
            <a:r>
              <a:rPr lang="en-IE" dirty="0"/>
              <a:t>This may sound antiquated, but trade journals are still one of the best ways to stay in the know about specific issues in your industry. Do some research to figure out which ones you should subscribe to and get on their lists.</a:t>
            </a:r>
          </a:p>
          <a:p>
            <a:pPr marL="457200" indent="-457200">
              <a:buFont typeface="+mj-lt"/>
              <a:buAutoNum type="arabicPeriod" startAt="4"/>
            </a:pPr>
            <a:r>
              <a:rPr lang="en-IE" b="1" dirty="0">
                <a:solidFill>
                  <a:srgbClr val="10B1A2"/>
                </a:solidFill>
              </a:rPr>
              <a:t>Subscribe to magazines </a:t>
            </a:r>
            <a:r>
              <a:rPr lang="en-IE" dirty="0"/>
              <a:t>Often, you’ll find something that’s either relevant to your line of work or that might spark an idea or insight.</a:t>
            </a:r>
          </a:p>
          <a:p>
            <a:pPr marL="457200" indent="-457200">
              <a:buFont typeface="+mj-lt"/>
              <a:buAutoNum type="arabicPeriod" startAt="4"/>
            </a:pPr>
            <a:r>
              <a:rPr lang="en-IE" b="1" dirty="0">
                <a:solidFill>
                  <a:srgbClr val="10B1A2"/>
                </a:solidFill>
              </a:rPr>
              <a:t>Remember to Network </a:t>
            </a:r>
            <a:r>
              <a:rPr lang="en-IE" dirty="0"/>
              <a:t>Conferences, local networking events, trainings, and Facebook groups are dedicated to getting you in front of colleagues and experts.</a:t>
            </a:r>
          </a:p>
          <a:p>
            <a:pPr marL="457200" indent="-457200">
              <a:buFont typeface="+mj-lt"/>
              <a:buAutoNum type="arabicPeriod" startAt="4"/>
            </a:pPr>
            <a:r>
              <a:rPr lang="en-IE" b="1" dirty="0">
                <a:solidFill>
                  <a:srgbClr val="10B1A2"/>
                </a:solidFill>
              </a:rPr>
              <a:t>Engage with your Customers </a:t>
            </a:r>
            <a:r>
              <a:rPr lang="en-IE" dirty="0"/>
              <a:t>Getting feedback in the form of surveys or simply replying to customers’ posts on your social channels are good ways to see from your audience’s perspective. Don’t ever underestimate the power of customer insight.</a:t>
            </a:r>
          </a:p>
        </p:txBody>
      </p:sp>
    </p:spTree>
    <p:extLst>
      <p:ext uri="{BB962C8B-B14F-4D97-AF65-F5344CB8AC3E}">
        <p14:creationId xmlns:p14="http://schemas.microsoft.com/office/powerpoint/2010/main" val="42546027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670E09B-0024-4F72-9A6C-68563F19C1FA}"/>
              </a:ext>
            </a:extLst>
          </p:cNvPr>
          <p:cNvSpPr>
            <a:spLocks noGrp="1"/>
          </p:cNvSpPr>
          <p:nvPr>
            <p:ph type="body" sz="quarter" idx="13"/>
          </p:nvPr>
        </p:nvSpPr>
        <p:spPr/>
        <p:txBody>
          <a:bodyPr/>
          <a:lstStyle/>
          <a:p>
            <a:r>
              <a:rPr lang="en-IE" b="1" dirty="0">
                <a:solidFill>
                  <a:srgbClr val="E63275"/>
                </a:solidFill>
              </a:rPr>
              <a:t>Stay on Top of Industry Trends</a:t>
            </a:r>
          </a:p>
        </p:txBody>
      </p:sp>
      <p:sp>
        <p:nvSpPr>
          <p:cNvPr id="6" name="Text Placeholder 5">
            <a:extLst>
              <a:ext uri="{FF2B5EF4-FFF2-40B4-BE49-F238E27FC236}">
                <a16:creationId xmlns:a16="http://schemas.microsoft.com/office/drawing/2014/main" id="{D19C2A31-B296-475B-A1D9-7419CEE21F29}"/>
              </a:ext>
            </a:extLst>
          </p:cNvPr>
          <p:cNvSpPr>
            <a:spLocks noGrp="1"/>
          </p:cNvSpPr>
          <p:nvPr>
            <p:ph type="body" sz="quarter" idx="14"/>
          </p:nvPr>
        </p:nvSpPr>
        <p:spPr>
          <a:xfrm>
            <a:off x="876300" y="2117212"/>
            <a:ext cx="11106150" cy="3975101"/>
          </a:xfrm>
          <a:solidFill>
            <a:schemeClr val="bg1"/>
          </a:solidFill>
        </p:spPr>
        <p:txBody>
          <a:bodyPr/>
          <a:lstStyle/>
          <a:p>
            <a:pPr marL="457200" indent="-457200">
              <a:buFont typeface="+mj-lt"/>
              <a:buAutoNum type="arabicPeriod" startAt="8"/>
            </a:pPr>
            <a:r>
              <a:rPr lang="en-IE" b="1" dirty="0">
                <a:solidFill>
                  <a:srgbClr val="10B1A2"/>
                </a:solidFill>
              </a:rPr>
              <a:t>Keep an eye on your competitors </a:t>
            </a:r>
            <a:r>
              <a:rPr lang="en-IE" dirty="0"/>
              <a:t>Think you spotted a trend but aren’t sure if it’s anything that will catch on? By observing what your competitors are doing, you can capitalize on emerging news, trends, and opportunities. Sure, staying ahead of the competition is key, but knowing what they’re up to is one part of coming out on top.</a:t>
            </a:r>
          </a:p>
          <a:p>
            <a:pPr marL="457200" indent="-457200">
              <a:buFont typeface="+mj-lt"/>
              <a:buAutoNum type="arabicPeriod" startAt="8"/>
            </a:pPr>
            <a:r>
              <a:rPr lang="en-IE" b="1" dirty="0">
                <a:solidFill>
                  <a:srgbClr val="10B1A2"/>
                </a:solidFill>
              </a:rPr>
              <a:t>Linked In </a:t>
            </a:r>
            <a:r>
              <a:rPr lang="en-IE" dirty="0"/>
              <a:t>Company profiles are a </a:t>
            </a:r>
            <a:r>
              <a:rPr lang="en-IE" b="1" dirty="0"/>
              <a:t>good way to find</a:t>
            </a:r>
            <a:r>
              <a:rPr lang="en-IE" dirty="0"/>
              <a:t> more </a:t>
            </a:r>
            <a:r>
              <a:rPr lang="en-IE" b="1" dirty="0"/>
              <a:t>information</a:t>
            </a:r>
            <a:r>
              <a:rPr lang="en-IE" dirty="0"/>
              <a:t> on companies in which you </a:t>
            </a:r>
            <a:r>
              <a:rPr lang="en-IE" b="1" dirty="0"/>
              <a:t>have</a:t>
            </a:r>
            <a:r>
              <a:rPr lang="en-IE" dirty="0"/>
              <a:t> an interest. You'll be able to see if you </a:t>
            </a:r>
            <a:r>
              <a:rPr lang="en-IE" b="1" dirty="0"/>
              <a:t>have</a:t>
            </a:r>
            <a:r>
              <a:rPr lang="en-IE" dirty="0"/>
              <a:t> any connections at the company, new hires, promotions, jobs posted, related companies, and company statistics, updates, articles, what they are up to, what is new and emerging.</a:t>
            </a:r>
          </a:p>
        </p:txBody>
      </p:sp>
    </p:spTree>
    <p:extLst>
      <p:ext uri="{BB962C8B-B14F-4D97-AF65-F5344CB8AC3E}">
        <p14:creationId xmlns:p14="http://schemas.microsoft.com/office/powerpoint/2010/main" val="2442361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20"/>
          </p:nvPr>
        </p:nvSpPr>
        <p:spPr>
          <a:xfrm>
            <a:off x="5623484" y="1806632"/>
            <a:ext cx="6473923" cy="5051367"/>
          </a:xfrm>
          <a:solidFill>
            <a:schemeClr val="bg1"/>
          </a:solidFill>
        </p:spPr>
        <p:txBody>
          <a:bodyPr rtlCol="0"/>
          <a:lstStyle/>
          <a:p>
            <a:pPr>
              <a:tabLst>
                <a:tab pos="1422400" algn="l"/>
              </a:tabLst>
            </a:pPr>
            <a:r>
              <a:rPr kumimoji="1" lang="en-US" altLang="ja-JP" b="1" dirty="0">
                <a:solidFill>
                  <a:srgbClr val="10B1A2"/>
                </a:solidFill>
                <a:cs typeface="Yu Gothic" charset="-128"/>
              </a:rPr>
              <a:t>Interview:	</a:t>
            </a:r>
            <a:r>
              <a:rPr kumimoji="1" lang="en-US" altLang="ja-JP" dirty="0">
                <a:solidFill>
                  <a:srgbClr val="10B1A2"/>
                </a:solidFill>
                <a:cs typeface="Yu Gothic" charset="-128"/>
              </a:rPr>
              <a:t>Karen Purcell, Engineer, Entrepreneur &amp; Author</a:t>
            </a:r>
            <a:endParaRPr lang="en-IE" altLang="x-none" i="1" dirty="0">
              <a:solidFill>
                <a:srgbClr val="10B1A2"/>
              </a:solidFill>
            </a:endParaRPr>
          </a:p>
          <a:p>
            <a:pPr>
              <a:tabLst>
                <a:tab pos="1422400" algn="l"/>
              </a:tabLst>
            </a:pPr>
            <a:r>
              <a:rPr lang="en-IE" altLang="x-none" b="1" i="1" dirty="0"/>
              <a:t>Karen Purcell is an engineer and entrepreneur who imparts her experiences and strategies for women to survive and thrive in the sector. </a:t>
            </a:r>
          </a:p>
          <a:p>
            <a:pPr>
              <a:tabLst>
                <a:tab pos="1422400" algn="l"/>
              </a:tabLst>
            </a:pPr>
            <a:r>
              <a:rPr lang="en-IE" altLang="x-none" dirty="0"/>
              <a:t>Purcell majored in electrical engineering. After six years working for an electrical engineering firm, she started her own company called PK Electrical specialising in major infrastructure project lighting, power, and electrical design. </a:t>
            </a:r>
          </a:p>
          <a:p>
            <a:pPr>
              <a:tabLst>
                <a:tab pos="1422400" algn="l"/>
              </a:tabLst>
            </a:pPr>
            <a:r>
              <a:rPr lang="en-IE" altLang="x-none" dirty="0"/>
              <a:t>Today, the company has grown from one to twenty-two people, with over 3 million in revenue as well as numerous industry awards.</a:t>
            </a:r>
          </a:p>
          <a:p>
            <a:pPr fontAlgn="auto">
              <a:spcBef>
                <a:spcPts val="0"/>
              </a:spcBef>
              <a:spcAft>
                <a:spcPts val="0"/>
              </a:spcAft>
              <a:buFont typeface="Arial"/>
              <a:buNone/>
              <a:defRPr/>
            </a:pPr>
            <a:endParaRPr lang="en-US" dirty="0"/>
          </a:p>
        </p:txBody>
      </p:sp>
      <p:pic>
        <p:nvPicPr>
          <p:cNvPr id="11" name="Picture Placeholder 10"/>
          <p:cNvPicPr>
            <a:picLocks noGrp="1" noChangeAspect="1"/>
          </p:cNvPicPr>
          <p:nvPr>
            <p:ph type="pic" sz="quarter" idx="21"/>
          </p:nvPr>
        </p:nvPicPr>
        <p:blipFill rotWithShape="1">
          <a:blip r:embed="rId2" cstate="print">
            <a:extLst>
              <a:ext uri="{28A0092B-C50C-407E-A947-70E740481C1C}">
                <a14:useLocalDpi xmlns:a14="http://schemas.microsoft.com/office/drawing/2010/main"/>
              </a:ext>
            </a:extLst>
          </a:blip>
          <a:srcRect/>
          <a:stretch/>
        </p:blipFill>
        <p:spPr>
          <a:xfrm>
            <a:off x="576555" y="1404496"/>
            <a:ext cx="4849824" cy="4879740"/>
          </a:xfrm>
        </p:spPr>
      </p:pic>
      <p:sp>
        <p:nvSpPr>
          <p:cNvPr id="89090" name="Text Placeholder 6"/>
          <p:cNvSpPr>
            <a:spLocks noGrp="1"/>
          </p:cNvSpPr>
          <p:nvPr>
            <p:ph type="body" sz="quarter" idx="22"/>
          </p:nvPr>
        </p:nvSpPr>
        <p:spPr>
          <a:xfrm>
            <a:off x="5728138" y="309562"/>
            <a:ext cx="5973325" cy="1403624"/>
          </a:xfrm>
        </p:spPr>
        <p:txBody>
          <a:bodyPr>
            <a:noAutofit/>
          </a:bodyPr>
          <a:lstStyle/>
          <a:p>
            <a:pPr marL="127000">
              <a:spcBef>
                <a:spcPts val="0"/>
              </a:spcBef>
              <a:defRPr/>
            </a:pPr>
            <a:r>
              <a:rPr lang="en-US" altLang="ja-JP" b="1" dirty="0">
                <a:solidFill>
                  <a:srgbClr val="E95273"/>
                </a:solidFill>
                <a:ea typeface="MS PGothic" charset="-128"/>
              </a:rPr>
              <a:t>Unlocking Your Brilliance</a:t>
            </a:r>
          </a:p>
          <a:p>
            <a:pPr marL="127000">
              <a:spcBef>
                <a:spcPts val="0"/>
              </a:spcBef>
              <a:defRPr/>
            </a:pPr>
            <a:r>
              <a:rPr lang="en-US" altLang="ja-JP" sz="2800" i="1" dirty="0">
                <a:solidFill>
                  <a:srgbClr val="6D6E6C"/>
                </a:solidFill>
              </a:rPr>
              <a:t>Women Thriving in Engineering Sector Entrepreneurship</a:t>
            </a:r>
          </a:p>
          <a:p>
            <a:pPr>
              <a:tabLst>
                <a:tab pos="1422400" algn="l"/>
              </a:tabLst>
            </a:pPr>
            <a:endParaRPr lang="en-IE" altLang="x-none" dirty="0"/>
          </a:p>
          <a:p>
            <a:pPr>
              <a:tabLst>
                <a:tab pos="1422400" algn="l"/>
              </a:tabLst>
            </a:pPr>
            <a:endParaRPr lang="en-US" altLang="x-none" dirty="0"/>
          </a:p>
        </p:txBody>
      </p:sp>
      <p:sp>
        <p:nvSpPr>
          <p:cNvPr id="89092" name="TextBox 11"/>
          <p:cNvSpPr txBox="1">
            <a:spLocks noChangeArrowheads="1"/>
          </p:cNvSpPr>
          <p:nvPr/>
        </p:nvSpPr>
        <p:spPr bwMode="auto">
          <a:xfrm>
            <a:off x="773660" y="6284236"/>
            <a:ext cx="4082119"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IE" altLang="x-none" sz="1000" i="1" dirty="0">
                <a:solidFill>
                  <a:srgbClr val="7F7F7F"/>
                </a:solidFill>
              </a:rPr>
              <a:t>Image Source: @STEMspire  </a:t>
            </a:r>
            <a:r>
              <a:rPr lang="en-IE" altLang="x-none" sz="1000" dirty="0">
                <a:solidFill>
                  <a:srgbClr val="7F7F7F"/>
                </a:solidFill>
                <a:hlinkClick r:id="rId3"/>
              </a:rPr>
              <a:t>More information about Karen</a:t>
            </a:r>
            <a:endParaRPr lang="en-IE" altLang="x-none" sz="1000" dirty="0">
              <a:solidFill>
                <a:srgbClr val="7F7F7F"/>
              </a:solidFill>
            </a:endParaRPr>
          </a:p>
          <a:p>
            <a:pPr eaLnBrk="1" hangingPunct="1"/>
            <a:r>
              <a:rPr kumimoji="1" lang="en-US" altLang="ja-JP" sz="1000" dirty="0">
                <a:solidFill>
                  <a:srgbClr val="7F7F7F"/>
                </a:solidFill>
                <a:cs typeface="Yu Gothic" charset="-128"/>
              </a:rPr>
              <a:t>Karen is also author of: </a:t>
            </a:r>
            <a:r>
              <a:rPr lang="en-IE" altLang="x-none" sz="1000" i="1" dirty="0">
                <a:solidFill>
                  <a:srgbClr val="7F7F7F"/>
                </a:solidFill>
              </a:rPr>
              <a:t>Unlocking Your Brilliance: Smart Strategies for Women to Thrive in Science, Technology, Engineering, and Math</a:t>
            </a:r>
          </a:p>
          <a:p>
            <a:pPr eaLnBrk="1" hangingPunct="1"/>
            <a:endParaRPr lang="ja-JP" altLang="en-US" sz="1000" dirty="0">
              <a:solidFill>
                <a:srgbClr val="7F7F7F"/>
              </a:solidFill>
              <a:cs typeface="Yu Gothic" charset="-128"/>
            </a:endParaRPr>
          </a:p>
          <a:p>
            <a:pPr eaLnBrk="1" hangingPunct="1"/>
            <a:endParaRPr lang="en-IE" altLang="x-none" sz="1000" i="1" dirty="0">
              <a:solidFill>
                <a:srgbClr val="7F7F7F"/>
              </a:solidFill>
            </a:endParaRPr>
          </a:p>
        </p:txBody>
      </p:sp>
    </p:spTree>
    <p:extLst>
      <p:ext uri="{BB962C8B-B14F-4D97-AF65-F5344CB8AC3E}">
        <p14:creationId xmlns:p14="http://schemas.microsoft.com/office/powerpoint/2010/main" val="31899193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ext Placeholder 4"/>
          <p:cNvSpPr>
            <a:spLocks noGrp="1"/>
          </p:cNvSpPr>
          <p:nvPr>
            <p:ph type="body" sz="quarter" idx="13"/>
          </p:nvPr>
        </p:nvSpPr>
        <p:spPr>
          <a:xfrm>
            <a:off x="3498850" y="664287"/>
            <a:ext cx="8540750" cy="697353"/>
          </a:xfrm>
        </p:spPr>
        <p:txBody>
          <a:bodyPr>
            <a:noAutofit/>
          </a:bodyPr>
          <a:lstStyle/>
          <a:p>
            <a:r>
              <a:rPr lang="en-US" altLang="ja-JP" b="1" dirty="0">
                <a:solidFill>
                  <a:srgbClr val="E95273"/>
                </a:solidFill>
                <a:ea typeface="MS PGothic" charset="-128"/>
                <a:cs typeface="MS PGothic" charset="-128"/>
              </a:rPr>
              <a:t>Unlocking Your Brilliance with Karen Purcell</a:t>
            </a:r>
          </a:p>
          <a:p>
            <a:r>
              <a:rPr lang="en-US" altLang="ja-JP" sz="2800" i="1" dirty="0">
                <a:ea typeface="MS PGothic" charset="-128"/>
                <a:cs typeface="MS PGothic" charset="-128"/>
              </a:rPr>
              <a:t>How to Overcome Gender Barriers &amp; Imposter Syndrome</a:t>
            </a:r>
            <a:endParaRPr lang="en-US" altLang="x-none" sz="2800" dirty="0">
              <a:solidFill>
                <a:srgbClr val="E95273"/>
              </a:solidFill>
            </a:endParaRPr>
          </a:p>
        </p:txBody>
      </p:sp>
      <p:sp>
        <p:nvSpPr>
          <p:cNvPr id="90114" name="Text Placeholder 5"/>
          <p:cNvSpPr>
            <a:spLocks noGrp="1"/>
          </p:cNvSpPr>
          <p:nvPr>
            <p:ph type="body" sz="quarter" idx="14"/>
          </p:nvPr>
        </p:nvSpPr>
        <p:spPr>
          <a:xfrm>
            <a:off x="3000375" y="2101296"/>
            <a:ext cx="9121147" cy="3975101"/>
          </a:xfrm>
        </p:spPr>
        <p:txBody>
          <a:bodyPr/>
          <a:lstStyle/>
          <a:p>
            <a:r>
              <a:rPr lang="en-IE" altLang="x-none" b="1" dirty="0">
                <a:solidFill>
                  <a:srgbClr val="10B1A2"/>
                </a:solidFill>
              </a:rPr>
              <a:t>What are the best ways for a woman to overcome gender barriers?</a:t>
            </a:r>
          </a:p>
          <a:p>
            <a:r>
              <a:rPr lang="en-IE" altLang="x-none" b="1" dirty="0">
                <a:solidFill>
                  <a:srgbClr val="E95273"/>
                </a:solidFill>
              </a:rPr>
              <a:t>Karen: </a:t>
            </a:r>
            <a:r>
              <a:rPr lang="en-IE" altLang="x-none" dirty="0"/>
              <a:t>Have the confidence to follow through and be present. Stick to your guns. Don’t let other people’s attitudes or actions get you down.</a:t>
            </a:r>
            <a:endParaRPr lang="en-IE" altLang="x-none" dirty="0">
              <a:solidFill>
                <a:srgbClr val="525252"/>
              </a:solidFill>
            </a:endParaRPr>
          </a:p>
          <a:p>
            <a:pPr>
              <a:lnSpc>
                <a:spcPct val="20000"/>
              </a:lnSpc>
              <a:spcBef>
                <a:spcPct val="0"/>
              </a:spcBef>
            </a:pPr>
            <a:endParaRPr lang="en-IE" altLang="x-none" dirty="0">
              <a:solidFill>
                <a:srgbClr val="525252"/>
              </a:solidFill>
            </a:endParaRPr>
          </a:p>
          <a:p>
            <a:pPr>
              <a:lnSpc>
                <a:spcPct val="20000"/>
              </a:lnSpc>
              <a:spcBef>
                <a:spcPct val="0"/>
              </a:spcBef>
            </a:pPr>
            <a:endParaRPr lang="en-IE" altLang="x-none" dirty="0">
              <a:solidFill>
                <a:srgbClr val="525252"/>
              </a:solidFill>
            </a:endParaRPr>
          </a:p>
          <a:p>
            <a:r>
              <a:rPr lang="en-IE" altLang="x-none" b="1" dirty="0">
                <a:solidFill>
                  <a:srgbClr val="10B1A2"/>
                </a:solidFill>
              </a:rPr>
              <a:t>How do you overcome “imposter syndrome’’?</a:t>
            </a:r>
          </a:p>
          <a:p>
            <a:r>
              <a:rPr lang="en-IE" altLang="x-none" b="1" dirty="0">
                <a:solidFill>
                  <a:srgbClr val="E95273"/>
                </a:solidFill>
              </a:rPr>
              <a:t>Karen: </a:t>
            </a:r>
            <a:r>
              <a:rPr lang="en-IE" altLang="x-none" dirty="0"/>
              <a:t>Ruth Charney, president of the Association for Women in Mathematics says, ‘everyone has had a crisis of confidence. As a grad student, you wonder if you will be any good. And once you get a job, you’re convinced you’re not that good and don’t belong there. As you get older, imposter syndrome subsides, but never goes away. To deal with it, you need to find confidence builders and to maintain confidence’.</a:t>
            </a:r>
          </a:p>
          <a:p>
            <a:endParaRPr lang="en-US" altLang="x-none" dirty="0"/>
          </a:p>
        </p:txBody>
      </p:sp>
      <p:sp>
        <p:nvSpPr>
          <p:cNvPr id="90115" name="Text Placeholder 4"/>
          <p:cNvSpPr txBox="1">
            <a:spLocks/>
          </p:cNvSpPr>
          <p:nvPr/>
        </p:nvSpPr>
        <p:spPr bwMode="auto">
          <a:xfrm>
            <a:off x="3387725" y="1381125"/>
            <a:ext cx="854075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charset="0"/>
              <a:buChar char="•"/>
              <a:defRPr sz="2800">
                <a:solidFill>
                  <a:srgbClr val="7F7F7F"/>
                </a:solidFill>
                <a:latin typeface="Calibri" charset="0"/>
              </a:defRPr>
            </a:lvl1pPr>
            <a:lvl2pPr marL="685800" indent="-228600">
              <a:lnSpc>
                <a:spcPct val="90000"/>
              </a:lnSpc>
              <a:spcBef>
                <a:spcPts val="500"/>
              </a:spcBef>
              <a:buFont typeface="Arial" charset="0"/>
              <a:buChar char="•"/>
              <a:defRPr sz="2400">
                <a:solidFill>
                  <a:srgbClr val="7F7F7F"/>
                </a:solidFill>
                <a:latin typeface="Calibri" charset="0"/>
              </a:defRPr>
            </a:lvl2pPr>
            <a:lvl3pPr marL="1143000" indent="-228600">
              <a:lnSpc>
                <a:spcPct val="90000"/>
              </a:lnSpc>
              <a:spcBef>
                <a:spcPts val="500"/>
              </a:spcBef>
              <a:buFont typeface="Arial" charset="0"/>
              <a:buChar char="•"/>
              <a:defRPr sz="2000">
                <a:solidFill>
                  <a:srgbClr val="7F7F7F"/>
                </a:solidFill>
                <a:latin typeface="Calibri" charset="0"/>
              </a:defRPr>
            </a:lvl3pPr>
            <a:lvl4pPr marL="1600200" indent="-228600">
              <a:lnSpc>
                <a:spcPct val="90000"/>
              </a:lnSpc>
              <a:spcBef>
                <a:spcPts val="500"/>
              </a:spcBef>
              <a:buFont typeface="Arial" charset="0"/>
              <a:buChar char="•"/>
              <a:defRPr>
                <a:solidFill>
                  <a:srgbClr val="7F7F7F"/>
                </a:solidFill>
                <a:latin typeface="Calibri" charset="0"/>
              </a:defRPr>
            </a:lvl4pPr>
            <a:lvl5pPr marL="2057400" indent="-228600">
              <a:lnSpc>
                <a:spcPct val="90000"/>
              </a:lnSpc>
              <a:spcBef>
                <a:spcPts val="500"/>
              </a:spcBef>
              <a:buFont typeface="Arial" charset="0"/>
              <a:buChar char="•"/>
              <a:defRPr>
                <a:solidFill>
                  <a:srgbClr val="7F7F7F"/>
                </a:solidFill>
                <a:latin typeface="Calibri" charset="0"/>
              </a:defRPr>
            </a:lvl5pPr>
            <a:lvl6pPr marL="2514600" indent="-228600" fontAlgn="base">
              <a:lnSpc>
                <a:spcPct val="90000"/>
              </a:lnSpc>
              <a:spcBef>
                <a:spcPts val="500"/>
              </a:spcBef>
              <a:spcAft>
                <a:spcPct val="0"/>
              </a:spcAft>
              <a:buFont typeface="Arial" charset="0"/>
              <a:buChar char="•"/>
              <a:defRPr>
                <a:solidFill>
                  <a:srgbClr val="7F7F7F"/>
                </a:solidFill>
                <a:latin typeface="Calibri" charset="0"/>
              </a:defRPr>
            </a:lvl6pPr>
            <a:lvl7pPr marL="2971800" indent="-228600" fontAlgn="base">
              <a:lnSpc>
                <a:spcPct val="90000"/>
              </a:lnSpc>
              <a:spcBef>
                <a:spcPts val="500"/>
              </a:spcBef>
              <a:spcAft>
                <a:spcPct val="0"/>
              </a:spcAft>
              <a:buFont typeface="Arial" charset="0"/>
              <a:buChar char="•"/>
              <a:defRPr>
                <a:solidFill>
                  <a:srgbClr val="7F7F7F"/>
                </a:solidFill>
                <a:latin typeface="Calibri" charset="0"/>
              </a:defRPr>
            </a:lvl7pPr>
            <a:lvl8pPr marL="3429000" indent="-228600" fontAlgn="base">
              <a:lnSpc>
                <a:spcPct val="90000"/>
              </a:lnSpc>
              <a:spcBef>
                <a:spcPts val="500"/>
              </a:spcBef>
              <a:spcAft>
                <a:spcPct val="0"/>
              </a:spcAft>
              <a:buFont typeface="Arial" charset="0"/>
              <a:buChar char="•"/>
              <a:defRPr>
                <a:solidFill>
                  <a:srgbClr val="7F7F7F"/>
                </a:solidFill>
                <a:latin typeface="Calibri" charset="0"/>
              </a:defRPr>
            </a:lvl8pPr>
            <a:lvl9pPr marL="3886200" indent="-228600" fontAlgn="base">
              <a:lnSpc>
                <a:spcPct val="90000"/>
              </a:lnSpc>
              <a:spcBef>
                <a:spcPts val="500"/>
              </a:spcBef>
              <a:spcAft>
                <a:spcPct val="0"/>
              </a:spcAft>
              <a:buFont typeface="Arial" charset="0"/>
              <a:buChar char="•"/>
              <a:defRPr>
                <a:solidFill>
                  <a:srgbClr val="7F7F7F"/>
                </a:solidFill>
                <a:latin typeface="Calibri" charset="0"/>
              </a:defRPr>
            </a:lvl9pPr>
          </a:lstStyle>
          <a:p>
            <a:pPr eaLnBrk="1" hangingPunct="1">
              <a:buFont typeface="Arial" charset="0"/>
              <a:buNone/>
            </a:pPr>
            <a:br>
              <a:rPr lang="en-US" altLang="ja-JP" sz="2600" i="1" dirty="0">
                <a:ea typeface="MS PGothic" charset="-128"/>
                <a:cs typeface="MS PGothic" charset="-128"/>
              </a:rPr>
            </a:br>
            <a:endParaRPr lang="en-US" altLang="x-none" sz="2600" i="1" dirty="0"/>
          </a:p>
        </p:txBody>
      </p:sp>
      <p:pic>
        <p:nvPicPr>
          <p:cNvPr id="1026" name="Picture 2" descr="Karen Purcell (@STEMspire) | Twitter">
            <a:extLst>
              <a:ext uri="{FF2B5EF4-FFF2-40B4-BE49-F238E27FC236}">
                <a16:creationId xmlns:a16="http://schemas.microsoft.com/office/drawing/2014/main" id="{33FFAD45-9EDB-481D-A78B-32E2684BEBD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510" y="3429000"/>
            <a:ext cx="2840888" cy="284088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D038900-FC65-436B-91AB-95ABB38B0441}"/>
              </a:ext>
            </a:extLst>
          </p:cNvPr>
          <p:cNvSpPr/>
          <p:nvPr/>
        </p:nvSpPr>
        <p:spPr>
          <a:xfrm>
            <a:off x="10510" y="6397438"/>
            <a:ext cx="3182281" cy="246221"/>
          </a:xfrm>
          <a:prstGeom prst="rect">
            <a:avLst/>
          </a:prstGeom>
        </p:spPr>
        <p:txBody>
          <a:bodyPr wrap="none">
            <a:spAutoFit/>
          </a:bodyPr>
          <a:lstStyle/>
          <a:p>
            <a:r>
              <a:rPr lang="en-IE" altLang="ja-JP" sz="1000" b="1" dirty="0">
                <a:solidFill>
                  <a:srgbClr val="525252"/>
                </a:solidFill>
                <a:cs typeface="Yu Gothic" charset="-128"/>
              </a:rPr>
              <a:t>Source: </a:t>
            </a:r>
            <a:r>
              <a:rPr lang="en-IE" altLang="ja-JP" sz="1000" dirty="0">
                <a:solidFill>
                  <a:srgbClr val="525252"/>
                </a:solidFill>
                <a:cs typeface="Yu Gothic" charset="-128"/>
                <a:hlinkClick r:id="rId3"/>
              </a:rPr>
              <a:t>Strategies to Help Women Strive in STEM Careers</a:t>
            </a:r>
            <a:endParaRPr lang="en-US" altLang="ja-JP" sz="1000" dirty="0">
              <a:solidFill>
                <a:srgbClr val="525252"/>
              </a:solidFill>
              <a:cs typeface="Yu Gothic" charset="-128"/>
            </a:endParaRPr>
          </a:p>
        </p:txBody>
      </p:sp>
    </p:spTree>
    <p:extLst>
      <p:ext uri="{BB962C8B-B14F-4D97-AF65-F5344CB8AC3E}">
        <p14:creationId xmlns:p14="http://schemas.microsoft.com/office/powerpoint/2010/main" val="37207752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ext Placeholder 4"/>
          <p:cNvSpPr>
            <a:spLocks noGrp="1"/>
          </p:cNvSpPr>
          <p:nvPr>
            <p:ph type="body" sz="quarter" idx="13"/>
          </p:nvPr>
        </p:nvSpPr>
        <p:spPr>
          <a:xfrm>
            <a:off x="3498850" y="664287"/>
            <a:ext cx="8540750" cy="697353"/>
          </a:xfrm>
        </p:spPr>
        <p:txBody>
          <a:bodyPr>
            <a:noAutofit/>
          </a:bodyPr>
          <a:lstStyle/>
          <a:p>
            <a:r>
              <a:rPr lang="en-US" altLang="ja-JP" b="1" dirty="0">
                <a:solidFill>
                  <a:srgbClr val="E95273"/>
                </a:solidFill>
                <a:ea typeface="MS PGothic" charset="-128"/>
                <a:cs typeface="MS PGothic" charset="-128"/>
              </a:rPr>
              <a:t>Unlocking Your Brilliance with Karen Purcell</a:t>
            </a:r>
          </a:p>
          <a:p>
            <a:r>
              <a:rPr lang="en-US" altLang="ja-JP" sz="2800" i="1" dirty="0">
                <a:ea typeface="MS PGothic" charset="-128"/>
                <a:cs typeface="MS PGothic" charset="-128"/>
              </a:rPr>
              <a:t>How to Overcome Gender Barriers &amp; Imposter Syndrome</a:t>
            </a:r>
            <a:endParaRPr lang="en-US" altLang="x-none" sz="2800" dirty="0">
              <a:solidFill>
                <a:srgbClr val="E95273"/>
              </a:solidFill>
            </a:endParaRPr>
          </a:p>
        </p:txBody>
      </p:sp>
      <p:sp>
        <p:nvSpPr>
          <p:cNvPr id="90114" name="Text Placeholder 5"/>
          <p:cNvSpPr>
            <a:spLocks noGrp="1"/>
          </p:cNvSpPr>
          <p:nvPr>
            <p:ph type="body" sz="quarter" idx="14"/>
          </p:nvPr>
        </p:nvSpPr>
        <p:spPr>
          <a:xfrm>
            <a:off x="3000375" y="2101296"/>
            <a:ext cx="9121147" cy="3975101"/>
          </a:xfrm>
        </p:spPr>
        <p:txBody>
          <a:bodyPr/>
          <a:lstStyle/>
          <a:p>
            <a:r>
              <a:rPr lang="en-IE" altLang="x-none" b="1" dirty="0">
                <a:solidFill>
                  <a:srgbClr val="10B1A2"/>
                </a:solidFill>
              </a:rPr>
              <a:t>Is finding Confidence Builders particular to women in STEM or for anyone?</a:t>
            </a:r>
          </a:p>
          <a:p>
            <a:r>
              <a:rPr lang="en-IE" altLang="x-none" b="1" dirty="0">
                <a:solidFill>
                  <a:srgbClr val="E95273"/>
                </a:solidFill>
              </a:rPr>
              <a:t>Karen: </a:t>
            </a:r>
            <a:r>
              <a:rPr lang="en-IE" altLang="x-none" dirty="0"/>
              <a:t>It can be for anyone, but is even more so in STEM because you are surrounded by so many men that it can be a drain on your confidence especially if they try to belittle you or talk down to you. For example, in my specialty, we do lighting and power design for construction projects and going out in the field. There were plenty of times when someone thought I was an assistant and not and engineer. Then I opened my mouth and they realized I was and engineer. This was when I was working for Tom and they looked to him for approval, as opposed to realizing that what I was saying was true. That’s a shot at your confidence - when someone doesn’t really believe what you’re saying. That’s more dominant in STEM.</a:t>
            </a:r>
          </a:p>
        </p:txBody>
      </p:sp>
      <p:sp>
        <p:nvSpPr>
          <p:cNvPr id="90115" name="Text Placeholder 4"/>
          <p:cNvSpPr txBox="1">
            <a:spLocks/>
          </p:cNvSpPr>
          <p:nvPr/>
        </p:nvSpPr>
        <p:spPr bwMode="auto">
          <a:xfrm>
            <a:off x="3387725" y="1381125"/>
            <a:ext cx="854075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charset="0"/>
              <a:buChar char="•"/>
              <a:defRPr sz="2800">
                <a:solidFill>
                  <a:srgbClr val="7F7F7F"/>
                </a:solidFill>
                <a:latin typeface="Calibri" charset="0"/>
              </a:defRPr>
            </a:lvl1pPr>
            <a:lvl2pPr marL="685800" indent="-228600">
              <a:lnSpc>
                <a:spcPct val="90000"/>
              </a:lnSpc>
              <a:spcBef>
                <a:spcPts val="500"/>
              </a:spcBef>
              <a:buFont typeface="Arial" charset="0"/>
              <a:buChar char="•"/>
              <a:defRPr sz="2400">
                <a:solidFill>
                  <a:srgbClr val="7F7F7F"/>
                </a:solidFill>
                <a:latin typeface="Calibri" charset="0"/>
              </a:defRPr>
            </a:lvl2pPr>
            <a:lvl3pPr marL="1143000" indent="-228600">
              <a:lnSpc>
                <a:spcPct val="90000"/>
              </a:lnSpc>
              <a:spcBef>
                <a:spcPts val="500"/>
              </a:spcBef>
              <a:buFont typeface="Arial" charset="0"/>
              <a:buChar char="•"/>
              <a:defRPr sz="2000">
                <a:solidFill>
                  <a:srgbClr val="7F7F7F"/>
                </a:solidFill>
                <a:latin typeface="Calibri" charset="0"/>
              </a:defRPr>
            </a:lvl3pPr>
            <a:lvl4pPr marL="1600200" indent="-228600">
              <a:lnSpc>
                <a:spcPct val="90000"/>
              </a:lnSpc>
              <a:spcBef>
                <a:spcPts val="500"/>
              </a:spcBef>
              <a:buFont typeface="Arial" charset="0"/>
              <a:buChar char="•"/>
              <a:defRPr>
                <a:solidFill>
                  <a:srgbClr val="7F7F7F"/>
                </a:solidFill>
                <a:latin typeface="Calibri" charset="0"/>
              </a:defRPr>
            </a:lvl4pPr>
            <a:lvl5pPr marL="2057400" indent="-228600">
              <a:lnSpc>
                <a:spcPct val="90000"/>
              </a:lnSpc>
              <a:spcBef>
                <a:spcPts val="500"/>
              </a:spcBef>
              <a:buFont typeface="Arial" charset="0"/>
              <a:buChar char="•"/>
              <a:defRPr>
                <a:solidFill>
                  <a:srgbClr val="7F7F7F"/>
                </a:solidFill>
                <a:latin typeface="Calibri" charset="0"/>
              </a:defRPr>
            </a:lvl5pPr>
            <a:lvl6pPr marL="2514600" indent="-228600" fontAlgn="base">
              <a:lnSpc>
                <a:spcPct val="90000"/>
              </a:lnSpc>
              <a:spcBef>
                <a:spcPts val="500"/>
              </a:spcBef>
              <a:spcAft>
                <a:spcPct val="0"/>
              </a:spcAft>
              <a:buFont typeface="Arial" charset="0"/>
              <a:buChar char="•"/>
              <a:defRPr>
                <a:solidFill>
                  <a:srgbClr val="7F7F7F"/>
                </a:solidFill>
                <a:latin typeface="Calibri" charset="0"/>
              </a:defRPr>
            </a:lvl6pPr>
            <a:lvl7pPr marL="2971800" indent="-228600" fontAlgn="base">
              <a:lnSpc>
                <a:spcPct val="90000"/>
              </a:lnSpc>
              <a:spcBef>
                <a:spcPts val="500"/>
              </a:spcBef>
              <a:spcAft>
                <a:spcPct val="0"/>
              </a:spcAft>
              <a:buFont typeface="Arial" charset="0"/>
              <a:buChar char="•"/>
              <a:defRPr>
                <a:solidFill>
                  <a:srgbClr val="7F7F7F"/>
                </a:solidFill>
                <a:latin typeface="Calibri" charset="0"/>
              </a:defRPr>
            </a:lvl7pPr>
            <a:lvl8pPr marL="3429000" indent="-228600" fontAlgn="base">
              <a:lnSpc>
                <a:spcPct val="90000"/>
              </a:lnSpc>
              <a:spcBef>
                <a:spcPts val="500"/>
              </a:spcBef>
              <a:spcAft>
                <a:spcPct val="0"/>
              </a:spcAft>
              <a:buFont typeface="Arial" charset="0"/>
              <a:buChar char="•"/>
              <a:defRPr>
                <a:solidFill>
                  <a:srgbClr val="7F7F7F"/>
                </a:solidFill>
                <a:latin typeface="Calibri" charset="0"/>
              </a:defRPr>
            </a:lvl8pPr>
            <a:lvl9pPr marL="3886200" indent="-228600" fontAlgn="base">
              <a:lnSpc>
                <a:spcPct val="90000"/>
              </a:lnSpc>
              <a:spcBef>
                <a:spcPts val="500"/>
              </a:spcBef>
              <a:spcAft>
                <a:spcPct val="0"/>
              </a:spcAft>
              <a:buFont typeface="Arial" charset="0"/>
              <a:buChar char="•"/>
              <a:defRPr>
                <a:solidFill>
                  <a:srgbClr val="7F7F7F"/>
                </a:solidFill>
                <a:latin typeface="Calibri" charset="0"/>
              </a:defRPr>
            </a:lvl9pPr>
          </a:lstStyle>
          <a:p>
            <a:pPr eaLnBrk="1" hangingPunct="1">
              <a:buFont typeface="Arial" charset="0"/>
              <a:buNone/>
            </a:pPr>
            <a:br>
              <a:rPr lang="en-US" altLang="ja-JP" sz="2600" i="1" dirty="0">
                <a:ea typeface="MS PGothic" charset="-128"/>
                <a:cs typeface="MS PGothic" charset="-128"/>
              </a:rPr>
            </a:br>
            <a:endParaRPr lang="en-US" altLang="x-none" sz="2600" i="1" dirty="0"/>
          </a:p>
        </p:txBody>
      </p:sp>
      <p:pic>
        <p:nvPicPr>
          <p:cNvPr id="1026" name="Picture 2" descr="Karen Purcell (@STEMspire) | Twitter">
            <a:extLst>
              <a:ext uri="{FF2B5EF4-FFF2-40B4-BE49-F238E27FC236}">
                <a16:creationId xmlns:a16="http://schemas.microsoft.com/office/drawing/2014/main" id="{33FFAD45-9EDB-481D-A78B-32E2684BEBD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510" y="3429000"/>
            <a:ext cx="2840888" cy="284088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C6856E0-D46B-45A0-89C8-410B54ABA24D}"/>
              </a:ext>
            </a:extLst>
          </p:cNvPr>
          <p:cNvSpPr/>
          <p:nvPr/>
        </p:nvSpPr>
        <p:spPr>
          <a:xfrm>
            <a:off x="10510" y="6550347"/>
            <a:ext cx="3182281" cy="246221"/>
          </a:xfrm>
          <a:prstGeom prst="rect">
            <a:avLst/>
          </a:prstGeom>
        </p:spPr>
        <p:txBody>
          <a:bodyPr wrap="none">
            <a:spAutoFit/>
          </a:bodyPr>
          <a:lstStyle/>
          <a:p>
            <a:r>
              <a:rPr lang="en-IE" altLang="ja-JP" sz="1000" b="1" dirty="0">
                <a:solidFill>
                  <a:srgbClr val="525252"/>
                </a:solidFill>
                <a:cs typeface="Yu Gothic" charset="-128"/>
              </a:rPr>
              <a:t>Source: </a:t>
            </a:r>
            <a:r>
              <a:rPr lang="en-IE" altLang="ja-JP" sz="1000" dirty="0">
                <a:solidFill>
                  <a:srgbClr val="525252"/>
                </a:solidFill>
                <a:cs typeface="Yu Gothic" charset="-128"/>
                <a:hlinkClick r:id="rId3"/>
              </a:rPr>
              <a:t>Strategies to Help Women Strive in STEM Careers</a:t>
            </a:r>
            <a:endParaRPr lang="en-US" altLang="ja-JP" sz="1000" dirty="0">
              <a:solidFill>
                <a:srgbClr val="525252"/>
              </a:solidFill>
              <a:cs typeface="Yu Gothic" charset="-128"/>
            </a:endParaRPr>
          </a:p>
        </p:txBody>
      </p:sp>
    </p:spTree>
    <p:extLst>
      <p:ext uri="{BB962C8B-B14F-4D97-AF65-F5344CB8AC3E}">
        <p14:creationId xmlns:p14="http://schemas.microsoft.com/office/powerpoint/2010/main" val="13402586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87FBD7C4-8F13-4CAA-9784-3D1ECA148F29}"/>
              </a:ext>
            </a:extLst>
          </p:cNvPr>
          <p:cNvPicPr>
            <a:picLocks noChangeAspect="1"/>
          </p:cNvPicPr>
          <p:nvPr/>
        </p:nvPicPr>
        <p:blipFill>
          <a:blip r:embed="rId2">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7474621" y="1070310"/>
            <a:ext cx="4717379" cy="4717379"/>
          </a:xfrm>
          <a:prstGeom prst="rect">
            <a:avLst/>
          </a:prstGeom>
        </p:spPr>
      </p:pic>
      <p:sp>
        <p:nvSpPr>
          <p:cNvPr id="15" name="Text Placeholder 14"/>
          <p:cNvSpPr>
            <a:spLocks noGrp="1"/>
          </p:cNvSpPr>
          <p:nvPr>
            <p:ph type="body" sz="quarter" idx="13"/>
          </p:nvPr>
        </p:nvSpPr>
        <p:spPr>
          <a:xfrm>
            <a:off x="505763" y="1991442"/>
            <a:ext cx="6104762" cy="2497338"/>
          </a:xfrm>
        </p:spPr>
        <p:txBody>
          <a:bodyPr rtlCol="0">
            <a:noAutofit/>
          </a:bodyPr>
          <a:lstStyle/>
          <a:p>
            <a:pPr algn="l">
              <a:defRPr/>
            </a:pPr>
            <a:r>
              <a:rPr lang="en-US" sz="4800" b="1" i="0" dirty="0"/>
              <a:t>SECTION 1:</a:t>
            </a:r>
          </a:p>
          <a:p>
            <a:pPr algn="l">
              <a:defRPr/>
            </a:pPr>
            <a:endParaRPr lang="en-US" sz="1200" i="0" dirty="0"/>
          </a:p>
          <a:p>
            <a:pPr algn="l"/>
            <a:r>
              <a:rPr lang="en-US" sz="4800" b="1" i="0" dirty="0"/>
              <a:t>Becoming a Successful Entrepreneur</a:t>
            </a:r>
          </a:p>
          <a:p>
            <a:pPr algn="l"/>
            <a:endParaRPr lang="en-US" sz="1400" b="1" i="0" dirty="0"/>
          </a:p>
          <a:p>
            <a:pPr algn="l">
              <a:lnSpc>
                <a:spcPct val="100000"/>
              </a:lnSpc>
              <a:spcBef>
                <a:spcPts val="0"/>
              </a:spcBef>
            </a:pPr>
            <a:r>
              <a:rPr lang="en-US" sz="2400" i="0" dirty="0"/>
              <a:t>Why skills and traits are so important and how to develop them so you can become a successful entrepreneur</a:t>
            </a:r>
          </a:p>
        </p:txBody>
      </p:sp>
    </p:spTree>
    <p:extLst>
      <p:ext uri="{BB962C8B-B14F-4D97-AF65-F5344CB8AC3E}">
        <p14:creationId xmlns:p14="http://schemas.microsoft.com/office/powerpoint/2010/main" val="25295428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ext Placeholder 4"/>
          <p:cNvSpPr>
            <a:spLocks noGrp="1"/>
          </p:cNvSpPr>
          <p:nvPr>
            <p:ph type="body" sz="quarter" idx="13"/>
          </p:nvPr>
        </p:nvSpPr>
        <p:spPr>
          <a:xfrm>
            <a:off x="3498850" y="664287"/>
            <a:ext cx="8540750" cy="697353"/>
          </a:xfrm>
        </p:spPr>
        <p:txBody>
          <a:bodyPr>
            <a:noAutofit/>
          </a:bodyPr>
          <a:lstStyle/>
          <a:p>
            <a:r>
              <a:rPr lang="en-US" altLang="ja-JP" b="1" dirty="0">
                <a:solidFill>
                  <a:srgbClr val="E95273"/>
                </a:solidFill>
                <a:ea typeface="MS PGothic" charset="-128"/>
                <a:cs typeface="MS PGothic" charset="-128"/>
              </a:rPr>
              <a:t>Unlocking Your Brilliance with Karen Purcell</a:t>
            </a:r>
          </a:p>
          <a:p>
            <a:r>
              <a:rPr lang="en-US" altLang="ja-JP" sz="2800" i="1" dirty="0">
                <a:ea typeface="MS PGothic" charset="-128"/>
                <a:cs typeface="MS PGothic" charset="-128"/>
              </a:rPr>
              <a:t>How to Overcome Gender Barriers &amp; Imposter Syndrome</a:t>
            </a:r>
            <a:endParaRPr lang="en-US" altLang="x-none" sz="2800" dirty="0">
              <a:solidFill>
                <a:srgbClr val="E95273"/>
              </a:solidFill>
            </a:endParaRPr>
          </a:p>
        </p:txBody>
      </p:sp>
      <p:sp>
        <p:nvSpPr>
          <p:cNvPr id="90114" name="Text Placeholder 5"/>
          <p:cNvSpPr>
            <a:spLocks noGrp="1"/>
          </p:cNvSpPr>
          <p:nvPr>
            <p:ph type="body" sz="quarter" idx="14"/>
          </p:nvPr>
        </p:nvSpPr>
        <p:spPr>
          <a:xfrm>
            <a:off x="3699641" y="2101296"/>
            <a:ext cx="8421881" cy="3975101"/>
          </a:xfrm>
        </p:spPr>
        <p:txBody>
          <a:bodyPr/>
          <a:lstStyle/>
          <a:p>
            <a:r>
              <a:rPr lang="en-IE" altLang="x-none" dirty="0">
                <a:solidFill>
                  <a:srgbClr val="10B1A2"/>
                </a:solidFill>
              </a:rPr>
              <a:t>You say a major reason why women should go into STEM is because of product design e.g. early voice recognition systems responded only to male voices, so that women’s voices were literally not heard. And more dangerously, air bags in cars were designed for male body sizes.</a:t>
            </a:r>
          </a:p>
          <a:p>
            <a:endParaRPr lang="en-IE" altLang="x-none" dirty="0">
              <a:solidFill>
                <a:srgbClr val="F26942"/>
              </a:solidFill>
            </a:endParaRPr>
          </a:p>
          <a:p>
            <a:r>
              <a:rPr lang="en-IE" altLang="x-none" b="1" dirty="0">
                <a:solidFill>
                  <a:srgbClr val="E95273"/>
                </a:solidFill>
              </a:rPr>
              <a:t>Karen: </a:t>
            </a:r>
            <a:r>
              <a:rPr lang="en-IE" altLang="x-none" dirty="0"/>
              <a:t>Yes, the systems were originally calibrated to recognize male voices because only males were designing such products. But everyone deals with air bags on a daily basis. So having a women’s input with respect to product design makes a huge difference.</a:t>
            </a:r>
          </a:p>
          <a:p>
            <a:endParaRPr lang="en-IE" altLang="x-none" dirty="0"/>
          </a:p>
        </p:txBody>
      </p:sp>
      <p:sp>
        <p:nvSpPr>
          <p:cNvPr id="90115" name="Text Placeholder 4"/>
          <p:cNvSpPr txBox="1">
            <a:spLocks/>
          </p:cNvSpPr>
          <p:nvPr/>
        </p:nvSpPr>
        <p:spPr bwMode="auto">
          <a:xfrm>
            <a:off x="3387725" y="1381125"/>
            <a:ext cx="854075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charset="0"/>
              <a:buChar char="•"/>
              <a:defRPr sz="2800">
                <a:solidFill>
                  <a:srgbClr val="7F7F7F"/>
                </a:solidFill>
                <a:latin typeface="Calibri" charset="0"/>
              </a:defRPr>
            </a:lvl1pPr>
            <a:lvl2pPr marL="685800" indent="-228600">
              <a:lnSpc>
                <a:spcPct val="90000"/>
              </a:lnSpc>
              <a:spcBef>
                <a:spcPts val="500"/>
              </a:spcBef>
              <a:buFont typeface="Arial" charset="0"/>
              <a:buChar char="•"/>
              <a:defRPr sz="2400">
                <a:solidFill>
                  <a:srgbClr val="7F7F7F"/>
                </a:solidFill>
                <a:latin typeface="Calibri" charset="0"/>
              </a:defRPr>
            </a:lvl2pPr>
            <a:lvl3pPr marL="1143000" indent="-228600">
              <a:lnSpc>
                <a:spcPct val="90000"/>
              </a:lnSpc>
              <a:spcBef>
                <a:spcPts val="500"/>
              </a:spcBef>
              <a:buFont typeface="Arial" charset="0"/>
              <a:buChar char="•"/>
              <a:defRPr sz="2000">
                <a:solidFill>
                  <a:srgbClr val="7F7F7F"/>
                </a:solidFill>
                <a:latin typeface="Calibri" charset="0"/>
              </a:defRPr>
            </a:lvl3pPr>
            <a:lvl4pPr marL="1600200" indent="-228600">
              <a:lnSpc>
                <a:spcPct val="90000"/>
              </a:lnSpc>
              <a:spcBef>
                <a:spcPts val="500"/>
              </a:spcBef>
              <a:buFont typeface="Arial" charset="0"/>
              <a:buChar char="•"/>
              <a:defRPr>
                <a:solidFill>
                  <a:srgbClr val="7F7F7F"/>
                </a:solidFill>
                <a:latin typeface="Calibri" charset="0"/>
              </a:defRPr>
            </a:lvl4pPr>
            <a:lvl5pPr marL="2057400" indent="-228600">
              <a:lnSpc>
                <a:spcPct val="90000"/>
              </a:lnSpc>
              <a:spcBef>
                <a:spcPts val="500"/>
              </a:spcBef>
              <a:buFont typeface="Arial" charset="0"/>
              <a:buChar char="•"/>
              <a:defRPr>
                <a:solidFill>
                  <a:srgbClr val="7F7F7F"/>
                </a:solidFill>
                <a:latin typeface="Calibri" charset="0"/>
              </a:defRPr>
            </a:lvl5pPr>
            <a:lvl6pPr marL="2514600" indent="-228600" fontAlgn="base">
              <a:lnSpc>
                <a:spcPct val="90000"/>
              </a:lnSpc>
              <a:spcBef>
                <a:spcPts val="500"/>
              </a:spcBef>
              <a:spcAft>
                <a:spcPct val="0"/>
              </a:spcAft>
              <a:buFont typeface="Arial" charset="0"/>
              <a:buChar char="•"/>
              <a:defRPr>
                <a:solidFill>
                  <a:srgbClr val="7F7F7F"/>
                </a:solidFill>
                <a:latin typeface="Calibri" charset="0"/>
              </a:defRPr>
            </a:lvl6pPr>
            <a:lvl7pPr marL="2971800" indent="-228600" fontAlgn="base">
              <a:lnSpc>
                <a:spcPct val="90000"/>
              </a:lnSpc>
              <a:spcBef>
                <a:spcPts val="500"/>
              </a:spcBef>
              <a:spcAft>
                <a:spcPct val="0"/>
              </a:spcAft>
              <a:buFont typeface="Arial" charset="0"/>
              <a:buChar char="•"/>
              <a:defRPr>
                <a:solidFill>
                  <a:srgbClr val="7F7F7F"/>
                </a:solidFill>
                <a:latin typeface="Calibri" charset="0"/>
              </a:defRPr>
            </a:lvl7pPr>
            <a:lvl8pPr marL="3429000" indent="-228600" fontAlgn="base">
              <a:lnSpc>
                <a:spcPct val="90000"/>
              </a:lnSpc>
              <a:spcBef>
                <a:spcPts val="500"/>
              </a:spcBef>
              <a:spcAft>
                <a:spcPct val="0"/>
              </a:spcAft>
              <a:buFont typeface="Arial" charset="0"/>
              <a:buChar char="•"/>
              <a:defRPr>
                <a:solidFill>
                  <a:srgbClr val="7F7F7F"/>
                </a:solidFill>
                <a:latin typeface="Calibri" charset="0"/>
              </a:defRPr>
            </a:lvl8pPr>
            <a:lvl9pPr marL="3886200" indent="-228600" fontAlgn="base">
              <a:lnSpc>
                <a:spcPct val="90000"/>
              </a:lnSpc>
              <a:spcBef>
                <a:spcPts val="500"/>
              </a:spcBef>
              <a:spcAft>
                <a:spcPct val="0"/>
              </a:spcAft>
              <a:buFont typeface="Arial" charset="0"/>
              <a:buChar char="•"/>
              <a:defRPr>
                <a:solidFill>
                  <a:srgbClr val="7F7F7F"/>
                </a:solidFill>
                <a:latin typeface="Calibri" charset="0"/>
              </a:defRPr>
            </a:lvl9pPr>
          </a:lstStyle>
          <a:p>
            <a:pPr eaLnBrk="1" hangingPunct="1">
              <a:buFont typeface="Arial" charset="0"/>
              <a:buNone/>
            </a:pPr>
            <a:br>
              <a:rPr lang="en-US" altLang="ja-JP" sz="2600" i="1" dirty="0">
                <a:ea typeface="MS PGothic" charset="-128"/>
                <a:cs typeface="MS PGothic" charset="-128"/>
              </a:rPr>
            </a:br>
            <a:endParaRPr lang="en-US" altLang="x-none" sz="2600" i="1" dirty="0"/>
          </a:p>
        </p:txBody>
      </p:sp>
      <p:pic>
        <p:nvPicPr>
          <p:cNvPr id="1026" name="Picture 2" descr="Karen Purcell (@STEMspire) | Twitter">
            <a:extLst>
              <a:ext uri="{FF2B5EF4-FFF2-40B4-BE49-F238E27FC236}">
                <a16:creationId xmlns:a16="http://schemas.microsoft.com/office/drawing/2014/main" id="{33FFAD45-9EDB-481D-A78B-32E2684BEBD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510" y="3429000"/>
            <a:ext cx="2840888" cy="284088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C6856E0-D46B-45A0-89C8-410B54ABA24D}"/>
              </a:ext>
            </a:extLst>
          </p:cNvPr>
          <p:cNvSpPr/>
          <p:nvPr/>
        </p:nvSpPr>
        <p:spPr>
          <a:xfrm>
            <a:off x="10510" y="6550347"/>
            <a:ext cx="3182281" cy="246221"/>
          </a:xfrm>
          <a:prstGeom prst="rect">
            <a:avLst/>
          </a:prstGeom>
        </p:spPr>
        <p:txBody>
          <a:bodyPr wrap="none">
            <a:spAutoFit/>
          </a:bodyPr>
          <a:lstStyle/>
          <a:p>
            <a:r>
              <a:rPr lang="en-IE" altLang="ja-JP" sz="1000" b="1" dirty="0">
                <a:solidFill>
                  <a:srgbClr val="525252"/>
                </a:solidFill>
                <a:cs typeface="Yu Gothic" charset="-128"/>
              </a:rPr>
              <a:t>Source: </a:t>
            </a:r>
            <a:r>
              <a:rPr lang="en-IE" altLang="ja-JP" sz="1000" dirty="0">
                <a:solidFill>
                  <a:srgbClr val="525252"/>
                </a:solidFill>
                <a:cs typeface="Yu Gothic" charset="-128"/>
                <a:hlinkClick r:id="rId3"/>
              </a:rPr>
              <a:t>Strategies to Help Women Strive in STEM Careers</a:t>
            </a:r>
            <a:endParaRPr lang="en-US" altLang="ja-JP" sz="1000" dirty="0">
              <a:solidFill>
                <a:srgbClr val="525252"/>
              </a:solidFill>
              <a:cs typeface="Yu Gothic" charset="-128"/>
            </a:endParaRPr>
          </a:p>
        </p:txBody>
      </p:sp>
    </p:spTree>
    <p:extLst>
      <p:ext uri="{BB962C8B-B14F-4D97-AF65-F5344CB8AC3E}">
        <p14:creationId xmlns:p14="http://schemas.microsoft.com/office/powerpoint/2010/main" val="30488379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ext Placeholder 4"/>
          <p:cNvSpPr>
            <a:spLocks noGrp="1"/>
          </p:cNvSpPr>
          <p:nvPr>
            <p:ph type="body" sz="quarter" idx="13"/>
          </p:nvPr>
        </p:nvSpPr>
        <p:spPr>
          <a:xfrm>
            <a:off x="3498850" y="664287"/>
            <a:ext cx="8540750" cy="697353"/>
          </a:xfrm>
        </p:spPr>
        <p:txBody>
          <a:bodyPr>
            <a:noAutofit/>
          </a:bodyPr>
          <a:lstStyle/>
          <a:p>
            <a:r>
              <a:rPr lang="en-US" altLang="ja-JP" b="1" dirty="0">
                <a:solidFill>
                  <a:srgbClr val="E95273"/>
                </a:solidFill>
                <a:ea typeface="MS PGothic" charset="-128"/>
                <a:cs typeface="MS PGothic" charset="-128"/>
              </a:rPr>
              <a:t>Unlocking Your Brilliance with Karen Purcell</a:t>
            </a:r>
          </a:p>
          <a:p>
            <a:r>
              <a:rPr lang="en-US" altLang="ja-JP" sz="2800" i="1" dirty="0">
                <a:ea typeface="MS PGothic" charset="-128"/>
                <a:cs typeface="MS PGothic" charset="-128"/>
              </a:rPr>
              <a:t>How to Overcome Gender Barriers &amp; Imposter Syndrome</a:t>
            </a:r>
            <a:endParaRPr lang="en-US" altLang="x-none" sz="2800" dirty="0">
              <a:solidFill>
                <a:srgbClr val="E95273"/>
              </a:solidFill>
            </a:endParaRPr>
          </a:p>
        </p:txBody>
      </p:sp>
      <p:sp>
        <p:nvSpPr>
          <p:cNvPr id="90114" name="Text Placeholder 5"/>
          <p:cNvSpPr>
            <a:spLocks noGrp="1"/>
          </p:cNvSpPr>
          <p:nvPr>
            <p:ph type="body" sz="quarter" idx="14"/>
          </p:nvPr>
        </p:nvSpPr>
        <p:spPr>
          <a:xfrm>
            <a:off x="3058511" y="2101296"/>
            <a:ext cx="9063012" cy="3975101"/>
          </a:xfrm>
        </p:spPr>
        <p:txBody>
          <a:bodyPr/>
          <a:lstStyle/>
          <a:p>
            <a:r>
              <a:rPr lang="en-IE" altLang="x-none" b="1" dirty="0">
                <a:solidFill>
                  <a:srgbClr val="10B1A2"/>
                </a:solidFill>
              </a:rPr>
              <a:t>Do you think it matters whether a woman has a male/female mentor?</a:t>
            </a:r>
          </a:p>
          <a:p>
            <a:r>
              <a:rPr lang="en-IE" altLang="x-none" b="1" dirty="0">
                <a:solidFill>
                  <a:srgbClr val="E95273"/>
                </a:solidFill>
              </a:rPr>
              <a:t>Karen: </a:t>
            </a:r>
            <a:r>
              <a:rPr lang="en-IE" altLang="x-none" dirty="0"/>
              <a:t>It doesn’t matter. One advantage of having a woman is that she can share what the experience has been in a male-dominated field, but I really don’t think it matters.</a:t>
            </a:r>
          </a:p>
          <a:p>
            <a:endParaRPr lang="en-IE" altLang="x-none" sz="900" dirty="0">
              <a:solidFill>
                <a:srgbClr val="525252"/>
              </a:solidFill>
            </a:endParaRPr>
          </a:p>
          <a:p>
            <a:r>
              <a:rPr lang="en-IE" altLang="x-none" b="1" dirty="0">
                <a:solidFill>
                  <a:srgbClr val="10B1A2"/>
                </a:solidFill>
              </a:rPr>
              <a:t>Do you have other advice for women entrepreneurs in STEM?</a:t>
            </a:r>
            <a:br>
              <a:rPr lang="en-IE" altLang="x-none" b="1" dirty="0">
                <a:solidFill>
                  <a:srgbClr val="10B1A2"/>
                </a:solidFill>
              </a:rPr>
            </a:br>
            <a:r>
              <a:rPr lang="en-IE" altLang="x-none" b="1" dirty="0">
                <a:solidFill>
                  <a:srgbClr val="E95273"/>
                </a:solidFill>
              </a:rPr>
              <a:t>Karen: </a:t>
            </a:r>
            <a:r>
              <a:rPr lang="en-IE" altLang="x-none" dirty="0"/>
              <a:t>Being a part of any support group that is business-oriented and networking are essential to success. Showing confidence is really important. When I was in school I didn’t learn anything about running a business. I just followed my dreams and passions and learned and stumbled along the way. Having external support groups along the way has definitely helped</a:t>
            </a:r>
            <a:r>
              <a:rPr lang="en-IE" altLang="x-none" dirty="0">
                <a:solidFill>
                  <a:srgbClr val="525252"/>
                </a:solidFill>
              </a:rPr>
              <a:t>.</a:t>
            </a:r>
          </a:p>
          <a:p>
            <a:endParaRPr lang="en-IE" altLang="x-none" dirty="0"/>
          </a:p>
        </p:txBody>
      </p:sp>
      <p:sp>
        <p:nvSpPr>
          <p:cNvPr id="90115" name="Text Placeholder 4"/>
          <p:cNvSpPr txBox="1">
            <a:spLocks/>
          </p:cNvSpPr>
          <p:nvPr/>
        </p:nvSpPr>
        <p:spPr bwMode="auto">
          <a:xfrm>
            <a:off x="3387725" y="1381125"/>
            <a:ext cx="854075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charset="0"/>
              <a:buChar char="•"/>
              <a:defRPr sz="2800">
                <a:solidFill>
                  <a:srgbClr val="7F7F7F"/>
                </a:solidFill>
                <a:latin typeface="Calibri" charset="0"/>
              </a:defRPr>
            </a:lvl1pPr>
            <a:lvl2pPr marL="685800" indent="-228600">
              <a:lnSpc>
                <a:spcPct val="90000"/>
              </a:lnSpc>
              <a:spcBef>
                <a:spcPts val="500"/>
              </a:spcBef>
              <a:buFont typeface="Arial" charset="0"/>
              <a:buChar char="•"/>
              <a:defRPr sz="2400">
                <a:solidFill>
                  <a:srgbClr val="7F7F7F"/>
                </a:solidFill>
                <a:latin typeface="Calibri" charset="0"/>
              </a:defRPr>
            </a:lvl2pPr>
            <a:lvl3pPr marL="1143000" indent="-228600">
              <a:lnSpc>
                <a:spcPct val="90000"/>
              </a:lnSpc>
              <a:spcBef>
                <a:spcPts val="500"/>
              </a:spcBef>
              <a:buFont typeface="Arial" charset="0"/>
              <a:buChar char="•"/>
              <a:defRPr sz="2000">
                <a:solidFill>
                  <a:srgbClr val="7F7F7F"/>
                </a:solidFill>
                <a:latin typeface="Calibri" charset="0"/>
              </a:defRPr>
            </a:lvl3pPr>
            <a:lvl4pPr marL="1600200" indent="-228600">
              <a:lnSpc>
                <a:spcPct val="90000"/>
              </a:lnSpc>
              <a:spcBef>
                <a:spcPts val="500"/>
              </a:spcBef>
              <a:buFont typeface="Arial" charset="0"/>
              <a:buChar char="•"/>
              <a:defRPr>
                <a:solidFill>
                  <a:srgbClr val="7F7F7F"/>
                </a:solidFill>
                <a:latin typeface="Calibri" charset="0"/>
              </a:defRPr>
            </a:lvl4pPr>
            <a:lvl5pPr marL="2057400" indent="-228600">
              <a:lnSpc>
                <a:spcPct val="90000"/>
              </a:lnSpc>
              <a:spcBef>
                <a:spcPts val="500"/>
              </a:spcBef>
              <a:buFont typeface="Arial" charset="0"/>
              <a:buChar char="•"/>
              <a:defRPr>
                <a:solidFill>
                  <a:srgbClr val="7F7F7F"/>
                </a:solidFill>
                <a:latin typeface="Calibri" charset="0"/>
              </a:defRPr>
            </a:lvl5pPr>
            <a:lvl6pPr marL="2514600" indent="-228600" fontAlgn="base">
              <a:lnSpc>
                <a:spcPct val="90000"/>
              </a:lnSpc>
              <a:spcBef>
                <a:spcPts val="500"/>
              </a:spcBef>
              <a:spcAft>
                <a:spcPct val="0"/>
              </a:spcAft>
              <a:buFont typeface="Arial" charset="0"/>
              <a:buChar char="•"/>
              <a:defRPr>
                <a:solidFill>
                  <a:srgbClr val="7F7F7F"/>
                </a:solidFill>
                <a:latin typeface="Calibri" charset="0"/>
              </a:defRPr>
            </a:lvl6pPr>
            <a:lvl7pPr marL="2971800" indent="-228600" fontAlgn="base">
              <a:lnSpc>
                <a:spcPct val="90000"/>
              </a:lnSpc>
              <a:spcBef>
                <a:spcPts val="500"/>
              </a:spcBef>
              <a:spcAft>
                <a:spcPct val="0"/>
              </a:spcAft>
              <a:buFont typeface="Arial" charset="0"/>
              <a:buChar char="•"/>
              <a:defRPr>
                <a:solidFill>
                  <a:srgbClr val="7F7F7F"/>
                </a:solidFill>
                <a:latin typeface="Calibri" charset="0"/>
              </a:defRPr>
            </a:lvl7pPr>
            <a:lvl8pPr marL="3429000" indent="-228600" fontAlgn="base">
              <a:lnSpc>
                <a:spcPct val="90000"/>
              </a:lnSpc>
              <a:spcBef>
                <a:spcPts val="500"/>
              </a:spcBef>
              <a:spcAft>
                <a:spcPct val="0"/>
              </a:spcAft>
              <a:buFont typeface="Arial" charset="0"/>
              <a:buChar char="•"/>
              <a:defRPr>
                <a:solidFill>
                  <a:srgbClr val="7F7F7F"/>
                </a:solidFill>
                <a:latin typeface="Calibri" charset="0"/>
              </a:defRPr>
            </a:lvl8pPr>
            <a:lvl9pPr marL="3886200" indent="-228600" fontAlgn="base">
              <a:lnSpc>
                <a:spcPct val="90000"/>
              </a:lnSpc>
              <a:spcBef>
                <a:spcPts val="500"/>
              </a:spcBef>
              <a:spcAft>
                <a:spcPct val="0"/>
              </a:spcAft>
              <a:buFont typeface="Arial" charset="0"/>
              <a:buChar char="•"/>
              <a:defRPr>
                <a:solidFill>
                  <a:srgbClr val="7F7F7F"/>
                </a:solidFill>
                <a:latin typeface="Calibri" charset="0"/>
              </a:defRPr>
            </a:lvl9pPr>
          </a:lstStyle>
          <a:p>
            <a:pPr eaLnBrk="1" hangingPunct="1">
              <a:buFont typeface="Arial" charset="0"/>
              <a:buNone/>
            </a:pPr>
            <a:br>
              <a:rPr lang="en-US" altLang="ja-JP" sz="2600" i="1" dirty="0">
                <a:ea typeface="MS PGothic" charset="-128"/>
                <a:cs typeface="MS PGothic" charset="-128"/>
              </a:rPr>
            </a:br>
            <a:endParaRPr lang="en-US" altLang="x-none" sz="2600" i="1" dirty="0"/>
          </a:p>
        </p:txBody>
      </p:sp>
      <p:pic>
        <p:nvPicPr>
          <p:cNvPr id="1026" name="Picture 2" descr="Karen Purcell (@STEMspire) | Twitter">
            <a:extLst>
              <a:ext uri="{FF2B5EF4-FFF2-40B4-BE49-F238E27FC236}">
                <a16:creationId xmlns:a16="http://schemas.microsoft.com/office/drawing/2014/main" id="{33FFAD45-9EDB-481D-A78B-32E2684BEBD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510" y="3429000"/>
            <a:ext cx="2840888" cy="284088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C6856E0-D46B-45A0-89C8-410B54ABA24D}"/>
              </a:ext>
            </a:extLst>
          </p:cNvPr>
          <p:cNvSpPr/>
          <p:nvPr/>
        </p:nvSpPr>
        <p:spPr>
          <a:xfrm>
            <a:off x="10510" y="6550347"/>
            <a:ext cx="3182281" cy="246221"/>
          </a:xfrm>
          <a:prstGeom prst="rect">
            <a:avLst/>
          </a:prstGeom>
        </p:spPr>
        <p:txBody>
          <a:bodyPr wrap="none">
            <a:spAutoFit/>
          </a:bodyPr>
          <a:lstStyle/>
          <a:p>
            <a:r>
              <a:rPr lang="en-IE" altLang="ja-JP" sz="1000" b="1" dirty="0">
                <a:solidFill>
                  <a:srgbClr val="525252"/>
                </a:solidFill>
                <a:cs typeface="Yu Gothic" charset="-128"/>
              </a:rPr>
              <a:t>Source: </a:t>
            </a:r>
            <a:r>
              <a:rPr lang="en-IE" altLang="ja-JP" sz="1000" dirty="0">
                <a:solidFill>
                  <a:srgbClr val="525252"/>
                </a:solidFill>
                <a:cs typeface="Yu Gothic" charset="-128"/>
                <a:hlinkClick r:id="rId3"/>
              </a:rPr>
              <a:t>Strategies to Help Women Strive in STEM Careers</a:t>
            </a:r>
            <a:endParaRPr lang="en-US" altLang="ja-JP" sz="1000" dirty="0">
              <a:solidFill>
                <a:srgbClr val="525252"/>
              </a:solidFill>
              <a:cs typeface="Yu Gothic" charset="-128"/>
            </a:endParaRPr>
          </a:p>
        </p:txBody>
      </p:sp>
    </p:spTree>
    <p:extLst>
      <p:ext uri="{BB962C8B-B14F-4D97-AF65-F5344CB8AC3E}">
        <p14:creationId xmlns:p14="http://schemas.microsoft.com/office/powerpoint/2010/main" val="13859483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ext Placeholder 4"/>
          <p:cNvSpPr>
            <a:spLocks noGrp="1"/>
          </p:cNvSpPr>
          <p:nvPr>
            <p:ph type="body" sz="quarter" idx="13"/>
          </p:nvPr>
        </p:nvSpPr>
        <p:spPr>
          <a:xfrm>
            <a:off x="3498850" y="664287"/>
            <a:ext cx="8540750" cy="697353"/>
          </a:xfrm>
        </p:spPr>
        <p:txBody>
          <a:bodyPr>
            <a:noAutofit/>
          </a:bodyPr>
          <a:lstStyle/>
          <a:p>
            <a:r>
              <a:rPr lang="en-US" altLang="ja-JP" b="1" dirty="0">
                <a:solidFill>
                  <a:srgbClr val="E95273"/>
                </a:solidFill>
                <a:ea typeface="MS PGothic" charset="-128"/>
                <a:cs typeface="MS PGothic" charset="-128"/>
              </a:rPr>
              <a:t>Unlocking Your Brilliance with Karen Purcell</a:t>
            </a:r>
          </a:p>
          <a:p>
            <a:r>
              <a:rPr lang="en-US" altLang="ja-JP" sz="2800" i="1" dirty="0">
                <a:ea typeface="MS PGothic" charset="-128"/>
                <a:cs typeface="MS PGothic" charset="-128"/>
              </a:rPr>
              <a:t>How to Overcome Gender Barriers &amp; Imposter Syndrome</a:t>
            </a:r>
            <a:endParaRPr lang="en-US" altLang="x-none" sz="2800" dirty="0">
              <a:solidFill>
                <a:srgbClr val="E95273"/>
              </a:solidFill>
            </a:endParaRPr>
          </a:p>
        </p:txBody>
      </p:sp>
      <p:sp>
        <p:nvSpPr>
          <p:cNvPr id="90114" name="Text Placeholder 5"/>
          <p:cNvSpPr>
            <a:spLocks noGrp="1"/>
          </p:cNvSpPr>
          <p:nvPr>
            <p:ph type="body" sz="quarter" idx="14"/>
          </p:nvPr>
        </p:nvSpPr>
        <p:spPr>
          <a:xfrm>
            <a:off x="3058511" y="2101296"/>
            <a:ext cx="9063012" cy="3975101"/>
          </a:xfrm>
        </p:spPr>
        <p:txBody>
          <a:bodyPr/>
          <a:lstStyle/>
          <a:p>
            <a:r>
              <a:rPr lang="en-IE" altLang="x-none" b="1" dirty="0">
                <a:solidFill>
                  <a:srgbClr val="10B1A2"/>
                </a:solidFill>
              </a:rPr>
              <a:t>Do you think it matters whether a woman has a male/female mentor?</a:t>
            </a:r>
          </a:p>
          <a:p>
            <a:r>
              <a:rPr lang="en-IE" altLang="x-none" b="1" dirty="0">
                <a:solidFill>
                  <a:srgbClr val="E95273"/>
                </a:solidFill>
              </a:rPr>
              <a:t>Karen: </a:t>
            </a:r>
            <a:r>
              <a:rPr lang="en-IE" altLang="x-none" dirty="0"/>
              <a:t>It doesn’t matter. One advantage of having a woman is that she can share what the experience has been in a male-dominated field, but I really don’t think it matters.</a:t>
            </a:r>
          </a:p>
          <a:p>
            <a:endParaRPr lang="en-IE" altLang="x-none" sz="900" dirty="0">
              <a:solidFill>
                <a:srgbClr val="525252"/>
              </a:solidFill>
            </a:endParaRPr>
          </a:p>
          <a:p>
            <a:r>
              <a:rPr lang="en-IE" altLang="x-none" b="1" dirty="0">
                <a:solidFill>
                  <a:srgbClr val="10B1A2"/>
                </a:solidFill>
              </a:rPr>
              <a:t>Do you have other advice for women entrepreneurs in STEM?</a:t>
            </a:r>
            <a:br>
              <a:rPr lang="en-IE" altLang="x-none" b="1" dirty="0">
                <a:solidFill>
                  <a:srgbClr val="10B1A2"/>
                </a:solidFill>
              </a:rPr>
            </a:br>
            <a:r>
              <a:rPr lang="en-IE" altLang="x-none" b="1" dirty="0">
                <a:solidFill>
                  <a:srgbClr val="E95273"/>
                </a:solidFill>
              </a:rPr>
              <a:t>Karen: </a:t>
            </a:r>
            <a:r>
              <a:rPr lang="en-IE" altLang="x-none" dirty="0"/>
              <a:t>Being a part of any support group that is business-oriented and networking are essential to success. Showing confidence is really important. When I was in school I didn’t learn anything about running a business. I just followed my dreams and passions and learned and stumbled along the way. Having external support groups along the way has definitely helped</a:t>
            </a:r>
            <a:r>
              <a:rPr lang="en-IE" altLang="x-none" dirty="0">
                <a:solidFill>
                  <a:srgbClr val="525252"/>
                </a:solidFill>
              </a:rPr>
              <a:t>.</a:t>
            </a:r>
          </a:p>
          <a:p>
            <a:endParaRPr lang="en-IE" altLang="x-none" dirty="0"/>
          </a:p>
        </p:txBody>
      </p:sp>
      <p:sp>
        <p:nvSpPr>
          <p:cNvPr id="90115" name="Text Placeholder 4"/>
          <p:cNvSpPr txBox="1">
            <a:spLocks/>
          </p:cNvSpPr>
          <p:nvPr/>
        </p:nvSpPr>
        <p:spPr bwMode="auto">
          <a:xfrm>
            <a:off x="3387725" y="1381125"/>
            <a:ext cx="854075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charset="0"/>
              <a:buChar char="•"/>
              <a:defRPr sz="2800">
                <a:solidFill>
                  <a:srgbClr val="7F7F7F"/>
                </a:solidFill>
                <a:latin typeface="Calibri" charset="0"/>
              </a:defRPr>
            </a:lvl1pPr>
            <a:lvl2pPr marL="685800" indent="-228600">
              <a:lnSpc>
                <a:spcPct val="90000"/>
              </a:lnSpc>
              <a:spcBef>
                <a:spcPts val="500"/>
              </a:spcBef>
              <a:buFont typeface="Arial" charset="0"/>
              <a:buChar char="•"/>
              <a:defRPr sz="2400">
                <a:solidFill>
                  <a:srgbClr val="7F7F7F"/>
                </a:solidFill>
                <a:latin typeface="Calibri" charset="0"/>
              </a:defRPr>
            </a:lvl2pPr>
            <a:lvl3pPr marL="1143000" indent="-228600">
              <a:lnSpc>
                <a:spcPct val="90000"/>
              </a:lnSpc>
              <a:spcBef>
                <a:spcPts val="500"/>
              </a:spcBef>
              <a:buFont typeface="Arial" charset="0"/>
              <a:buChar char="•"/>
              <a:defRPr sz="2000">
                <a:solidFill>
                  <a:srgbClr val="7F7F7F"/>
                </a:solidFill>
                <a:latin typeface="Calibri" charset="0"/>
              </a:defRPr>
            </a:lvl3pPr>
            <a:lvl4pPr marL="1600200" indent="-228600">
              <a:lnSpc>
                <a:spcPct val="90000"/>
              </a:lnSpc>
              <a:spcBef>
                <a:spcPts val="500"/>
              </a:spcBef>
              <a:buFont typeface="Arial" charset="0"/>
              <a:buChar char="•"/>
              <a:defRPr>
                <a:solidFill>
                  <a:srgbClr val="7F7F7F"/>
                </a:solidFill>
                <a:latin typeface="Calibri" charset="0"/>
              </a:defRPr>
            </a:lvl4pPr>
            <a:lvl5pPr marL="2057400" indent="-228600">
              <a:lnSpc>
                <a:spcPct val="90000"/>
              </a:lnSpc>
              <a:spcBef>
                <a:spcPts val="500"/>
              </a:spcBef>
              <a:buFont typeface="Arial" charset="0"/>
              <a:buChar char="•"/>
              <a:defRPr>
                <a:solidFill>
                  <a:srgbClr val="7F7F7F"/>
                </a:solidFill>
                <a:latin typeface="Calibri" charset="0"/>
              </a:defRPr>
            </a:lvl5pPr>
            <a:lvl6pPr marL="2514600" indent="-228600" fontAlgn="base">
              <a:lnSpc>
                <a:spcPct val="90000"/>
              </a:lnSpc>
              <a:spcBef>
                <a:spcPts val="500"/>
              </a:spcBef>
              <a:spcAft>
                <a:spcPct val="0"/>
              </a:spcAft>
              <a:buFont typeface="Arial" charset="0"/>
              <a:buChar char="•"/>
              <a:defRPr>
                <a:solidFill>
                  <a:srgbClr val="7F7F7F"/>
                </a:solidFill>
                <a:latin typeface="Calibri" charset="0"/>
              </a:defRPr>
            </a:lvl6pPr>
            <a:lvl7pPr marL="2971800" indent="-228600" fontAlgn="base">
              <a:lnSpc>
                <a:spcPct val="90000"/>
              </a:lnSpc>
              <a:spcBef>
                <a:spcPts val="500"/>
              </a:spcBef>
              <a:spcAft>
                <a:spcPct val="0"/>
              </a:spcAft>
              <a:buFont typeface="Arial" charset="0"/>
              <a:buChar char="•"/>
              <a:defRPr>
                <a:solidFill>
                  <a:srgbClr val="7F7F7F"/>
                </a:solidFill>
                <a:latin typeface="Calibri" charset="0"/>
              </a:defRPr>
            </a:lvl7pPr>
            <a:lvl8pPr marL="3429000" indent="-228600" fontAlgn="base">
              <a:lnSpc>
                <a:spcPct val="90000"/>
              </a:lnSpc>
              <a:spcBef>
                <a:spcPts val="500"/>
              </a:spcBef>
              <a:spcAft>
                <a:spcPct val="0"/>
              </a:spcAft>
              <a:buFont typeface="Arial" charset="0"/>
              <a:buChar char="•"/>
              <a:defRPr>
                <a:solidFill>
                  <a:srgbClr val="7F7F7F"/>
                </a:solidFill>
                <a:latin typeface="Calibri" charset="0"/>
              </a:defRPr>
            </a:lvl8pPr>
            <a:lvl9pPr marL="3886200" indent="-228600" fontAlgn="base">
              <a:lnSpc>
                <a:spcPct val="90000"/>
              </a:lnSpc>
              <a:spcBef>
                <a:spcPts val="500"/>
              </a:spcBef>
              <a:spcAft>
                <a:spcPct val="0"/>
              </a:spcAft>
              <a:buFont typeface="Arial" charset="0"/>
              <a:buChar char="•"/>
              <a:defRPr>
                <a:solidFill>
                  <a:srgbClr val="7F7F7F"/>
                </a:solidFill>
                <a:latin typeface="Calibri" charset="0"/>
              </a:defRPr>
            </a:lvl9pPr>
          </a:lstStyle>
          <a:p>
            <a:pPr eaLnBrk="1" hangingPunct="1">
              <a:buFont typeface="Arial" charset="0"/>
              <a:buNone/>
            </a:pPr>
            <a:br>
              <a:rPr lang="en-US" altLang="ja-JP" sz="2600" i="1" dirty="0">
                <a:ea typeface="MS PGothic" charset="-128"/>
                <a:cs typeface="MS PGothic" charset="-128"/>
              </a:rPr>
            </a:br>
            <a:endParaRPr lang="en-US" altLang="x-none" sz="2600" i="1" dirty="0"/>
          </a:p>
        </p:txBody>
      </p:sp>
      <p:pic>
        <p:nvPicPr>
          <p:cNvPr id="1026" name="Picture 2" descr="Karen Purcell (@STEMspire) | Twitter">
            <a:extLst>
              <a:ext uri="{FF2B5EF4-FFF2-40B4-BE49-F238E27FC236}">
                <a16:creationId xmlns:a16="http://schemas.microsoft.com/office/drawing/2014/main" id="{33FFAD45-9EDB-481D-A78B-32E2684BEBD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510" y="3429000"/>
            <a:ext cx="2840888" cy="284088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C6856E0-D46B-45A0-89C8-410B54ABA24D}"/>
              </a:ext>
            </a:extLst>
          </p:cNvPr>
          <p:cNvSpPr/>
          <p:nvPr/>
        </p:nvSpPr>
        <p:spPr>
          <a:xfrm>
            <a:off x="10510" y="6550347"/>
            <a:ext cx="3182281" cy="246221"/>
          </a:xfrm>
          <a:prstGeom prst="rect">
            <a:avLst/>
          </a:prstGeom>
        </p:spPr>
        <p:txBody>
          <a:bodyPr wrap="none">
            <a:spAutoFit/>
          </a:bodyPr>
          <a:lstStyle/>
          <a:p>
            <a:r>
              <a:rPr lang="en-IE" altLang="ja-JP" sz="1000" b="1" dirty="0">
                <a:solidFill>
                  <a:srgbClr val="525252"/>
                </a:solidFill>
                <a:cs typeface="Yu Gothic" charset="-128"/>
              </a:rPr>
              <a:t>Source: </a:t>
            </a:r>
            <a:r>
              <a:rPr lang="en-IE" altLang="ja-JP" sz="1000" dirty="0">
                <a:solidFill>
                  <a:srgbClr val="525252"/>
                </a:solidFill>
                <a:cs typeface="Yu Gothic" charset="-128"/>
                <a:hlinkClick r:id="rId3"/>
              </a:rPr>
              <a:t>Strategies to Help Women Strive in STEM Careers</a:t>
            </a:r>
            <a:endParaRPr lang="en-US" altLang="ja-JP" sz="1000" dirty="0">
              <a:solidFill>
                <a:srgbClr val="525252"/>
              </a:solidFill>
              <a:cs typeface="Yu Gothic" charset="-128"/>
            </a:endParaRPr>
          </a:p>
        </p:txBody>
      </p:sp>
    </p:spTree>
    <p:extLst>
      <p:ext uri="{BB962C8B-B14F-4D97-AF65-F5344CB8AC3E}">
        <p14:creationId xmlns:p14="http://schemas.microsoft.com/office/powerpoint/2010/main" val="8714459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A06EB87-CBA5-4E80-96C9-18F564AE8DF0}"/>
              </a:ext>
            </a:extLst>
          </p:cNvPr>
          <p:cNvSpPr>
            <a:spLocks noGrp="1"/>
          </p:cNvSpPr>
          <p:nvPr>
            <p:ph type="body" sz="quarter" idx="13"/>
          </p:nvPr>
        </p:nvSpPr>
        <p:spPr>
          <a:xfrm>
            <a:off x="505764" y="1152525"/>
            <a:ext cx="6180786" cy="4905375"/>
          </a:xfrm>
        </p:spPr>
        <p:txBody>
          <a:bodyPr>
            <a:normAutofit fontScale="32500" lnSpcReduction="20000"/>
          </a:bodyPr>
          <a:lstStyle/>
          <a:p>
            <a:pPr algn="l">
              <a:lnSpc>
                <a:spcPct val="120000"/>
              </a:lnSpc>
              <a:spcBef>
                <a:spcPts val="0"/>
              </a:spcBef>
            </a:pPr>
            <a:r>
              <a:rPr lang="en-US" sz="17600" b="1" i="0" dirty="0"/>
              <a:t>Section 3</a:t>
            </a:r>
          </a:p>
          <a:p>
            <a:pPr algn="l">
              <a:lnSpc>
                <a:spcPct val="120000"/>
              </a:lnSpc>
              <a:spcBef>
                <a:spcPts val="0"/>
              </a:spcBef>
            </a:pPr>
            <a:endParaRPr lang="en-US" sz="14200" b="1" i="0" dirty="0"/>
          </a:p>
          <a:p>
            <a:pPr algn="l">
              <a:lnSpc>
                <a:spcPct val="120000"/>
              </a:lnSpc>
              <a:spcBef>
                <a:spcPts val="0"/>
              </a:spcBef>
            </a:pPr>
            <a:r>
              <a:rPr lang="en-US" sz="14200" b="1" i="0" dirty="0"/>
              <a:t>Case Studies of Real- Life Female Entrepreneurs in Engineering (and STEM)</a:t>
            </a:r>
          </a:p>
          <a:p>
            <a:pPr algn="l">
              <a:lnSpc>
                <a:spcPct val="120000"/>
              </a:lnSpc>
              <a:spcBef>
                <a:spcPts val="0"/>
              </a:spcBef>
            </a:pPr>
            <a:endParaRPr lang="en-US" sz="14200" b="1" i="0" dirty="0"/>
          </a:p>
          <a:p>
            <a:pPr algn="l">
              <a:lnSpc>
                <a:spcPct val="120000"/>
              </a:lnSpc>
              <a:spcBef>
                <a:spcPts val="0"/>
              </a:spcBef>
            </a:pPr>
            <a:endParaRPr lang="en-US" altLang="ja-JP" sz="9600" i="0" dirty="0"/>
          </a:p>
          <a:p>
            <a:pPr algn="l">
              <a:lnSpc>
                <a:spcPct val="120000"/>
              </a:lnSpc>
              <a:spcBef>
                <a:spcPts val="0"/>
              </a:spcBef>
            </a:pPr>
            <a:endParaRPr lang="en-IE" sz="9600" i="0" dirty="0"/>
          </a:p>
        </p:txBody>
      </p:sp>
      <p:pic>
        <p:nvPicPr>
          <p:cNvPr id="2050" name="Picture 2" descr="Cog, corporation, female, leader, management icon">
            <a:extLst>
              <a:ext uri="{FF2B5EF4-FFF2-40B4-BE49-F238E27FC236}">
                <a16:creationId xmlns:a16="http://schemas.microsoft.com/office/drawing/2014/main" id="{1771323C-34F7-4F03-ABFC-6CB578E10E4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870730" y="2890345"/>
            <a:ext cx="3260835" cy="3260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1604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1A57574-3781-4C94-9E1E-C841B3886621}"/>
              </a:ext>
            </a:extLst>
          </p:cNvPr>
          <p:cNvSpPr>
            <a:spLocks noGrp="1"/>
          </p:cNvSpPr>
          <p:nvPr>
            <p:ph type="body" sz="quarter" idx="13"/>
          </p:nvPr>
        </p:nvSpPr>
        <p:spPr>
          <a:xfrm>
            <a:off x="3826424" y="562063"/>
            <a:ext cx="7407087" cy="1317072"/>
          </a:xfrm>
        </p:spPr>
        <p:txBody>
          <a:bodyPr>
            <a:normAutofit/>
          </a:bodyPr>
          <a:lstStyle/>
          <a:p>
            <a:pPr>
              <a:lnSpc>
                <a:spcPct val="120000"/>
              </a:lnSpc>
              <a:spcBef>
                <a:spcPts val="0"/>
              </a:spcBef>
            </a:pPr>
            <a:r>
              <a:rPr lang="en-IE" b="1" dirty="0">
                <a:solidFill>
                  <a:srgbClr val="E63275"/>
                </a:solidFill>
              </a:rPr>
              <a:t>Talita Holzer, </a:t>
            </a:r>
            <a:r>
              <a:rPr lang="en-IE" b="1" u="sng" dirty="0" err="1">
                <a:hlinkClick r:id="rId2"/>
              </a:rPr>
              <a:t>waytoB</a:t>
            </a:r>
            <a:endParaRPr lang="en-IE" b="1" dirty="0"/>
          </a:p>
          <a:p>
            <a:pPr>
              <a:lnSpc>
                <a:spcPct val="120000"/>
              </a:lnSpc>
              <a:spcBef>
                <a:spcPts val="0"/>
              </a:spcBef>
            </a:pPr>
            <a:endParaRPr lang="en-IE" b="1" dirty="0">
              <a:solidFill>
                <a:srgbClr val="10B1A2"/>
              </a:solidFill>
            </a:endParaRPr>
          </a:p>
        </p:txBody>
      </p:sp>
      <p:sp>
        <p:nvSpPr>
          <p:cNvPr id="7" name="Text Placeholder 6">
            <a:extLst>
              <a:ext uri="{FF2B5EF4-FFF2-40B4-BE49-F238E27FC236}">
                <a16:creationId xmlns:a16="http://schemas.microsoft.com/office/drawing/2014/main" id="{B3F8BD46-6E27-40F6-8F7E-6502A7943A3E}"/>
              </a:ext>
            </a:extLst>
          </p:cNvPr>
          <p:cNvSpPr>
            <a:spLocks noGrp="1"/>
          </p:cNvSpPr>
          <p:nvPr>
            <p:ph type="body" sz="quarter" idx="14"/>
          </p:nvPr>
        </p:nvSpPr>
        <p:spPr>
          <a:xfrm>
            <a:off x="3826423" y="2117448"/>
            <a:ext cx="7742649" cy="3975101"/>
          </a:xfrm>
        </p:spPr>
        <p:txBody>
          <a:bodyPr/>
          <a:lstStyle/>
          <a:p>
            <a:r>
              <a:rPr lang="en-IE" b="1" dirty="0"/>
              <a:t>Talita Holzer</a:t>
            </a:r>
            <a:r>
              <a:rPr lang="en-IE" dirty="0"/>
              <a:t> is the CEO and Co-Founder of </a:t>
            </a:r>
            <a:r>
              <a:rPr lang="en-IE" b="1" dirty="0"/>
              <a:t>waytoB</a:t>
            </a:r>
            <a:r>
              <a:rPr lang="en-IE" dirty="0"/>
              <a:t>. She is a Manufacturing Engineer and an advocate for Diversity and Inclusion. </a:t>
            </a:r>
          </a:p>
          <a:p>
            <a:r>
              <a:rPr lang="en-IE" b="1" dirty="0" err="1"/>
              <a:t>waytoB</a:t>
            </a:r>
            <a:r>
              <a:rPr lang="en-IE" b="1" dirty="0"/>
              <a:t> </a:t>
            </a:r>
            <a:r>
              <a:rPr lang="en-IE" dirty="0"/>
              <a:t>is an </a:t>
            </a:r>
            <a:r>
              <a:rPr lang="en-IE" u="sng" dirty="0">
                <a:hlinkClick r:id="rId3"/>
              </a:rPr>
              <a:t>award-winning Irish startup</a:t>
            </a:r>
            <a:r>
              <a:rPr lang="en-IE" dirty="0"/>
              <a:t> that helps people with intellectual disabilities become more independent. The platform consists of two sides – one for the user and one for their partner. Personalised content, a heart rate monitor, and a panic button are just a handful of the features designed to ensure that the individual is safe at all times.</a:t>
            </a:r>
          </a:p>
          <a:p>
            <a:endParaRPr lang="en-IE" sz="1200" dirty="0">
              <a:hlinkClick r:id="rId4"/>
            </a:endParaRPr>
          </a:p>
          <a:p>
            <a:r>
              <a:rPr lang="en-IE" sz="1200" dirty="0">
                <a:hlinkClick r:id="rId4"/>
              </a:rPr>
              <a:t>https://www.women-in-tech-dublin.com/blog/top-7-innovative-female-led-irish-startups</a:t>
            </a:r>
            <a:endParaRPr lang="en-IE" sz="1200" dirty="0"/>
          </a:p>
          <a:p>
            <a:endParaRPr lang="en-IE" sz="1200" dirty="0"/>
          </a:p>
        </p:txBody>
      </p:sp>
      <p:pic>
        <p:nvPicPr>
          <p:cNvPr id="5122" name="Picture 2" descr="Talita Holzer-1">
            <a:extLst>
              <a:ext uri="{FF2B5EF4-FFF2-40B4-BE49-F238E27FC236}">
                <a16:creationId xmlns:a16="http://schemas.microsoft.com/office/drawing/2014/main" id="{3649D067-B5A2-4884-84B6-CB43125A06CA}"/>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559922" y="3095537"/>
            <a:ext cx="2359447" cy="267316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51181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1A57574-3781-4C94-9E1E-C841B3886621}"/>
              </a:ext>
            </a:extLst>
          </p:cNvPr>
          <p:cNvSpPr>
            <a:spLocks noGrp="1"/>
          </p:cNvSpPr>
          <p:nvPr>
            <p:ph type="body" sz="quarter" idx="13"/>
          </p:nvPr>
        </p:nvSpPr>
        <p:spPr>
          <a:xfrm>
            <a:off x="3826424" y="1093075"/>
            <a:ext cx="7407087" cy="786059"/>
          </a:xfrm>
        </p:spPr>
        <p:txBody>
          <a:bodyPr>
            <a:normAutofit/>
          </a:bodyPr>
          <a:lstStyle/>
          <a:p>
            <a:pPr>
              <a:lnSpc>
                <a:spcPct val="120000"/>
              </a:lnSpc>
              <a:spcBef>
                <a:spcPts val="0"/>
              </a:spcBef>
            </a:pPr>
            <a:r>
              <a:rPr lang="en-IE" b="1" dirty="0">
                <a:solidFill>
                  <a:srgbClr val="E63275"/>
                </a:solidFill>
              </a:rPr>
              <a:t>Brenda Romero, </a:t>
            </a:r>
            <a:r>
              <a:rPr lang="en-IE" b="1" u="sng" dirty="0">
                <a:hlinkClick r:id="rId2"/>
              </a:rPr>
              <a:t>Romero Games</a:t>
            </a:r>
            <a:endParaRPr lang="en-IE" b="1" dirty="0"/>
          </a:p>
        </p:txBody>
      </p:sp>
      <p:sp>
        <p:nvSpPr>
          <p:cNvPr id="7" name="Text Placeholder 6">
            <a:extLst>
              <a:ext uri="{FF2B5EF4-FFF2-40B4-BE49-F238E27FC236}">
                <a16:creationId xmlns:a16="http://schemas.microsoft.com/office/drawing/2014/main" id="{B3F8BD46-6E27-40F6-8F7E-6502A7943A3E}"/>
              </a:ext>
            </a:extLst>
          </p:cNvPr>
          <p:cNvSpPr>
            <a:spLocks noGrp="1"/>
          </p:cNvSpPr>
          <p:nvPr>
            <p:ph type="body" sz="quarter" idx="14"/>
          </p:nvPr>
        </p:nvSpPr>
        <p:spPr>
          <a:xfrm>
            <a:off x="3826423" y="2117448"/>
            <a:ext cx="7742649" cy="3975101"/>
          </a:xfrm>
        </p:spPr>
        <p:txBody>
          <a:bodyPr/>
          <a:lstStyle/>
          <a:p>
            <a:pPr>
              <a:spcBef>
                <a:spcPts val="300"/>
              </a:spcBef>
              <a:defRPr/>
            </a:pPr>
            <a:endParaRPr lang="en-IE" sz="2800" dirty="0"/>
          </a:p>
          <a:p>
            <a:r>
              <a:rPr lang="en-IE" dirty="0"/>
              <a:t>Based in Galway, </a:t>
            </a:r>
            <a:r>
              <a:rPr lang="en-IE" b="1" dirty="0"/>
              <a:t>Romero Games</a:t>
            </a:r>
            <a:r>
              <a:rPr lang="en-IE" dirty="0"/>
              <a:t> is the BAFTA award-winning studio behind strategy game </a:t>
            </a:r>
            <a:r>
              <a:rPr lang="en-IE" b="1" dirty="0"/>
              <a:t>Empire of Sin</a:t>
            </a:r>
            <a:r>
              <a:rPr lang="en-IE" dirty="0"/>
              <a:t>. </a:t>
            </a:r>
            <a:r>
              <a:rPr lang="en-IE" b="1" dirty="0"/>
              <a:t>Brenda Romero </a:t>
            </a:r>
            <a:r>
              <a:rPr lang="en-IE" dirty="0"/>
              <a:t>is the CEO of </a:t>
            </a:r>
            <a:r>
              <a:rPr lang="en-IE" b="1" dirty="0"/>
              <a:t>Romero Games</a:t>
            </a:r>
            <a:r>
              <a:rPr lang="en-IE" dirty="0"/>
              <a:t>. She entered the game industry in 1981 and has since worked on over 50 games including titles in the </a:t>
            </a:r>
            <a:r>
              <a:rPr lang="en-IE" b="1" dirty="0"/>
              <a:t>Wizardry</a:t>
            </a:r>
            <a:r>
              <a:rPr lang="en-IE" dirty="0"/>
              <a:t>, </a:t>
            </a:r>
            <a:r>
              <a:rPr lang="en-IE" b="1" dirty="0"/>
              <a:t>Ghost Recon</a:t>
            </a:r>
            <a:r>
              <a:rPr lang="en-IE" dirty="0"/>
              <a:t>, and </a:t>
            </a:r>
            <a:r>
              <a:rPr lang="en-IE" b="1" dirty="0"/>
              <a:t>Dungeons &amp; Dragons</a:t>
            </a:r>
            <a:r>
              <a:rPr lang="en-IE" dirty="0"/>
              <a:t> franchises.</a:t>
            </a:r>
          </a:p>
          <a:p>
            <a:endParaRPr lang="en-IE" dirty="0"/>
          </a:p>
          <a:p>
            <a:r>
              <a:rPr lang="en-IE" sz="1200" dirty="0">
                <a:hlinkClick r:id="rId3"/>
              </a:rPr>
              <a:t>https://www.women-in-tech-dublin.com/blog/top-7-innovative-female-led-irish-startups</a:t>
            </a:r>
            <a:endParaRPr lang="en-IE" sz="1200" dirty="0"/>
          </a:p>
          <a:p>
            <a:r>
              <a:rPr lang="en-IE" sz="1200" dirty="0">
                <a:hlinkClick r:id="rId4"/>
              </a:rPr>
              <a:t>https://www.lynda.com/Brenda-Romero/4851408-1.html</a:t>
            </a:r>
            <a:endParaRPr lang="en-IE" sz="1200" dirty="0"/>
          </a:p>
        </p:txBody>
      </p:sp>
      <p:pic>
        <p:nvPicPr>
          <p:cNvPr id="1028" name="Picture 4" descr="image of author Brenda Romero">
            <a:extLst>
              <a:ext uri="{FF2B5EF4-FFF2-40B4-BE49-F238E27FC236}">
                <a16:creationId xmlns:a16="http://schemas.microsoft.com/office/drawing/2014/main" id="{91B44296-9039-48DA-AC97-249D7697EE95}"/>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27658" y="3211498"/>
            <a:ext cx="2381250" cy="23812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2790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1A57574-3781-4C94-9E1E-C841B3886621}"/>
              </a:ext>
            </a:extLst>
          </p:cNvPr>
          <p:cNvSpPr>
            <a:spLocks noGrp="1"/>
          </p:cNvSpPr>
          <p:nvPr>
            <p:ph type="body" sz="quarter" idx="13"/>
          </p:nvPr>
        </p:nvSpPr>
        <p:spPr>
          <a:xfrm>
            <a:off x="3826424" y="562063"/>
            <a:ext cx="7407087" cy="1317072"/>
          </a:xfrm>
        </p:spPr>
        <p:txBody>
          <a:bodyPr>
            <a:normAutofit/>
          </a:bodyPr>
          <a:lstStyle/>
          <a:p>
            <a:pPr>
              <a:lnSpc>
                <a:spcPct val="120000"/>
              </a:lnSpc>
              <a:spcBef>
                <a:spcPts val="0"/>
              </a:spcBef>
            </a:pPr>
            <a:r>
              <a:rPr lang="en-IE" b="1" dirty="0">
                <a:solidFill>
                  <a:srgbClr val="E63275"/>
                </a:solidFill>
              </a:rPr>
              <a:t>Aine Kerr, </a:t>
            </a:r>
            <a:r>
              <a:rPr lang="en-IE" b="1" u="sng" dirty="0" err="1">
                <a:hlinkClick r:id="rId2"/>
              </a:rPr>
              <a:t>Kinzen</a:t>
            </a:r>
            <a:endParaRPr lang="en-IE" b="1" dirty="0"/>
          </a:p>
          <a:p>
            <a:pPr>
              <a:lnSpc>
                <a:spcPct val="120000"/>
              </a:lnSpc>
              <a:spcBef>
                <a:spcPts val="0"/>
              </a:spcBef>
            </a:pPr>
            <a:endParaRPr lang="en-IE" b="1" dirty="0">
              <a:solidFill>
                <a:srgbClr val="10B1A2"/>
              </a:solidFill>
            </a:endParaRPr>
          </a:p>
        </p:txBody>
      </p:sp>
      <p:sp>
        <p:nvSpPr>
          <p:cNvPr id="7" name="Text Placeholder 6">
            <a:extLst>
              <a:ext uri="{FF2B5EF4-FFF2-40B4-BE49-F238E27FC236}">
                <a16:creationId xmlns:a16="http://schemas.microsoft.com/office/drawing/2014/main" id="{B3F8BD46-6E27-40F6-8F7E-6502A7943A3E}"/>
              </a:ext>
            </a:extLst>
          </p:cNvPr>
          <p:cNvSpPr>
            <a:spLocks noGrp="1"/>
          </p:cNvSpPr>
          <p:nvPr>
            <p:ph type="body" sz="quarter" idx="14"/>
          </p:nvPr>
        </p:nvSpPr>
        <p:spPr>
          <a:xfrm>
            <a:off x="3826423" y="2117448"/>
            <a:ext cx="7742649" cy="3975101"/>
          </a:xfrm>
        </p:spPr>
        <p:txBody>
          <a:bodyPr/>
          <a:lstStyle/>
          <a:p>
            <a:pPr>
              <a:spcBef>
                <a:spcPts val="300"/>
              </a:spcBef>
              <a:defRPr/>
            </a:pPr>
            <a:endParaRPr lang="en-IE" sz="1200" dirty="0"/>
          </a:p>
          <a:p>
            <a:r>
              <a:rPr lang="en-IE" b="1" dirty="0" err="1"/>
              <a:t>Áine</a:t>
            </a:r>
            <a:r>
              <a:rPr lang="en-IE" b="1" dirty="0"/>
              <a:t> Kerr </a:t>
            </a:r>
            <a:r>
              <a:rPr lang="en-IE" dirty="0"/>
              <a:t>is the COO and Co-Founder of </a:t>
            </a:r>
            <a:r>
              <a:rPr lang="en-IE" b="1" dirty="0"/>
              <a:t>Kinzen</a:t>
            </a:r>
            <a:r>
              <a:rPr lang="en-IE" dirty="0"/>
              <a:t>. </a:t>
            </a:r>
            <a:r>
              <a:rPr lang="en-IE" b="1" dirty="0" err="1"/>
              <a:t>Kinzen</a:t>
            </a:r>
            <a:r>
              <a:rPr lang="en-IE" dirty="0"/>
              <a:t> is a technology company that specialises in building personalised news products for people and publishers. </a:t>
            </a:r>
          </a:p>
          <a:p>
            <a:r>
              <a:rPr lang="en-IE" dirty="0"/>
              <a:t>Allowing you to take control of the news, the business supports a societal shift from an 'Attention Economy' to an 'Intention Economy</a:t>
            </a:r>
            <a:r>
              <a:rPr lang="en-IE" dirty="0">
                <a:hlinkClick r:id="rId3"/>
              </a:rPr>
              <a:t>’</a:t>
            </a:r>
            <a:r>
              <a:rPr lang="en-IE" dirty="0"/>
              <a:t>, Prior to this she worked for </a:t>
            </a:r>
            <a:r>
              <a:rPr lang="en-IE" b="1" u="sng" dirty="0">
                <a:hlinkClick r:id="rId4"/>
              </a:rPr>
              <a:t>Facebook</a:t>
            </a:r>
            <a:r>
              <a:rPr lang="en-IE" b="1" dirty="0"/>
              <a:t> </a:t>
            </a:r>
            <a:r>
              <a:rPr lang="en-IE" dirty="0"/>
              <a:t>as its Global Head of Journalism Partnerships, for </a:t>
            </a:r>
            <a:r>
              <a:rPr lang="en-IE" b="1" u="sng" dirty="0" err="1">
                <a:hlinkClick r:id="rId5"/>
              </a:rPr>
              <a:t>Storyful</a:t>
            </a:r>
            <a:r>
              <a:rPr lang="en-IE" dirty="0"/>
              <a:t> and the </a:t>
            </a:r>
            <a:r>
              <a:rPr lang="en-IE" b="1" u="sng" dirty="0">
                <a:hlinkClick r:id="rId6"/>
              </a:rPr>
              <a:t>Irish Independent</a:t>
            </a:r>
            <a:r>
              <a:rPr lang="en-IE" dirty="0"/>
              <a:t>, </a:t>
            </a:r>
            <a:r>
              <a:rPr lang="en-IE" b="1" u="sng" dirty="0">
                <a:hlinkClick r:id="rId7"/>
              </a:rPr>
              <a:t>The Irish Times</a:t>
            </a:r>
            <a:r>
              <a:rPr lang="en-IE" dirty="0"/>
              <a:t>, and </a:t>
            </a:r>
            <a:r>
              <a:rPr lang="en-IE" b="1" u="sng" dirty="0">
                <a:hlinkClick r:id="rId8"/>
              </a:rPr>
              <a:t>Irish Examiner</a:t>
            </a:r>
            <a:r>
              <a:rPr lang="en-IE" b="1" u="sng" dirty="0"/>
              <a:t>.</a:t>
            </a:r>
            <a:r>
              <a:rPr lang="en-IE" dirty="0"/>
              <a:t> </a:t>
            </a:r>
          </a:p>
          <a:p>
            <a:r>
              <a:rPr lang="en-IE" sz="1200" dirty="0">
                <a:hlinkClick r:id="rId3"/>
              </a:rPr>
              <a:t>https://www.women-in-tech-dublin.com/blog/top-7-innovative-female-led-irish-startups</a:t>
            </a:r>
            <a:endParaRPr lang="en-IE" sz="1200" dirty="0"/>
          </a:p>
          <a:p>
            <a:r>
              <a:rPr lang="en-IE" sz="1200" dirty="0">
                <a:hlinkClick r:id="rId9"/>
              </a:rPr>
              <a:t>https://www.siliconrepublic.com/start-ups/aine-kerr-kinzen-inspirefest</a:t>
            </a:r>
            <a:endParaRPr lang="en-IE" sz="1200" dirty="0"/>
          </a:p>
        </p:txBody>
      </p:sp>
      <p:pic>
        <p:nvPicPr>
          <p:cNvPr id="2050" name="Picture 2" descr="Áine Kerr in black and white, smiling, wearing a tweed suit jacket and shirt with her arms folded.">
            <a:extLst>
              <a:ext uri="{FF2B5EF4-FFF2-40B4-BE49-F238E27FC236}">
                <a16:creationId xmlns:a16="http://schemas.microsoft.com/office/drawing/2014/main" id="{FC9748BE-7441-4203-B93A-D43848391744}"/>
              </a:ext>
            </a:extLst>
          </p:cNvPr>
          <p:cNvPicPr>
            <a:picLocks noChangeAspect="1" noChangeArrowheads="1"/>
          </p:cNvPicPr>
          <p:nvPr/>
        </p:nvPicPr>
        <p:blipFill rotWithShape="1">
          <a:blip r:embed="rId10" cstate="print">
            <a:extLst>
              <a:ext uri="{28A0092B-C50C-407E-A947-70E740481C1C}">
                <a14:useLocalDpi xmlns:a14="http://schemas.microsoft.com/office/drawing/2010/main"/>
              </a:ext>
            </a:extLst>
          </a:blip>
          <a:srcRect/>
          <a:stretch/>
        </p:blipFill>
        <p:spPr bwMode="auto">
          <a:xfrm>
            <a:off x="431635" y="2997013"/>
            <a:ext cx="2803425" cy="295917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53563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1A57574-3781-4C94-9E1E-C841B3886621}"/>
              </a:ext>
            </a:extLst>
          </p:cNvPr>
          <p:cNvSpPr>
            <a:spLocks noGrp="1"/>
          </p:cNvSpPr>
          <p:nvPr>
            <p:ph type="body" sz="quarter" idx="13"/>
          </p:nvPr>
        </p:nvSpPr>
        <p:spPr>
          <a:xfrm>
            <a:off x="3826424" y="562063"/>
            <a:ext cx="7407087" cy="1317072"/>
          </a:xfrm>
        </p:spPr>
        <p:txBody>
          <a:bodyPr>
            <a:normAutofit/>
          </a:bodyPr>
          <a:lstStyle/>
          <a:p>
            <a:pPr>
              <a:lnSpc>
                <a:spcPct val="120000"/>
              </a:lnSpc>
              <a:spcBef>
                <a:spcPts val="0"/>
              </a:spcBef>
            </a:pPr>
            <a:r>
              <a:rPr lang="en-IE" b="1" dirty="0">
                <a:solidFill>
                  <a:srgbClr val="E63275"/>
                </a:solidFill>
              </a:rPr>
              <a:t>Deepa Mann-</a:t>
            </a:r>
            <a:r>
              <a:rPr lang="en-IE" b="1" dirty="0" err="1">
                <a:solidFill>
                  <a:srgbClr val="E63275"/>
                </a:solidFill>
              </a:rPr>
              <a:t>Kler</a:t>
            </a:r>
            <a:r>
              <a:rPr lang="en-IE" b="1" dirty="0">
                <a:solidFill>
                  <a:srgbClr val="E63275"/>
                </a:solidFill>
              </a:rPr>
              <a:t>, </a:t>
            </a:r>
            <a:r>
              <a:rPr lang="en-IE" b="1" u="sng" dirty="0">
                <a:hlinkClick r:id="rId2"/>
              </a:rPr>
              <a:t>Neon</a:t>
            </a:r>
            <a:endParaRPr lang="en-IE" b="1" dirty="0"/>
          </a:p>
          <a:p>
            <a:pPr>
              <a:lnSpc>
                <a:spcPct val="120000"/>
              </a:lnSpc>
              <a:spcBef>
                <a:spcPts val="0"/>
              </a:spcBef>
            </a:pPr>
            <a:endParaRPr lang="en-IE" b="1" dirty="0">
              <a:solidFill>
                <a:srgbClr val="10B1A2"/>
              </a:solidFill>
            </a:endParaRPr>
          </a:p>
        </p:txBody>
      </p:sp>
      <p:sp>
        <p:nvSpPr>
          <p:cNvPr id="7" name="Text Placeholder 6">
            <a:extLst>
              <a:ext uri="{FF2B5EF4-FFF2-40B4-BE49-F238E27FC236}">
                <a16:creationId xmlns:a16="http://schemas.microsoft.com/office/drawing/2014/main" id="{B3F8BD46-6E27-40F6-8F7E-6502A7943A3E}"/>
              </a:ext>
            </a:extLst>
          </p:cNvPr>
          <p:cNvSpPr>
            <a:spLocks noGrp="1"/>
          </p:cNvSpPr>
          <p:nvPr>
            <p:ph type="body" sz="quarter" idx="14"/>
          </p:nvPr>
        </p:nvSpPr>
        <p:spPr>
          <a:xfrm>
            <a:off x="3741683" y="2117448"/>
            <a:ext cx="7827390" cy="3975101"/>
          </a:xfrm>
        </p:spPr>
        <p:txBody>
          <a:bodyPr/>
          <a:lstStyle/>
          <a:p>
            <a:pPr>
              <a:spcBef>
                <a:spcPts val="300"/>
              </a:spcBef>
              <a:defRPr/>
            </a:pPr>
            <a:endParaRPr lang="en-IE" sz="1200" dirty="0"/>
          </a:p>
          <a:p>
            <a:r>
              <a:rPr lang="en-IE" b="1" dirty="0"/>
              <a:t>Neon </a:t>
            </a:r>
            <a:r>
              <a:rPr lang="en-IE" dirty="0"/>
              <a:t>is led by female tech thought leader and award-winning designer </a:t>
            </a:r>
            <a:r>
              <a:rPr lang="en-IE" b="1" dirty="0"/>
              <a:t>Deepa Mann-Kler</a:t>
            </a:r>
            <a:r>
              <a:rPr lang="en-IE" dirty="0"/>
              <a:t>. </a:t>
            </a:r>
          </a:p>
          <a:p>
            <a:r>
              <a:rPr lang="en-IE" dirty="0"/>
              <a:t>Prior to moving into immersive technology, </a:t>
            </a:r>
            <a:r>
              <a:rPr lang="en-IE" b="1" dirty="0"/>
              <a:t>Mann-Kler </a:t>
            </a:r>
            <a:r>
              <a:rPr lang="en-IE" dirty="0"/>
              <a:t>was a multi-disciplinary artist who primarily worked in neon, painting, drawing and photography. </a:t>
            </a:r>
          </a:p>
          <a:p>
            <a:r>
              <a:rPr lang="en-IE" b="1" dirty="0"/>
              <a:t>Neon</a:t>
            </a:r>
            <a:r>
              <a:rPr lang="en-IE" dirty="0"/>
              <a:t> is a wellbeing company that uses immersive technologies to improve health outcomes. The business has a clear vision to create software applications in virtual, augmented, and mixed realities. </a:t>
            </a:r>
          </a:p>
          <a:p>
            <a:r>
              <a:rPr lang="en-IE" sz="1200" dirty="0">
                <a:hlinkClick r:id="rId3"/>
              </a:rPr>
              <a:t>https://www.women-in-tech-dublin.com/blog/top-7-innovative-female-led-irish-startups</a:t>
            </a:r>
            <a:endParaRPr lang="en-IE" sz="1200" dirty="0"/>
          </a:p>
          <a:p>
            <a:endParaRPr lang="en-IE" sz="1200" dirty="0"/>
          </a:p>
        </p:txBody>
      </p:sp>
      <p:pic>
        <p:nvPicPr>
          <p:cNvPr id="4098" name="Picture 2" descr="Deepa Mann-Kler">
            <a:extLst>
              <a:ext uri="{FF2B5EF4-FFF2-40B4-BE49-F238E27FC236}">
                <a16:creationId xmlns:a16="http://schemas.microsoft.com/office/drawing/2014/main" id="{DBFBFDEB-9938-46C7-BA6F-AD7903CA3B9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71926" y="3018726"/>
            <a:ext cx="2686050" cy="28003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57848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1A57574-3781-4C94-9E1E-C841B3886621}"/>
              </a:ext>
            </a:extLst>
          </p:cNvPr>
          <p:cNvSpPr>
            <a:spLocks noGrp="1"/>
          </p:cNvSpPr>
          <p:nvPr>
            <p:ph type="body" sz="quarter" idx="13"/>
          </p:nvPr>
        </p:nvSpPr>
        <p:spPr>
          <a:xfrm>
            <a:off x="3826424" y="562063"/>
            <a:ext cx="7407087" cy="1317072"/>
          </a:xfrm>
        </p:spPr>
        <p:txBody>
          <a:bodyPr>
            <a:normAutofit/>
          </a:bodyPr>
          <a:lstStyle/>
          <a:p>
            <a:pPr>
              <a:lnSpc>
                <a:spcPct val="120000"/>
              </a:lnSpc>
              <a:spcBef>
                <a:spcPts val="0"/>
              </a:spcBef>
            </a:pPr>
            <a:r>
              <a:rPr lang="en-IE" b="1" dirty="0">
                <a:solidFill>
                  <a:srgbClr val="E63275"/>
                </a:solidFill>
              </a:rPr>
              <a:t>Rachel O’Donnell, </a:t>
            </a:r>
            <a:r>
              <a:rPr lang="en-IE" b="1" u="sng" dirty="0">
                <a:hlinkClick r:id="rId2"/>
              </a:rPr>
              <a:t>The UX Studio</a:t>
            </a:r>
            <a:endParaRPr lang="en-IE" b="1" dirty="0"/>
          </a:p>
        </p:txBody>
      </p:sp>
      <p:sp>
        <p:nvSpPr>
          <p:cNvPr id="7" name="Text Placeholder 6">
            <a:extLst>
              <a:ext uri="{FF2B5EF4-FFF2-40B4-BE49-F238E27FC236}">
                <a16:creationId xmlns:a16="http://schemas.microsoft.com/office/drawing/2014/main" id="{B3F8BD46-6E27-40F6-8F7E-6502A7943A3E}"/>
              </a:ext>
            </a:extLst>
          </p:cNvPr>
          <p:cNvSpPr>
            <a:spLocks noGrp="1"/>
          </p:cNvSpPr>
          <p:nvPr>
            <p:ph type="body" sz="quarter" idx="14"/>
          </p:nvPr>
        </p:nvSpPr>
        <p:spPr>
          <a:xfrm>
            <a:off x="3826423" y="2117448"/>
            <a:ext cx="7742649" cy="3975101"/>
          </a:xfrm>
        </p:spPr>
        <p:txBody>
          <a:bodyPr/>
          <a:lstStyle/>
          <a:p>
            <a:r>
              <a:rPr lang="en-IE" dirty="0"/>
              <a:t>A user-focused approach to the creation of a website, app, or piece of software is key to running a successful tech business. </a:t>
            </a:r>
            <a:r>
              <a:rPr lang="en-IE" b="1" dirty="0"/>
              <a:t>The UX Studio</a:t>
            </a:r>
            <a:r>
              <a:rPr lang="en-IE" dirty="0"/>
              <a:t> focuses its work upon four key sectors, HMI Design, UX Design, Websites &amp; E-Commerce and Bespoke Software UX &amp; UI. </a:t>
            </a:r>
          </a:p>
          <a:p>
            <a:r>
              <a:rPr lang="en-IE" dirty="0"/>
              <a:t>Concerned with solving real user problems. </a:t>
            </a:r>
            <a:r>
              <a:rPr lang="en-IE" b="1" dirty="0"/>
              <a:t>The UX Studio</a:t>
            </a:r>
            <a:r>
              <a:rPr lang="en-IE" dirty="0"/>
              <a:t> is headed by Limerick-educated </a:t>
            </a:r>
            <a:r>
              <a:rPr lang="en-IE" b="1" dirty="0"/>
              <a:t>Rachel O'Donnell</a:t>
            </a:r>
            <a:r>
              <a:rPr lang="en-IE" dirty="0"/>
              <a:t>, who comes from a family of five successful women in tech. </a:t>
            </a:r>
            <a:r>
              <a:rPr lang="en-IE" b="1" dirty="0"/>
              <a:t>O'Donnell</a:t>
            </a:r>
            <a:r>
              <a:rPr lang="en-IE" dirty="0"/>
              <a:t> started her career in Design back in 2008 and now boasts an extensive CV of UX jobs.</a:t>
            </a:r>
            <a:endParaRPr lang="en-IE" sz="1200" dirty="0"/>
          </a:p>
          <a:p>
            <a:r>
              <a:rPr lang="en-IE" sz="1200" dirty="0">
                <a:hlinkClick r:id="rId3"/>
              </a:rPr>
              <a:t>https://www.women-in-tech-dublin.com/blog/top-7-innovative-female-led-irish-startups</a:t>
            </a:r>
            <a:endParaRPr lang="en-IE" sz="1200" dirty="0"/>
          </a:p>
          <a:p>
            <a:endParaRPr lang="en-IE" sz="1200" dirty="0"/>
          </a:p>
        </p:txBody>
      </p:sp>
      <p:pic>
        <p:nvPicPr>
          <p:cNvPr id="6146" name="Picture 2" descr="Rachel ODonnell">
            <a:extLst>
              <a:ext uri="{FF2B5EF4-FFF2-40B4-BE49-F238E27FC236}">
                <a16:creationId xmlns:a16="http://schemas.microsoft.com/office/drawing/2014/main" id="{3B9D52D6-0089-4F30-809A-DA55AAB70054}"/>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471925" y="3022309"/>
            <a:ext cx="2749447" cy="275770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6759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1A57574-3781-4C94-9E1E-C841B3886621}"/>
              </a:ext>
            </a:extLst>
          </p:cNvPr>
          <p:cNvSpPr>
            <a:spLocks noGrp="1"/>
          </p:cNvSpPr>
          <p:nvPr>
            <p:ph type="body" sz="quarter" idx="13"/>
          </p:nvPr>
        </p:nvSpPr>
        <p:spPr>
          <a:xfrm>
            <a:off x="3826424" y="562063"/>
            <a:ext cx="7407087" cy="1317072"/>
          </a:xfrm>
        </p:spPr>
        <p:txBody>
          <a:bodyPr>
            <a:normAutofit/>
          </a:bodyPr>
          <a:lstStyle/>
          <a:p>
            <a:pPr>
              <a:lnSpc>
                <a:spcPct val="120000"/>
              </a:lnSpc>
              <a:spcBef>
                <a:spcPts val="0"/>
              </a:spcBef>
            </a:pPr>
            <a:r>
              <a:rPr lang="en-IE" b="1" dirty="0">
                <a:solidFill>
                  <a:srgbClr val="E63275"/>
                </a:solidFill>
              </a:rPr>
              <a:t>Ciara </a:t>
            </a:r>
            <a:r>
              <a:rPr lang="en-IE" b="1" dirty="0" err="1">
                <a:solidFill>
                  <a:srgbClr val="E63275"/>
                </a:solidFill>
              </a:rPr>
              <a:t>Garvan</a:t>
            </a:r>
            <a:r>
              <a:rPr lang="en-IE" b="1" dirty="0">
                <a:solidFill>
                  <a:srgbClr val="E63275"/>
                </a:solidFill>
              </a:rPr>
              <a:t>, </a:t>
            </a:r>
            <a:r>
              <a:rPr lang="en-IE" b="1" u="sng" dirty="0" err="1">
                <a:hlinkClick r:id="rId2"/>
              </a:rPr>
              <a:t>WorkJuggle</a:t>
            </a:r>
            <a:endParaRPr lang="en-IE" b="1" dirty="0"/>
          </a:p>
          <a:p>
            <a:pPr>
              <a:lnSpc>
                <a:spcPct val="120000"/>
              </a:lnSpc>
              <a:spcBef>
                <a:spcPts val="0"/>
              </a:spcBef>
            </a:pPr>
            <a:endParaRPr lang="en-IE" b="1" dirty="0">
              <a:solidFill>
                <a:srgbClr val="10B1A2"/>
              </a:solidFill>
            </a:endParaRPr>
          </a:p>
        </p:txBody>
      </p:sp>
      <p:sp>
        <p:nvSpPr>
          <p:cNvPr id="7" name="Text Placeholder 6">
            <a:extLst>
              <a:ext uri="{FF2B5EF4-FFF2-40B4-BE49-F238E27FC236}">
                <a16:creationId xmlns:a16="http://schemas.microsoft.com/office/drawing/2014/main" id="{B3F8BD46-6E27-40F6-8F7E-6502A7943A3E}"/>
              </a:ext>
            </a:extLst>
          </p:cNvPr>
          <p:cNvSpPr>
            <a:spLocks noGrp="1"/>
          </p:cNvSpPr>
          <p:nvPr>
            <p:ph type="body" sz="quarter" idx="14"/>
          </p:nvPr>
        </p:nvSpPr>
        <p:spPr>
          <a:xfrm>
            <a:off x="3826423" y="2117448"/>
            <a:ext cx="7742649" cy="3975101"/>
          </a:xfrm>
        </p:spPr>
        <p:txBody>
          <a:bodyPr/>
          <a:lstStyle/>
          <a:p>
            <a:r>
              <a:rPr lang="en-IE" b="1" dirty="0" err="1"/>
              <a:t>WorkJuggle</a:t>
            </a:r>
            <a:r>
              <a:rPr lang="en-IE" dirty="0"/>
              <a:t> was born from the frustrations of raising a family at the same time as holding down a high-profile tech jobby its CEO </a:t>
            </a:r>
            <a:r>
              <a:rPr lang="en-IE" b="1" dirty="0"/>
              <a:t>Ciara Garvan.  </a:t>
            </a:r>
          </a:p>
          <a:p>
            <a:r>
              <a:rPr lang="en-IE" dirty="0"/>
              <a:t>A user-focused approach to the creation of a website, app, or piece of software is key to running a successful tech business. </a:t>
            </a:r>
          </a:p>
          <a:p>
            <a:r>
              <a:rPr lang="en-IE" b="1" dirty="0" err="1"/>
              <a:t>WorkJuggle</a:t>
            </a:r>
            <a:r>
              <a:rPr lang="en-IE" dirty="0"/>
              <a:t> connects highly-skilled professionals with flexible work, be it contract work, part-time roles, or remote working. It allows organisations to access high quality talent and scale quickly when they need to.  </a:t>
            </a:r>
          </a:p>
          <a:p>
            <a:r>
              <a:rPr lang="en-IE" sz="1200" dirty="0">
                <a:hlinkClick r:id="rId3"/>
              </a:rPr>
              <a:t>https://www.women-in-tech-dublin.com/blog/top-7-innovative-female-led-irish-startups</a:t>
            </a:r>
            <a:endParaRPr lang="en-IE" sz="1200" dirty="0"/>
          </a:p>
          <a:p>
            <a:endParaRPr lang="en-IE" sz="1200" dirty="0"/>
          </a:p>
        </p:txBody>
      </p:sp>
      <p:pic>
        <p:nvPicPr>
          <p:cNvPr id="8194" name="Picture 2" descr="Ciara Garvan">
            <a:extLst>
              <a:ext uri="{FF2B5EF4-FFF2-40B4-BE49-F238E27FC236}">
                <a16:creationId xmlns:a16="http://schemas.microsoft.com/office/drawing/2014/main" id="{638CF680-92B6-4B39-B6B8-5F7FDA81A60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77298" y="2966120"/>
            <a:ext cx="2781300" cy="28384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68418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E5A5778-55B7-41EE-ABA1-E3E947D8B0BA}"/>
              </a:ext>
            </a:extLst>
          </p:cNvPr>
          <p:cNvSpPr>
            <a:spLocks noGrp="1"/>
          </p:cNvSpPr>
          <p:nvPr>
            <p:ph type="body" sz="quarter" idx="13"/>
          </p:nvPr>
        </p:nvSpPr>
        <p:spPr>
          <a:xfrm>
            <a:off x="3815255" y="847289"/>
            <a:ext cx="7971277" cy="857838"/>
          </a:xfrm>
        </p:spPr>
        <p:txBody>
          <a:bodyPr>
            <a:noAutofit/>
          </a:bodyPr>
          <a:lstStyle/>
          <a:p>
            <a:r>
              <a:rPr lang="en-IE" b="1" dirty="0">
                <a:solidFill>
                  <a:srgbClr val="E63275"/>
                </a:solidFill>
              </a:rPr>
              <a:t>Must Have Traits &amp; Skills of a Successful Entrepreneur</a:t>
            </a:r>
          </a:p>
        </p:txBody>
      </p:sp>
      <p:sp>
        <p:nvSpPr>
          <p:cNvPr id="6" name="Text Placeholder 5">
            <a:extLst>
              <a:ext uri="{FF2B5EF4-FFF2-40B4-BE49-F238E27FC236}">
                <a16:creationId xmlns:a16="http://schemas.microsoft.com/office/drawing/2014/main" id="{A8EF2FA0-877A-46CE-84CE-B662CD17C760}"/>
              </a:ext>
            </a:extLst>
          </p:cNvPr>
          <p:cNvSpPr>
            <a:spLocks noGrp="1"/>
          </p:cNvSpPr>
          <p:nvPr>
            <p:ph type="body" sz="quarter" idx="14"/>
          </p:nvPr>
        </p:nvSpPr>
        <p:spPr>
          <a:xfrm>
            <a:off x="3815255" y="2127958"/>
            <a:ext cx="8092966" cy="3975101"/>
          </a:xfrm>
        </p:spPr>
        <p:txBody>
          <a:bodyPr/>
          <a:lstStyle/>
          <a:p>
            <a:pPr fontAlgn="base"/>
            <a:r>
              <a:rPr lang="en-IE" dirty="0"/>
              <a:t>What does it take to be a successful entrepreneur? It certainly helps to have strong technology skills or expertise in a key area, but these are not defining characteristics of entrepreneurship.</a:t>
            </a:r>
          </a:p>
          <a:p>
            <a:pPr fontAlgn="base"/>
            <a:r>
              <a:rPr lang="en-IE" dirty="0"/>
              <a:t>Instead, the key qualities are traits such as creativity, the ability to keep going in the face of hardship, and the social skills needed to build great teams.</a:t>
            </a:r>
          </a:p>
          <a:p>
            <a:pPr fontAlgn="base"/>
            <a:r>
              <a:rPr lang="en-IE" dirty="0"/>
              <a:t>If you want to start a business, it's essential to learn the specific skills that underpin these qualities. In the section, which follows we will look at some of the must have traits and skills of successful entrepreneurs.</a:t>
            </a:r>
          </a:p>
          <a:p>
            <a:pPr fontAlgn="base"/>
            <a:endParaRPr lang="en-IE" sz="1400" dirty="0"/>
          </a:p>
          <a:p>
            <a:r>
              <a:rPr lang="en-IE" sz="1400" dirty="0">
                <a:hlinkClick r:id="rId2"/>
              </a:rPr>
              <a:t>https://medium.com/swlh/10-must-have-traits-of-a-successful-entrepreneur-d46519452b0e</a:t>
            </a:r>
            <a:r>
              <a:rPr lang="en-IE" sz="1400" dirty="0"/>
              <a:t> </a:t>
            </a:r>
          </a:p>
        </p:txBody>
      </p:sp>
      <p:pic>
        <p:nvPicPr>
          <p:cNvPr id="9" name="Picture 8" descr="A person looking at a computer&#10;&#10;Description automatically generated">
            <a:extLst>
              <a:ext uri="{FF2B5EF4-FFF2-40B4-BE49-F238E27FC236}">
                <a16:creationId xmlns:a16="http://schemas.microsoft.com/office/drawing/2014/main" id="{64E14F39-116C-4390-A0B1-B486F3D1FD4E}"/>
              </a:ext>
            </a:extLst>
          </p:cNvPr>
          <p:cNvPicPr>
            <a:picLocks noChangeAspect="1"/>
          </p:cNvPicPr>
          <p:nvPr/>
        </p:nvPicPr>
        <p:blipFill>
          <a:blip r:embed="rId3">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16022" y="3689131"/>
            <a:ext cx="3625011" cy="2413928"/>
          </a:xfrm>
          <a:prstGeom prst="rect">
            <a:avLst/>
          </a:prstGeom>
        </p:spPr>
      </p:pic>
    </p:spTree>
    <p:extLst>
      <p:ext uri="{BB962C8B-B14F-4D97-AF65-F5344CB8AC3E}">
        <p14:creationId xmlns:p14="http://schemas.microsoft.com/office/powerpoint/2010/main" val="20601044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1A57574-3781-4C94-9E1E-C841B3886621}"/>
              </a:ext>
            </a:extLst>
          </p:cNvPr>
          <p:cNvSpPr>
            <a:spLocks noGrp="1"/>
          </p:cNvSpPr>
          <p:nvPr>
            <p:ph type="body" sz="quarter" idx="13"/>
          </p:nvPr>
        </p:nvSpPr>
        <p:spPr>
          <a:xfrm>
            <a:off x="3826424" y="562063"/>
            <a:ext cx="7407087" cy="1317072"/>
          </a:xfrm>
        </p:spPr>
        <p:txBody>
          <a:bodyPr>
            <a:normAutofit/>
          </a:bodyPr>
          <a:lstStyle/>
          <a:p>
            <a:pPr>
              <a:lnSpc>
                <a:spcPct val="120000"/>
              </a:lnSpc>
              <a:spcBef>
                <a:spcPts val="0"/>
              </a:spcBef>
            </a:pPr>
            <a:r>
              <a:rPr lang="en-IE" b="1" dirty="0">
                <a:solidFill>
                  <a:srgbClr val="E63275"/>
                </a:solidFill>
              </a:rPr>
              <a:t>Ciara </a:t>
            </a:r>
            <a:r>
              <a:rPr lang="en-IE" b="1" dirty="0" err="1">
                <a:solidFill>
                  <a:srgbClr val="E63275"/>
                </a:solidFill>
              </a:rPr>
              <a:t>Garvan</a:t>
            </a:r>
            <a:r>
              <a:rPr lang="en-IE" b="1" dirty="0">
                <a:solidFill>
                  <a:srgbClr val="E63275"/>
                </a:solidFill>
              </a:rPr>
              <a:t>, </a:t>
            </a:r>
            <a:r>
              <a:rPr lang="en-IE" b="1" dirty="0"/>
              <a:t>Girls in Tech</a:t>
            </a:r>
            <a:r>
              <a:rPr lang="en-IE" dirty="0"/>
              <a:t> (</a:t>
            </a:r>
            <a:r>
              <a:rPr lang="en-IE" b="1" dirty="0"/>
              <a:t>GIT</a:t>
            </a:r>
            <a:r>
              <a:rPr lang="en-IE" dirty="0"/>
              <a:t>)</a:t>
            </a:r>
          </a:p>
          <a:p>
            <a:pPr>
              <a:lnSpc>
                <a:spcPct val="120000"/>
              </a:lnSpc>
              <a:spcBef>
                <a:spcPts val="0"/>
              </a:spcBef>
            </a:pPr>
            <a:endParaRPr lang="en-IE" b="1" dirty="0">
              <a:solidFill>
                <a:srgbClr val="10B1A2"/>
              </a:solidFill>
            </a:endParaRPr>
          </a:p>
        </p:txBody>
      </p:sp>
      <p:sp>
        <p:nvSpPr>
          <p:cNvPr id="7" name="Text Placeholder 6">
            <a:extLst>
              <a:ext uri="{FF2B5EF4-FFF2-40B4-BE49-F238E27FC236}">
                <a16:creationId xmlns:a16="http://schemas.microsoft.com/office/drawing/2014/main" id="{B3F8BD46-6E27-40F6-8F7E-6502A7943A3E}"/>
              </a:ext>
            </a:extLst>
          </p:cNvPr>
          <p:cNvSpPr>
            <a:spLocks noGrp="1"/>
          </p:cNvSpPr>
          <p:nvPr>
            <p:ph type="body" sz="quarter" idx="14"/>
          </p:nvPr>
        </p:nvSpPr>
        <p:spPr>
          <a:xfrm>
            <a:off x="3826423" y="2117448"/>
            <a:ext cx="7742649" cy="3975101"/>
          </a:xfrm>
        </p:spPr>
        <p:txBody>
          <a:bodyPr/>
          <a:lstStyle/>
          <a:p>
            <a:r>
              <a:rPr lang="en-IE" b="1" dirty="0"/>
              <a:t>Coral Movasseli</a:t>
            </a:r>
            <a:r>
              <a:rPr lang="en-IE" dirty="0"/>
              <a:t> is the Managing Director of </a:t>
            </a:r>
            <a:r>
              <a:rPr lang="en-IE" b="1" dirty="0"/>
              <a:t>Girls in Tech Dublin</a:t>
            </a:r>
            <a:r>
              <a:rPr lang="en-IE" dirty="0"/>
              <a:t>. The company has grown to be the largest organisation of its kind in the country and, in early 2019, it hosted the first Women in Tech hackathon in Ireland. </a:t>
            </a:r>
          </a:p>
          <a:p>
            <a:r>
              <a:rPr lang="en-IE" b="1" dirty="0"/>
              <a:t>GIT</a:t>
            </a:r>
            <a:r>
              <a:rPr lang="en-IE" dirty="0"/>
              <a:t> aims to accelerate the growth of innovative women entering into the high-tech industry and building start-ups. The business achieves this through the creation of proprietary, innovative programming, and strategic global partnerships.</a:t>
            </a:r>
          </a:p>
          <a:p>
            <a:r>
              <a:rPr lang="en-IE" sz="1200" dirty="0">
                <a:hlinkClick r:id="rId2"/>
              </a:rPr>
              <a:t>https://www.women-in-tech-dublin.com/blog/top-7-innovative-female-led-irish-startups</a:t>
            </a:r>
            <a:endParaRPr lang="en-IE" sz="1200" dirty="0"/>
          </a:p>
          <a:p>
            <a:endParaRPr lang="en-IE" sz="1200" dirty="0"/>
          </a:p>
        </p:txBody>
      </p:sp>
      <p:pic>
        <p:nvPicPr>
          <p:cNvPr id="7170" name="Picture 2" descr="Coral Movasseli (1)">
            <a:extLst>
              <a:ext uri="{FF2B5EF4-FFF2-40B4-BE49-F238E27FC236}">
                <a16:creationId xmlns:a16="http://schemas.microsoft.com/office/drawing/2014/main" id="{F51E9993-B4A6-446A-A68A-EA03EB312F5A}"/>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478172" y="3238150"/>
            <a:ext cx="2583810" cy="271427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53606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Placeholder 6">
            <a:hlinkClick r:id="rId2"/>
          </p:cNvPr>
          <p:cNvPicPr>
            <a:picLocks noGrp="1" noChangeAspect="1"/>
          </p:cNvPicPr>
          <p:nvPr>
            <p:ph type="pic" sz="quarter" idx="15"/>
          </p:nvPr>
        </p:nvPicPr>
        <p:blipFill>
          <a:blip r:embed="rId3" cstate="print">
            <a:extLst>
              <a:ext uri="{28A0092B-C50C-407E-A947-70E740481C1C}">
                <a14:useLocalDpi xmlns:a14="http://schemas.microsoft.com/office/drawing/2010/main"/>
              </a:ext>
            </a:extLst>
          </a:blip>
          <a:srcRect/>
          <a:stretch>
            <a:fillRect/>
          </a:stretch>
        </p:blipFill>
        <p:spPr/>
      </p:pic>
      <p:sp>
        <p:nvSpPr>
          <p:cNvPr id="4" name="Text Placeholder 3"/>
          <p:cNvSpPr>
            <a:spLocks noGrp="1"/>
          </p:cNvSpPr>
          <p:nvPr>
            <p:ph type="body" sz="quarter" idx="16"/>
          </p:nvPr>
        </p:nvSpPr>
        <p:spPr>
          <a:xfrm>
            <a:off x="275360" y="219648"/>
            <a:ext cx="7533825" cy="697353"/>
          </a:xfrm>
          <a:solidFill>
            <a:schemeClr val="bg1"/>
          </a:solidFill>
        </p:spPr>
        <p:txBody>
          <a:bodyPr rtlCol="0">
            <a:noAutofit/>
          </a:bodyPr>
          <a:lstStyle/>
          <a:p>
            <a:pPr>
              <a:defRPr/>
            </a:pPr>
            <a:r>
              <a:rPr lang="en-US" altLang="x-none" dirty="0">
                <a:solidFill>
                  <a:srgbClr val="10B1A2"/>
                </a:solidFill>
              </a:rPr>
              <a:t>Dr Anjali Jaiprakash - Medical &amp; Healthcare Robotics, ARC Centre of Excellence for Robotic Vision, QUT </a:t>
            </a:r>
          </a:p>
          <a:p>
            <a:pPr fontAlgn="auto">
              <a:spcAft>
                <a:spcPts val="0"/>
              </a:spcAft>
              <a:buFont typeface="Arial"/>
              <a:buNone/>
              <a:defRPr/>
            </a:pPr>
            <a:endParaRPr lang="en-US" dirty="0">
              <a:solidFill>
                <a:srgbClr val="E95273"/>
              </a:solidFill>
            </a:endParaRPr>
          </a:p>
        </p:txBody>
      </p:sp>
      <p:sp>
        <p:nvSpPr>
          <p:cNvPr id="74755" name="Text Placeholder 4"/>
          <p:cNvSpPr>
            <a:spLocks noGrp="1"/>
          </p:cNvSpPr>
          <p:nvPr>
            <p:ph type="body" sz="quarter" idx="17"/>
          </p:nvPr>
        </p:nvSpPr>
        <p:spPr>
          <a:xfrm>
            <a:off x="275360" y="1615338"/>
            <a:ext cx="6361734" cy="3642009"/>
          </a:xfrm>
        </p:spPr>
        <p:txBody>
          <a:bodyPr/>
          <a:lstStyle/>
          <a:p>
            <a:endParaRPr lang="en-US" altLang="x-none" b="1" dirty="0"/>
          </a:p>
          <a:p>
            <a:r>
              <a:rPr lang="en-US" altLang="x-none" dirty="0"/>
              <a:t>Anjali is developing robotic systems to support surgeons with knee arthroscopy and also a universal retinal diagnostic system.</a:t>
            </a:r>
            <a:endParaRPr lang="en-IE" altLang="x-none" dirty="0"/>
          </a:p>
          <a:p>
            <a:endParaRPr lang="en-US" altLang="x-none" dirty="0"/>
          </a:p>
        </p:txBody>
      </p:sp>
      <p:sp>
        <p:nvSpPr>
          <p:cNvPr id="8" name="Star: 6 Points 10"/>
          <p:cNvSpPr/>
          <p:nvPr/>
        </p:nvSpPr>
        <p:spPr>
          <a:xfrm>
            <a:off x="8086725" y="568325"/>
            <a:ext cx="1628775" cy="1885950"/>
          </a:xfrm>
          <a:prstGeom prst="star6">
            <a:avLst/>
          </a:prstGeom>
          <a:solidFill>
            <a:srgbClr val="10B1A2"/>
          </a:solidFill>
          <a:ln w="28575">
            <a:solidFill>
              <a:schemeClr val="bg1"/>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eaLnBrk="1" fontAlgn="auto" hangingPunct="1">
              <a:lnSpc>
                <a:spcPts val="1700"/>
              </a:lnSpc>
              <a:spcBef>
                <a:spcPts val="0"/>
              </a:spcBef>
              <a:spcAft>
                <a:spcPts val="0"/>
              </a:spcAft>
              <a:defRPr/>
            </a:pPr>
            <a:r>
              <a:rPr lang="en-IE" dirty="0"/>
              <a:t>CLICK TO SEE FULL </a:t>
            </a:r>
            <a:r>
              <a:rPr lang="en-IE" b="1" dirty="0"/>
              <a:t>VIDEO</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ext Placeholder 6"/>
          <p:cNvSpPr>
            <a:spLocks noGrp="1"/>
          </p:cNvSpPr>
          <p:nvPr>
            <p:ph type="body" sz="quarter" idx="14"/>
          </p:nvPr>
        </p:nvSpPr>
        <p:spPr/>
        <p:txBody>
          <a:bodyPr>
            <a:normAutofit fontScale="92500" lnSpcReduction="20000"/>
          </a:bodyPr>
          <a:lstStyle/>
          <a:p>
            <a:r>
              <a:rPr lang="en-US" altLang="x-none" sz="8900" dirty="0"/>
              <a:t>”</a:t>
            </a:r>
          </a:p>
        </p:txBody>
      </p:sp>
      <p:sp>
        <p:nvSpPr>
          <p:cNvPr id="8" name="Text Placeholder 7"/>
          <p:cNvSpPr>
            <a:spLocks noGrp="1"/>
          </p:cNvSpPr>
          <p:nvPr>
            <p:ph type="body" sz="quarter" idx="15"/>
          </p:nvPr>
        </p:nvSpPr>
        <p:spPr/>
        <p:txBody>
          <a:bodyPr rtlCol="0">
            <a:normAutofit fontScale="92500" lnSpcReduction="10000"/>
          </a:bodyPr>
          <a:lstStyle/>
          <a:p>
            <a:pPr fontAlgn="auto">
              <a:spcAft>
                <a:spcPts val="0"/>
              </a:spcAft>
              <a:buFont typeface="Arial"/>
              <a:buNone/>
              <a:defRPr/>
            </a:pPr>
            <a:r>
              <a:rPr lang="en-US" dirty="0"/>
              <a:t>“</a:t>
            </a:r>
          </a:p>
        </p:txBody>
      </p:sp>
      <p:sp>
        <p:nvSpPr>
          <p:cNvPr id="75779" name="Text Placeholder 5"/>
          <p:cNvSpPr>
            <a:spLocks noGrp="1"/>
          </p:cNvSpPr>
          <p:nvPr>
            <p:ph type="body" sz="quarter" idx="13"/>
          </p:nvPr>
        </p:nvSpPr>
        <p:spPr/>
        <p:txBody>
          <a:bodyPr/>
          <a:lstStyle/>
          <a:p>
            <a:r>
              <a:rPr lang="en-IE" altLang="x-none" dirty="0"/>
              <a:t>We want to give surgeons affordable precise tools and robotic systems that they can use in surgeries to enhance their abilities</a:t>
            </a:r>
            <a:endParaRPr lang="en-US" altLang="x-none" dirty="0"/>
          </a:p>
        </p:txBody>
      </p:sp>
      <p:pic>
        <p:nvPicPr>
          <p:cNvPr id="14" name="Picture Placeholder 13"/>
          <p:cNvPicPr>
            <a:picLocks noGrp="1" noChangeAspect="1"/>
          </p:cNvPicPr>
          <p:nvPr>
            <p:ph type="pic" sz="quarter" idx="4294967295"/>
          </p:nvPr>
        </p:nvPicPr>
        <p:blipFill rotWithShape="1">
          <a:blip r:embed="rId2" cstate="print">
            <a:extLst>
              <a:ext uri="{28A0092B-C50C-407E-A947-70E740481C1C}">
                <a14:useLocalDpi xmlns:a14="http://schemas.microsoft.com/office/drawing/2010/main"/>
              </a:ext>
            </a:extLst>
          </a:blip>
          <a:srcRect l="16056" r="19484"/>
          <a:stretch/>
        </p:blipFill>
        <p:spPr>
          <a:xfrm>
            <a:off x="7635501" y="-15875"/>
            <a:ext cx="4546974" cy="6858000"/>
          </a:xfrm>
        </p:spPr>
      </p:pic>
      <p:sp>
        <p:nvSpPr>
          <p:cNvPr id="75781" name="Rectangle 14"/>
          <p:cNvSpPr>
            <a:spLocks noChangeArrowheads="1"/>
          </p:cNvSpPr>
          <p:nvPr/>
        </p:nvSpPr>
        <p:spPr bwMode="auto">
          <a:xfrm>
            <a:off x="360363" y="5259388"/>
            <a:ext cx="56848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algn="ctr" eaLnBrk="1" hangingPunct="1"/>
            <a:r>
              <a:rPr lang="en-US" altLang="x-none" b="1" dirty="0">
                <a:solidFill>
                  <a:schemeClr val="bg1"/>
                </a:solidFill>
              </a:rPr>
              <a:t>DR ANJALI JAIPRAKASH - </a:t>
            </a:r>
            <a:r>
              <a:rPr lang="en-US" altLang="x-none" dirty="0">
                <a:solidFill>
                  <a:schemeClr val="bg1"/>
                </a:solidFill>
              </a:rPr>
              <a:t>Medical &amp; Healthcare Robotics, ARC Centre of Excellence for Robotic Vision, QUT</a:t>
            </a:r>
            <a:endParaRPr lang="en-IE" altLang="x-none" dirty="0">
              <a:solidFill>
                <a:schemeClr val="bg1"/>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ext Placeholder 5"/>
          <p:cNvSpPr>
            <a:spLocks noGrp="1"/>
          </p:cNvSpPr>
          <p:nvPr>
            <p:ph type="body" sz="quarter" idx="13"/>
          </p:nvPr>
        </p:nvSpPr>
        <p:spPr>
          <a:solidFill>
            <a:schemeClr val="bg1"/>
          </a:solidFill>
        </p:spPr>
        <p:txBody>
          <a:bodyPr>
            <a:normAutofit fontScale="77500" lnSpcReduction="20000"/>
          </a:bodyPr>
          <a:lstStyle/>
          <a:p>
            <a:pPr marL="266700"/>
            <a:r>
              <a:rPr lang="en-IE" altLang="x-none" dirty="0">
                <a:solidFill>
                  <a:srgbClr val="E95273"/>
                </a:solidFill>
              </a:rPr>
              <a:t>Dr Catherine Ball, Multiple Start Up Owner, Author &amp; Entrepreneur Supporter</a:t>
            </a:r>
          </a:p>
        </p:txBody>
      </p:sp>
      <p:sp>
        <p:nvSpPr>
          <p:cNvPr id="76802" name="Text Placeholder 6"/>
          <p:cNvSpPr>
            <a:spLocks noGrp="1"/>
          </p:cNvSpPr>
          <p:nvPr>
            <p:ph type="body" sz="quarter" idx="14"/>
          </p:nvPr>
        </p:nvSpPr>
        <p:spPr>
          <a:xfrm>
            <a:off x="0" y="5548649"/>
            <a:ext cx="12192000" cy="1309351"/>
          </a:xfrm>
          <a:solidFill>
            <a:schemeClr val="bg1"/>
          </a:solidFill>
        </p:spPr>
        <p:txBody>
          <a:bodyPr anchor="ctr"/>
          <a:lstStyle/>
          <a:p>
            <a:r>
              <a:rPr lang="en-IE" altLang="x-none" sz="2000" dirty="0">
                <a:solidFill>
                  <a:srgbClr val="10B1A2"/>
                </a:solidFill>
              </a:rPr>
              <a:t>Dr Catherine Ball – Environmental Engineer, Entrepreneur CEO &amp; Co-founder, SheFlies, &amp; World of Drones Congress.  </a:t>
            </a:r>
          </a:p>
          <a:p>
            <a:r>
              <a:rPr lang="en-IE" altLang="x-none" sz="2000" dirty="0"/>
              <a:t>Catherine works on projects where </a:t>
            </a:r>
            <a:r>
              <a:rPr lang="en-IE" altLang="x-none" sz="2000" dirty="0">
                <a:hlinkClick r:id="rId2"/>
              </a:rPr>
              <a:t>#Drones</a:t>
            </a:r>
            <a:r>
              <a:rPr lang="en-IE" altLang="x-none" sz="2000" dirty="0"/>
              <a:t>, </a:t>
            </a:r>
            <a:r>
              <a:rPr lang="en-IE" altLang="x-none" sz="2000" dirty="0">
                <a:hlinkClick r:id="rId3"/>
              </a:rPr>
              <a:t>#Robotics</a:t>
            </a:r>
            <a:r>
              <a:rPr lang="en-IE" altLang="x-none" sz="2000" dirty="0"/>
              <a:t> and </a:t>
            </a:r>
            <a:r>
              <a:rPr lang="en-IE" altLang="x-none" sz="2000" dirty="0">
                <a:hlinkClick r:id="rId4"/>
              </a:rPr>
              <a:t>#Tech</a:t>
            </a:r>
            <a:r>
              <a:rPr lang="en-IE" altLang="x-none" sz="2000" dirty="0"/>
              <a:t> meet environmental protection and more</a:t>
            </a:r>
            <a:endParaRPr lang="en-US" altLang="x-none" sz="2000" dirty="0"/>
          </a:p>
        </p:txBody>
      </p:sp>
      <p:pic>
        <p:nvPicPr>
          <p:cNvPr id="76803" name="Picture Placeholder 8">
            <a:hlinkClick r:id="rId5"/>
          </p:cNvPr>
          <p:cNvPicPr>
            <a:picLocks noGrp="1" noChangeAspect="1"/>
          </p:cNvPicPr>
          <p:nvPr>
            <p:ph type="pic" sz="quarter" idx="15"/>
          </p:nvPr>
        </p:nvPicPr>
        <p:blipFill>
          <a:blip r:embed="rId6" cstate="print">
            <a:extLst>
              <a:ext uri="{28A0092B-C50C-407E-A947-70E740481C1C}">
                <a14:useLocalDpi xmlns:a14="http://schemas.microsoft.com/office/drawing/2010/main"/>
              </a:ext>
            </a:extLst>
          </a:blip>
          <a:srcRect t="888" b="888"/>
          <a:stretch>
            <a:fillRect/>
          </a:stretch>
        </p:blipFill>
        <p:spPr/>
      </p:pic>
      <p:sp>
        <p:nvSpPr>
          <p:cNvPr id="10" name="Star: 6 Points 10"/>
          <p:cNvSpPr/>
          <p:nvPr/>
        </p:nvSpPr>
        <p:spPr>
          <a:xfrm>
            <a:off x="1811174" y="2142687"/>
            <a:ext cx="1628775" cy="1885950"/>
          </a:xfrm>
          <a:prstGeom prst="star6">
            <a:avLst/>
          </a:prstGeom>
          <a:solidFill>
            <a:srgbClr val="10B1A2"/>
          </a:solidFill>
          <a:ln w="28575">
            <a:solidFill>
              <a:schemeClr val="bg1"/>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eaLnBrk="1" fontAlgn="auto" hangingPunct="1">
              <a:lnSpc>
                <a:spcPts val="1700"/>
              </a:lnSpc>
              <a:spcBef>
                <a:spcPts val="0"/>
              </a:spcBef>
              <a:spcAft>
                <a:spcPts val="0"/>
              </a:spcAft>
              <a:defRPr/>
            </a:pPr>
            <a:r>
              <a:rPr lang="en-IE" dirty="0"/>
              <a:t>CLICK TO SEE FULL </a:t>
            </a:r>
            <a:r>
              <a:rPr lang="en-IE" b="1" dirty="0"/>
              <a:t>VIDEO</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8" name="Text Placeholder 6"/>
          <p:cNvSpPr>
            <a:spLocks noGrp="1"/>
          </p:cNvSpPr>
          <p:nvPr>
            <p:ph type="body" sz="quarter" idx="14"/>
          </p:nvPr>
        </p:nvSpPr>
        <p:spPr/>
        <p:txBody>
          <a:bodyPr>
            <a:normAutofit fontScale="92500" lnSpcReduction="20000"/>
          </a:bodyPr>
          <a:lstStyle/>
          <a:p>
            <a:r>
              <a:rPr lang="en-US" altLang="x-none" sz="8900" dirty="0"/>
              <a:t>”</a:t>
            </a:r>
          </a:p>
        </p:txBody>
      </p:sp>
      <p:sp>
        <p:nvSpPr>
          <p:cNvPr id="12" name="Text Placeholder 7"/>
          <p:cNvSpPr>
            <a:spLocks noGrp="1"/>
          </p:cNvSpPr>
          <p:nvPr>
            <p:ph type="body" sz="quarter" idx="15"/>
          </p:nvPr>
        </p:nvSpPr>
        <p:spPr/>
        <p:txBody>
          <a:bodyPr rtlCol="0">
            <a:normAutofit fontScale="92500" lnSpcReduction="10000"/>
          </a:bodyPr>
          <a:lstStyle/>
          <a:p>
            <a:pPr fontAlgn="auto">
              <a:spcAft>
                <a:spcPts val="0"/>
              </a:spcAft>
              <a:buFont typeface="Arial"/>
              <a:buNone/>
              <a:defRPr/>
            </a:pPr>
            <a:r>
              <a:rPr lang="en-US" dirty="0"/>
              <a:t>“</a:t>
            </a:r>
          </a:p>
        </p:txBody>
      </p:sp>
      <p:sp>
        <p:nvSpPr>
          <p:cNvPr id="5" name="Text Placeholder 4"/>
          <p:cNvSpPr>
            <a:spLocks noGrp="1"/>
          </p:cNvSpPr>
          <p:nvPr>
            <p:ph type="body" sz="quarter" idx="13"/>
          </p:nvPr>
        </p:nvSpPr>
        <p:spPr/>
        <p:txBody>
          <a:bodyPr rtlCol="0">
            <a:normAutofit fontScale="92500" lnSpcReduction="10000"/>
          </a:bodyPr>
          <a:lstStyle/>
          <a:p>
            <a:pPr fontAlgn="auto">
              <a:spcAft>
                <a:spcPts val="0"/>
              </a:spcAft>
              <a:buFont typeface="Arial"/>
              <a:buNone/>
              <a:defRPr/>
            </a:pPr>
            <a:r>
              <a:rPr lang="en-IE" sz="3200" dirty="0"/>
              <a:t>I have 5 of my own start ups currently operating. One Planet Woman is a business that I started to provide mentoring and sustainability guidance as well as start up advice</a:t>
            </a:r>
          </a:p>
        </p:txBody>
      </p:sp>
      <p:pic>
        <p:nvPicPr>
          <p:cNvPr id="10" name="Picture Placeholder 9"/>
          <p:cNvPicPr>
            <a:picLocks noGrp="1" noChangeAspect="1"/>
          </p:cNvPicPr>
          <p:nvPr>
            <p:ph type="pic" sz="quarter" idx="4294967295"/>
          </p:nvPr>
        </p:nvPicPr>
        <p:blipFill rotWithShape="1">
          <a:blip r:embed="rId2" cstate="print">
            <a:extLst>
              <a:ext uri="{28A0092B-C50C-407E-A947-70E740481C1C}">
                <a14:useLocalDpi xmlns:a14="http://schemas.microsoft.com/office/drawing/2010/main"/>
              </a:ext>
            </a:extLst>
          </a:blip>
          <a:srcRect l="6638" r="13413"/>
          <a:stretch/>
        </p:blipFill>
        <p:spPr>
          <a:xfrm>
            <a:off x="6607206" y="0"/>
            <a:ext cx="5584794" cy="6858000"/>
          </a:xfrm>
        </p:spPr>
      </p:pic>
      <p:sp>
        <p:nvSpPr>
          <p:cNvPr id="77827" name="Rectangle 8"/>
          <p:cNvSpPr>
            <a:spLocks noChangeArrowheads="1"/>
          </p:cNvSpPr>
          <p:nvPr/>
        </p:nvSpPr>
        <p:spPr bwMode="auto">
          <a:xfrm>
            <a:off x="614363" y="5043488"/>
            <a:ext cx="469741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algn="ctr" eaLnBrk="1" hangingPunct="1"/>
            <a:r>
              <a:rPr lang="en-IE" altLang="x-none" b="1" dirty="0">
                <a:solidFill>
                  <a:schemeClr val="bg1"/>
                </a:solidFill>
              </a:rPr>
              <a:t>DR CATHERINE BALL </a:t>
            </a:r>
            <a:r>
              <a:rPr lang="en-IE" altLang="x-none" dirty="0">
                <a:solidFill>
                  <a:schemeClr val="bg1"/>
                </a:solidFill>
              </a:rPr>
              <a:t>– Environmental Engineer, Entrepreneur CEO &amp; Co-founder, SheFlies, &amp; World of Drones Congress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Placeholder 9">
            <a:hlinkClick r:id="rId2"/>
          </p:cNvPr>
          <p:cNvPicPr>
            <a:picLocks noGrp="1" noChangeAspect="1"/>
          </p:cNvPicPr>
          <p:nvPr>
            <p:ph type="pic" sz="quarter" idx="15"/>
          </p:nvPr>
        </p:nvPicPr>
        <p:blipFill>
          <a:blip r:embed="rId3" cstate="print">
            <a:extLst>
              <a:ext uri="{28A0092B-C50C-407E-A947-70E740481C1C}">
                <a14:useLocalDpi xmlns:a14="http://schemas.microsoft.com/office/drawing/2010/main"/>
              </a:ext>
            </a:extLst>
          </a:blip>
          <a:srcRect/>
          <a:stretch>
            <a:fillRect/>
          </a:stretch>
        </p:blipFill>
        <p:spPr/>
      </p:pic>
      <p:sp>
        <p:nvSpPr>
          <p:cNvPr id="78851" name="Text Placeholder 6"/>
          <p:cNvSpPr>
            <a:spLocks noGrp="1"/>
          </p:cNvSpPr>
          <p:nvPr>
            <p:ph type="body" sz="quarter" idx="17"/>
          </p:nvPr>
        </p:nvSpPr>
        <p:spPr/>
        <p:txBody>
          <a:bodyPr/>
          <a:lstStyle/>
          <a:p>
            <a:br>
              <a:rPr lang="en-IE" altLang="x-none" dirty="0"/>
            </a:br>
            <a:r>
              <a:rPr lang="en-IE" altLang="x-none" i="1" dirty="0"/>
              <a:t>‘</a:t>
            </a:r>
            <a:r>
              <a:rPr lang="en-US" altLang="x-none" i="1" dirty="0"/>
              <a:t>I like number crunching but at the same time I care about people and I think if I just be myself, if I’m genuine in my values and behavior that can also allow me to thrive being a business owner’</a:t>
            </a:r>
            <a:endParaRPr lang="en-IE" altLang="x-none" i="1" dirty="0"/>
          </a:p>
          <a:p>
            <a:endParaRPr lang="en-US" altLang="x-none" dirty="0"/>
          </a:p>
        </p:txBody>
      </p:sp>
      <p:sp>
        <p:nvSpPr>
          <p:cNvPr id="9" name="Star: 6 Points 10"/>
          <p:cNvSpPr/>
          <p:nvPr/>
        </p:nvSpPr>
        <p:spPr>
          <a:xfrm>
            <a:off x="7820025" y="387350"/>
            <a:ext cx="1628775" cy="1885950"/>
          </a:xfrm>
          <a:prstGeom prst="star6">
            <a:avLst/>
          </a:prstGeom>
          <a:solidFill>
            <a:srgbClr val="10B1A2"/>
          </a:solidFill>
          <a:ln w="28575">
            <a:solidFill>
              <a:schemeClr val="bg1"/>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eaLnBrk="1" fontAlgn="auto" hangingPunct="1">
              <a:lnSpc>
                <a:spcPts val="1700"/>
              </a:lnSpc>
              <a:spcBef>
                <a:spcPts val="0"/>
              </a:spcBef>
              <a:spcAft>
                <a:spcPts val="0"/>
              </a:spcAft>
              <a:defRPr/>
            </a:pPr>
            <a:r>
              <a:rPr lang="en-IE" dirty="0"/>
              <a:t>CLICK TO SEE FULL </a:t>
            </a:r>
            <a:r>
              <a:rPr lang="en-IE" b="1" dirty="0"/>
              <a:t>VIDEO</a:t>
            </a:r>
          </a:p>
        </p:txBody>
      </p:sp>
      <p:sp>
        <p:nvSpPr>
          <p:cNvPr id="3" name="Text Placeholder 2">
            <a:extLst>
              <a:ext uri="{FF2B5EF4-FFF2-40B4-BE49-F238E27FC236}">
                <a16:creationId xmlns:a16="http://schemas.microsoft.com/office/drawing/2014/main" id="{7AF2AC05-41D8-4DC0-949B-35DACC644B4F}"/>
              </a:ext>
            </a:extLst>
          </p:cNvPr>
          <p:cNvSpPr>
            <a:spLocks noGrp="1"/>
          </p:cNvSpPr>
          <p:nvPr>
            <p:ph type="body" sz="quarter" idx="16"/>
          </p:nvPr>
        </p:nvSpPr>
        <p:spPr>
          <a:xfrm>
            <a:off x="643223" y="630622"/>
            <a:ext cx="6361734" cy="1145986"/>
          </a:xfrm>
        </p:spPr>
        <p:txBody>
          <a:bodyPr>
            <a:normAutofit fontScale="92500"/>
          </a:bodyPr>
          <a:lstStyle/>
          <a:p>
            <a:r>
              <a:rPr lang="en-IE" altLang="x-none" dirty="0">
                <a:solidFill>
                  <a:srgbClr val="10B1A2"/>
                </a:solidFill>
              </a:rPr>
              <a:t>Emily de la Pena – Civil Engineer &amp; Entrepreneur, Founder Coding Kids </a:t>
            </a:r>
          </a:p>
          <a:p>
            <a:endParaRPr lang="en-IE"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6" name="Text Placeholder 6"/>
          <p:cNvSpPr>
            <a:spLocks noGrp="1"/>
          </p:cNvSpPr>
          <p:nvPr>
            <p:ph type="body" sz="quarter" idx="14"/>
          </p:nvPr>
        </p:nvSpPr>
        <p:spPr/>
        <p:txBody>
          <a:bodyPr>
            <a:normAutofit fontScale="92500" lnSpcReduction="20000"/>
          </a:bodyPr>
          <a:lstStyle/>
          <a:p>
            <a:r>
              <a:rPr lang="en-US" altLang="x-none" sz="8900" dirty="0"/>
              <a:t>”</a:t>
            </a:r>
          </a:p>
        </p:txBody>
      </p:sp>
      <p:sp>
        <p:nvSpPr>
          <p:cNvPr id="13" name="Text Placeholder 7"/>
          <p:cNvSpPr>
            <a:spLocks noGrp="1"/>
          </p:cNvSpPr>
          <p:nvPr>
            <p:ph type="body" sz="quarter" idx="15"/>
          </p:nvPr>
        </p:nvSpPr>
        <p:spPr/>
        <p:txBody>
          <a:bodyPr rtlCol="0">
            <a:normAutofit fontScale="92500" lnSpcReduction="10000"/>
          </a:bodyPr>
          <a:lstStyle/>
          <a:p>
            <a:pPr fontAlgn="auto">
              <a:spcAft>
                <a:spcPts val="0"/>
              </a:spcAft>
              <a:buFont typeface="Arial"/>
              <a:buNone/>
              <a:defRPr/>
            </a:pPr>
            <a:r>
              <a:rPr lang="en-US" dirty="0"/>
              <a:t>“</a:t>
            </a:r>
          </a:p>
        </p:txBody>
      </p:sp>
      <p:sp>
        <p:nvSpPr>
          <p:cNvPr id="79874" name="Text Placeholder 4"/>
          <p:cNvSpPr>
            <a:spLocks noGrp="1"/>
          </p:cNvSpPr>
          <p:nvPr>
            <p:ph type="body" sz="quarter" idx="13"/>
          </p:nvPr>
        </p:nvSpPr>
        <p:spPr/>
        <p:txBody>
          <a:bodyPr/>
          <a:lstStyle/>
          <a:p>
            <a:r>
              <a:rPr lang="en-IE" altLang="x-none" dirty="0"/>
              <a:t>There are a lot of stories     that when you are in business you’ve got to hustle and have a big extroverted personality but that’s not me, I’m introverted</a:t>
            </a:r>
          </a:p>
        </p:txBody>
      </p:sp>
      <p:pic>
        <p:nvPicPr>
          <p:cNvPr id="9" name="Picture Placeholder 8"/>
          <p:cNvPicPr>
            <a:picLocks noGrp="1" noChangeAspect="1"/>
          </p:cNvPicPr>
          <p:nvPr>
            <p:ph type="pic" sz="quarter" idx="4294967295"/>
          </p:nvPr>
        </p:nvPicPr>
        <p:blipFill rotWithShape="1">
          <a:blip r:embed="rId2" cstate="print">
            <a:extLst>
              <a:ext uri="{28A0092B-C50C-407E-A947-70E740481C1C}">
                <a14:useLocalDpi xmlns:a14="http://schemas.microsoft.com/office/drawing/2010/main"/>
              </a:ext>
            </a:extLst>
          </a:blip>
          <a:srcRect/>
          <a:stretch/>
        </p:blipFill>
        <p:spPr>
          <a:xfrm>
            <a:off x="7659037" y="-15875"/>
            <a:ext cx="4532963" cy="6858000"/>
          </a:xfrm>
        </p:spPr>
      </p:pic>
      <p:sp>
        <p:nvSpPr>
          <p:cNvPr id="79875" name="Rectangle 10"/>
          <p:cNvSpPr>
            <a:spLocks noChangeArrowheads="1"/>
          </p:cNvSpPr>
          <p:nvPr/>
        </p:nvSpPr>
        <p:spPr bwMode="auto">
          <a:xfrm>
            <a:off x="342900" y="5094288"/>
            <a:ext cx="52546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algn="ctr" eaLnBrk="1" hangingPunct="1"/>
            <a:r>
              <a:rPr lang="en-IE" altLang="x-none" b="1" dirty="0">
                <a:solidFill>
                  <a:schemeClr val="bg1"/>
                </a:solidFill>
              </a:rPr>
              <a:t>EMILY DE LA PENA </a:t>
            </a:r>
            <a:endParaRPr lang="en-IE" altLang="x-none" dirty="0">
              <a:solidFill>
                <a:schemeClr val="bg1"/>
              </a:solidFill>
            </a:endParaRPr>
          </a:p>
          <a:p>
            <a:pPr algn="ctr" eaLnBrk="1" hangingPunct="1"/>
            <a:r>
              <a:rPr lang="en-IE" altLang="x-none" dirty="0">
                <a:solidFill>
                  <a:schemeClr val="bg1"/>
                </a:solidFill>
              </a:rPr>
              <a:t>Civil Engineer &amp; Entrepreneur, Founder Coding Kids</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ext Placeholder 5"/>
          <p:cNvSpPr>
            <a:spLocks noGrp="1"/>
          </p:cNvSpPr>
          <p:nvPr>
            <p:ph type="body" sz="quarter" idx="13"/>
          </p:nvPr>
        </p:nvSpPr>
        <p:spPr>
          <a:solidFill>
            <a:schemeClr val="bg1"/>
          </a:solidFill>
        </p:spPr>
        <p:txBody>
          <a:bodyPr/>
          <a:lstStyle/>
          <a:p>
            <a:pPr indent="177800"/>
            <a:r>
              <a:rPr lang="en-IE" altLang="x-none" b="1" dirty="0">
                <a:solidFill>
                  <a:srgbClr val="E95273"/>
                </a:solidFill>
              </a:rPr>
              <a:t>The Co-Founders</a:t>
            </a:r>
          </a:p>
          <a:p>
            <a:pPr indent="177800"/>
            <a:endParaRPr lang="en-US" altLang="x-none" dirty="0">
              <a:solidFill>
                <a:srgbClr val="E95273"/>
              </a:solidFill>
            </a:endParaRPr>
          </a:p>
        </p:txBody>
      </p:sp>
      <p:sp>
        <p:nvSpPr>
          <p:cNvPr id="80898" name="Text Placeholder 6"/>
          <p:cNvSpPr>
            <a:spLocks noGrp="1"/>
          </p:cNvSpPr>
          <p:nvPr>
            <p:ph type="body" sz="quarter" idx="14"/>
          </p:nvPr>
        </p:nvSpPr>
        <p:spPr>
          <a:xfrm>
            <a:off x="0" y="1045042"/>
            <a:ext cx="12192000" cy="5889158"/>
          </a:xfrm>
          <a:solidFill>
            <a:schemeClr val="bg1"/>
          </a:solidFill>
        </p:spPr>
        <p:txBody>
          <a:bodyPr/>
          <a:lstStyle/>
          <a:p>
            <a:r>
              <a:rPr lang="en-IE" altLang="x-none" sz="2200" dirty="0">
                <a:solidFill>
                  <a:srgbClr val="10B1A2"/>
                </a:solidFill>
              </a:rPr>
              <a:t>Dr Kate Lomas – Biopsicist &amp; Co-founder, Inventor &amp; Chief Technology Officer, Hemideina </a:t>
            </a:r>
          </a:p>
          <a:p>
            <a:r>
              <a:rPr lang="en-IE" altLang="x-none" sz="2200" dirty="0">
                <a:solidFill>
                  <a:srgbClr val="10B1A2"/>
                </a:solidFill>
              </a:rPr>
              <a:t>Dr Elizabeth Williams – Chemist &amp; Co-founder &amp; Chief Executive Officer, Hemideina </a:t>
            </a:r>
          </a:p>
          <a:p>
            <a:endParaRPr lang="en-IE" altLang="x-none" sz="2200" dirty="0">
              <a:solidFill>
                <a:srgbClr val="10B1A2"/>
              </a:solidFill>
            </a:endParaRPr>
          </a:p>
          <a:p>
            <a:endParaRPr lang="en-IE" altLang="x-none" sz="2200" dirty="0">
              <a:solidFill>
                <a:srgbClr val="F26942"/>
              </a:solidFill>
            </a:endParaRPr>
          </a:p>
          <a:p>
            <a:endParaRPr lang="en-IE" altLang="x-none" sz="2200" dirty="0">
              <a:solidFill>
                <a:srgbClr val="F26942"/>
              </a:solidFill>
            </a:endParaRPr>
          </a:p>
          <a:p>
            <a:endParaRPr lang="en-IE" altLang="x-none" sz="2200" dirty="0">
              <a:solidFill>
                <a:srgbClr val="F26942"/>
              </a:solidFill>
            </a:endParaRPr>
          </a:p>
          <a:p>
            <a:endParaRPr lang="en-IE" altLang="x-none" sz="2200" dirty="0">
              <a:solidFill>
                <a:srgbClr val="F26942"/>
              </a:solidFill>
            </a:endParaRPr>
          </a:p>
          <a:p>
            <a:endParaRPr lang="en-IE" altLang="x-none" sz="2200" dirty="0">
              <a:solidFill>
                <a:srgbClr val="F26942"/>
              </a:solidFill>
            </a:endParaRPr>
          </a:p>
          <a:p>
            <a:endParaRPr lang="en-IE" altLang="x-none" sz="2200" dirty="0">
              <a:solidFill>
                <a:srgbClr val="F26942"/>
              </a:solidFill>
            </a:endParaRPr>
          </a:p>
          <a:p>
            <a:endParaRPr lang="en-IE" altLang="x-none" sz="2200" dirty="0">
              <a:solidFill>
                <a:srgbClr val="F26942"/>
              </a:solidFill>
            </a:endParaRPr>
          </a:p>
          <a:p>
            <a:endParaRPr lang="en-IE" altLang="x-none" sz="2200" dirty="0">
              <a:solidFill>
                <a:srgbClr val="F26942"/>
              </a:solidFill>
            </a:endParaRPr>
          </a:p>
          <a:p>
            <a:r>
              <a:rPr lang="en-IE" altLang="x-none" sz="2200" dirty="0"/>
              <a:t>Kate discovered a new insect hearing organ that has inspired her to revolutionise the cochlear implant, she partnered with Liz to Co-found a MedTech start-up.</a:t>
            </a:r>
            <a:endParaRPr lang="en-IE" altLang="x-none" sz="2200" i="1" dirty="0"/>
          </a:p>
          <a:p>
            <a:endParaRPr lang="en-US" altLang="x-none" sz="2200" dirty="0"/>
          </a:p>
        </p:txBody>
      </p:sp>
      <p:pic>
        <p:nvPicPr>
          <p:cNvPr id="80899" name="Picture Placeholder 8">
            <a:hlinkClick r:id="rId2"/>
          </p:cNvPr>
          <p:cNvPicPr>
            <a:picLocks noGrp="1" noChangeAspect="1"/>
          </p:cNvPicPr>
          <p:nvPr>
            <p:ph type="pic" sz="quarter" idx="15"/>
          </p:nvPr>
        </p:nvPicPr>
        <p:blipFill>
          <a:blip r:embed="rId3" cstate="print">
            <a:extLst>
              <a:ext uri="{28A0092B-C50C-407E-A947-70E740481C1C}">
                <a14:useLocalDpi xmlns:a14="http://schemas.microsoft.com/office/drawing/2010/main"/>
              </a:ext>
            </a:extLst>
          </a:blip>
          <a:srcRect l="2840" r="2840"/>
          <a:stretch>
            <a:fillRect/>
          </a:stretch>
        </p:blipFill>
        <p:spPr/>
      </p:pic>
      <p:sp>
        <p:nvSpPr>
          <p:cNvPr id="10" name="Star: 6 Points 10"/>
          <p:cNvSpPr/>
          <p:nvPr/>
        </p:nvSpPr>
        <p:spPr>
          <a:xfrm>
            <a:off x="9286875" y="2689565"/>
            <a:ext cx="1628775" cy="1885950"/>
          </a:xfrm>
          <a:prstGeom prst="star6">
            <a:avLst/>
          </a:prstGeom>
          <a:solidFill>
            <a:srgbClr val="10B1A2"/>
          </a:solidFill>
          <a:ln w="28575">
            <a:solidFill>
              <a:schemeClr val="bg1"/>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eaLnBrk="1" fontAlgn="auto" hangingPunct="1">
              <a:lnSpc>
                <a:spcPts val="1700"/>
              </a:lnSpc>
              <a:spcBef>
                <a:spcPts val="0"/>
              </a:spcBef>
              <a:spcAft>
                <a:spcPts val="0"/>
              </a:spcAft>
              <a:defRPr/>
            </a:pPr>
            <a:r>
              <a:rPr lang="en-IE" dirty="0"/>
              <a:t>CLICK TO SEE FULL </a:t>
            </a:r>
            <a:r>
              <a:rPr lang="en-IE" b="1" dirty="0"/>
              <a:t>VIDEO</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6"/>
          </p:nvPr>
        </p:nvSpPr>
        <p:spPr>
          <a:xfrm>
            <a:off x="6489700" y="387350"/>
            <a:ext cx="5384800" cy="1244600"/>
          </a:xfrm>
          <a:solidFill>
            <a:schemeClr val="bg1"/>
          </a:solidFill>
        </p:spPr>
        <p:txBody>
          <a:bodyPr rtlCol="0"/>
          <a:lstStyle/>
          <a:p>
            <a:pPr marL="266700" fontAlgn="auto">
              <a:spcAft>
                <a:spcPts val="0"/>
              </a:spcAft>
              <a:buFont typeface="Arial"/>
              <a:buNone/>
              <a:defRPr/>
            </a:pPr>
            <a:r>
              <a:rPr lang="en-IE" b="1" dirty="0">
                <a:solidFill>
                  <a:srgbClr val="E95273"/>
                </a:solidFill>
              </a:rPr>
              <a:t>The Inventor &amp;            Multiple Trier</a:t>
            </a:r>
          </a:p>
          <a:p>
            <a:pPr fontAlgn="auto">
              <a:spcAft>
                <a:spcPts val="0"/>
              </a:spcAft>
              <a:buFont typeface="Arial"/>
              <a:buNone/>
              <a:defRPr/>
            </a:pPr>
            <a:endParaRPr lang="en-US" dirty="0">
              <a:solidFill>
                <a:srgbClr val="E95273"/>
              </a:solidFill>
            </a:endParaRPr>
          </a:p>
        </p:txBody>
      </p:sp>
      <p:sp>
        <p:nvSpPr>
          <p:cNvPr id="83970" name="Text Placeholder 6"/>
          <p:cNvSpPr>
            <a:spLocks noGrp="1"/>
          </p:cNvSpPr>
          <p:nvPr>
            <p:ph type="body" sz="quarter" idx="17"/>
          </p:nvPr>
        </p:nvSpPr>
        <p:spPr>
          <a:xfrm>
            <a:off x="6746875" y="1631950"/>
            <a:ext cx="4876800" cy="4449763"/>
          </a:xfrm>
        </p:spPr>
        <p:txBody>
          <a:bodyPr/>
          <a:lstStyle/>
          <a:p>
            <a:r>
              <a:rPr lang="en-IE" altLang="x-none" dirty="0">
                <a:solidFill>
                  <a:srgbClr val="10B1A2"/>
                </a:solidFill>
              </a:rPr>
              <a:t>Sarah Last – Biologist, Inventor, Entrepreneur, Co-founder and Chief Technology Officer, MimicTec Sarah is an AgTech inventor </a:t>
            </a:r>
          </a:p>
          <a:p>
            <a:r>
              <a:rPr lang="en-IE" altLang="x-none" dirty="0"/>
              <a:t>Sarah invented a device that encourages chick survival at early stages of life. Mimictec is an ethical agricultural company working in the poultry industry</a:t>
            </a:r>
            <a:endParaRPr lang="en-US" altLang="x-none" dirty="0"/>
          </a:p>
        </p:txBody>
      </p:sp>
      <p:pic>
        <p:nvPicPr>
          <p:cNvPr id="83971" name="Picture Placeholder 8">
            <a:hlinkClick r:id="rId2"/>
          </p:cNvPr>
          <p:cNvPicPr>
            <a:picLocks noGrp="1" noChangeAspect="1"/>
          </p:cNvPicPr>
          <p:nvPr>
            <p:ph type="pic" sz="quarter" idx="18"/>
          </p:nvPr>
        </p:nvPicPr>
        <p:blipFill>
          <a:blip r:embed="rId3" cstate="print">
            <a:extLst>
              <a:ext uri="{28A0092B-C50C-407E-A947-70E740481C1C}">
                <a14:useLocalDpi xmlns:a14="http://schemas.microsoft.com/office/drawing/2010/main"/>
              </a:ext>
            </a:extLst>
          </a:blip>
          <a:srcRect t="888" b="888"/>
          <a:stretch>
            <a:fillRect/>
          </a:stretch>
        </p:blipFill>
        <p:spPr>
          <a:xfrm>
            <a:off x="-1588" y="1908175"/>
            <a:ext cx="5665788" cy="3478213"/>
          </a:xfrm>
        </p:spPr>
      </p:pic>
      <p:sp>
        <p:nvSpPr>
          <p:cNvPr id="10" name="Star: 6 Points 10"/>
          <p:cNvSpPr/>
          <p:nvPr/>
        </p:nvSpPr>
        <p:spPr>
          <a:xfrm>
            <a:off x="3178175" y="387350"/>
            <a:ext cx="1628775" cy="1885950"/>
          </a:xfrm>
          <a:prstGeom prst="star6">
            <a:avLst/>
          </a:prstGeom>
          <a:solidFill>
            <a:srgbClr val="10B1A2"/>
          </a:solidFill>
          <a:ln w="28575">
            <a:solidFill>
              <a:schemeClr val="bg1"/>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eaLnBrk="1" fontAlgn="auto" hangingPunct="1">
              <a:lnSpc>
                <a:spcPts val="1700"/>
              </a:lnSpc>
              <a:spcBef>
                <a:spcPts val="0"/>
              </a:spcBef>
              <a:spcAft>
                <a:spcPts val="0"/>
              </a:spcAft>
              <a:defRPr/>
            </a:pPr>
            <a:r>
              <a:rPr lang="en-IE" dirty="0"/>
              <a:t>CLICK TO SEE FULL </a:t>
            </a:r>
            <a:r>
              <a:rPr lang="en-IE" b="1" dirty="0"/>
              <a:t>VIDEO</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6" name="Text Placeholder 6"/>
          <p:cNvSpPr>
            <a:spLocks noGrp="1"/>
          </p:cNvSpPr>
          <p:nvPr>
            <p:ph type="body" sz="quarter" idx="14"/>
          </p:nvPr>
        </p:nvSpPr>
        <p:spPr/>
        <p:txBody>
          <a:bodyPr>
            <a:normAutofit fontScale="92500" lnSpcReduction="20000"/>
          </a:bodyPr>
          <a:lstStyle/>
          <a:p>
            <a:r>
              <a:rPr lang="en-US" altLang="x-none" sz="8900" dirty="0"/>
              <a:t>” </a:t>
            </a:r>
          </a:p>
        </p:txBody>
      </p:sp>
      <p:sp>
        <p:nvSpPr>
          <p:cNvPr id="13" name="Text Placeholder 7"/>
          <p:cNvSpPr>
            <a:spLocks noGrp="1"/>
          </p:cNvSpPr>
          <p:nvPr>
            <p:ph type="body" sz="quarter" idx="15"/>
          </p:nvPr>
        </p:nvSpPr>
        <p:spPr/>
        <p:txBody>
          <a:bodyPr rtlCol="0">
            <a:normAutofit fontScale="92500" lnSpcReduction="10000"/>
          </a:bodyPr>
          <a:lstStyle/>
          <a:p>
            <a:pPr fontAlgn="auto">
              <a:spcAft>
                <a:spcPts val="0"/>
              </a:spcAft>
              <a:buFont typeface="Arial"/>
              <a:buNone/>
              <a:defRPr/>
            </a:pPr>
            <a:r>
              <a:rPr lang="en-US" dirty="0"/>
              <a:t>“</a:t>
            </a:r>
          </a:p>
        </p:txBody>
      </p:sp>
      <p:sp>
        <p:nvSpPr>
          <p:cNvPr id="10" name="Text Placeholder 4"/>
          <p:cNvSpPr>
            <a:spLocks noGrp="1"/>
          </p:cNvSpPr>
          <p:nvPr>
            <p:ph type="body" sz="quarter" idx="13"/>
          </p:nvPr>
        </p:nvSpPr>
        <p:spPr/>
        <p:txBody>
          <a:bodyPr rtlCol="0">
            <a:normAutofit fontScale="85000" lnSpcReduction="20000"/>
          </a:bodyPr>
          <a:lstStyle/>
          <a:p>
            <a:pPr fontAlgn="auto">
              <a:lnSpc>
                <a:spcPct val="110000"/>
              </a:lnSpc>
              <a:spcAft>
                <a:spcPts val="0"/>
              </a:spcAft>
              <a:buFont typeface="Arial"/>
              <a:buNone/>
              <a:defRPr/>
            </a:pPr>
            <a:r>
              <a:rPr lang="en-IE" sz="3200" dirty="0"/>
              <a:t>I’d tried a couple of business ideas… I got a masters of Entrepreneurship. One day somebody mentioned that when animals are less stressed they are more productive, it was my aha moment</a:t>
            </a:r>
            <a:endParaRPr lang="en-IE" dirty="0"/>
          </a:p>
        </p:txBody>
      </p:sp>
      <p:pic>
        <p:nvPicPr>
          <p:cNvPr id="9" name="Picture Placeholder 8"/>
          <p:cNvPicPr>
            <a:picLocks noGrp="1" noChangeAspect="1"/>
          </p:cNvPicPr>
          <p:nvPr>
            <p:ph type="pic" sz="quarter" idx="4294967295"/>
          </p:nvPr>
        </p:nvPicPr>
        <p:blipFill>
          <a:blip r:embed="rId2" cstate="print">
            <a:extLst>
              <a:ext uri="{28A0092B-C50C-407E-A947-70E740481C1C}">
                <a14:useLocalDpi xmlns:a14="http://schemas.microsoft.com/office/drawing/2010/main"/>
              </a:ext>
            </a:extLst>
          </a:blip>
          <a:srcRect l="8245" r="8245"/>
          <a:stretch>
            <a:fillRect/>
          </a:stretch>
        </p:blipFill>
        <p:spPr>
          <a:xfrm>
            <a:off x="6134100" y="-15875"/>
            <a:ext cx="6057900" cy="6858000"/>
          </a:xfrm>
        </p:spPr>
      </p:pic>
      <p:sp>
        <p:nvSpPr>
          <p:cNvPr id="84995" name="Rectangle 10"/>
          <p:cNvSpPr>
            <a:spLocks noChangeArrowheads="1"/>
          </p:cNvSpPr>
          <p:nvPr/>
        </p:nvSpPr>
        <p:spPr bwMode="auto">
          <a:xfrm>
            <a:off x="621563" y="5134314"/>
            <a:ext cx="519167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algn="ctr" eaLnBrk="1" hangingPunct="1"/>
            <a:r>
              <a:rPr lang="en-IE" altLang="x-none" b="1" dirty="0">
                <a:solidFill>
                  <a:schemeClr val="bg1"/>
                </a:solidFill>
              </a:rPr>
              <a:t>SARAH LAST </a:t>
            </a:r>
          </a:p>
          <a:p>
            <a:pPr algn="ctr" eaLnBrk="1" hangingPunct="1"/>
            <a:r>
              <a:rPr lang="en-IE" altLang="x-none" dirty="0">
                <a:solidFill>
                  <a:schemeClr val="bg1"/>
                </a:solidFill>
              </a:rPr>
              <a:t>Biologist, Inventor, Entrepreneur, Co-founder and </a:t>
            </a:r>
          </a:p>
          <a:p>
            <a:pPr algn="ctr" eaLnBrk="1" hangingPunct="1"/>
            <a:r>
              <a:rPr lang="en-IE" altLang="x-none" dirty="0">
                <a:solidFill>
                  <a:schemeClr val="bg1"/>
                </a:solidFill>
              </a:rPr>
              <a:t>Chief Technology Officer,  MimicTec Sarah is an AgTech inventor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6A61CAB-DAE9-4147-8872-886098A2BE9D}"/>
              </a:ext>
            </a:extLst>
          </p:cNvPr>
          <p:cNvSpPr>
            <a:spLocks noGrp="1"/>
          </p:cNvSpPr>
          <p:nvPr>
            <p:ph type="body" sz="quarter" idx="13"/>
          </p:nvPr>
        </p:nvSpPr>
        <p:spPr>
          <a:xfrm>
            <a:off x="3783724" y="595619"/>
            <a:ext cx="7785347" cy="1109508"/>
          </a:xfrm>
        </p:spPr>
        <p:txBody>
          <a:bodyPr>
            <a:normAutofit/>
          </a:bodyPr>
          <a:lstStyle/>
          <a:p>
            <a:r>
              <a:rPr lang="en-IE" b="1" dirty="0">
                <a:solidFill>
                  <a:srgbClr val="E63275"/>
                </a:solidFill>
              </a:rPr>
              <a:t>Must Have Traits &amp; Skills of a Successful Entrepreneur</a:t>
            </a:r>
          </a:p>
          <a:p>
            <a:endParaRPr lang="en-IE" dirty="0"/>
          </a:p>
        </p:txBody>
      </p:sp>
      <p:sp>
        <p:nvSpPr>
          <p:cNvPr id="6" name="Text Placeholder 5">
            <a:extLst>
              <a:ext uri="{FF2B5EF4-FFF2-40B4-BE49-F238E27FC236}">
                <a16:creationId xmlns:a16="http://schemas.microsoft.com/office/drawing/2014/main" id="{07AA9F2B-DA16-4A32-AD74-F911BBDE3849}"/>
              </a:ext>
            </a:extLst>
          </p:cNvPr>
          <p:cNvSpPr>
            <a:spLocks noGrp="1"/>
          </p:cNvSpPr>
          <p:nvPr>
            <p:ph type="body" sz="quarter" idx="15"/>
          </p:nvPr>
        </p:nvSpPr>
        <p:spPr>
          <a:xfrm>
            <a:off x="3699545" y="2127058"/>
            <a:ext cx="4062441" cy="3960000"/>
          </a:xfrm>
        </p:spPr>
        <p:txBody>
          <a:bodyPr/>
          <a:lstStyle/>
          <a:p>
            <a:r>
              <a:rPr lang="en-IE" b="1" dirty="0">
                <a:solidFill>
                  <a:srgbClr val="E63275"/>
                </a:solidFill>
              </a:rPr>
              <a:t>Traits</a:t>
            </a:r>
          </a:p>
          <a:p>
            <a:pPr marL="457200" indent="-457200">
              <a:lnSpc>
                <a:spcPct val="100000"/>
              </a:lnSpc>
              <a:spcBef>
                <a:spcPts val="0"/>
              </a:spcBef>
              <a:buFont typeface="+mj-lt"/>
              <a:buAutoNum type="arabicPeriod"/>
            </a:pPr>
            <a:r>
              <a:rPr lang="en-IE" dirty="0"/>
              <a:t>Passion</a:t>
            </a:r>
          </a:p>
          <a:p>
            <a:pPr marL="457200" indent="-457200">
              <a:lnSpc>
                <a:spcPct val="100000"/>
              </a:lnSpc>
              <a:spcBef>
                <a:spcPts val="0"/>
              </a:spcBef>
              <a:buFont typeface="+mj-lt"/>
              <a:buAutoNum type="arabicPeriod"/>
            </a:pPr>
            <a:r>
              <a:rPr lang="en-IE" dirty="0"/>
              <a:t>Strong Work Ethic</a:t>
            </a:r>
          </a:p>
          <a:p>
            <a:pPr marL="457200" indent="-457200">
              <a:lnSpc>
                <a:spcPct val="100000"/>
              </a:lnSpc>
              <a:spcBef>
                <a:spcPts val="0"/>
              </a:spcBef>
              <a:buFont typeface="+mj-lt"/>
              <a:buAutoNum type="arabicPeriod"/>
            </a:pPr>
            <a:r>
              <a:rPr lang="en-IE" dirty="0"/>
              <a:t>Strong People Skills</a:t>
            </a:r>
          </a:p>
          <a:p>
            <a:pPr marL="457200" indent="-457200">
              <a:lnSpc>
                <a:spcPct val="100000"/>
              </a:lnSpc>
              <a:spcBef>
                <a:spcPts val="0"/>
              </a:spcBef>
              <a:buFont typeface="+mj-lt"/>
              <a:buAutoNum type="arabicPeriod"/>
            </a:pPr>
            <a:r>
              <a:rPr lang="en-IE" dirty="0"/>
              <a:t>Determination</a:t>
            </a:r>
          </a:p>
          <a:p>
            <a:pPr marL="457200" indent="-457200">
              <a:lnSpc>
                <a:spcPct val="100000"/>
              </a:lnSpc>
              <a:spcBef>
                <a:spcPts val="0"/>
              </a:spcBef>
              <a:buFont typeface="+mj-lt"/>
              <a:buAutoNum type="arabicPeriod"/>
            </a:pPr>
            <a:r>
              <a:rPr lang="en-IE" dirty="0"/>
              <a:t>Creativity </a:t>
            </a:r>
          </a:p>
          <a:p>
            <a:pPr marL="457200" indent="-457200">
              <a:lnSpc>
                <a:spcPct val="100000"/>
              </a:lnSpc>
              <a:spcBef>
                <a:spcPts val="0"/>
              </a:spcBef>
              <a:buFont typeface="+mj-lt"/>
              <a:buAutoNum type="arabicPeriod"/>
            </a:pPr>
            <a:r>
              <a:rPr lang="en-IE" dirty="0"/>
              <a:t>Competitiveness</a:t>
            </a:r>
          </a:p>
          <a:p>
            <a:pPr marL="457200" indent="-457200">
              <a:lnSpc>
                <a:spcPct val="100000"/>
              </a:lnSpc>
              <a:spcBef>
                <a:spcPts val="0"/>
              </a:spcBef>
              <a:buFont typeface="+mj-lt"/>
              <a:buAutoNum type="arabicPeriod"/>
            </a:pPr>
            <a:r>
              <a:rPr lang="en-IE" dirty="0"/>
              <a:t>Self Starter</a:t>
            </a:r>
          </a:p>
          <a:p>
            <a:pPr marL="457200" indent="-457200">
              <a:lnSpc>
                <a:spcPct val="100000"/>
              </a:lnSpc>
              <a:spcBef>
                <a:spcPts val="0"/>
              </a:spcBef>
              <a:buFont typeface="+mj-lt"/>
              <a:buAutoNum type="arabicPeriod"/>
            </a:pPr>
            <a:r>
              <a:rPr lang="en-IE" dirty="0"/>
              <a:t>Open Minded</a:t>
            </a:r>
          </a:p>
          <a:p>
            <a:pPr marL="457200" indent="-457200">
              <a:lnSpc>
                <a:spcPct val="100000"/>
              </a:lnSpc>
              <a:spcBef>
                <a:spcPts val="0"/>
              </a:spcBef>
              <a:buFont typeface="+mj-lt"/>
              <a:buAutoNum type="arabicPeriod"/>
            </a:pPr>
            <a:r>
              <a:rPr lang="en-IE" dirty="0"/>
              <a:t>Confidence</a:t>
            </a:r>
          </a:p>
          <a:p>
            <a:pPr marL="457200" indent="-457200">
              <a:lnSpc>
                <a:spcPct val="100000"/>
              </a:lnSpc>
              <a:spcBef>
                <a:spcPts val="0"/>
              </a:spcBef>
              <a:buFont typeface="+mj-lt"/>
              <a:buAutoNum type="arabicPeriod"/>
            </a:pPr>
            <a:r>
              <a:rPr lang="en-IE" dirty="0"/>
              <a:t>Disciplined</a:t>
            </a:r>
          </a:p>
          <a:p>
            <a:pPr>
              <a:lnSpc>
                <a:spcPct val="100000"/>
              </a:lnSpc>
              <a:spcBef>
                <a:spcPts val="0"/>
              </a:spcBef>
            </a:pPr>
            <a:r>
              <a:rPr lang="en-IE" sz="1200" dirty="0">
                <a:hlinkClick r:id="rId2"/>
              </a:rPr>
              <a:t>https://medium.com/swlh/10-must-have-traits-of-a-successful-entrepreneur-d46519452b0e</a:t>
            </a:r>
            <a:endParaRPr lang="en-IE" sz="1200" dirty="0"/>
          </a:p>
          <a:p>
            <a:pPr marL="457200" indent="-457200">
              <a:lnSpc>
                <a:spcPct val="100000"/>
              </a:lnSpc>
              <a:spcBef>
                <a:spcPts val="0"/>
              </a:spcBef>
              <a:buFont typeface="+mj-lt"/>
              <a:buAutoNum type="arabicPeriod"/>
            </a:pPr>
            <a:endParaRPr lang="en-IE" dirty="0"/>
          </a:p>
        </p:txBody>
      </p:sp>
      <p:sp>
        <p:nvSpPr>
          <p:cNvPr id="7" name="Text Placeholder 6">
            <a:extLst>
              <a:ext uri="{FF2B5EF4-FFF2-40B4-BE49-F238E27FC236}">
                <a16:creationId xmlns:a16="http://schemas.microsoft.com/office/drawing/2014/main" id="{1D2CF61E-E21F-472A-9C0C-E59F1B8A0FE2}"/>
              </a:ext>
            </a:extLst>
          </p:cNvPr>
          <p:cNvSpPr>
            <a:spLocks noGrp="1"/>
          </p:cNvSpPr>
          <p:nvPr>
            <p:ph type="body" sz="quarter" idx="16"/>
          </p:nvPr>
        </p:nvSpPr>
        <p:spPr>
          <a:xfrm>
            <a:off x="7600426" y="2107839"/>
            <a:ext cx="4591574" cy="4687244"/>
          </a:xfrm>
          <a:solidFill>
            <a:schemeClr val="bg1"/>
          </a:solidFill>
        </p:spPr>
        <p:txBody>
          <a:bodyPr/>
          <a:lstStyle/>
          <a:p>
            <a:r>
              <a:rPr lang="en-IE" b="1" dirty="0">
                <a:solidFill>
                  <a:srgbClr val="E63275"/>
                </a:solidFill>
              </a:rPr>
              <a:t>Skills</a:t>
            </a:r>
          </a:p>
          <a:p>
            <a:pPr marL="457200" indent="-457200">
              <a:lnSpc>
                <a:spcPct val="100000"/>
              </a:lnSpc>
              <a:spcBef>
                <a:spcPts val="0"/>
              </a:spcBef>
              <a:buFont typeface="+mj-lt"/>
              <a:buAutoNum type="arabicPeriod"/>
            </a:pPr>
            <a:r>
              <a:rPr lang="en-IE" dirty="0"/>
              <a:t>Research</a:t>
            </a:r>
          </a:p>
          <a:p>
            <a:pPr marL="457200" indent="-457200">
              <a:lnSpc>
                <a:spcPct val="100000"/>
              </a:lnSpc>
              <a:spcBef>
                <a:spcPts val="0"/>
              </a:spcBef>
              <a:buFont typeface="+mj-lt"/>
              <a:buAutoNum type="arabicPeriod"/>
            </a:pPr>
            <a:r>
              <a:rPr lang="en-IE" dirty="0"/>
              <a:t>Focus</a:t>
            </a:r>
          </a:p>
          <a:p>
            <a:pPr marL="457200" indent="-457200">
              <a:lnSpc>
                <a:spcPct val="100000"/>
              </a:lnSpc>
              <a:spcBef>
                <a:spcPts val="0"/>
              </a:spcBef>
              <a:buFont typeface="+mj-lt"/>
              <a:buAutoNum type="arabicPeriod"/>
            </a:pPr>
            <a:r>
              <a:rPr lang="en-IE" dirty="0"/>
              <a:t>Learning</a:t>
            </a:r>
          </a:p>
          <a:p>
            <a:pPr marL="457200" indent="-457200">
              <a:lnSpc>
                <a:spcPct val="100000"/>
              </a:lnSpc>
              <a:spcBef>
                <a:spcPts val="0"/>
              </a:spcBef>
              <a:buFont typeface="+mj-lt"/>
              <a:buAutoNum type="arabicPeriod"/>
            </a:pPr>
            <a:r>
              <a:rPr lang="en-IE" dirty="0"/>
              <a:t>Communication</a:t>
            </a:r>
          </a:p>
          <a:p>
            <a:pPr marL="457200" indent="-457200">
              <a:lnSpc>
                <a:spcPct val="100000"/>
              </a:lnSpc>
              <a:spcBef>
                <a:spcPts val="0"/>
              </a:spcBef>
              <a:buFont typeface="+mj-lt"/>
              <a:buAutoNum type="arabicPeriod"/>
            </a:pPr>
            <a:r>
              <a:rPr lang="en-IE" dirty="0"/>
              <a:t>Cash Management</a:t>
            </a:r>
          </a:p>
          <a:p>
            <a:pPr marL="457200" indent="-457200">
              <a:lnSpc>
                <a:spcPct val="100000"/>
              </a:lnSpc>
              <a:spcBef>
                <a:spcPts val="0"/>
              </a:spcBef>
              <a:buFont typeface="+mj-lt"/>
              <a:buAutoNum type="arabicPeriod"/>
            </a:pPr>
            <a:r>
              <a:rPr lang="en-IE" dirty="0"/>
              <a:t>Problem Solving</a:t>
            </a:r>
          </a:p>
          <a:p>
            <a:pPr marL="457200" indent="-457200">
              <a:lnSpc>
                <a:spcPct val="100000"/>
              </a:lnSpc>
              <a:spcBef>
                <a:spcPts val="0"/>
              </a:spcBef>
              <a:buFont typeface="+mj-lt"/>
              <a:buAutoNum type="arabicPeriod"/>
            </a:pPr>
            <a:r>
              <a:rPr lang="en-IE" dirty="0"/>
              <a:t>Risk Taking</a:t>
            </a:r>
          </a:p>
          <a:p>
            <a:pPr marL="457200" indent="-457200">
              <a:lnSpc>
                <a:spcPct val="100000"/>
              </a:lnSpc>
              <a:spcBef>
                <a:spcPts val="0"/>
              </a:spcBef>
              <a:buFont typeface="+mj-lt"/>
              <a:buAutoNum type="arabicPeriod"/>
            </a:pPr>
            <a:r>
              <a:rPr lang="en-IE" dirty="0"/>
              <a:t>Time Management</a:t>
            </a:r>
          </a:p>
          <a:p>
            <a:pPr marL="457200" indent="-457200">
              <a:lnSpc>
                <a:spcPct val="100000"/>
              </a:lnSpc>
              <a:spcBef>
                <a:spcPts val="0"/>
              </a:spcBef>
              <a:buFont typeface="+mj-lt"/>
              <a:buAutoNum type="arabicPeriod"/>
            </a:pPr>
            <a:r>
              <a:rPr lang="en-IE" dirty="0"/>
              <a:t>People Management</a:t>
            </a:r>
          </a:p>
          <a:p>
            <a:r>
              <a:rPr lang="en-IE" sz="1200" dirty="0">
                <a:hlinkClick r:id="rId3"/>
              </a:rPr>
              <a:t>https://www.entrepreneur.com/article/249137</a:t>
            </a:r>
            <a:r>
              <a:rPr lang="en-IE" sz="1200" dirty="0"/>
              <a:t> </a:t>
            </a:r>
          </a:p>
          <a:p>
            <a:endParaRPr lang="en-IE" sz="1200" dirty="0"/>
          </a:p>
        </p:txBody>
      </p:sp>
      <p:pic>
        <p:nvPicPr>
          <p:cNvPr id="3" name="Picture 2" descr="A person with collar shirt&#10;&#10;Description automatically generated">
            <a:extLst>
              <a:ext uri="{FF2B5EF4-FFF2-40B4-BE49-F238E27FC236}">
                <a16:creationId xmlns:a16="http://schemas.microsoft.com/office/drawing/2014/main" id="{7F25AF82-902A-4A49-AF4F-AA1AD562FE30}"/>
              </a:ext>
            </a:extLst>
          </p:cNvPr>
          <p:cNvPicPr>
            <a:picLocks noChangeAspect="1"/>
          </p:cNvPicPr>
          <p:nvPr/>
        </p:nvPicPr>
        <p:blipFill>
          <a:blip r:embed="rId4">
            <a:extLst>
              <a:ext uri="{28A0092B-C50C-407E-A947-70E740481C1C}">
                <a14:useLocalDpi xmlns:a14="http://schemas.microsoft.com/office/drawing/2010/main"/>
              </a:ext>
              <a:ext uri="{837473B0-CC2E-450A-ABE3-18F120FF3D39}">
                <a1611:picAttrSrcUrl xmlns:a1611="http://schemas.microsoft.com/office/drawing/2016/11/main" r:id="rId5"/>
              </a:ext>
            </a:extLst>
          </a:blip>
          <a:stretch>
            <a:fillRect/>
          </a:stretch>
        </p:blipFill>
        <p:spPr>
          <a:xfrm>
            <a:off x="79604" y="4451461"/>
            <a:ext cx="3181093" cy="2249487"/>
          </a:xfrm>
          <a:prstGeom prst="rect">
            <a:avLst/>
          </a:prstGeom>
        </p:spPr>
      </p:pic>
    </p:spTree>
    <p:extLst>
      <p:ext uri="{BB962C8B-B14F-4D97-AF65-F5344CB8AC3E}">
        <p14:creationId xmlns:p14="http://schemas.microsoft.com/office/powerpoint/2010/main" val="35750913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p:txBody>
          <a:bodyPr/>
          <a:lstStyle/>
          <a:p>
            <a:r>
              <a:rPr lang="en-US" altLang="ja-JP" b="1" dirty="0">
                <a:solidFill>
                  <a:srgbClr val="E63275"/>
                </a:solidFill>
                <a:latin typeface="Calibri" charset="0"/>
                <a:ea typeface="MS PGothic" charset="-128"/>
              </a:rPr>
              <a:t>What I Have Learned?</a:t>
            </a:r>
            <a:endParaRPr lang="en-US" b="1" dirty="0">
              <a:solidFill>
                <a:srgbClr val="E63275"/>
              </a:solidFill>
            </a:endParaRPr>
          </a:p>
        </p:txBody>
      </p:sp>
      <p:sp>
        <p:nvSpPr>
          <p:cNvPr id="6" name="Text Placeholder 5"/>
          <p:cNvSpPr>
            <a:spLocks noGrp="1"/>
          </p:cNvSpPr>
          <p:nvPr>
            <p:ph type="body" sz="quarter" idx="14"/>
          </p:nvPr>
        </p:nvSpPr>
        <p:spPr>
          <a:xfrm>
            <a:off x="466723" y="2767595"/>
            <a:ext cx="11102348" cy="3975101"/>
          </a:xfrm>
          <a:solidFill>
            <a:schemeClr val="bg1"/>
          </a:solidFill>
        </p:spPr>
        <p:txBody>
          <a:bodyPr/>
          <a:lstStyle/>
          <a:p>
            <a:pPr marL="342900" indent="-342900">
              <a:spcBef>
                <a:spcPts val="400"/>
              </a:spcBef>
              <a:buClr>
                <a:srgbClr val="F26942"/>
              </a:buClr>
              <a:buFont typeface="Wingdings" panose="05000000000000000000" pitchFamily="2" charset="2"/>
              <a:buChar char="ü"/>
            </a:pPr>
            <a:r>
              <a:rPr kumimoji="1" lang="en-IE" altLang="ja-JP" dirty="0">
                <a:solidFill>
                  <a:srgbClr val="525252"/>
                </a:solidFill>
              </a:rPr>
              <a:t>I know there is no ‘ideal’ entrepreneur personality to be successful. There are many different traits and skills. I should have a mix of good traits and skills such as being thrill-seeking, sociable, analytical, intuitive and creative…</a:t>
            </a:r>
          </a:p>
          <a:p>
            <a:pPr marL="342900" indent="-342900">
              <a:spcBef>
                <a:spcPts val="400"/>
              </a:spcBef>
              <a:buClr>
                <a:srgbClr val="F26942"/>
              </a:buClr>
              <a:buFont typeface="Wingdings" panose="05000000000000000000" pitchFamily="2" charset="2"/>
              <a:buChar char="ü"/>
            </a:pPr>
            <a:r>
              <a:rPr kumimoji="1" lang="en-IE" altLang="ja-JP" dirty="0">
                <a:solidFill>
                  <a:srgbClr val="525252"/>
                </a:solidFill>
              </a:rPr>
              <a:t>Now I have taken the entrepreneurial tests I am aware of what kind of entrepreneur I am and I of the different ways I can improve my entrepreneurial skills, traits and characteristics.</a:t>
            </a:r>
          </a:p>
          <a:p>
            <a:pPr marL="342900" indent="-342900">
              <a:spcBef>
                <a:spcPts val="400"/>
              </a:spcBef>
              <a:buClr>
                <a:srgbClr val="F26942"/>
              </a:buClr>
              <a:buFont typeface="Wingdings" panose="05000000000000000000" pitchFamily="2" charset="2"/>
              <a:buChar char="ü"/>
            </a:pPr>
            <a:r>
              <a:rPr kumimoji="1" lang="en-IE" altLang="ja-JP" dirty="0">
                <a:solidFill>
                  <a:srgbClr val="525252"/>
                </a:solidFill>
              </a:rPr>
              <a:t>I know how to stay on top of vital industry information to guide my future decisions, continue to further develop and evolve my business</a:t>
            </a:r>
          </a:p>
          <a:p>
            <a:pPr marL="342900" indent="-342900">
              <a:spcBef>
                <a:spcPts val="400"/>
              </a:spcBef>
              <a:buClr>
                <a:srgbClr val="F26942"/>
              </a:buClr>
              <a:buFont typeface="Wingdings" panose="05000000000000000000" pitchFamily="2" charset="2"/>
              <a:buChar char="ü"/>
            </a:pPr>
            <a:r>
              <a:rPr kumimoji="1" lang="en-IE" altLang="ja-JP" dirty="0">
                <a:solidFill>
                  <a:srgbClr val="525252"/>
                </a:solidFill>
              </a:rPr>
              <a:t>I am confident I can unlock my brilliance as a result of this Module</a:t>
            </a:r>
            <a:endParaRPr lang="en-US" altLang="ja-JP" dirty="0">
              <a:solidFill>
                <a:srgbClr val="525252"/>
              </a:solidFill>
            </a:endParaRPr>
          </a:p>
          <a:p>
            <a:pPr marL="342900" indent="-342900">
              <a:spcBef>
                <a:spcPts val="400"/>
              </a:spcBef>
              <a:buClr>
                <a:srgbClr val="F26942"/>
              </a:buClr>
              <a:buFont typeface="Wingdings" panose="05000000000000000000" pitchFamily="2" charset="2"/>
              <a:buChar char="ü"/>
            </a:pPr>
            <a:endParaRPr lang="en-US" dirty="0"/>
          </a:p>
        </p:txBody>
      </p:sp>
    </p:spTree>
    <p:extLst>
      <p:ext uri="{BB962C8B-B14F-4D97-AF65-F5344CB8AC3E}">
        <p14:creationId xmlns:p14="http://schemas.microsoft.com/office/powerpoint/2010/main" val="16351874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24621FF-CB89-4AC1-9640-6085732E2190}"/>
              </a:ext>
            </a:extLst>
          </p:cNvPr>
          <p:cNvSpPr>
            <a:spLocks noGrp="1"/>
          </p:cNvSpPr>
          <p:nvPr>
            <p:ph type="body" sz="quarter" idx="11"/>
          </p:nvPr>
        </p:nvSpPr>
        <p:spPr/>
        <p:txBody>
          <a:bodyPr/>
          <a:lstStyle/>
          <a:p>
            <a:r>
              <a:rPr lang="en-IE" b="1" dirty="0"/>
              <a:t>EXTRA LEARNING</a:t>
            </a:r>
          </a:p>
          <a:p>
            <a:r>
              <a:rPr lang="en-IE" sz="2400" b="1" dirty="0"/>
              <a:t>In this section we provide you with some extra information on the topics covered so you can delve deeper</a:t>
            </a:r>
          </a:p>
        </p:txBody>
      </p:sp>
    </p:spTree>
    <p:extLst>
      <p:ext uri="{BB962C8B-B14F-4D97-AF65-F5344CB8AC3E}">
        <p14:creationId xmlns:p14="http://schemas.microsoft.com/office/powerpoint/2010/main" val="703301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Placeholder 8">
            <a:hlinkClick r:id="rId2"/>
          </p:cNvPr>
          <p:cNvPicPr>
            <a:picLocks noGrp="1" noChangeAspect="1"/>
          </p:cNvPicPr>
          <p:nvPr>
            <p:ph type="pic" sz="quarter" idx="15"/>
          </p:nvPr>
        </p:nvPicPr>
        <p:blipFill>
          <a:blip r:embed="rId3" cstate="print">
            <a:extLst>
              <a:ext uri="{28A0092B-C50C-407E-A947-70E740481C1C}">
                <a14:useLocalDpi xmlns:a14="http://schemas.microsoft.com/office/drawing/2010/main"/>
              </a:ext>
            </a:extLst>
          </a:blip>
          <a:srcRect t="888" b="888"/>
          <a:stretch>
            <a:fillRect/>
          </a:stretch>
        </p:blipFill>
        <p:spPr>
          <a:xfrm>
            <a:off x="6513513" y="1878013"/>
            <a:ext cx="5665787" cy="3478212"/>
          </a:xfrm>
        </p:spPr>
      </p:pic>
      <p:sp>
        <p:nvSpPr>
          <p:cNvPr id="86018" name="Text Placeholder 5"/>
          <p:cNvSpPr>
            <a:spLocks noGrp="1"/>
          </p:cNvSpPr>
          <p:nvPr>
            <p:ph type="body" sz="quarter" idx="13"/>
          </p:nvPr>
        </p:nvSpPr>
        <p:spPr>
          <a:xfrm>
            <a:off x="292100" y="387350"/>
            <a:ext cx="5422900" cy="1244600"/>
          </a:xfrm>
          <a:solidFill>
            <a:schemeClr val="bg1"/>
          </a:solidFill>
        </p:spPr>
        <p:txBody>
          <a:bodyPr/>
          <a:lstStyle/>
          <a:p>
            <a:pPr marL="177800"/>
            <a:r>
              <a:rPr lang="en-IE" altLang="x-none" b="1" dirty="0">
                <a:solidFill>
                  <a:srgbClr val="E95273"/>
                </a:solidFill>
              </a:rPr>
              <a:t>The Innovative                 Capital Raisers</a:t>
            </a:r>
          </a:p>
        </p:txBody>
      </p:sp>
      <p:sp>
        <p:nvSpPr>
          <p:cNvPr id="86019" name="Text Placeholder 6"/>
          <p:cNvSpPr>
            <a:spLocks noGrp="1"/>
          </p:cNvSpPr>
          <p:nvPr>
            <p:ph type="body" sz="quarter" idx="14"/>
          </p:nvPr>
        </p:nvSpPr>
        <p:spPr>
          <a:xfrm>
            <a:off x="452438" y="1631950"/>
            <a:ext cx="4878387" cy="4449763"/>
          </a:xfrm>
        </p:spPr>
        <p:txBody>
          <a:bodyPr/>
          <a:lstStyle/>
          <a:p>
            <a:r>
              <a:rPr lang="en-IE" altLang="x-none" dirty="0">
                <a:solidFill>
                  <a:srgbClr val="10B1A2"/>
                </a:solidFill>
              </a:rPr>
              <a:t>Discussion Female STEM Panel: </a:t>
            </a:r>
          </a:p>
          <a:p>
            <a:endParaRPr lang="en-IE" altLang="x-none" dirty="0">
              <a:solidFill>
                <a:srgbClr val="10B1A2"/>
              </a:solidFill>
            </a:endParaRPr>
          </a:p>
          <a:p>
            <a:pPr marL="457200" indent="-457200">
              <a:buFont typeface="+mj-lt"/>
              <a:buAutoNum type="arabicPeriod"/>
            </a:pPr>
            <a:r>
              <a:rPr lang="en-IE" altLang="x-none" b="1" dirty="0"/>
              <a:t>Rema Subramania, </a:t>
            </a:r>
            <a:r>
              <a:rPr lang="en-IE" altLang="x-none" dirty="0"/>
              <a:t>Founder and Partner, Ankur Capital. </a:t>
            </a:r>
          </a:p>
          <a:p>
            <a:pPr marL="457200" indent="-457200">
              <a:buFont typeface="+mj-lt"/>
              <a:buAutoNum type="arabicPeriod"/>
            </a:pPr>
            <a:endParaRPr lang="en-IE" altLang="x-none" b="1" dirty="0"/>
          </a:p>
          <a:p>
            <a:pPr marL="457200" indent="-457200">
              <a:buFont typeface="+mj-lt"/>
              <a:buAutoNum type="arabicPeriod"/>
            </a:pPr>
            <a:r>
              <a:rPr lang="en-IE" altLang="x-none" b="1" dirty="0"/>
              <a:t>Anu Acharya, </a:t>
            </a:r>
            <a:r>
              <a:rPr lang="en-IE" altLang="x-none" dirty="0"/>
              <a:t>CEO Mapmygenome.</a:t>
            </a:r>
          </a:p>
          <a:p>
            <a:pPr marL="457200" indent="-457200">
              <a:buFont typeface="+mj-lt"/>
              <a:buAutoNum type="arabicPeriod"/>
            </a:pPr>
            <a:endParaRPr lang="en-IE" altLang="x-none" dirty="0"/>
          </a:p>
          <a:p>
            <a:pPr marL="457200" indent="-457200">
              <a:buFont typeface="+mj-lt"/>
              <a:buAutoNum type="arabicPeriod"/>
            </a:pPr>
            <a:r>
              <a:rPr lang="en-IE" altLang="x-none" b="1" dirty="0"/>
              <a:t>Shereen Salah Ahmed </a:t>
            </a:r>
            <a:r>
              <a:rPr lang="en-IE" altLang="x-none" dirty="0"/>
              <a:t>Manager, Incubation Centre.</a:t>
            </a:r>
          </a:p>
          <a:p>
            <a:endParaRPr lang="en-US" altLang="x-none" dirty="0"/>
          </a:p>
        </p:txBody>
      </p:sp>
      <p:sp>
        <p:nvSpPr>
          <p:cNvPr id="10" name="Star: 6 Points 10"/>
          <p:cNvSpPr/>
          <p:nvPr/>
        </p:nvSpPr>
        <p:spPr>
          <a:xfrm>
            <a:off x="10290175" y="158750"/>
            <a:ext cx="1628775" cy="1885950"/>
          </a:xfrm>
          <a:prstGeom prst="star6">
            <a:avLst/>
          </a:prstGeom>
          <a:solidFill>
            <a:srgbClr val="10B1A2"/>
          </a:solidFill>
          <a:ln w="28575">
            <a:solidFill>
              <a:schemeClr val="bg1"/>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eaLnBrk="1" fontAlgn="auto" hangingPunct="1">
              <a:lnSpc>
                <a:spcPts val="1700"/>
              </a:lnSpc>
              <a:spcBef>
                <a:spcPts val="0"/>
              </a:spcBef>
              <a:spcAft>
                <a:spcPts val="0"/>
              </a:spcAft>
              <a:defRPr/>
            </a:pPr>
            <a:r>
              <a:rPr lang="en-IE" dirty="0"/>
              <a:t>CLICK TO SEE FULL </a:t>
            </a:r>
            <a:r>
              <a:rPr lang="en-IE" b="1" dirty="0"/>
              <a:t>VIDEO</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6"/>
          </p:nvPr>
        </p:nvSpPr>
        <p:spPr>
          <a:xfrm>
            <a:off x="6746875" y="387350"/>
            <a:ext cx="4876800" cy="908050"/>
          </a:xfrm>
        </p:spPr>
        <p:txBody>
          <a:bodyPr rtlCol="0">
            <a:normAutofit fontScale="92500" lnSpcReduction="10000"/>
          </a:bodyPr>
          <a:lstStyle/>
          <a:p>
            <a:pPr fontAlgn="auto">
              <a:spcAft>
                <a:spcPts val="0"/>
              </a:spcAft>
              <a:buFont typeface="Arial"/>
              <a:buNone/>
              <a:defRPr/>
            </a:pPr>
            <a:r>
              <a:rPr lang="en-IE" b="1" dirty="0">
                <a:solidFill>
                  <a:srgbClr val="E95273"/>
                </a:solidFill>
              </a:rPr>
              <a:t>The Youngest Self Made Female STEM Billionaire</a:t>
            </a:r>
          </a:p>
          <a:p>
            <a:pPr fontAlgn="auto">
              <a:spcAft>
                <a:spcPts val="0"/>
              </a:spcAft>
              <a:buFont typeface="Arial"/>
              <a:buNone/>
              <a:defRPr/>
            </a:pPr>
            <a:endParaRPr lang="en-US" b="1" dirty="0">
              <a:solidFill>
                <a:srgbClr val="E95273"/>
              </a:solidFill>
            </a:endParaRPr>
          </a:p>
        </p:txBody>
      </p:sp>
      <p:sp>
        <p:nvSpPr>
          <p:cNvPr id="87042" name="Text Placeholder 5"/>
          <p:cNvSpPr>
            <a:spLocks noGrp="1"/>
          </p:cNvSpPr>
          <p:nvPr>
            <p:ph type="body" sz="quarter" idx="17"/>
          </p:nvPr>
        </p:nvSpPr>
        <p:spPr>
          <a:xfrm>
            <a:off x="6746875" y="1631950"/>
            <a:ext cx="4876800" cy="4449763"/>
          </a:xfrm>
        </p:spPr>
        <p:txBody>
          <a:bodyPr/>
          <a:lstStyle/>
          <a:p>
            <a:r>
              <a:rPr lang="en-IE" altLang="x-none" dirty="0">
                <a:solidFill>
                  <a:srgbClr val="10B1A2"/>
                </a:solidFill>
              </a:rPr>
              <a:t>Elizabeth Holmes has a Bio-Tech empire called Theranos. </a:t>
            </a:r>
          </a:p>
          <a:p>
            <a:endParaRPr lang="en-IE" altLang="x-none" b="1" dirty="0"/>
          </a:p>
          <a:p>
            <a:r>
              <a:rPr lang="en-IE" altLang="x-none" dirty="0"/>
              <a:t>She is being compared to visionaries like Bill Gates and Steve Jobs. Holmes mission is to allow blood testing in every drugstore at a fraction of Medicare costs by a replacing the needle and using a tiny drop of blood from a finger.</a:t>
            </a:r>
          </a:p>
          <a:p>
            <a:endParaRPr lang="en-US" altLang="x-none" dirty="0"/>
          </a:p>
        </p:txBody>
      </p:sp>
      <p:pic>
        <p:nvPicPr>
          <p:cNvPr id="87043" name="Picture Placeholder 7">
            <a:hlinkClick r:id="rId2"/>
          </p:cNvPr>
          <p:cNvPicPr>
            <a:picLocks noGrp="1" noChangeAspect="1"/>
          </p:cNvPicPr>
          <p:nvPr>
            <p:ph type="pic" sz="quarter" idx="18"/>
          </p:nvPr>
        </p:nvPicPr>
        <p:blipFill>
          <a:blip r:embed="rId3" cstate="print">
            <a:extLst>
              <a:ext uri="{28A0092B-C50C-407E-A947-70E740481C1C}">
                <a14:useLocalDpi xmlns:a14="http://schemas.microsoft.com/office/drawing/2010/main"/>
              </a:ext>
            </a:extLst>
          </a:blip>
          <a:srcRect t="888" b="888"/>
          <a:stretch>
            <a:fillRect/>
          </a:stretch>
        </p:blipFill>
        <p:spPr>
          <a:xfrm>
            <a:off x="-1588" y="1908175"/>
            <a:ext cx="5665788" cy="3478213"/>
          </a:xfr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endParaRPr lang="en-US" dirty="0"/>
          </a:p>
        </p:txBody>
      </p:sp>
      <p:sp>
        <p:nvSpPr>
          <p:cNvPr id="5" name="Text Placeholder 4"/>
          <p:cNvSpPr>
            <a:spLocks noGrp="1"/>
          </p:cNvSpPr>
          <p:nvPr>
            <p:ph type="body" sz="quarter" idx="14"/>
          </p:nvPr>
        </p:nvSpPr>
        <p:spPr/>
        <p:txBody>
          <a:bodyPr/>
          <a:lstStyle/>
          <a:p>
            <a:endParaRPr lang="en-US" dirty="0"/>
          </a:p>
        </p:txBody>
      </p:sp>
      <p:sp>
        <p:nvSpPr>
          <p:cNvPr id="6" name="Text Placeholder 5"/>
          <p:cNvSpPr>
            <a:spLocks noGrp="1"/>
          </p:cNvSpPr>
          <p:nvPr>
            <p:ph type="body" sz="quarter" idx="15"/>
          </p:nvPr>
        </p:nvSpPr>
        <p:spPr>
          <a:xfrm>
            <a:off x="7837392" y="2215211"/>
            <a:ext cx="4217588" cy="709081"/>
          </a:xfrm>
        </p:spPr>
        <p:txBody>
          <a:bodyPr>
            <a:normAutofit fontScale="85000" lnSpcReduction="20000"/>
          </a:bodyPr>
          <a:lstStyle/>
          <a:p>
            <a:r>
              <a:rPr lang="en-US" dirty="0"/>
              <a:t>@EMERGEPROJECTEU</a:t>
            </a:r>
          </a:p>
          <a:p>
            <a:r>
              <a:rPr lang="en-IE" dirty="0">
                <a:hlinkClick r:id="rId2">
                  <a:extLst>
                    <a:ext uri="{A12FA001-AC4F-418D-AE19-62706E023703}">
                      <ahyp:hlinkClr xmlns:ahyp="http://schemas.microsoft.com/office/drawing/2018/hyperlinkcolor" val="tx"/>
                    </a:ext>
                  </a:extLst>
                </a:hlinkClick>
              </a:rPr>
              <a:t>https://www.facebook.com/EMERGEPROJECTEU/?ref=br_rs</a:t>
            </a:r>
            <a:endParaRPr lang="en-US" dirty="0"/>
          </a:p>
        </p:txBody>
      </p:sp>
      <p:sp>
        <p:nvSpPr>
          <p:cNvPr id="7" name="Text Placeholder 6"/>
          <p:cNvSpPr>
            <a:spLocks noGrp="1"/>
          </p:cNvSpPr>
          <p:nvPr>
            <p:ph type="body" sz="quarter" idx="16"/>
          </p:nvPr>
        </p:nvSpPr>
        <p:spPr>
          <a:xfrm>
            <a:off x="8027185" y="3522871"/>
            <a:ext cx="4103296" cy="382588"/>
          </a:xfrm>
        </p:spPr>
        <p:txBody>
          <a:bodyPr>
            <a:noAutofit/>
          </a:bodyPr>
          <a:lstStyle/>
          <a:p>
            <a:r>
              <a:rPr lang="en-IE" sz="1400" dirty="0">
                <a:hlinkClick r:id="rId3">
                  <a:extLst>
                    <a:ext uri="{A12FA001-AC4F-418D-AE19-62706E023703}">
                      <ahyp:hlinkClr xmlns:ahyp="http://schemas.microsoft.com/office/drawing/2018/hyperlinkcolor" val="tx"/>
                    </a:ext>
                  </a:extLst>
                </a:hlinkClick>
              </a:rPr>
              <a:t>http://www.emergeengineers.eu/project-partners/</a:t>
            </a:r>
            <a:endParaRPr lang="en-US" sz="1400" dirty="0"/>
          </a:p>
        </p:txBody>
      </p:sp>
      <p:sp>
        <p:nvSpPr>
          <p:cNvPr id="8" name="Text Placeholder 7"/>
          <p:cNvSpPr>
            <a:spLocks noGrp="1"/>
          </p:cNvSpPr>
          <p:nvPr>
            <p:ph type="body" sz="quarter" idx="17"/>
          </p:nvPr>
        </p:nvSpPr>
        <p:spPr>
          <a:xfrm>
            <a:off x="8425435" y="4321462"/>
            <a:ext cx="3537266" cy="843457"/>
          </a:xfrm>
        </p:spPr>
        <p:txBody>
          <a:bodyPr>
            <a:normAutofit fontScale="92500" lnSpcReduction="10000"/>
          </a:bodyPr>
          <a:lstStyle/>
          <a:p>
            <a:r>
              <a:rPr lang="en-IE" sz="1400" dirty="0">
                <a:hlinkClick r:id="rId4">
                  <a:extLst>
                    <a:ext uri="{A12FA001-AC4F-418D-AE19-62706E023703}">
                      <ahyp:hlinkClr xmlns:ahyp="http://schemas.microsoft.com/office/drawing/2018/hyperlinkcolor" val="tx"/>
                    </a:ext>
                  </a:extLst>
                </a:hlinkClick>
              </a:rPr>
              <a:t>http://www.emergeengineers.eu/</a:t>
            </a:r>
            <a:endParaRPr lang="en-IE" sz="1400" dirty="0"/>
          </a:p>
          <a:p>
            <a:r>
              <a:rPr lang="en-US" sz="1400" dirty="0"/>
              <a:t>#EMERGE  #femaleengineers  #Erasmus+</a:t>
            </a:r>
          </a:p>
          <a:p>
            <a:r>
              <a:rPr lang="en-US" sz="1400" dirty="0"/>
              <a:t>#femaleentrepreneurs</a:t>
            </a:r>
          </a:p>
        </p:txBody>
      </p:sp>
      <p:sp>
        <p:nvSpPr>
          <p:cNvPr id="9" name="Google Shape;482;p39"/>
          <p:cNvSpPr/>
          <p:nvPr/>
        </p:nvSpPr>
        <p:spPr>
          <a:xfrm>
            <a:off x="7232588" y="2462413"/>
            <a:ext cx="295553" cy="257910"/>
          </a:xfrm>
          <a:custGeom>
            <a:avLst/>
            <a:gdLst/>
            <a:ahLst/>
            <a:cxnLst/>
            <a:rect l="l" t="t" r="r" b="b"/>
            <a:pathLst>
              <a:path w="18365" h="16026" fill="none" extrusionOk="0">
                <a:moveTo>
                  <a:pt x="9182" y="0"/>
                </a:moveTo>
                <a:lnTo>
                  <a:pt x="0" y="8841"/>
                </a:lnTo>
                <a:lnTo>
                  <a:pt x="2874" y="8841"/>
                </a:lnTo>
                <a:lnTo>
                  <a:pt x="2874" y="15246"/>
                </a:lnTo>
                <a:lnTo>
                  <a:pt x="2874" y="15246"/>
                </a:lnTo>
                <a:lnTo>
                  <a:pt x="2899" y="15417"/>
                </a:lnTo>
                <a:lnTo>
                  <a:pt x="2947" y="15563"/>
                </a:lnTo>
                <a:lnTo>
                  <a:pt x="3020" y="15685"/>
                </a:lnTo>
                <a:lnTo>
                  <a:pt x="3093" y="15806"/>
                </a:lnTo>
                <a:lnTo>
                  <a:pt x="3215" y="15904"/>
                </a:lnTo>
                <a:lnTo>
                  <a:pt x="3361" y="15977"/>
                </a:lnTo>
                <a:lnTo>
                  <a:pt x="3508" y="16026"/>
                </a:lnTo>
                <a:lnTo>
                  <a:pt x="3654" y="16026"/>
                </a:lnTo>
                <a:lnTo>
                  <a:pt x="7404" y="16026"/>
                </a:lnTo>
                <a:lnTo>
                  <a:pt x="7404" y="13420"/>
                </a:lnTo>
                <a:lnTo>
                  <a:pt x="7404" y="13420"/>
                </a:lnTo>
                <a:lnTo>
                  <a:pt x="7429" y="13127"/>
                </a:lnTo>
                <a:lnTo>
                  <a:pt x="7526" y="12860"/>
                </a:lnTo>
                <a:lnTo>
                  <a:pt x="7648" y="12616"/>
                </a:lnTo>
                <a:lnTo>
                  <a:pt x="7818" y="12421"/>
                </a:lnTo>
                <a:lnTo>
                  <a:pt x="8038" y="12251"/>
                </a:lnTo>
                <a:lnTo>
                  <a:pt x="8257" y="12129"/>
                </a:lnTo>
                <a:lnTo>
                  <a:pt x="8525" y="12031"/>
                </a:lnTo>
                <a:lnTo>
                  <a:pt x="8817" y="12007"/>
                </a:lnTo>
                <a:lnTo>
                  <a:pt x="9548" y="12007"/>
                </a:lnTo>
                <a:lnTo>
                  <a:pt x="9548" y="12007"/>
                </a:lnTo>
                <a:lnTo>
                  <a:pt x="9840" y="12031"/>
                </a:lnTo>
                <a:lnTo>
                  <a:pt x="10108" y="12129"/>
                </a:lnTo>
                <a:lnTo>
                  <a:pt x="10327" y="12251"/>
                </a:lnTo>
                <a:lnTo>
                  <a:pt x="10546" y="12421"/>
                </a:lnTo>
                <a:lnTo>
                  <a:pt x="10717" y="12616"/>
                </a:lnTo>
                <a:lnTo>
                  <a:pt x="10838" y="12860"/>
                </a:lnTo>
                <a:lnTo>
                  <a:pt x="10936" y="13127"/>
                </a:lnTo>
                <a:lnTo>
                  <a:pt x="10960" y="13420"/>
                </a:lnTo>
                <a:lnTo>
                  <a:pt x="10960" y="16026"/>
                </a:lnTo>
                <a:lnTo>
                  <a:pt x="14711" y="16026"/>
                </a:lnTo>
                <a:lnTo>
                  <a:pt x="14711" y="16026"/>
                </a:lnTo>
                <a:lnTo>
                  <a:pt x="14857" y="16026"/>
                </a:lnTo>
                <a:lnTo>
                  <a:pt x="15003" y="15977"/>
                </a:lnTo>
                <a:lnTo>
                  <a:pt x="15149" y="15904"/>
                </a:lnTo>
                <a:lnTo>
                  <a:pt x="15271" y="15806"/>
                </a:lnTo>
                <a:lnTo>
                  <a:pt x="15344" y="15685"/>
                </a:lnTo>
                <a:lnTo>
                  <a:pt x="15417" y="15563"/>
                </a:lnTo>
                <a:lnTo>
                  <a:pt x="15466" y="15417"/>
                </a:lnTo>
                <a:lnTo>
                  <a:pt x="15490" y="15246"/>
                </a:lnTo>
                <a:lnTo>
                  <a:pt x="15490" y="8841"/>
                </a:lnTo>
                <a:lnTo>
                  <a:pt x="18364" y="8841"/>
                </a:lnTo>
                <a:lnTo>
                  <a:pt x="9182" y="0"/>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0" name="Google Shape;664;p39"/>
          <p:cNvGrpSpPr/>
          <p:nvPr/>
        </p:nvGrpSpPr>
        <p:grpSpPr>
          <a:xfrm>
            <a:off x="7852766" y="4477427"/>
            <a:ext cx="301041" cy="301041"/>
            <a:chOff x="5941025" y="3634400"/>
            <a:chExt cx="467650" cy="467650"/>
          </a:xfrm>
        </p:grpSpPr>
        <p:sp>
          <p:nvSpPr>
            <p:cNvPr id="11" name="Google Shape;665;p39"/>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Google Shape;666;p39"/>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667;p39"/>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Google Shape;668;p39"/>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 name="Google Shape;669;p39"/>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 name="Google Shape;670;p39"/>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7" name="Google Shape;506;p39"/>
          <p:cNvGrpSpPr/>
          <p:nvPr/>
        </p:nvGrpSpPr>
        <p:grpSpPr>
          <a:xfrm>
            <a:off x="7380365" y="3606172"/>
            <a:ext cx="299463" cy="202260"/>
            <a:chOff x="564675" y="1700625"/>
            <a:chExt cx="465200" cy="314200"/>
          </a:xfrm>
        </p:grpSpPr>
        <p:sp>
          <p:nvSpPr>
            <p:cNvPr id="18" name="Google Shape;507;p39"/>
            <p:cNvSpPr/>
            <p:nvPr/>
          </p:nvSpPr>
          <p:spPr>
            <a:xfrm>
              <a:off x="564675" y="1700625"/>
              <a:ext cx="465200" cy="29250"/>
            </a:xfrm>
            <a:custGeom>
              <a:avLst/>
              <a:gdLst/>
              <a:ahLst/>
              <a:cxnLst/>
              <a:rect l="l" t="t" r="r" b="b"/>
              <a:pathLst>
                <a:path w="18608" h="1170" fill="none" extrusionOk="0">
                  <a:moveTo>
                    <a:pt x="18608" y="1170"/>
                  </a:moveTo>
                  <a:lnTo>
                    <a:pt x="18608" y="488"/>
                  </a:lnTo>
                  <a:lnTo>
                    <a:pt x="18608" y="488"/>
                  </a:lnTo>
                  <a:lnTo>
                    <a:pt x="18608" y="390"/>
                  </a:lnTo>
                  <a:lnTo>
                    <a:pt x="18559" y="293"/>
                  </a:lnTo>
                  <a:lnTo>
                    <a:pt x="18535" y="220"/>
                  </a:lnTo>
                  <a:lnTo>
                    <a:pt x="18462" y="147"/>
                  </a:lnTo>
                  <a:lnTo>
                    <a:pt x="18389" y="74"/>
                  </a:lnTo>
                  <a:lnTo>
                    <a:pt x="18316" y="49"/>
                  </a:lnTo>
                  <a:lnTo>
                    <a:pt x="18218" y="1"/>
                  </a:lnTo>
                  <a:lnTo>
                    <a:pt x="18121" y="1"/>
                  </a:lnTo>
                  <a:lnTo>
                    <a:pt x="488" y="1"/>
                  </a:lnTo>
                  <a:lnTo>
                    <a:pt x="488" y="1"/>
                  </a:lnTo>
                  <a:lnTo>
                    <a:pt x="390" y="1"/>
                  </a:lnTo>
                  <a:lnTo>
                    <a:pt x="293" y="49"/>
                  </a:lnTo>
                  <a:lnTo>
                    <a:pt x="220" y="74"/>
                  </a:lnTo>
                  <a:lnTo>
                    <a:pt x="147" y="147"/>
                  </a:lnTo>
                  <a:lnTo>
                    <a:pt x="74" y="220"/>
                  </a:lnTo>
                  <a:lnTo>
                    <a:pt x="49" y="293"/>
                  </a:lnTo>
                  <a:lnTo>
                    <a:pt x="1" y="390"/>
                  </a:lnTo>
                  <a:lnTo>
                    <a:pt x="1" y="488"/>
                  </a:lnTo>
                  <a:lnTo>
                    <a:pt x="1" y="117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 name="Google Shape;508;p39"/>
            <p:cNvSpPr/>
            <p:nvPr/>
          </p:nvSpPr>
          <p:spPr>
            <a:xfrm>
              <a:off x="564675" y="1732300"/>
              <a:ext cx="465200" cy="272175"/>
            </a:xfrm>
            <a:custGeom>
              <a:avLst/>
              <a:gdLst/>
              <a:ahLst/>
              <a:cxnLst/>
              <a:rect l="l" t="t" r="r" b="b"/>
              <a:pathLst>
                <a:path w="18608" h="10887" fill="none" extrusionOk="0">
                  <a:moveTo>
                    <a:pt x="13493" y="7209"/>
                  </a:moveTo>
                  <a:lnTo>
                    <a:pt x="18608" y="10887"/>
                  </a:lnTo>
                  <a:lnTo>
                    <a:pt x="18608" y="10887"/>
                  </a:lnTo>
                  <a:lnTo>
                    <a:pt x="18608" y="10814"/>
                  </a:lnTo>
                  <a:lnTo>
                    <a:pt x="18608" y="0"/>
                  </a:lnTo>
                  <a:lnTo>
                    <a:pt x="9450" y="6625"/>
                  </a:lnTo>
                  <a:lnTo>
                    <a:pt x="9450" y="6625"/>
                  </a:lnTo>
                  <a:lnTo>
                    <a:pt x="9377" y="6673"/>
                  </a:lnTo>
                  <a:lnTo>
                    <a:pt x="9304" y="6673"/>
                  </a:lnTo>
                  <a:lnTo>
                    <a:pt x="9304" y="6673"/>
                  </a:lnTo>
                  <a:lnTo>
                    <a:pt x="9231" y="6673"/>
                  </a:lnTo>
                  <a:lnTo>
                    <a:pt x="9158" y="6625"/>
                  </a:lnTo>
                  <a:lnTo>
                    <a:pt x="1" y="0"/>
                  </a:lnTo>
                  <a:lnTo>
                    <a:pt x="1" y="10814"/>
                  </a:lnTo>
                  <a:lnTo>
                    <a:pt x="1" y="10814"/>
                  </a:lnTo>
                  <a:lnTo>
                    <a:pt x="1" y="10887"/>
                  </a:lnTo>
                  <a:lnTo>
                    <a:pt x="5115" y="720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509;p39"/>
            <p:cNvSpPr/>
            <p:nvPr/>
          </p:nvSpPr>
          <p:spPr>
            <a:xfrm>
              <a:off x="572600" y="2014200"/>
              <a:ext cx="449375" cy="625"/>
            </a:xfrm>
            <a:custGeom>
              <a:avLst/>
              <a:gdLst/>
              <a:ahLst/>
              <a:cxnLst/>
              <a:rect l="l" t="t" r="r" b="b"/>
              <a:pathLst>
                <a:path w="17975" h="25" fill="none" extrusionOk="0">
                  <a:moveTo>
                    <a:pt x="0" y="0"/>
                  </a:moveTo>
                  <a:lnTo>
                    <a:pt x="0" y="0"/>
                  </a:lnTo>
                  <a:lnTo>
                    <a:pt x="98" y="25"/>
                  </a:lnTo>
                  <a:lnTo>
                    <a:pt x="171" y="25"/>
                  </a:lnTo>
                  <a:lnTo>
                    <a:pt x="17804" y="25"/>
                  </a:lnTo>
                  <a:lnTo>
                    <a:pt x="17804" y="25"/>
                  </a:lnTo>
                  <a:lnTo>
                    <a:pt x="17877" y="25"/>
                  </a:lnTo>
                  <a:lnTo>
                    <a:pt x="17974"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extLst>
      <p:ext uri="{BB962C8B-B14F-4D97-AF65-F5344CB8AC3E}">
        <p14:creationId xmlns:p14="http://schemas.microsoft.com/office/powerpoint/2010/main" val="4116818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6A61CAB-DAE9-4147-8872-886098A2BE9D}"/>
              </a:ext>
            </a:extLst>
          </p:cNvPr>
          <p:cNvSpPr>
            <a:spLocks noGrp="1"/>
          </p:cNvSpPr>
          <p:nvPr>
            <p:ph type="body" sz="quarter" idx="13"/>
          </p:nvPr>
        </p:nvSpPr>
        <p:spPr>
          <a:xfrm>
            <a:off x="3836277" y="1094813"/>
            <a:ext cx="7407087" cy="1143064"/>
          </a:xfrm>
        </p:spPr>
        <p:txBody>
          <a:bodyPr>
            <a:normAutofit/>
          </a:bodyPr>
          <a:lstStyle/>
          <a:p>
            <a:r>
              <a:rPr lang="en-IE" b="1" dirty="0">
                <a:solidFill>
                  <a:srgbClr val="E63275"/>
                </a:solidFill>
              </a:rPr>
              <a:t>Difference between Skills &amp; Traits</a:t>
            </a:r>
          </a:p>
          <a:p>
            <a:endParaRPr lang="en-IE" dirty="0"/>
          </a:p>
        </p:txBody>
      </p:sp>
      <p:sp>
        <p:nvSpPr>
          <p:cNvPr id="6" name="Text Placeholder 5">
            <a:extLst>
              <a:ext uri="{FF2B5EF4-FFF2-40B4-BE49-F238E27FC236}">
                <a16:creationId xmlns:a16="http://schemas.microsoft.com/office/drawing/2014/main" id="{07AA9F2B-DA16-4A32-AD74-F911BBDE3849}"/>
              </a:ext>
            </a:extLst>
          </p:cNvPr>
          <p:cNvSpPr>
            <a:spLocks noGrp="1"/>
          </p:cNvSpPr>
          <p:nvPr>
            <p:ph type="body" sz="quarter" idx="14"/>
          </p:nvPr>
        </p:nvSpPr>
        <p:spPr>
          <a:xfrm>
            <a:off x="3836277" y="2117448"/>
            <a:ext cx="8355724" cy="3975101"/>
          </a:xfrm>
        </p:spPr>
        <p:txBody>
          <a:bodyPr/>
          <a:lstStyle/>
          <a:p>
            <a:r>
              <a:rPr lang="en-IE" b="1" dirty="0"/>
              <a:t>Skills</a:t>
            </a:r>
            <a:r>
              <a:rPr lang="en-IE" dirty="0"/>
              <a:t> are tasks you can do well, whereas </a:t>
            </a:r>
            <a:r>
              <a:rPr lang="en-IE" b="1" dirty="0"/>
              <a:t>traits</a:t>
            </a:r>
            <a:r>
              <a:rPr lang="en-IE" dirty="0"/>
              <a:t> are typically defined as features of your character. </a:t>
            </a:r>
          </a:p>
          <a:p>
            <a:r>
              <a:rPr lang="en-IE" dirty="0"/>
              <a:t>You learn and acquire skills in life/work, whereas </a:t>
            </a:r>
            <a:r>
              <a:rPr lang="en-IE" b="1" dirty="0"/>
              <a:t>traits</a:t>
            </a:r>
            <a:r>
              <a:rPr lang="en-IE" dirty="0"/>
              <a:t> are theorized as integral to you either through genetics or experiences in life. </a:t>
            </a:r>
          </a:p>
          <a:p>
            <a:r>
              <a:rPr lang="en-IE" b="1" dirty="0"/>
              <a:t>Skill</a:t>
            </a:r>
            <a:r>
              <a:rPr lang="en-IE" dirty="0"/>
              <a:t> acquisition is achievable and manageable through training and you can strengthen/unlock new traits and passions at different stages of your life.</a:t>
            </a:r>
          </a:p>
          <a:p>
            <a:r>
              <a:rPr lang="en-IE" sz="1200" dirty="0">
                <a:hlinkClick r:id="rId2"/>
              </a:rPr>
              <a:t>https://bizfluent.com/info-8247704-differences-between-skills-traits.html</a:t>
            </a:r>
            <a:endParaRPr lang="en-IE" dirty="0"/>
          </a:p>
        </p:txBody>
      </p:sp>
      <p:pic>
        <p:nvPicPr>
          <p:cNvPr id="4" name="Picture 3" descr="A close up of a logo&#10;&#10;Description automatically generated">
            <a:extLst>
              <a:ext uri="{FF2B5EF4-FFF2-40B4-BE49-F238E27FC236}">
                <a16:creationId xmlns:a16="http://schemas.microsoft.com/office/drawing/2014/main" id="{5398999B-91E1-4A6F-8C36-BF952E6DB06C}"/>
              </a:ext>
            </a:extLst>
          </p:cNvPr>
          <p:cNvPicPr>
            <a:picLocks noChangeAspect="1"/>
          </p:cNvPicPr>
          <p:nvPr/>
        </p:nvPicPr>
        <p:blipFill>
          <a:blip r:embed="rId3">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147146" y="2834508"/>
            <a:ext cx="2890180" cy="3742679"/>
          </a:xfrm>
          <a:prstGeom prst="rect">
            <a:avLst/>
          </a:prstGeom>
        </p:spPr>
      </p:pic>
    </p:spTree>
    <p:extLst>
      <p:ext uri="{BB962C8B-B14F-4D97-AF65-F5344CB8AC3E}">
        <p14:creationId xmlns:p14="http://schemas.microsoft.com/office/powerpoint/2010/main" val="32121761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6A61CAB-DAE9-4147-8872-886098A2BE9D}"/>
              </a:ext>
            </a:extLst>
          </p:cNvPr>
          <p:cNvSpPr>
            <a:spLocks noGrp="1"/>
          </p:cNvSpPr>
          <p:nvPr>
            <p:ph type="body" sz="quarter" idx="13"/>
          </p:nvPr>
        </p:nvSpPr>
        <p:spPr>
          <a:xfrm>
            <a:off x="4161984" y="765451"/>
            <a:ext cx="7407087" cy="1143064"/>
          </a:xfrm>
        </p:spPr>
        <p:txBody>
          <a:bodyPr>
            <a:normAutofit fontScale="92500"/>
          </a:bodyPr>
          <a:lstStyle/>
          <a:p>
            <a:r>
              <a:rPr lang="en-IE" b="1" dirty="0">
                <a:solidFill>
                  <a:srgbClr val="E63275"/>
                </a:solidFill>
              </a:rPr>
              <a:t>Ways to Improve Your Entrepreneurial Skills and Characteristics</a:t>
            </a:r>
          </a:p>
          <a:p>
            <a:endParaRPr lang="en-IE" dirty="0"/>
          </a:p>
        </p:txBody>
      </p:sp>
      <p:sp>
        <p:nvSpPr>
          <p:cNvPr id="6" name="Text Placeholder 5">
            <a:extLst>
              <a:ext uri="{FF2B5EF4-FFF2-40B4-BE49-F238E27FC236}">
                <a16:creationId xmlns:a16="http://schemas.microsoft.com/office/drawing/2014/main" id="{07AA9F2B-DA16-4A32-AD74-F911BBDE3849}"/>
              </a:ext>
            </a:extLst>
          </p:cNvPr>
          <p:cNvSpPr>
            <a:spLocks noGrp="1"/>
          </p:cNvSpPr>
          <p:nvPr>
            <p:ph type="body" sz="quarter" idx="14"/>
          </p:nvPr>
        </p:nvSpPr>
        <p:spPr>
          <a:xfrm>
            <a:off x="444616" y="2645954"/>
            <a:ext cx="11124455" cy="3975101"/>
          </a:xfrm>
        </p:spPr>
        <p:txBody>
          <a:bodyPr/>
          <a:lstStyle/>
          <a:p>
            <a:r>
              <a:rPr lang="en-IE" dirty="0"/>
              <a:t>As an entrepreneur, you may be born with certain traits such as vision, intuition and drive. You might even have an overflow of invention ideas. There is a popular saying: Hard work beats talent when talent does not work hard enough. This is especially true in the world of entrepreneurship. It does not matter how much passion or creativity or drive you have as an entrepreneur, without the right skills and perspective, you will struggle to grow your business.</a:t>
            </a:r>
          </a:p>
          <a:p>
            <a:r>
              <a:rPr lang="en-IE" dirty="0"/>
              <a:t>There are several different types of entrepreneurs, but most successful entrepreneurs have defining skills and attributes that have helped them achieve phenomenal success like the ability to deal with failure, focus on the right customers, increase productivity, hire effective people and manage money. </a:t>
            </a:r>
          </a:p>
        </p:txBody>
      </p:sp>
    </p:spTree>
    <p:extLst>
      <p:ext uri="{BB962C8B-B14F-4D97-AF65-F5344CB8AC3E}">
        <p14:creationId xmlns:p14="http://schemas.microsoft.com/office/powerpoint/2010/main" val="39791025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6A61CAB-DAE9-4147-8872-886098A2BE9D}"/>
              </a:ext>
            </a:extLst>
          </p:cNvPr>
          <p:cNvSpPr>
            <a:spLocks noGrp="1"/>
          </p:cNvSpPr>
          <p:nvPr>
            <p:ph type="body" sz="quarter" idx="13"/>
          </p:nvPr>
        </p:nvSpPr>
        <p:spPr>
          <a:xfrm>
            <a:off x="4161984" y="765451"/>
            <a:ext cx="7407087" cy="1143064"/>
          </a:xfrm>
        </p:spPr>
        <p:txBody>
          <a:bodyPr>
            <a:normAutofit fontScale="92500"/>
          </a:bodyPr>
          <a:lstStyle/>
          <a:p>
            <a:r>
              <a:rPr lang="en-IE" b="1" dirty="0">
                <a:solidFill>
                  <a:srgbClr val="E63275"/>
                </a:solidFill>
              </a:rPr>
              <a:t>Ways to Improve Your Entrepreneurial Skills and Characteristics</a:t>
            </a:r>
          </a:p>
          <a:p>
            <a:endParaRPr lang="en-IE" dirty="0"/>
          </a:p>
        </p:txBody>
      </p:sp>
      <p:sp>
        <p:nvSpPr>
          <p:cNvPr id="6" name="Text Placeholder 5">
            <a:extLst>
              <a:ext uri="{FF2B5EF4-FFF2-40B4-BE49-F238E27FC236}">
                <a16:creationId xmlns:a16="http://schemas.microsoft.com/office/drawing/2014/main" id="{07AA9F2B-DA16-4A32-AD74-F911BBDE3849}"/>
              </a:ext>
            </a:extLst>
          </p:cNvPr>
          <p:cNvSpPr>
            <a:spLocks noGrp="1"/>
          </p:cNvSpPr>
          <p:nvPr>
            <p:ph type="body" sz="quarter" idx="14"/>
          </p:nvPr>
        </p:nvSpPr>
        <p:spPr>
          <a:xfrm>
            <a:off x="444616" y="2209727"/>
            <a:ext cx="11242887" cy="3975101"/>
          </a:xfrm>
          <a:solidFill>
            <a:schemeClr val="bg1"/>
          </a:solidFill>
        </p:spPr>
        <p:txBody>
          <a:bodyPr/>
          <a:lstStyle/>
          <a:p>
            <a:pPr marL="457200" indent="-457200">
              <a:lnSpc>
                <a:spcPct val="100000"/>
              </a:lnSpc>
              <a:spcBef>
                <a:spcPts val="0"/>
              </a:spcBef>
              <a:buFont typeface="+mj-lt"/>
              <a:buAutoNum type="arabicPeriod"/>
            </a:pPr>
            <a:r>
              <a:rPr lang="en-IE" b="1" dirty="0">
                <a:solidFill>
                  <a:srgbClr val="E63275"/>
                </a:solidFill>
              </a:rPr>
              <a:t>Join An Entrepreneur Community: </a:t>
            </a:r>
            <a:r>
              <a:rPr lang="en-IE" dirty="0"/>
              <a:t>Interact with entrepreneurs who have already been through all the hardships and gain new knowledge that you can apply</a:t>
            </a:r>
          </a:p>
          <a:p>
            <a:pPr marL="457200" indent="-457200">
              <a:lnSpc>
                <a:spcPct val="100000"/>
              </a:lnSpc>
              <a:spcBef>
                <a:spcPts val="0"/>
              </a:spcBef>
              <a:buFont typeface="+mj-lt"/>
              <a:buAutoNum type="arabicPeriod"/>
            </a:pPr>
            <a:r>
              <a:rPr lang="en-IE" b="1" dirty="0">
                <a:solidFill>
                  <a:srgbClr val="E63275"/>
                </a:solidFill>
              </a:rPr>
              <a:t>Find A Business Mentor: </a:t>
            </a:r>
            <a:r>
              <a:rPr lang="en-IE" dirty="0"/>
              <a:t>Business mentors usually give you very specific advice about your business and can help you improve your entrepreneurial skills.</a:t>
            </a:r>
          </a:p>
          <a:p>
            <a:pPr marL="457200" indent="-457200">
              <a:lnSpc>
                <a:spcPct val="100000"/>
              </a:lnSpc>
              <a:spcBef>
                <a:spcPts val="0"/>
              </a:spcBef>
              <a:buFont typeface="+mj-lt"/>
              <a:buAutoNum type="arabicPeriod"/>
            </a:pPr>
            <a:r>
              <a:rPr lang="en-IE" b="1" dirty="0">
                <a:solidFill>
                  <a:srgbClr val="E63275"/>
                </a:solidFill>
              </a:rPr>
              <a:t>Read More: </a:t>
            </a:r>
            <a:r>
              <a:rPr lang="en-IE" dirty="0"/>
              <a:t>It  expands your knowledge and gives you new insights into business management. Read small business blogs to learn and improve your skills.</a:t>
            </a:r>
          </a:p>
          <a:p>
            <a:pPr marL="457200" indent="-457200">
              <a:lnSpc>
                <a:spcPct val="100000"/>
              </a:lnSpc>
              <a:spcBef>
                <a:spcPts val="0"/>
              </a:spcBef>
              <a:buFont typeface="+mj-lt"/>
              <a:buAutoNum type="arabicPeriod"/>
            </a:pPr>
            <a:r>
              <a:rPr lang="en-IE" b="1" dirty="0">
                <a:solidFill>
                  <a:srgbClr val="E63275"/>
                </a:solidFill>
              </a:rPr>
              <a:t>Listen To Business Podcasts: </a:t>
            </a:r>
            <a:r>
              <a:rPr lang="en-IE" dirty="0"/>
              <a:t>Podcasts give you detailed insight into how entrepreneurs are using the internet to grow their businesses at a fraction of the cost of traditional marketing methods. </a:t>
            </a:r>
          </a:p>
          <a:p>
            <a:pPr marL="457200" indent="-457200">
              <a:lnSpc>
                <a:spcPct val="100000"/>
              </a:lnSpc>
              <a:spcBef>
                <a:spcPts val="0"/>
              </a:spcBef>
              <a:buFont typeface="+mj-lt"/>
              <a:buAutoNum type="arabicPeriod"/>
            </a:pPr>
            <a:r>
              <a:rPr lang="en-IE" b="1" dirty="0">
                <a:solidFill>
                  <a:srgbClr val="E63275"/>
                </a:solidFill>
              </a:rPr>
              <a:t>Learn From Your Mistakes </a:t>
            </a:r>
            <a:r>
              <a:rPr lang="en-IE" dirty="0"/>
              <a:t>One thing you should always do is reflect on your past decisions and ask yourself: How could I have done that better?</a:t>
            </a:r>
          </a:p>
          <a:p>
            <a:pPr>
              <a:lnSpc>
                <a:spcPct val="100000"/>
              </a:lnSpc>
              <a:spcBef>
                <a:spcPts val="0"/>
              </a:spcBef>
            </a:pPr>
            <a:r>
              <a:rPr lang="en-IE" sz="1200" dirty="0">
                <a:hlinkClick r:id="rId2"/>
              </a:rPr>
              <a:t>https://businessfirstfamily.com/improve-entrepreneurial-skills/</a:t>
            </a:r>
            <a:endParaRPr lang="en-IE" sz="1200" dirty="0"/>
          </a:p>
        </p:txBody>
      </p:sp>
    </p:spTree>
    <p:extLst>
      <p:ext uri="{BB962C8B-B14F-4D97-AF65-F5344CB8AC3E}">
        <p14:creationId xmlns:p14="http://schemas.microsoft.com/office/powerpoint/2010/main" val="36906080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icture containing table, plate, pink, cake&#10;&#10;Description automatically generated">
            <a:extLst>
              <a:ext uri="{FF2B5EF4-FFF2-40B4-BE49-F238E27FC236}">
                <a16:creationId xmlns:a16="http://schemas.microsoft.com/office/drawing/2014/main" id="{15ECC080-75AB-49F9-90EB-612794923C65}"/>
              </a:ext>
            </a:extLst>
          </p:cNvPr>
          <p:cNvPicPr>
            <a:picLocks noGrp="1" noChangeAspect="1"/>
          </p:cNvPicPr>
          <p:nvPr>
            <p:ph type="pic" sz="quarter" idx="10"/>
          </p:nvPr>
        </p:nvPicPr>
        <p:blipFill>
          <a:blip r:embed="rId2" cstate="print">
            <a:extLst>
              <a:ext uri="{28A0092B-C50C-407E-A947-70E740481C1C}">
                <a14:useLocalDpi xmlns:a14="http://schemas.microsoft.com/office/drawing/2010/main"/>
              </a:ext>
            </a:extLst>
          </a:blip>
          <a:srcRect/>
          <a:stretch>
            <a:fillRect/>
          </a:stretch>
        </p:blipFill>
        <p:spPr/>
      </p:pic>
      <p:sp>
        <p:nvSpPr>
          <p:cNvPr id="6" name="Text Placeholder 5">
            <a:extLst>
              <a:ext uri="{FF2B5EF4-FFF2-40B4-BE49-F238E27FC236}">
                <a16:creationId xmlns:a16="http://schemas.microsoft.com/office/drawing/2014/main" id="{00A59DDF-4780-4EB1-88DF-EF3C03E80487}"/>
              </a:ext>
            </a:extLst>
          </p:cNvPr>
          <p:cNvSpPr>
            <a:spLocks noGrp="1"/>
          </p:cNvSpPr>
          <p:nvPr>
            <p:ph type="body" sz="quarter" idx="25"/>
          </p:nvPr>
        </p:nvSpPr>
        <p:spPr>
          <a:xfrm>
            <a:off x="332508" y="4636241"/>
            <a:ext cx="11545518" cy="2069359"/>
          </a:xfrm>
        </p:spPr>
        <p:txBody>
          <a:bodyPr>
            <a:normAutofit fontScale="77500" lnSpcReduction="20000"/>
          </a:bodyPr>
          <a:lstStyle/>
          <a:p>
            <a:pPr>
              <a:lnSpc>
                <a:spcPct val="120000"/>
              </a:lnSpc>
              <a:spcBef>
                <a:spcPts val="0"/>
              </a:spcBef>
            </a:pPr>
            <a:r>
              <a:rPr lang="en-US" altLang="ja-JP" sz="3400" dirty="0">
                <a:latin typeface="Calibri" charset="0"/>
                <a:ea typeface="MS PGothic" charset="-128"/>
              </a:rPr>
              <a:t>Do you have what it takes to  be an entrepreneur?</a:t>
            </a:r>
          </a:p>
          <a:p>
            <a:pPr>
              <a:lnSpc>
                <a:spcPct val="120000"/>
              </a:lnSpc>
              <a:spcBef>
                <a:spcPts val="0"/>
              </a:spcBef>
            </a:pPr>
            <a:r>
              <a:rPr lang="en-US" sz="3400" dirty="0">
                <a:latin typeface="Calibri" charset="0"/>
                <a:ea typeface="MS PGothic" charset="-128"/>
              </a:rPr>
              <a:t>What kind of entrepreneur are you? </a:t>
            </a:r>
            <a:r>
              <a:rPr lang="en-US" altLang="ja-JP" sz="3600" dirty="0">
                <a:latin typeface="Calibri" charset="0"/>
                <a:ea typeface="MS PGothic" charset="-128"/>
              </a:rPr>
              <a:t>What are your entrepreneurial  strengths and weaknesses? </a:t>
            </a:r>
            <a:r>
              <a:rPr lang="en-US" altLang="x-none" sz="3400" dirty="0">
                <a:latin typeface="Calibri" charset="0"/>
                <a:ea typeface="MS PGothic" charset="-128"/>
              </a:rPr>
              <a:t> What kind of leader are you? How resilient are you?</a:t>
            </a:r>
          </a:p>
          <a:p>
            <a:pPr>
              <a:lnSpc>
                <a:spcPct val="120000"/>
              </a:lnSpc>
              <a:spcBef>
                <a:spcPts val="0"/>
              </a:spcBef>
            </a:pPr>
            <a:r>
              <a:rPr lang="en-US" altLang="x-none" sz="3400" dirty="0">
                <a:latin typeface="Calibri" charset="0"/>
                <a:ea typeface="MS PGothic" charset="-128"/>
              </a:rPr>
              <a:t>Take some tests and find out….</a:t>
            </a:r>
            <a:endParaRPr lang="en-US" altLang="x-none" sz="3400" dirty="0"/>
          </a:p>
          <a:p>
            <a:pPr>
              <a:lnSpc>
                <a:spcPct val="120000"/>
              </a:lnSpc>
              <a:spcBef>
                <a:spcPts val="0"/>
              </a:spcBef>
            </a:pPr>
            <a:endParaRPr lang="en-IE" dirty="0"/>
          </a:p>
        </p:txBody>
      </p:sp>
      <p:sp>
        <p:nvSpPr>
          <p:cNvPr id="5" name="Text Placeholder 4">
            <a:extLst>
              <a:ext uri="{FF2B5EF4-FFF2-40B4-BE49-F238E27FC236}">
                <a16:creationId xmlns:a16="http://schemas.microsoft.com/office/drawing/2014/main" id="{39307462-8EB1-4CFA-A488-5E4564B2F414}"/>
              </a:ext>
            </a:extLst>
          </p:cNvPr>
          <p:cNvSpPr>
            <a:spLocks noGrp="1"/>
          </p:cNvSpPr>
          <p:nvPr>
            <p:ph type="body" sz="quarter" idx="20"/>
          </p:nvPr>
        </p:nvSpPr>
        <p:spPr/>
        <p:txBody>
          <a:bodyPr/>
          <a:lstStyle/>
          <a:p>
            <a:r>
              <a:rPr lang="en-IE" sz="4000" b="1" dirty="0"/>
              <a:t>Assess Your Entrepreneurial Potential!</a:t>
            </a:r>
          </a:p>
        </p:txBody>
      </p:sp>
    </p:spTree>
    <p:extLst>
      <p:ext uri="{BB962C8B-B14F-4D97-AF65-F5344CB8AC3E}">
        <p14:creationId xmlns:p14="http://schemas.microsoft.com/office/powerpoint/2010/main" val="30576576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10278</TotalTime>
  <Words>4760</Words>
  <Application>Microsoft Office PowerPoint</Application>
  <PresentationFormat>Widescreen</PresentationFormat>
  <Paragraphs>336</Paragraphs>
  <Slides>54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54</vt:i4>
      </vt:variant>
    </vt:vector>
  </HeadingPairs>
  <TitlesOfParts>
    <vt:vector size="60" baseType="lpstr">
      <vt:lpstr>Arial</vt:lpstr>
      <vt:lpstr>Calibri</vt:lpstr>
      <vt:lpstr>Calibri Light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Magan</dc:creator>
  <cp:lastModifiedBy>Grace Lyons</cp:lastModifiedBy>
  <cp:revision>47</cp:revision>
  <dcterms:created xsi:type="dcterms:W3CDTF">2020-01-28T14:31:05Z</dcterms:created>
  <dcterms:modified xsi:type="dcterms:W3CDTF">2020-05-07T11:50:38Z</dcterms:modified>
</cp:coreProperties>
</file>