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310" r:id="rId2"/>
    <p:sldId id="314" r:id="rId3"/>
    <p:sldId id="370" r:id="rId4"/>
    <p:sldId id="377" r:id="rId5"/>
    <p:sldId id="384" r:id="rId6"/>
    <p:sldId id="423" r:id="rId7"/>
    <p:sldId id="378" r:id="rId8"/>
    <p:sldId id="372" r:id="rId9"/>
    <p:sldId id="1140" r:id="rId10"/>
    <p:sldId id="1141" r:id="rId11"/>
    <p:sldId id="1142" r:id="rId12"/>
    <p:sldId id="1143" r:id="rId13"/>
    <p:sldId id="393" r:id="rId14"/>
    <p:sldId id="394" r:id="rId15"/>
    <p:sldId id="395" r:id="rId16"/>
    <p:sldId id="396" r:id="rId17"/>
    <p:sldId id="1146" r:id="rId18"/>
    <p:sldId id="417" r:id="rId19"/>
    <p:sldId id="399" r:id="rId20"/>
    <p:sldId id="402" r:id="rId21"/>
    <p:sldId id="403" r:id="rId22"/>
    <p:sldId id="404" r:id="rId23"/>
    <p:sldId id="407" r:id="rId24"/>
    <p:sldId id="1144" r:id="rId25"/>
    <p:sldId id="1147" r:id="rId26"/>
    <p:sldId id="1150" r:id="rId27"/>
    <p:sldId id="1145" r:id="rId28"/>
    <p:sldId id="1151" r:id="rId29"/>
    <p:sldId id="1152" r:id="rId30"/>
    <p:sldId id="1154" r:id="rId31"/>
    <p:sldId id="380" r:id="rId32"/>
    <p:sldId id="422" r:id="rId33"/>
    <p:sldId id="1155" r:id="rId34"/>
    <p:sldId id="1157" r:id="rId35"/>
    <p:sldId id="373" r:id="rId36"/>
    <p:sldId id="1134" r:id="rId37"/>
    <p:sldId id="1135" r:id="rId38"/>
    <p:sldId id="434" r:id="rId39"/>
    <p:sldId id="437" r:id="rId40"/>
    <p:sldId id="440" r:id="rId41"/>
    <p:sldId id="441" r:id="rId42"/>
    <p:sldId id="442" r:id="rId43"/>
    <p:sldId id="443" r:id="rId44"/>
    <p:sldId id="452" r:id="rId45"/>
    <p:sldId id="451" r:id="rId46"/>
    <p:sldId id="450" r:id="rId47"/>
    <p:sldId id="458" r:id="rId48"/>
    <p:sldId id="456" r:id="rId49"/>
    <p:sldId id="1133" r:id="rId50"/>
    <p:sldId id="410" r:id="rId51"/>
    <p:sldId id="583" r:id="rId52"/>
    <p:sldId id="375" r:id="rId53"/>
    <p:sldId id="424" r:id="rId54"/>
    <p:sldId id="425" r:id="rId55"/>
    <p:sldId id="42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1A2"/>
    <a:srgbClr val="6D6E6C"/>
    <a:srgbClr val="CEDA29"/>
    <a:srgbClr val="E63275"/>
    <a:srgbClr val="F26942"/>
    <a:srgbClr val="96B7AA"/>
    <a:srgbClr val="E95273"/>
    <a:srgbClr val="404385"/>
    <a:srgbClr val="174F72"/>
    <a:srgbClr val="9EA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4729"/>
  </p:normalViewPr>
  <p:slideViewPr>
    <p:cSldViewPr snapToGrid="0" snapToObjects="1">
      <p:cViewPr varScale="1">
        <p:scale>
          <a:sx n="107" d="100"/>
          <a:sy n="107" d="100"/>
        </p:scale>
        <p:origin x="408" y="176"/>
      </p:cViewPr>
      <p:guideLst/>
    </p:cSldViewPr>
  </p:slideViewPr>
  <p:notesTextViewPr>
    <p:cViewPr>
      <p:scale>
        <a:sx n="1" d="1"/>
        <a:sy n="1" d="1"/>
      </p:scale>
      <p:origin x="0" y="0"/>
    </p:cViewPr>
  </p:notesTextViewPr>
  <p:sorterViewPr>
    <p:cViewPr>
      <p:scale>
        <a:sx n="50" d="100"/>
        <a:sy n="50" d="100"/>
      </p:scale>
      <p:origin x="0" y="-5078"/>
    </p:cViewPr>
  </p:sorter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74B3AB-1076-3847-9704-2735AAE6E6FB}" type="datetimeFigureOut">
              <a:rPr lang="en-US" smtClean="0"/>
              <a:t>5/11/20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C00C95-E645-9447-A3F8-A17F92449908}" type="slidenum">
              <a:rPr lang="en-US" smtClean="0"/>
              <a:t>‹#›</a:t>
            </a:fld>
            <a:endParaRPr lang="en-US"/>
          </a:p>
        </p:txBody>
      </p:sp>
    </p:spTree>
    <p:extLst>
      <p:ext uri="{BB962C8B-B14F-4D97-AF65-F5344CB8AC3E}">
        <p14:creationId xmlns:p14="http://schemas.microsoft.com/office/powerpoint/2010/main" val="14943909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7370B-66A1-AB42-84E0-A4E6FD88C2A5}" type="datetimeFigureOut">
              <a:rPr lang="en-US" smtClean="0"/>
              <a:t>5/11/20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4AC054-D004-974A-8D8E-E228282ED491}" type="slidenum">
              <a:rPr lang="en-US" smtClean="0"/>
              <a:t>‹#›</a:t>
            </a:fld>
            <a:endParaRPr lang="en-US" dirty="0"/>
          </a:p>
        </p:txBody>
      </p:sp>
    </p:spTree>
    <p:extLst>
      <p:ext uri="{BB962C8B-B14F-4D97-AF65-F5344CB8AC3E}">
        <p14:creationId xmlns:p14="http://schemas.microsoft.com/office/powerpoint/2010/main" val="38103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7.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ELCOME TO EMERGE">
    <p:spTree>
      <p:nvGrpSpPr>
        <p:cNvPr id="1" name=""/>
        <p:cNvGrpSpPr/>
        <p:nvPr/>
      </p:nvGrpSpPr>
      <p:grpSpPr>
        <a:xfrm>
          <a:off x="0" y="0"/>
          <a:ext cx="0" cy="0"/>
          <a:chOff x="0" y="0"/>
          <a:chExt cx="0" cy="0"/>
        </a:xfrm>
      </p:grpSpPr>
      <p:sp>
        <p:nvSpPr>
          <p:cNvPr id="13" name="Rectangle 12"/>
          <p:cNvSpPr/>
          <p:nvPr userDrawn="1"/>
        </p:nvSpPr>
        <p:spPr>
          <a:xfrm>
            <a:off x="0" y="-1"/>
            <a:ext cx="12192000" cy="6858001"/>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24669" y="528535"/>
            <a:ext cx="5666415" cy="1446550"/>
          </a:xfrm>
          <a:prstGeom prst="rect">
            <a:avLst/>
          </a:prstGeom>
        </p:spPr>
        <p:txBody>
          <a:bodyPr wrap="square">
            <a:spAutoFit/>
          </a:bodyPr>
          <a:lstStyle/>
          <a:p>
            <a:pPr fontAlgn="base"/>
            <a:r>
              <a:rPr lang="en-IE" sz="4400" b="0" i="0" u="none" strike="noStrike" kern="1200" dirty="0">
                <a:solidFill>
                  <a:schemeClr val="bg1"/>
                </a:solidFill>
                <a:effectLst/>
                <a:latin typeface="+mn-lt"/>
                <a:ea typeface="+mn-ea"/>
                <a:cs typeface="+mn-cs"/>
              </a:rPr>
              <a:t>WELCOME TO THE </a:t>
            </a:r>
            <a:r>
              <a:rPr lang="en-IE" sz="4400" b="1" i="0" u="none" strike="noStrike" kern="1200" dirty="0">
                <a:solidFill>
                  <a:schemeClr val="bg1"/>
                </a:solidFill>
                <a:effectLst/>
                <a:latin typeface="+mn-lt"/>
                <a:ea typeface="+mn-ea"/>
                <a:cs typeface="+mn-cs"/>
              </a:rPr>
              <a:t>EMERGE</a:t>
            </a:r>
            <a:r>
              <a:rPr lang="en-IE" sz="4400" b="1" i="0" u="none" strike="noStrike" kern="1200" baseline="0" dirty="0">
                <a:solidFill>
                  <a:schemeClr val="bg1"/>
                </a:solidFill>
                <a:effectLst/>
                <a:latin typeface="+mn-lt"/>
                <a:ea typeface="+mn-ea"/>
                <a:cs typeface="+mn-cs"/>
              </a:rPr>
              <a:t> </a:t>
            </a:r>
            <a:r>
              <a:rPr lang="en-IE" sz="4400" b="0" i="0" u="none" strike="noStrike" kern="1200" dirty="0">
                <a:solidFill>
                  <a:schemeClr val="bg1"/>
                </a:solidFill>
                <a:effectLst/>
                <a:latin typeface="+mn-lt"/>
                <a:ea typeface="+mn-ea"/>
                <a:cs typeface="+mn-cs"/>
              </a:rPr>
              <a:t>POWERPOINT</a:t>
            </a:r>
            <a:endParaRPr lang="en-IE" sz="3600" baseline="0" dirty="0">
              <a:solidFill>
                <a:schemeClr val="bg1"/>
              </a:solidFill>
              <a:latin typeface="+mn-lt"/>
              <a:ea typeface="Quattrocento Sans"/>
              <a:cs typeface="Quattrocento Sans"/>
              <a:sym typeface="Quattrocento Sans"/>
            </a:endParaRPr>
          </a:p>
        </p:txBody>
      </p:sp>
      <p:sp>
        <p:nvSpPr>
          <p:cNvPr id="15" name="Rectangle 14"/>
          <p:cNvSpPr/>
          <p:nvPr userDrawn="1"/>
        </p:nvSpPr>
        <p:spPr>
          <a:xfrm>
            <a:off x="6539502" y="866550"/>
            <a:ext cx="5282381" cy="5909310"/>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FEATURES OF THE</a:t>
            </a:r>
          </a:p>
          <a:p>
            <a:pPr fontAlgn="base"/>
            <a:r>
              <a:rPr lang="en-IE" sz="3000" b="1" i="0" u="none" strike="noStrike" kern="1200" dirty="0">
                <a:solidFill>
                  <a:schemeClr val="bg1"/>
                </a:solidFill>
                <a:effectLst/>
                <a:latin typeface="+mn-lt"/>
                <a:ea typeface="+mn-ea"/>
                <a:cs typeface="+mn-cs"/>
              </a:rPr>
              <a:t>EMERGE </a:t>
            </a:r>
            <a:r>
              <a:rPr lang="en-IE" sz="3000" b="0" i="0" u="none" strike="noStrike" kern="1200" dirty="0">
                <a:solidFill>
                  <a:schemeClr val="bg1"/>
                </a:solidFill>
                <a:effectLst/>
                <a:latin typeface="+mn-lt"/>
                <a:ea typeface="+mn-ea"/>
                <a:cs typeface="+mn-cs"/>
              </a:rPr>
              <a:t>POWERPOINT:</a:t>
            </a: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342900" indent="-342900" fontAlgn="base">
              <a:buFont typeface="Arial" charset="0"/>
              <a:buChar char="•"/>
            </a:pPr>
            <a:r>
              <a:rPr lang="en-IE" sz="2400" b="0" i="0" u="none" strike="noStrike" kern="1200" dirty="0">
                <a:solidFill>
                  <a:schemeClr val="bg1"/>
                </a:solidFill>
                <a:effectLst/>
                <a:latin typeface="+mn-lt"/>
                <a:ea typeface="+mn-ea"/>
                <a:cs typeface="+mn-cs"/>
              </a:rPr>
              <a:t>Set up in widescreen format. </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45 slide layouts to choose from</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4 Colour variations using the            </a:t>
            </a:r>
            <a:r>
              <a:rPr lang="en-IE" sz="2400" b="1" i="0" u="none" strike="noStrike" kern="1200" dirty="0">
                <a:solidFill>
                  <a:schemeClr val="bg1"/>
                </a:solidFill>
                <a:effectLst/>
                <a:latin typeface="+mn-lt"/>
                <a:ea typeface="+mn-ea"/>
                <a:cs typeface="+mn-cs"/>
              </a:rPr>
              <a:t>EMERGE </a:t>
            </a:r>
            <a:r>
              <a:rPr lang="en-IE" sz="2400" b="0" i="0" u="none" strike="noStrike" kern="1200" dirty="0">
                <a:solidFill>
                  <a:schemeClr val="bg1"/>
                </a:solidFill>
                <a:effectLst/>
                <a:latin typeface="+mn-lt"/>
                <a:ea typeface="+mn-ea"/>
                <a:cs typeface="+mn-cs"/>
              </a:rPr>
              <a:t>Brand Colours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Based on Master Slides design</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Drag and Drop to change picture</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80 easy editable icons</a:t>
            </a:r>
          </a:p>
          <a:p>
            <a:pPr marL="342900" indent="-342900" fontAlgn="base">
              <a:buFont typeface="Arial" charset="0"/>
              <a:buChar char="•"/>
            </a:pPr>
            <a:r>
              <a:rPr lang="en-IE" sz="2400" b="0" i="0" u="none" strike="noStrike" kern="1200" dirty="0">
                <a:solidFill>
                  <a:schemeClr val="bg1"/>
                </a:solidFill>
                <a:effectLst/>
                <a:latin typeface="+mn-lt"/>
                <a:ea typeface="+mn-ea"/>
                <a:cs typeface="+mn-cs"/>
              </a:rPr>
              <a:t>Easy and Fully editable in PowerPoint</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600" b="0" i="0" u="none" strike="noStrike" kern="1200" dirty="0">
                <a:solidFill>
                  <a:schemeClr val="bg1"/>
                </a:solidFill>
                <a:effectLst/>
                <a:latin typeface="+mn-lt"/>
                <a:ea typeface="+mn-ea"/>
                <a:cs typeface="+mn-cs"/>
              </a:rPr>
              <a:t>		</a:t>
            </a:r>
            <a:endParaRPr lang="en-IE" sz="3600" baseline="0" dirty="0">
              <a:solidFill>
                <a:schemeClr val="bg1"/>
              </a:solidFill>
              <a:latin typeface="+mn-lt"/>
              <a:ea typeface="Quattrocento Sans"/>
              <a:cs typeface="Quattrocento Sans"/>
              <a:sym typeface="Quattrocento Sans"/>
            </a:endParaRPr>
          </a:p>
        </p:txBody>
      </p:sp>
      <p:sp>
        <p:nvSpPr>
          <p:cNvPr id="16" name="Rectangle 15"/>
          <p:cNvSpPr/>
          <p:nvPr userDrawn="1"/>
        </p:nvSpPr>
        <p:spPr>
          <a:xfrm>
            <a:off x="424669" y="3172202"/>
            <a:ext cx="5327201" cy="2677656"/>
          </a:xfrm>
          <a:prstGeom prst="rect">
            <a:avLst/>
          </a:prstGeom>
        </p:spPr>
        <p:txBody>
          <a:bodyPr wrap="square">
            <a:spAutoFit/>
          </a:bodyPr>
          <a:lstStyle/>
          <a:p>
            <a:pPr fontAlgn="base"/>
            <a:r>
              <a:rPr lang="en-IE" sz="2400" b="0" i="0" u="none" strike="noStrike" kern="1200" dirty="0">
                <a:solidFill>
                  <a:schemeClr val="bg1"/>
                </a:solidFill>
                <a:effectLst/>
                <a:latin typeface="+mn-lt"/>
                <a:ea typeface="+mn-ea"/>
                <a:cs typeface="+mn-cs"/>
              </a:rPr>
              <a:t>Our aim is to have a consistent “look and feel” throughout our branding material including our PowerPoint.</a:t>
            </a:r>
            <a:r>
              <a:rPr lang="en-IE" sz="2400" b="0" i="0" u="none" strike="noStrike" kern="1200" baseline="0" dirty="0">
                <a:solidFill>
                  <a:schemeClr val="bg1"/>
                </a:solidFill>
                <a:effectLst/>
                <a:latin typeface="+mn-lt"/>
                <a:ea typeface="+mn-ea"/>
                <a:cs typeface="+mn-cs"/>
              </a:rPr>
              <a:t> </a:t>
            </a:r>
          </a:p>
          <a:p>
            <a:pPr fontAlgn="base"/>
            <a:endParaRPr lang="en-IE" sz="2400" b="0" i="0" u="none" strike="noStrike" kern="1200" baseline="0" dirty="0">
              <a:solidFill>
                <a:schemeClr val="bg1"/>
              </a:solidFill>
              <a:effectLst/>
              <a:latin typeface="+mn-lt"/>
              <a:ea typeface="+mn-ea"/>
              <a:cs typeface="+mn-cs"/>
            </a:endParaRPr>
          </a:p>
          <a:p>
            <a:pPr fontAlgn="base"/>
            <a:r>
              <a:rPr lang="en-IE" sz="2400" b="0" i="0" u="none" strike="noStrike" kern="1200" dirty="0">
                <a:solidFill>
                  <a:schemeClr val="bg1"/>
                </a:solidFill>
                <a:effectLst/>
                <a:latin typeface="+mn-lt"/>
                <a:ea typeface="+mn-ea"/>
                <a:cs typeface="+mn-cs"/>
              </a:rPr>
              <a:t>The slide layouts within this PowerPoint  will give you a great deal of creative </a:t>
            </a:r>
            <a:r>
              <a:rPr lang="en-IE" sz="2400" b="0" i="0" u="none" strike="noStrike" kern="1200" dirty="0" err="1">
                <a:solidFill>
                  <a:schemeClr val="bg1"/>
                </a:solidFill>
                <a:effectLst/>
                <a:latin typeface="+mn-lt"/>
                <a:ea typeface="+mn-ea"/>
                <a:cs typeface="+mn-cs"/>
              </a:rPr>
              <a:t>flexibily</a:t>
            </a:r>
            <a:r>
              <a:rPr lang="en-IE" sz="2400" b="0" i="0" u="none" strike="noStrike" kern="1200" dirty="0">
                <a:solidFill>
                  <a:schemeClr val="bg1"/>
                </a:solidFill>
                <a:effectLst/>
                <a:latin typeface="+mn-lt"/>
                <a:ea typeface="+mn-ea"/>
                <a:cs typeface="+mn-cs"/>
              </a:rPr>
              <a:t> when creating your Presentation.</a:t>
            </a:r>
            <a:endParaRPr lang="en-IE" sz="3600" baseline="0" dirty="0">
              <a:solidFill>
                <a:schemeClr val="bg1"/>
              </a:solidFill>
              <a:latin typeface="+mn-lt"/>
              <a:ea typeface="Quattrocento Sans"/>
              <a:cs typeface="Quattrocento Sans"/>
              <a:sym typeface="Quattrocento Sans"/>
            </a:endParaRPr>
          </a:p>
        </p:txBody>
      </p:sp>
      <p:cxnSp>
        <p:nvCxnSpPr>
          <p:cNvPr id="17" name="Straight Connector 16"/>
          <p:cNvCxnSpPr/>
          <p:nvPr userDrawn="1"/>
        </p:nvCxnSpPr>
        <p:spPr>
          <a:xfrm>
            <a:off x="6102669"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 y="2879179"/>
            <a:ext cx="60910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with 2 colums - LEF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1" name="Text Placeholder 25"/>
          <p:cNvSpPr>
            <a:spLocks noGrp="1"/>
          </p:cNvSpPr>
          <p:nvPr>
            <p:ph type="body" sz="quarter" idx="14" hasCustomPrompt="1"/>
          </p:nvPr>
        </p:nvSpPr>
        <p:spPr>
          <a:xfrm>
            <a:off x="876302" y="2117211"/>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9" name="Text Placeholder 25"/>
          <p:cNvSpPr>
            <a:spLocks noGrp="1"/>
          </p:cNvSpPr>
          <p:nvPr>
            <p:ph type="body" sz="quarter" idx="15" hasCustomPrompt="1"/>
          </p:nvPr>
        </p:nvSpPr>
        <p:spPr>
          <a:xfrm>
            <a:off x="4683387" y="2139557"/>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4"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7" name="Straight Connector 16"/>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with 3 colums - LEFT">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7" name="Text Placeholder 25"/>
          <p:cNvSpPr>
            <a:spLocks noGrp="1"/>
          </p:cNvSpPr>
          <p:nvPr>
            <p:ph type="body" sz="quarter" idx="17" hasCustomPrompt="1"/>
          </p:nvPr>
        </p:nvSpPr>
        <p:spPr>
          <a:xfrm>
            <a:off x="876300" y="2113005"/>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8" name="Text Placeholder 25"/>
          <p:cNvSpPr>
            <a:spLocks noGrp="1"/>
          </p:cNvSpPr>
          <p:nvPr>
            <p:ph type="body" sz="quarter" idx="18" hasCustomPrompt="1"/>
          </p:nvPr>
        </p:nvSpPr>
        <p:spPr>
          <a:xfrm>
            <a:off x="5929097"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9" name="Text Placeholder 25"/>
          <p:cNvSpPr>
            <a:spLocks noGrp="1"/>
          </p:cNvSpPr>
          <p:nvPr>
            <p:ph type="body" sz="quarter" idx="19" hasCustomPrompt="1"/>
          </p:nvPr>
        </p:nvSpPr>
        <p:spPr>
          <a:xfrm>
            <a:off x="3424130" y="2107852"/>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18" name="Straight Connector 17"/>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to left - text to right">
    <p:spTree>
      <p:nvGrpSpPr>
        <p:cNvPr id="1" name=""/>
        <p:cNvGrpSpPr/>
        <p:nvPr/>
      </p:nvGrpSpPr>
      <p:grpSpPr>
        <a:xfrm>
          <a:off x="0" y="0"/>
          <a:ext cx="0" cy="0"/>
          <a:chOff x="0" y="0"/>
          <a:chExt cx="0" cy="0"/>
        </a:xfrm>
      </p:grpSpPr>
      <p:cxnSp>
        <p:nvCxnSpPr>
          <p:cNvPr id="16" name="Straight Connector 15"/>
          <p:cNvCxnSpPr/>
          <p:nvPr userDrawn="1"/>
        </p:nvCxnSpPr>
        <p:spPr>
          <a:xfrm flipH="1">
            <a:off x="6234807" y="1711826"/>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Picture Placeholder 7"/>
          <p:cNvSpPr>
            <a:spLocks noGrp="1"/>
          </p:cNvSpPr>
          <p:nvPr>
            <p:ph type="pic" sz="quarter" idx="10" hasCustomPrompt="1"/>
          </p:nvPr>
        </p:nvSpPr>
        <p:spPr>
          <a:xfrm flipH="1">
            <a:off x="-460162" y="0"/>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38" name="Arc 37"/>
          <p:cNvSpPr/>
          <p:nvPr userDrawn="1"/>
        </p:nvSpPr>
        <p:spPr>
          <a:xfrm rot="9058514" flipH="1">
            <a:off x="-1593353" y="739143"/>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371" y="5437528"/>
            <a:ext cx="690436" cy="673218"/>
          </a:xfrm>
          <a:prstGeom prst="rect">
            <a:avLst/>
          </a:prstGeom>
        </p:spPr>
      </p:pic>
      <p:pic>
        <p:nvPicPr>
          <p:cNvPr id="21" name="Picture 20"/>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482286" y="4911488"/>
            <a:ext cx="1363247" cy="1350410"/>
          </a:xfrm>
          <a:prstGeom prst="rect">
            <a:avLst/>
          </a:prstGeom>
        </p:spPr>
      </p:pic>
      <p:pic>
        <p:nvPicPr>
          <p:cNvPr id="22" name="Picture 21"/>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3896635" y="1516952"/>
            <a:ext cx="2227993" cy="222069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to left - photo to right">
    <p:spTree>
      <p:nvGrpSpPr>
        <p:cNvPr id="1" name=""/>
        <p:cNvGrpSpPr/>
        <p:nvPr/>
      </p:nvGrpSpPr>
      <p:grpSpPr>
        <a:xfrm>
          <a:off x="0" y="0"/>
          <a:ext cx="0" cy="0"/>
          <a:chOff x="0" y="0"/>
          <a:chExt cx="0" cy="0"/>
        </a:xfrm>
      </p:grpSpPr>
      <p:cxnSp>
        <p:nvCxnSpPr>
          <p:cNvPr id="14" name="Straight Connector 13"/>
          <p:cNvCxnSpPr/>
          <p:nvPr userDrawn="1"/>
        </p:nvCxnSpPr>
        <p:spPr>
          <a:xfrm flipH="1">
            <a:off x="337256" y="1808079"/>
            <a:ext cx="5377589"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Text Placeholder 23"/>
          <p:cNvSpPr>
            <a:spLocks noGrp="1"/>
          </p:cNvSpPr>
          <p:nvPr>
            <p:ph type="body" sz="quarter" idx="16" hasCustomPrompt="1"/>
          </p:nvPr>
        </p:nvSpPr>
        <p:spPr>
          <a:xfrm>
            <a:off x="421069" y="915852"/>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7" hasCustomPrompt="1"/>
          </p:nvPr>
        </p:nvSpPr>
        <p:spPr>
          <a:xfrm>
            <a:off x="428017" y="2049331"/>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Picture Placeholder 7"/>
          <p:cNvSpPr>
            <a:spLocks noGrp="1"/>
          </p:cNvSpPr>
          <p:nvPr>
            <p:ph type="pic" sz="quarter" idx="10" hasCustomPrompt="1"/>
          </p:nvPr>
        </p:nvSpPr>
        <p:spPr>
          <a:xfrm flipH="1">
            <a:off x="6929107" y="-160857"/>
            <a:ext cx="5659526" cy="5659526"/>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27" name="Arc 26"/>
          <p:cNvSpPr/>
          <p:nvPr userDrawn="1"/>
        </p:nvSpPr>
        <p:spPr>
          <a:xfrm rot="12415736">
            <a:off x="8575829" y="806436"/>
            <a:ext cx="5162451" cy="5162451"/>
          </a:xfrm>
          <a:prstGeom prst="arc">
            <a:avLst>
              <a:gd name="adj1" fmla="val 13109579"/>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5" name="Picture 24"/>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323261" y="4419920"/>
            <a:ext cx="690436" cy="673218"/>
          </a:xfrm>
          <a:prstGeom prst="rect">
            <a:avLst/>
          </a:prstGeom>
        </p:spPr>
      </p:pic>
      <p:pic>
        <p:nvPicPr>
          <p:cNvPr id="28" name="Picture 27"/>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9077246" y="4712644"/>
            <a:ext cx="1363247" cy="1350410"/>
          </a:xfrm>
          <a:prstGeom prst="rect">
            <a:avLst/>
          </a:prstGeom>
        </p:spPr>
      </p:pic>
      <p:pic>
        <p:nvPicPr>
          <p:cNvPr id="29" name="Picture 28"/>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5814086" y="915852"/>
            <a:ext cx="2227993" cy="2220696"/>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quote box on left  (NAVY)">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18" name="Arc 17"/>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4" name="Picture 23"/>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5" name="Picture 24"/>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cxnSp>
        <p:nvCxnSpPr>
          <p:cNvPr id="27" name="Straight Connector 26"/>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9" name="Text Placeholder 23"/>
          <p:cNvSpPr>
            <a:spLocks noGrp="1"/>
          </p:cNvSpPr>
          <p:nvPr userDrawn="1">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0" name="Text Placeholder 25"/>
          <p:cNvSpPr>
            <a:spLocks noGrp="1"/>
          </p:cNvSpPr>
          <p:nvPr userDrawn="1">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1"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with quote box on left (PINK)">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5245"/>
            <a:chOff x="-1514707" y="-747091"/>
            <a:chExt cx="7840275" cy="7415245"/>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7" name="Picture 26"/>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31" name="Picture 30"/>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2" name="Picture 31"/>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5" name="Straight Connector 34"/>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with quote box on left (TURQUOISE)">
    <p:spTree>
      <p:nvGrpSpPr>
        <p:cNvPr id="1" name=""/>
        <p:cNvGrpSpPr/>
        <p:nvPr/>
      </p:nvGrpSpPr>
      <p:grpSpPr>
        <a:xfrm>
          <a:off x="0" y="0"/>
          <a:ext cx="0" cy="0"/>
          <a:chOff x="0" y="0"/>
          <a:chExt cx="0" cy="0"/>
        </a:xfrm>
      </p:grpSpPr>
      <p:grpSp>
        <p:nvGrpSpPr>
          <p:cNvPr id="2" name="Group 1"/>
          <p:cNvGrpSpPr/>
          <p:nvPr userDrawn="1"/>
        </p:nvGrpSpPr>
        <p:grpSpPr>
          <a:xfrm>
            <a:off x="-1514707" y="-747091"/>
            <a:ext cx="7840275" cy="7418211"/>
            <a:chOff x="-1514707" y="-747091"/>
            <a:chExt cx="7840275" cy="7418211"/>
          </a:xfrm>
        </p:grpSpPr>
        <p:sp>
          <p:nvSpPr>
            <p:cNvPr id="20" name="Arc 1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Freeform 20"/>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5" name="Picture 2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56"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7"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5" name="テキスト プレースホルダー 36"/>
          <p:cNvSpPr txBox="1">
            <a:spLocks/>
          </p:cNvSpPr>
          <p:nvPr userDrawn="1"/>
        </p:nvSpPr>
        <p:spPr bwMode="auto">
          <a:xfrm>
            <a:off x="285884" y="6389956"/>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22" name="Text Placeholder 23"/>
          <p:cNvSpPr>
            <a:spLocks noGrp="1"/>
          </p:cNvSpPr>
          <p:nvPr>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3" name="Text Placeholder 23"/>
          <p:cNvSpPr>
            <a:spLocks noGrp="1"/>
          </p:cNvSpPr>
          <p:nvPr>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4" name="Text Placeholder 23"/>
          <p:cNvSpPr>
            <a:spLocks noGrp="1"/>
          </p:cNvSpPr>
          <p:nvPr>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quote box on left  (LIME)">
    <p:spTree>
      <p:nvGrpSpPr>
        <p:cNvPr id="1" name=""/>
        <p:cNvGrpSpPr/>
        <p:nvPr/>
      </p:nvGrpSpPr>
      <p:grpSpPr>
        <a:xfrm>
          <a:off x="0" y="0"/>
          <a:ext cx="0" cy="0"/>
          <a:chOff x="0" y="0"/>
          <a:chExt cx="0" cy="0"/>
        </a:xfrm>
      </p:grpSpPr>
      <p:grpSp>
        <p:nvGrpSpPr>
          <p:cNvPr id="6" name="Group 5"/>
          <p:cNvGrpSpPr/>
          <p:nvPr userDrawn="1"/>
        </p:nvGrpSpPr>
        <p:grpSpPr>
          <a:xfrm>
            <a:off x="-1514707" y="-747091"/>
            <a:ext cx="7748306" cy="7418211"/>
            <a:chOff x="-1514707" y="-747091"/>
            <a:chExt cx="7748306" cy="7418211"/>
          </a:xfrm>
        </p:grpSpPr>
        <p:sp>
          <p:nvSpPr>
            <p:cNvPr id="30" name="Arc 29"/>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6" name="Picture 2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27" name="Picture 2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33" name="Text Placeholder 23"/>
          <p:cNvSpPr>
            <a:spLocks noGrp="1"/>
          </p:cNvSpPr>
          <p:nvPr>
            <p:ph type="body" sz="quarter" idx="16" hasCustomPrompt="1"/>
          </p:nvPr>
        </p:nvSpPr>
        <p:spPr>
          <a:xfrm>
            <a:off x="6318620" y="819599"/>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34" name="Text Placeholder 25"/>
          <p:cNvSpPr>
            <a:spLocks noGrp="1"/>
          </p:cNvSpPr>
          <p:nvPr>
            <p:ph type="body" sz="quarter" idx="17" hasCustomPrompt="1"/>
          </p:nvPr>
        </p:nvSpPr>
        <p:spPr>
          <a:xfrm>
            <a:off x="6325568" y="1953078"/>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0" name="Text Placeholder 23"/>
          <p:cNvSpPr>
            <a:spLocks noGrp="1"/>
          </p:cNvSpPr>
          <p:nvPr userDrawn="1">
            <p:ph type="body" sz="quarter" idx="14" hasCustomPrompt="1"/>
          </p:nvPr>
        </p:nvSpPr>
        <p:spPr>
          <a:xfrm>
            <a:off x="4059608" y="350500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1" name="Text Placeholder 23"/>
          <p:cNvSpPr>
            <a:spLocks noGrp="1"/>
          </p:cNvSpPr>
          <p:nvPr userDrawn="1">
            <p:ph type="body" sz="quarter" idx="15" hasCustomPrompt="1"/>
          </p:nvPr>
        </p:nvSpPr>
        <p:spPr>
          <a:xfrm>
            <a:off x="447384" y="890625"/>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2" name="Text Placeholder 23"/>
          <p:cNvSpPr>
            <a:spLocks noGrp="1"/>
          </p:cNvSpPr>
          <p:nvPr userDrawn="1">
            <p:ph type="body" sz="quarter" idx="13" hasCustomPrompt="1"/>
          </p:nvPr>
        </p:nvSpPr>
        <p:spPr>
          <a:xfrm>
            <a:off x="480042" y="1536159"/>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29" name="Straight Connector 28"/>
          <p:cNvCxnSpPr/>
          <p:nvPr userDrawn="1"/>
        </p:nvCxnSpPr>
        <p:spPr>
          <a:xfrm flipH="1">
            <a:off x="6207098" y="1711826"/>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quote box on right (NAVY)">
    <p:spTree>
      <p:nvGrpSpPr>
        <p:cNvPr id="1" name=""/>
        <p:cNvGrpSpPr/>
        <p:nvPr/>
      </p:nvGrpSpPr>
      <p:grpSpPr>
        <a:xfrm>
          <a:off x="0" y="0"/>
          <a:ext cx="0" cy="0"/>
          <a:chOff x="0" y="0"/>
          <a:chExt cx="0" cy="0"/>
        </a:xfrm>
      </p:grpSpPr>
      <p:grpSp>
        <p:nvGrpSpPr>
          <p:cNvPr id="32" name="Group 31"/>
          <p:cNvGrpSpPr/>
          <p:nvPr userDrawn="1"/>
        </p:nvGrpSpPr>
        <p:grpSpPr>
          <a:xfrm flipH="1">
            <a:off x="5868795" y="-718410"/>
            <a:ext cx="7840275" cy="7418211"/>
            <a:chOff x="-1514707" y="-747091"/>
            <a:chExt cx="7840275" cy="7418211"/>
          </a:xfrm>
        </p:grpSpPr>
        <p:sp>
          <p:nvSpPr>
            <p:cNvPr id="33" name="Arc 32"/>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5" name="Picture 34"/>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36" name="Picture 3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7" name="Picture 36"/>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17" name="Text Placeholder 23"/>
          <p:cNvSpPr>
            <a:spLocks noGrp="1"/>
          </p:cNvSpPr>
          <p:nvPr>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18" name="Text Placeholder 25"/>
          <p:cNvSpPr>
            <a:spLocks noGrp="1"/>
          </p:cNvSpPr>
          <p:nvPr>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8" name="Text Placeholder 23"/>
          <p:cNvSpPr>
            <a:spLocks noGrp="1"/>
          </p:cNvSpPr>
          <p:nvPr>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9" name="Text Placeholder 23"/>
          <p:cNvSpPr>
            <a:spLocks noGrp="1"/>
          </p:cNvSpPr>
          <p:nvPr>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0" name="Text Placeholder 23"/>
          <p:cNvSpPr>
            <a:spLocks noGrp="1"/>
          </p:cNvSpPr>
          <p:nvPr>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cxnSp>
        <p:nvCxnSpPr>
          <p:cNvPr id="31" name="Straight Connector 30"/>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16"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7" name="Picture 26"/>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quote box on right (PINK)">
    <p:spTree>
      <p:nvGrpSpPr>
        <p:cNvPr id="1" name=""/>
        <p:cNvGrpSpPr/>
        <p:nvPr/>
      </p:nvGrpSpPr>
      <p:grpSpPr>
        <a:xfrm>
          <a:off x="0" y="0"/>
          <a:ext cx="0" cy="0"/>
          <a:chOff x="0" y="0"/>
          <a:chExt cx="0" cy="0"/>
        </a:xfrm>
      </p:grpSpPr>
      <p:grpSp>
        <p:nvGrpSpPr>
          <p:cNvPr id="25" name="Group 24"/>
          <p:cNvGrpSpPr/>
          <p:nvPr userDrawn="1"/>
        </p:nvGrpSpPr>
        <p:grpSpPr>
          <a:xfrm flipH="1">
            <a:off x="5854282" y="-721714"/>
            <a:ext cx="7840275" cy="7415245"/>
            <a:chOff x="-1514707" y="-747091"/>
            <a:chExt cx="7840275" cy="7415245"/>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284438"/>
              <a:ext cx="1419105" cy="1383716"/>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825978" y="4665583"/>
              <a:ext cx="657487" cy="651295"/>
            </a:xfrm>
            <a:prstGeom prst="rect">
              <a:avLst/>
            </a:prstGeom>
          </p:spPr>
        </p:pic>
      </p:grpSp>
      <p:sp>
        <p:nvSpPr>
          <p:cNvPr id="49"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50"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2"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3"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4"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ERGE - FONT TYPEFACE &amp; SIZE">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EMERGE</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11" name="Rectangle 10"/>
          <p:cNvSpPr/>
          <p:nvPr userDrawn="1"/>
        </p:nvSpPr>
        <p:spPr>
          <a:xfrm>
            <a:off x="7469531" y="1633466"/>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12" name="Rectangle 11"/>
          <p:cNvSpPr/>
          <p:nvPr userDrawn="1"/>
        </p:nvSpPr>
        <p:spPr>
          <a:xfrm>
            <a:off x="424669" y="3172202"/>
            <a:ext cx="5489434"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EMERGE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3" name="Straight Connector 12"/>
          <p:cNvCxnSpPr/>
          <p:nvPr userDrawn="1"/>
        </p:nvCxnSpPr>
        <p:spPr>
          <a:xfrm>
            <a:off x="7098716" y="-1"/>
            <a:ext cx="0" cy="6681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quote box on right (TURQUOISE)">
    <p:spTree>
      <p:nvGrpSpPr>
        <p:cNvPr id="1" name=""/>
        <p:cNvGrpSpPr/>
        <p:nvPr/>
      </p:nvGrpSpPr>
      <p:grpSpPr>
        <a:xfrm>
          <a:off x="0" y="0"/>
          <a:ext cx="0" cy="0"/>
          <a:chOff x="0" y="0"/>
          <a:chExt cx="0" cy="0"/>
        </a:xfrm>
      </p:grpSpPr>
      <p:grpSp>
        <p:nvGrpSpPr>
          <p:cNvPr id="25" name="Group 24"/>
          <p:cNvGrpSpPr/>
          <p:nvPr userDrawn="1"/>
        </p:nvGrpSpPr>
        <p:grpSpPr>
          <a:xfrm flipH="1">
            <a:off x="5855348" y="-713039"/>
            <a:ext cx="7840275" cy="7418211"/>
            <a:chOff x="-1514707" y="-747091"/>
            <a:chExt cx="7840275"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4780799" y="4611219"/>
              <a:ext cx="690436" cy="673218"/>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097575" y="-105032"/>
              <a:ext cx="2227993" cy="2220696"/>
            </a:xfrm>
            <a:prstGeom prst="rect">
              <a:avLst/>
            </a:prstGeom>
          </p:spPr>
        </p:pic>
      </p:grpSp>
      <p:sp>
        <p:nvSpPr>
          <p:cNvPr id="40"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1"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3"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4"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quote box on right (LIME)">
    <p:spTree>
      <p:nvGrpSpPr>
        <p:cNvPr id="1" name=""/>
        <p:cNvGrpSpPr/>
        <p:nvPr/>
      </p:nvGrpSpPr>
      <p:grpSpPr>
        <a:xfrm>
          <a:off x="0" y="0"/>
          <a:ext cx="0" cy="0"/>
          <a:chOff x="0" y="0"/>
          <a:chExt cx="0" cy="0"/>
        </a:xfrm>
      </p:grpSpPr>
      <p:grpSp>
        <p:nvGrpSpPr>
          <p:cNvPr id="25" name="Group 24"/>
          <p:cNvGrpSpPr/>
          <p:nvPr userDrawn="1"/>
        </p:nvGrpSpPr>
        <p:grpSpPr>
          <a:xfrm flipH="1">
            <a:off x="5961857" y="-711233"/>
            <a:ext cx="7748306" cy="7418211"/>
            <a:chOff x="-1514707" y="-747091"/>
            <a:chExt cx="7748306" cy="7418211"/>
          </a:xfrm>
        </p:grpSpPr>
        <p:sp>
          <p:nvSpPr>
            <p:cNvPr id="26" name="Arc 25"/>
            <p:cNvSpPr/>
            <p:nvPr userDrawn="1"/>
          </p:nvSpPr>
          <p:spPr>
            <a:xfrm rot="2587419">
              <a:off x="-1514707" y="-747091"/>
              <a:ext cx="7246485" cy="7246485"/>
            </a:xfrm>
            <a:prstGeom prst="arc">
              <a:avLst>
                <a:gd name="adj1" fmla="val 15788567"/>
                <a:gd name="adj2" fmla="val 495506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userDrawn="1"/>
          </p:nvSpPr>
          <p:spPr>
            <a:xfrm>
              <a:off x="-17689" y="-29270"/>
              <a:ext cx="5592389" cy="6221432"/>
            </a:xfrm>
            <a:custGeom>
              <a:avLst/>
              <a:gdLst>
                <a:gd name="connsiteX0" fmla="*/ 0 w 5592389"/>
                <a:gd name="connsiteY0" fmla="*/ 0 h 6221432"/>
                <a:gd name="connsiteX1" fmla="*/ 4328167 w 5592389"/>
                <a:gd name="connsiteY1" fmla="*/ 0 h 6221432"/>
                <a:gd name="connsiteX2" fmla="*/ 4561316 w 5592389"/>
                <a:gd name="connsiteY2" fmla="*/ 211901 h 6221432"/>
                <a:gd name="connsiteX3" fmla="*/ 5592389 w 5592389"/>
                <a:gd name="connsiteY3" fmla="*/ 2701130 h 6221432"/>
                <a:gd name="connsiteX4" fmla="*/ 2072087 w 5592389"/>
                <a:gd name="connsiteY4" fmla="*/ 6221432 h 6221432"/>
                <a:gd name="connsiteX5" fmla="*/ 103853 w 5592389"/>
                <a:gd name="connsiteY5" fmla="*/ 5620220 h 6221432"/>
                <a:gd name="connsiteX6" fmla="*/ 0 w 5592389"/>
                <a:gd name="connsiteY6" fmla="*/ 5542560 h 6221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2389" h="6221432">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8" name="Picture 27"/>
            <p:cNvPicPr>
              <a:picLocks noChangeAspect="1"/>
            </p:cNvPicPr>
            <p:nvPr userDrawn="1"/>
          </p:nvPicPr>
          <p:blipFill>
            <a:blip r:embed="rId2" cstate="screen">
              <a:alphaModFix amt="80000"/>
              <a:extLst>
                <a:ext uri="{28A0092B-C50C-407E-A947-70E740481C1C}">
                  <a14:useLocalDpi xmlns:a14="http://schemas.microsoft.com/office/drawing/2010/main"/>
                </a:ext>
              </a:extLst>
            </a:blip>
            <a:stretch>
              <a:fillRect/>
            </a:stretch>
          </p:blipFill>
          <p:spPr>
            <a:xfrm>
              <a:off x="114696" y="5320710"/>
              <a:ext cx="1363247" cy="1350410"/>
            </a:xfrm>
            <a:prstGeom prst="rect">
              <a:avLst/>
            </a:prstGeom>
          </p:spPr>
        </p:pic>
        <p:pic>
          <p:nvPicPr>
            <p:cNvPr id="29" name="Picture 28"/>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99580">
              <a:off x="4206166" y="82689"/>
              <a:ext cx="2027433" cy="1976874"/>
            </a:xfrm>
            <a:prstGeom prst="rect">
              <a:avLst/>
            </a:prstGeom>
          </p:spPr>
        </p:pic>
        <p:pic>
          <p:nvPicPr>
            <p:cNvPr id="30" name="Picture 29"/>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a:off x="4754778" y="4642672"/>
              <a:ext cx="724821" cy="722447"/>
            </a:xfrm>
            <a:prstGeom prst="rect">
              <a:avLst/>
            </a:prstGeom>
          </p:spPr>
        </p:pic>
      </p:grpSp>
      <p:sp>
        <p:nvSpPr>
          <p:cNvPr id="41" name="Text Placeholder 23"/>
          <p:cNvSpPr>
            <a:spLocks noGrp="1"/>
          </p:cNvSpPr>
          <p:nvPr userDrawn="1">
            <p:ph type="body" sz="quarter" idx="16" hasCustomPrompt="1"/>
          </p:nvPr>
        </p:nvSpPr>
        <p:spPr>
          <a:xfrm>
            <a:off x="370472" y="832305"/>
            <a:ext cx="5279028" cy="697353"/>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42" name="Text Placeholder 25"/>
          <p:cNvSpPr>
            <a:spLocks noGrp="1"/>
          </p:cNvSpPr>
          <p:nvPr userDrawn="1">
            <p:ph type="body" sz="quarter" idx="17" hasCustomPrompt="1"/>
          </p:nvPr>
        </p:nvSpPr>
        <p:spPr>
          <a:xfrm>
            <a:off x="377420" y="1965784"/>
            <a:ext cx="5273104" cy="3947440"/>
          </a:xfrm>
        </p:spPr>
        <p:txBody>
          <a:bodyPr>
            <a:noAutofit/>
          </a:bodyPr>
          <a:lstStyle>
            <a:lvl1pPr marL="0" indent="0" algn="ctr">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4" name="Text Placeholder 23"/>
          <p:cNvSpPr>
            <a:spLocks noGrp="1"/>
          </p:cNvSpPr>
          <p:nvPr userDrawn="1">
            <p:ph type="body" sz="quarter" idx="14" hasCustomPrompt="1"/>
          </p:nvPr>
        </p:nvSpPr>
        <p:spPr>
          <a:xfrm>
            <a:off x="11059225" y="418538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5" name="Text Placeholder 23"/>
          <p:cNvSpPr>
            <a:spLocks noGrp="1"/>
          </p:cNvSpPr>
          <p:nvPr userDrawn="1">
            <p:ph type="body" sz="quarter" idx="15" hasCustomPrompt="1"/>
          </p:nvPr>
        </p:nvSpPr>
        <p:spPr>
          <a:xfrm>
            <a:off x="7447001" y="1571001"/>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46" name="Text Placeholder 23"/>
          <p:cNvSpPr>
            <a:spLocks noGrp="1"/>
          </p:cNvSpPr>
          <p:nvPr userDrawn="1">
            <p:ph type="body" sz="quarter" idx="13" hasCustomPrompt="1"/>
          </p:nvPr>
        </p:nvSpPr>
        <p:spPr>
          <a:xfrm>
            <a:off x="7479659" y="2216535"/>
            <a:ext cx="4364894"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5"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8" name="Picture 17"/>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cxnSp>
        <p:nvCxnSpPr>
          <p:cNvPr id="32" name="Straight Connector 31"/>
          <p:cNvCxnSpPr/>
          <p:nvPr userDrawn="1"/>
        </p:nvCxnSpPr>
        <p:spPr>
          <a:xfrm flipH="1">
            <a:off x="178507" y="1724532"/>
            <a:ext cx="5569265"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Top - Text Bottom (NAVY)">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8" name="Picture 2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29" name="Picture 2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rot="21300420" flipH="1">
            <a:off x="53262" y="3174707"/>
            <a:ext cx="1313993" cy="1281225"/>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hoto Top - Text Bottom (PINK)">
    <p:spTree>
      <p:nvGrpSpPr>
        <p:cNvPr id="1" name=""/>
        <p:cNvGrpSpPr/>
        <p:nvPr/>
      </p:nvGrpSpPr>
      <p:grpSpPr>
        <a:xfrm>
          <a:off x="0" y="0"/>
          <a:ext cx="0" cy="0"/>
          <a:chOff x="0" y="0"/>
          <a:chExt cx="0" cy="0"/>
        </a:xfrm>
      </p:grpSpPr>
      <p:sp>
        <p:nvSpPr>
          <p:cNvPr id="22"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43368"/>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Arc 19"/>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7"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7"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6" name="Picture 15"/>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0950261" y="3294529"/>
            <a:ext cx="1167434" cy="1163610"/>
          </a:xfrm>
          <a:prstGeom prst="rect">
            <a:avLst/>
          </a:prstGeom>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Top - Text Bottom (TURQUOISE)">
    <p:spTree>
      <p:nvGrpSpPr>
        <p:cNvPr id="1" name=""/>
        <p:cNvGrpSpPr/>
        <p:nvPr/>
      </p:nvGrpSpPr>
      <p:grpSpPr>
        <a:xfrm>
          <a:off x="0" y="0"/>
          <a:ext cx="0" cy="0"/>
          <a:chOff x="0" y="0"/>
          <a:chExt cx="0" cy="0"/>
        </a:xfrm>
      </p:grpSpPr>
      <p:sp>
        <p:nvSpPr>
          <p:cNvPr id="57"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58" name="Oval 57"/>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Arc 63"/>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6" name="Straight Connector 65"/>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16"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18" name="Picture 17"/>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pic>
        <p:nvPicPr>
          <p:cNvPr id="19" name="Picture 18"/>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29652" y="3095929"/>
            <a:ext cx="1450169" cy="1445419"/>
          </a:xfrm>
          <a:prstGeom prst="rect">
            <a:avLst/>
          </a:prstGeom>
        </p:spPr>
      </p:pic>
    </p:spTree>
    <p:extLst>
      <p:ext uri="{BB962C8B-B14F-4D97-AF65-F5344CB8AC3E}">
        <p14:creationId xmlns:p14="http://schemas.microsoft.com/office/powerpoint/2010/main" val="160268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Top - Text Bottom  (LIME)">
    <p:spTree>
      <p:nvGrpSpPr>
        <p:cNvPr id="1" name=""/>
        <p:cNvGrpSpPr/>
        <p:nvPr/>
      </p:nvGrpSpPr>
      <p:grpSpPr>
        <a:xfrm>
          <a:off x="0" y="0"/>
          <a:ext cx="0" cy="0"/>
          <a:chOff x="0" y="0"/>
          <a:chExt cx="0" cy="0"/>
        </a:xfrm>
      </p:grpSpPr>
      <p:sp>
        <p:nvSpPr>
          <p:cNvPr id="11" name="Picture Placeholder 6"/>
          <p:cNvSpPr>
            <a:spLocks noGrp="1"/>
          </p:cNvSpPr>
          <p:nvPr>
            <p:ph type="pic" sz="quarter" idx="10" hasCustomPrompt="1"/>
          </p:nvPr>
        </p:nvSpPr>
        <p:spPr>
          <a:xfrm>
            <a:off x="11628" y="7397"/>
            <a:ext cx="12167420" cy="4409769"/>
          </a:xfrm>
          <a:custGeom>
            <a:avLst/>
            <a:gdLst>
              <a:gd name="connsiteX0" fmla="*/ 0 w 12177713"/>
              <a:gd name="connsiteY0" fmla="*/ 0 h 4835525"/>
              <a:gd name="connsiteX1" fmla="*/ 6088857 w 12177713"/>
              <a:gd name="connsiteY1" fmla="*/ 0 h 4835525"/>
              <a:gd name="connsiteX2" fmla="*/ 12177714 w 12177713"/>
              <a:gd name="connsiteY2" fmla="*/ 2417763 h 4835525"/>
              <a:gd name="connsiteX3" fmla="*/ 6088857 w 12177713"/>
              <a:gd name="connsiteY3" fmla="*/ 4835526 h 4835525"/>
              <a:gd name="connsiteX4" fmla="*/ 0 w 12177713"/>
              <a:gd name="connsiteY4" fmla="*/ 4835525 h 4835525"/>
              <a:gd name="connsiteX5" fmla="*/ 0 w 12177713"/>
              <a:gd name="connsiteY5" fmla="*/ 0 h 4835525"/>
              <a:gd name="connsiteX0" fmla="*/ 0 w 13770334"/>
              <a:gd name="connsiteY0" fmla="*/ 0 h 4835526"/>
              <a:gd name="connsiteX1" fmla="*/ 11958715 w 13770334"/>
              <a:gd name="connsiteY1" fmla="*/ 368709 h 4835526"/>
              <a:gd name="connsiteX2" fmla="*/ 12177714 w 13770334"/>
              <a:gd name="connsiteY2" fmla="*/ 2417763 h 4835526"/>
              <a:gd name="connsiteX3" fmla="*/ 6088857 w 13770334"/>
              <a:gd name="connsiteY3" fmla="*/ 4835526 h 4835526"/>
              <a:gd name="connsiteX4" fmla="*/ 0 w 13770334"/>
              <a:gd name="connsiteY4" fmla="*/ 4835525 h 4835526"/>
              <a:gd name="connsiteX5" fmla="*/ 0 w 1377033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0 w 13957524"/>
              <a:gd name="connsiteY4" fmla="*/ 4835525 h 4835526"/>
              <a:gd name="connsiteX5" fmla="*/ 0 w 13957524"/>
              <a:gd name="connsiteY5" fmla="*/ 0 h 4835526"/>
              <a:gd name="connsiteX0" fmla="*/ 0 w 13957524"/>
              <a:gd name="connsiteY0" fmla="*/ 0 h 4835526"/>
              <a:gd name="connsiteX1" fmla="*/ 12224186 w 13957524"/>
              <a:gd name="connsiteY1" fmla="*/ 147484 h 4835526"/>
              <a:gd name="connsiteX2" fmla="*/ 12177714 w 13957524"/>
              <a:gd name="connsiteY2" fmla="*/ 2417763 h 4835526"/>
              <a:gd name="connsiteX3" fmla="*/ 6088857 w 13957524"/>
              <a:gd name="connsiteY3" fmla="*/ 4835526 h 4835526"/>
              <a:gd name="connsiteX4" fmla="*/ 309717 w 13957524"/>
              <a:gd name="connsiteY4" fmla="*/ 1649873 h 4835526"/>
              <a:gd name="connsiteX5" fmla="*/ 0 w 13957524"/>
              <a:gd name="connsiteY5" fmla="*/ 0 h 4835526"/>
              <a:gd name="connsiteX0" fmla="*/ 46472 w 14308830"/>
              <a:gd name="connsiteY0" fmla="*/ 0 h 4245590"/>
              <a:gd name="connsiteX1" fmla="*/ 12270658 w 14308830"/>
              <a:gd name="connsiteY1" fmla="*/ 147484 h 4245590"/>
              <a:gd name="connsiteX2" fmla="*/ 12224186 w 14308830"/>
              <a:gd name="connsiteY2" fmla="*/ 2417763 h 4245590"/>
              <a:gd name="connsiteX3" fmla="*/ 0 w 14308830"/>
              <a:gd name="connsiteY3" fmla="*/ 4245590 h 4245590"/>
              <a:gd name="connsiteX4" fmla="*/ 356189 w 14308830"/>
              <a:gd name="connsiteY4" fmla="*/ 1649873 h 4245590"/>
              <a:gd name="connsiteX5" fmla="*/ 46472 w 14308830"/>
              <a:gd name="connsiteY5" fmla="*/ 0 h 4245590"/>
              <a:gd name="connsiteX0" fmla="*/ 46472 w 14267459"/>
              <a:gd name="connsiteY0" fmla="*/ 0 h 4538991"/>
              <a:gd name="connsiteX1" fmla="*/ 12270658 w 14267459"/>
              <a:gd name="connsiteY1" fmla="*/ 147484 h 4538991"/>
              <a:gd name="connsiteX2" fmla="*/ 12120947 w 14267459"/>
              <a:gd name="connsiteY2" fmla="*/ 4231815 h 4538991"/>
              <a:gd name="connsiteX3" fmla="*/ 0 w 14267459"/>
              <a:gd name="connsiteY3" fmla="*/ 4245590 h 4538991"/>
              <a:gd name="connsiteX4" fmla="*/ 356189 w 14267459"/>
              <a:gd name="connsiteY4" fmla="*/ 1649873 h 4538991"/>
              <a:gd name="connsiteX5" fmla="*/ 46472 w 14267459"/>
              <a:gd name="connsiteY5" fmla="*/ 0 h 4538991"/>
              <a:gd name="connsiteX0" fmla="*/ 46472 w 16153072"/>
              <a:gd name="connsiteY0" fmla="*/ 0 h 4984337"/>
              <a:gd name="connsiteX1" fmla="*/ 12270658 w 16153072"/>
              <a:gd name="connsiteY1" fmla="*/ 147484 h 4984337"/>
              <a:gd name="connsiteX2" fmla="*/ 12120947 w 16153072"/>
              <a:gd name="connsiteY2" fmla="*/ 4231815 h 4984337"/>
              <a:gd name="connsiteX3" fmla="*/ 0 w 16153072"/>
              <a:gd name="connsiteY3" fmla="*/ 4245590 h 4984337"/>
              <a:gd name="connsiteX4" fmla="*/ 356189 w 16153072"/>
              <a:gd name="connsiteY4" fmla="*/ 1649873 h 4984337"/>
              <a:gd name="connsiteX5" fmla="*/ 46472 w 16153072"/>
              <a:gd name="connsiteY5" fmla="*/ 0 h 4984337"/>
              <a:gd name="connsiteX0" fmla="*/ 46472 w 16615985"/>
              <a:gd name="connsiteY0" fmla="*/ 0 h 5112976"/>
              <a:gd name="connsiteX1" fmla="*/ 12270658 w 16615985"/>
              <a:gd name="connsiteY1" fmla="*/ 147484 h 5112976"/>
              <a:gd name="connsiteX2" fmla="*/ 12120947 w 16615985"/>
              <a:gd name="connsiteY2" fmla="*/ 4231815 h 5112976"/>
              <a:gd name="connsiteX3" fmla="*/ 0 w 16615985"/>
              <a:gd name="connsiteY3" fmla="*/ 4245590 h 5112976"/>
              <a:gd name="connsiteX4" fmla="*/ 356189 w 16615985"/>
              <a:gd name="connsiteY4" fmla="*/ 1649873 h 5112976"/>
              <a:gd name="connsiteX5" fmla="*/ 46472 w 16615985"/>
              <a:gd name="connsiteY5" fmla="*/ 0 h 5112976"/>
              <a:gd name="connsiteX0" fmla="*/ 50189 w 16619702"/>
              <a:gd name="connsiteY0" fmla="*/ 0 h 5112976"/>
              <a:gd name="connsiteX1" fmla="*/ 12274375 w 16619702"/>
              <a:gd name="connsiteY1" fmla="*/ 147484 h 5112976"/>
              <a:gd name="connsiteX2" fmla="*/ 12124664 w 16619702"/>
              <a:gd name="connsiteY2" fmla="*/ 4231815 h 5112976"/>
              <a:gd name="connsiteX3" fmla="*/ 3717 w 16619702"/>
              <a:gd name="connsiteY3" fmla="*/ 4245590 h 5112976"/>
              <a:gd name="connsiteX4" fmla="*/ 359906 w 16619702"/>
              <a:gd name="connsiteY4" fmla="*/ 1649873 h 5112976"/>
              <a:gd name="connsiteX5" fmla="*/ 50189 w 16619702"/>
              <a:gd name="connsiteY5" fmla="*/ 0 h 5112976"/>
              <a:gd name="connsiteX0" fmla="*/ 50141 w 16656845"/>
              <a:gd name="connsiteY0" fmla="*/ 0 h 5072723"/>
              <a:gd name="connsiteX1" fmla="*/ 12274327 w 16656845"/>
              <a:gd name="connsiteY1" fmla="*/ 147484 h 5072723"/>
              <a:gd name="connsiteX2" fmla="*/ 12183610 w 16656845"/>
              <a:gd name="connsiteY2" fmla="*/ 4187570 h 5072723"/>
              <a:gd name="connsiteX3" fmla="*/ 3669 w 16656845"/>
              <a:gd name="connsiteY3" fmla="*/ 4245590 h 5072723"/>
              <a:gd name="connsiteX4" fmla="*/ 359858 w 16656845"/>
              <a:gd name="connsiteY4" fmla="*/ 1649873 h 5072723"/>
              <a:gd name="connsiteX5" fmla="*/ 50141 w 16656845"/>
              <a:gd name="connsiteY5" fmla="*/ 0 h 5072723"/>
              <a:gd name="connsiteX0" fmla="*/ 48410 w 15004891"/>
              <a:gd name="connsiteY0" fmla="*/ 0 h 4598531"/>
              <a:gd name="connsiteX1" fmla="*/ 12272596 w 15004891"/>
              <a:gd name="connsiteY1" fmla="*/ 147484 h 4598531"/>
              <a:gd name="connsiteX2" fmla="*/ 12181879 w 15004891"/>
              <a:gd name="connsiteY2" fmla="*/ 4187570 h 4598531"/>
              <a:gd name="connsiteX3" fmla="*/ 1938 w 15004891"/>
              <a:gd name="connsiteY3" fmla="*/ 4245590 h 4598531"/>
              <a:gd name="connsiteX4" fmla="*/ 358127 w 15004891"/>
              <a:gd name="connsiteY4" fmla="*/ 1649873 h 4598531"/>
              <a:gd name="connsiteX5" fmla="*/ 48410 w 15004891"/>
              <a:gd name="connsiteY5" fmla="*/ 0 h 4598531"/>
              <a:gd name="connsiteX0" fmla="*/ 49782 w 16448836"/>
              <a:gd name="connsiteY0" fmla="*/ 0 h 5056405"/>
              <a:gd name="connsiteX1" fmla="*/ 12273968 w 16448836"/>
              <a:gd name="connsiteY1" fmla="*/ 147484 h 5056405"/>
              <a:gd name="connsiteX2" fmla="*/ 12183251 w 16448836"/>
              <a:gd name="connsiteY2" fmla="*/ 4187570 h 5056405"/>
              <a:gd name="connsiteX3" fmla="*/ 3310 w 16448836"/>
              <a:gd name="connsiteY3" fmla="*/ 4245590 h 5056405"/>
              <a:gd name="connsiteX4" fmla="*/ 359499 w 16448836"/>
              <a:gd name="connsiteY4" fmla="*/ 1649873 h 5056405"/>
              <a:gd name="connsiteX5" fmla="*/ 49782 w 16448836"/>
              <a:gd name="connsiteY5" fmla="*/ 0 h 5056405"/>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359126 w 16179660"/>
              <a:gd name="connsiteY4" fmla="*/ 1649873 h 4997032"/>
              <a:gd name="connsiteX5" fmla="*/ 49409 w 16179660"/>
              <a:gd name="connsiteY5" fmla="*/ 0 h 4997032"/>
              <a:gd name="connsiteX0" fmla="*/ 49409 w 16179660"/>
              <a:gd name="connsiteY0" fmla="*/ 0 h 4997032"/>
              <a:gd name="connsiteX1" fmla="*/ 12273595 w 16179660"/>
              <a:gd name="connsiteY1" fmla="*/ 147484 h 4997032"/>
              <a:gd name="connsiteX2" fmla="*/ 12182878 w 16179660"/>
              <a:gd name="connsiteY2" fmla="*/ 4187570 h 4997032"/>
              <a:gd name="connsiteX3" fmla="*/ 2937 w 16179660"/>
              <a:gd name="connsiteY3" fmla="*/ 4245590 h 4997032"/>
              <a:gd name="connsiteX4" fmla="*/ 19913 w 16179660"/>
              <a:gd name="connsiteY4" fmla="*/ 646982 h 4997032"/>
              <a:gd name="connsiteX5" fmla="*/ 49409 w 16179660"/>
              <a:gd name="connsiteY5" fmla="*/ 0 h 4997032"/>
              <a:gd name="connsiteX0" fmla="*/ 1656983 w 16179660"/>
              <a:gd name="connsiteY0" fmla="*/ 29496 h 4849548"/>
              <a:gd name="connsiteX1" fmla="*/ 12273595 w 16179660"/>
              <a:gd name="connsiteY1" fmla="*/ 0 h 4849548"/>
              <a:gd name="connsiteX2" fmla="*/ 12182878 w 16179660"/>
              <a:gd name="connsiteY2" fmla="*/ 4040086 h 4849548"/>
              <a:gd name="connsiteX3" fmla="*/ 2937 w 16179660"/>
              <a:gd name="connsiteY3" fmla="*/ 4098106 h 4849548"/>
              <a:gd name="connsiteX4" fmla="*/ 19913 w 16179660"/>
              <a:gd name="connsiteY4" fmla="*/ 499498 h 4849548"/>
              <a:gd name="connsiteX5" fmla="*/ 1656983 w 16179660"/>
              <a:gd name="connsiteY5" fmla="*/ 29496 h 4849548"/>
              <a:gd name="connsiteX0" fmla="*/ 1656983 w 16179660"/>
              <a:gd name="connsiteY0" fmla="*/ 252669 h 5072721"/>
              <a:gd name="connsiteX1" fmla="*/ 12273595 w 16179660"/>
              <a:gd name="connsiteY1" fmla="*/ 223173 h 5072721"/>
              <a:gd name="connsiteX2" fmla="*/ 12182878 w 16179660"/>
              <a:gd name="connsiteY2" fmla="*/ 4263259 h 5072721"/>
              <a:gd name="connsiteX3" fmla="*/ 2937 w 16179660"/>
              <a:gd name="connsiteY3" fmla="*/ 4321279 h 5072721"/>
              <a:gd name="connsiteX4" fmla="*/ 34662 w 16179660"/>
              <a:gd name="connsiteY4" fmla="*/ 0 h 5072721"/>
              <a:gd name="connsiteX5" fmla="*/ 1656983 w 16179660"/>
              <a:gd name="connsiteY5" fmla="*/ 252669 h 5072721"/>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59 w 14253173"/>
              <a:gd name="connsiteY0" fmla="*/ 252669 h 4720693"/>
              <a:gd name="connsiteX1" fmla="*/ 12239171 w 14253173"/>
              <a:gd name="connsiteY1" fmla="*/ 223173 h 4720693"/>
              <a:gd name="connsiteX2" fmla="*/ 12148454 w 14253173"/>
              <a:gd name="connsiteY2" fmla="*/ 4263259 h 4720693"/>
              <a:gd name="connsiteX3" fmla="*/ 86500 w 14253173"/>
              <a:gd name="connsiteY3" fmla="*/ 4350775 h 4720693"/>
              <a:gd name="connsiteX4" fmla="*/ 238 w 14253173"/>
              <a:gd name="connsiteY4" fmla="*/ 0 h 4720693"/>
              <a:gd name="connsiteX5" fmla="*/ 1622559 w 14253173"/>
              <a:gd name="connsiteY5" fmla="*/ 252669 h 4720693"/>
              <a:gd name="connsiteX0" fmla="*/ 1622598 w 14253996"/>
              <a:gd name="connsiteY0" fmla="*/ 252669 h 4712915"/>
              <a:gd name="connsiteX1" fmla="*/ 12239210 w 14253996"/>
              <a:gd name="connsiteY1" fmla="*/ 223173 h 4712915"/>
              <a:gd name="connsiteX2" fmla="*/ 12148493 w 14253996"/>
              <a:gd name="connsiteY2" fmla="*/ 4263259 h 4712915"/>
              <a:gd name="connsiteX3" fmla="*/ 71790 w 14253996"/>
              <a:gd name="connsiteY3" fmla="*/ 4336027 h 4712915"/>
              <a:gd name="connsiteX4" fmla="*/ 277 w 14253996"/>
              <a:gd name="connsiteY4" fmla="*/ 0 h 4712915"/>
              <a:gd name="connsiteX5" fmla="*/ 1622598 w 14253996"/>
              <a:gd name="connsiteY5" fmla="*/ 252669 h 4712915"/>
              <a:gd name="connsiteX0" fmla="*/ 1578644 w 14210042"/>
              <a:gd name="connsiteY0" fmla="*/ 223172 h 4683418"/>
              <a:gd name="connsiteX1" fmla="*/ 12195256 w 14210042"/>
              <a:gd name="connsiteY1" fmla="*/ 193676 h 4683418"/>
              <a:gd name="connsiteX2" fmla="*/ 12104539 w 14210042"/>
              <a:gd name="connsiteY2" fmla="*/ 4233762 h 4683418"/>
              <a:gd name="connsiteX3" fmla="*/ 27836 w 14210042"/>
              <a:gd name="connsiteY3" fmla="*/ 4306530 h 4683418"/>
              <a:gd name="connsiteX4" fmla="*/ 569 w 14210042"/>
              <a:gd name="connsiteY4" fmla="*/ 0 h 4683418"/>
              <a:gd name="connsiteX5" fmla="*/ 1578644 w 14210042"/>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1578075 w 14209473"/>
              <a:gd name="connsiteY0" fmla="*/ 223172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1578075 w 14209473"/>
              <a:gd name="connsiteY5" fmla="*/ 223172 h 4683418"/>
              <a:gd name="connsiteX0" fmla="*/ 8701546 w 14209473"/>
              <a:gd name="connsiteY0" fmla="*/ 16694 h 4683418"/>
              <a:gd name="connsiteX1" fmla="*/ 12194687 w 14209473"/>
              <a:gd name="connsiteY1" fmla="*/ 193676 h 4683418"/>
              <a:gd name="connsiteX2" fmla="*/ 12103970 w 14209473"/>
              <a:gd name="connsiteY2" fmla="*/ 4233762 h 4683418"/>
              <a:gd name="connsiteX3" fmla="*/ 27267 w 14209473"/>
              <a:gd name="connsiteY3" fmla="*/ 4306530 h 4683418"/>
              <a:gd name="connsiteX4" fmla="*/ 0 w 14209473"/>
              <a:gd name="connsiteY4" fmla="*/ 0 h 4683418"/>
              <a:gd name="connsiteX5" fmla="*/ 8701546 w 14209473"/>
              <a:gd name="connsiteY5" fmla="*/ 16694 h 4683418"/>
              <a:gd name="connsiteX0" fmla="*/ 8701546 w 14209473"/>
              <a:gd name="connsiteY0" fmla="*/ 1945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8701546 w 14209473"/>
              <a:gd name="connsiteY5" fmla="*/ 1945 h 4668669"/>
              <a:gd name="connsiteX0" fmla="*/ 12182166 w 14209473"/>
              <a:gd name="connsiteY0" fmla="*/ 16694 h 4668669"/>
              <a:gd name="connsiteX1" fmla="*/ 12194687 w 14209473"/>
              <a:gd name="connsiteY1" fmla="*/ 178927 h 4668669"/>
              <a:gd name="connsiteX2" fmla="*/ 12103970 w 14209473"/>
              <a:gd name="connsiteY2" fmla="*/ 4219013 h 4668669"/>
              <a:gd name="connsiteX3" fmla="*/ 27267 w 14209473"/>
              <a:gd name="connsiteY3" fmla="*/ 4291781 h 4668669"/>
              <a:gd name="connsiteX4" fmla="*/ 0 w 14209473"/>
              <a:gd name="connsiteY4" fmla="*/ 0 h 4668669"/>
              <a:gd name="connsiteX5" fmla="*/ 12182166 w 14209473"/>
              <a:gd name="connsiteY5" fmla="*/ 16694 h 4668669"/>
              <a:gd name="connsiteX0" fmla="*/ 12182166 w 14180684"/>
              <a:gd name="connsiteY0" fmla="*/ 16694 h 4467237"/>
              <a:gd name="connsiteX1" fmla="*/ 12150442 w 14180684"/>
              <a:gd name="connsiteY1" fmla="*/ 4013508 h 4467237"/>
              <a:gd name="connsiteX2" fmla="*/ 12103970 w 14180684"/>
              <a:gd name="connsiteY2" fmla="*/ 4219013 h 4467237"/>
              <a:gd name="connsiteX3" fmla="*/ 27267 w 14180684"/>
              <a:gd name="connsiteY3" fmla="*/ 4291781 h 4467237"/>
              <a:gd name="connsiteX4" fmla="*/ 0 w 14180684"/>
              <a:gd name="connsiteY4" fmla="*/ 0 h 4467237"/>
              <a:gd name="connsiteX5" fmla="*/ 12182166 w 14180684"/>
              <a:gd name="connsiteY5" fmla="*/ 16694 h 4467237"/>
              <a:gd name="connsiteX0" fmla="*/ 12182166 w 12671202"/>
              <a:gd name="connsiteY0" fmla="*/ 16694 h 4467237"/>
              <a:gd name="connsiteX1" fmla="*/ 12150442 w 12671202"/>
              <a:gd name="connsiteY1" fmla="*/ 4013508 h 4467237"/>
              <a:gd name="connsiteX2" fmla="*/ 12103970 w 12671202"/>
              <a:gd name="connsiteY2" fmla="*/ 4219013 h 4467237"/>
              <a:gd name="connsiteX3" fmla="*/ 27267 w 12671202"/>
              <a:gd name="connsiteY3" fmla="*/ 4291781 h 4467237"/>
              <a:gd name="connsiteX4" fmla="*/ 0 w 12671202"/>
              <a:gd name="connsiteY4" fmla="*/ 0 h 4467237"/>
              <a:gd name="connsiteX5" fmla="*/ 12182166 w 12671202"/>
              <a:gd name="connsiteY5" fmla="*/ 16694 h 4467237"/>
              <a:gd name="connsiteX0" fmla="*/ 12182166 w 12972148"/>
              <a:gd name="connsiteY0" fmla="*/ 16694 h 4467237"/>
              <a:gd name="connsiteX1" fmla="*/ 12150442 w 12972148"/>
              <a:gd name="connsiteY1" fmla="*/ 4013508 h 4467237"/>
              <a:gd name="connsiteX2" fmla="*/ 12103970 w 12972148"/>
              <a:gd name="connsiteY2" fmla="*/ 4219013 h 4467237"/>
              <a:gd name="connsiteX3" fmla="*/ 27267 w 12972148"/>
              <a:gd name="connsiteY3" fmla="*/ 4291781 h 4467237"/>
              <a:gd name="connsiteX4" fmla="*/ 0 w 12972148"/>
              <a:gd name="connsiteY4" fmla="*/ 0 h 4467237"/>
              <a:gd name="connsiteX5" fmla="*/ 12182166 w 12972148"/>
              <a:gd name="connsiteY5" fmla="*/ 16694 h 4467237"/>
              <a:gd name="connsiteX0" fmla="*/ 12182166 w 12618536"/>
              <a:gd name="connsiteY0" fmla="*/ 16694 h 4467237"/>
              <a:gd name="connsiteX1" fmla="*/ 12150442 w 12618536"/>
              <a:gd name="connsiteY1" fmla="*/ 4013508 h 4467237"/>
              <a:gd name="connsiteX2" fmla="*/ 12103970 w 12618536"/>
              <a:gd name="connsiteY2" fmla="*/ 4219013 h 4467237"/>
              <a:gd name="connsiteX3" fmla="*/ 27267 w 12618536"/>
              <a:gd name="connsiteY3" fmla="*/ 4291781 h 4467237"/>
              <a:gd name="connsiteX4" fmla="*/ 0 w 12618536"/>
              <a:gd name="connsiteY4" fmla="*/ 0 h 4467237"/>
              <a:gd name="connsiteX5" fmla="*/ 12182166 w 12618536"/>
              <a:gd name="connsiteY5" fmla="*/ 16694 h 4467237"/>
              <a:gd name="connsiteX0" fmla="*/ 12182166 w 12182166"/>
              <a:gd name="connsiteY0" fmla="*/ 16694 h 4351700"/>
              <a:gd name="connsiteX1" fmla="*/ 12150442 w 12182166"/>
              <a:gd name="connsiteY1" fmla="*/ 4013508 h 4351700"/>
              <a:gd name="connsiteX2" fmla="*/ 6352099 w 12182166"/>
              <a:gd name="connsiteY2" fmla="*/ 2803168 h 4351700"/>
              <a:gd name="connsiteX3" fmla="*/ 27267 w 12182166"/>
              <a:gd name="connsiteY3" fmla="*/ 4291781 h 4351700"/>
              <a:gd name="connsiteX4" fmla="*/ 0 w 12182166"/>
              <a:gd name="connsiteY4" fmla="*/ 0 h 4351700"/>
              <a:gd name="connsiteX5" fmla="*/ 12182166 w 12182166"/>
              <a:gd name="connsiteY5" fmla="*/ 16694 h 4351700"/>
              <a:gd name="connsiteX0" fmla="*/ 12182166 w 12194687"/>
              <a:gd name="connsiteY0" fmla="*/ 16694 h 4350591"/>
              <a:gd name="connsiteX1" fmla="*/ 12194687 w 12194687"/>
              <a:gd name="connsiteY1" fmla="*/ 4264231 h 4350591"/>
              <a:gd name="connsiteX2" fmla="*/ 6352099 w 12194687"/>
              <a:gd name="connsiteY2" fmla="*/ 2803168 h 4350591"/>
              <a:gd name="connsiteX3" fmla="*/ 27267 w 12194687"/>
              <a:gd name="connsiteY3" fmla="*/ 4291781 h 4350591"/>
              <a:gd name="connsiteX4" fmla="*/ 0 w 12194687"/>
              <a:gd name="connsiteY4" fmla="*/ 0 h 4350591"/>
              <a:gd name="connsiteX5" fmla="*/ 12182166 w 12194687"/>
              <a:gd name="connsiteY5" fmla="*/ 16694 h 4350591"/>
              <a:gd name="connsiteX0" fmla="*/ 12158475 w 12170996"/>
              <a:gd name="connsiteY0" fmla="*/ 1946 h 4335843"/>
              <a:gd name="connsiteX1" fmla="*/ 12170996 w 12170996"/>
              <a:gd name="connsiteY1" fmla="*/ 4249483 h 4335843"/>
              <a:gd name="connsiteX2" fmla="*/ 6328408 w 12170996"/>
              <a:gd name="connsiteY2" fmla="*/ 2788420 h 4335843"/>
              <a:gd name="connsiteX3" fmla="*/ 3576 w 12170996"/>
              <a:gd name="connsiteY3" fmla="*/ 4277033 h 4335843"/>
              <a:gd name="connsiteX4" fmla="*/ 5805 w 12170996"/>
              <a:gd name="connsiteY4" fmla="*/ 0 h 4335843"/>
              <a:gd name="connsiteX5" fmla="*/ 12158475 w 12170996"/>
              <a:gd name="connsiteY5" fmla="*/ 1946 h 4335843"/>
              <a:gd name="connsiteX0" fmla="*/ 12158475 w 12170996"/>
              <a:gd name="connsiteY0" fmla="*/ 0 h 4333897"/>
              <a:gd name="connsiteX1" fmla="*/ 12170996 w 12170996"/>
              <a:gd name="connsiteY1" fmla="*/ 4247537 h 4333897"/>
              <a:gd name="connsiteX2" fmla="*/ 6328408 w 12170996"/>
              <a:gd name="connsiteY2" fmla="*/ 2786474 h 4333897"/>
              <a:gd name="connsiteX3" fmla="*/ 3576 w 12170996"/>
              <a:gd name="connsiteY3" fmla="*/ 4275087 h 4333897"/>
              <a:gd name="connsiteX4" fmla="*/ 5805 w 12170996"/>
              <a:gd name="connsiteY4" fmla="*/ 27550 h 4333897"/>
              <a:gd name="connsiteX5" fmla="*/ 12158475 w 12170996"/>
              <a:gd name="connsiteY5" fmla="*/ 0 h 4333897"/>
              <a:gd name="connsiteX0" fmla="*/ 12158475 w 12170996"/>
              <a:gd name="connsiteY0" fmla="*/ 0 h 4377156"/>
              <a:gd name="connsiteX1" fmla="*/ 12170996 w 12170996"/>
              <a:gd name="connsiteY1" fmla="*/ 4247537 h 4377156"/>
              <a:gd name="connsiteX2" fmla="*/ 6328408 w 12170996"/>
              <a:gd name="connsiteY2" fmla="*/ 2786474 h 4377156"/>
              <a:gd name="connsiteX3" fmla="*/ 3576 w 12170996"/>
              <a:gd name="connsiteY3" fmla="*/ 4319332 h 4377156"/>
              <a:gd name="connsiteX4" fmla="*/ 5805 w 12170996"/>
              <a:gd name="connsiteY4" fmla="*/ 27550 h 4377156"/>
              <a:gd name="connsiteX5" fmla="*/ 12158475 w 12170996"/>
              <a:gd name="connsiteY5" fmla="*/ 0 h 4377156"/>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324832 w 12167420"/>
              <a:gd name="connsiteY2" fmla="*/ 2786474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319332"/>
              <a:gd name="connsiteX1" fmla="*/ 12167420 w 12167420"/>
              <a:gd name="connsiteY1" fmla="*/ 4247537 h 4319332"/>
              <a:gd name="connsiteX2" fmla="*/ 6059361 w 12167420"/>
              <a:gd name="connsiteY2" fmla="*/ 2889712 h 4319332"/>
              <a:gd name="connsiteX3" fmla="*/ 0 w 12167420"/>
              <a:gd name="connsiteY3" fmla="*/ 4319332 h 4319332"/>
              <a:gd name="connsiteX4" fmla="*/ 2229 w 12167420"/>
              <a:gd name="connsiteY4" fmla="*/ 27550 h 4319332"/>
              <a:gd name="connsiteX5" fmla="*/ 12154899 w 12167420"/>
              <a:gd name="connsiteY5" fmla="*/ 0 h 4319332"/>
              <a:gd name="connsiteX0" fmla="*/ 12154899 w 12167420"/>
              <a:gd name="connsiteY0" fmla="*/ 0 h 4407822"/>
              <a:gd name="connsiteX1" fmla="*/ 12167420 w 12167420"/>
              <a:gd name="connsiteY1" fmla="*/ 4247537 h 4407822"/>
              <a:gd name="connsiteX2" fmla="*/ 6059361 w 12167420"/>
              <a:gd name="connsiteY2" fmla="*/ 2889712 h 4407822"/>
              <a:gd name="connsiteX3" fmla="*/ 0 w 12167420"/>
              <a:gd name="connsiteY3" fmla="*/ 4407822 h 4407822"/>
              <a:gd name="connsiteX4" fmla="*/ 2229 w 12167420"/>
              <a:gd name="connsiteY4" fmla="*/ 27550 h 4407822"/>
              <a:gd name="connsiteX5" fmla="*/ 12154899 w 12167420"/>
              <a:gd name="connsiteY5" fmla="*/ 0 h 4407822"/>
              <a:gd name="connsiteX0" fmla="*/ 12154899 w 12167420"/>
              <a:gd name="connsiteY0" fmla="*/ 1947 h 4409769"/>
              <a:gd name="connsiteX1" fmla="*/ 12167420 w 12167420"/>
              <a:gd name="connsiteY1" fmla="*/ 4249484 h 4409769"/>
              <a:gd name="connsiteX2" fmla="*/ 6059361 w 12167420"/>
              <a:gd name="connsiteY2" fmla="*/ 2891659 h 4409769"/>
              <a:gd name="connsiteX3" fmla="*/ 0 w 12167420"/>
              <a:gd name="connsiteY3" fmla="*/ 4409769 h 4409769"/>
              <a:gd name="connsiteX4" fmla="*/ 2229 w 12167420"/>
              <a:gd name="connsiteY4" fmla="*/ 0 h 4409769"/>
              <a:gd name="connsiteX5" fmla="*/ 12154899 w 12167420"/>
              <a:gd name="connsiteY5" fmla="*/ 1947 h 440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67420" h="4409769">
                <a:moveTo>
                  <a:pt x="12154899" y="1947"/>
                </a:moveTo>
                <a:cubicBezTo>
                  <a:pt x="12159073" y="1417793"/>
                  <a:pt x="12163246" y="2833638"/>
                  <a:pt x="12167420" y="4249484"/>
                </a:cubicBezTo>
                <a:cubicBezTo>
                  <a:pt x="10383016" y="3320336"/>
                  <a:pt x="8087264" y="2864945"/>
                  <a:pt x="6059361" y="2891659"/>
                </a:cubicBezTo>
                <a:cubicBezTo>
                  <a:pt x="4031458" y="2918373"/>
                  <a:pt x="1268512" y="3392131"/>
                  <a:pt x="0" y="4409769"/>
                </a:cubicBezTo>
                <a:cubicBezTo>
                  <a:pt x="5659" y="2089355"/>
                  <a:pt x="11318" y="1229033"/>
                  <a:pt x="2229" y="0"/>
                </a:cubicBezTo>
                <a:lnTo>
                  <a:pt x="12154899" y="1947"/>
                </a:lnTo>
                <a:close/>
              </a:path>
            </a:pathLst>
          </a:custGeom>
        </p:spPr>
        <p:txBody>
          <a:bodyPr anchor="ctr"/>
          <a:lstStyle>
            <a:lvl1pPr algn="ctr">
              <a:defRPr baseline="0">
                <a:solidFill>
                  <a:srgbClr val="6D6E6C"/>
                </a:solidFill>
              </a:defRPr>
            </a:lvl1pPr>
          </a:lstStyle>
          <a:p>
            <a:r>
              <a:rPr lang="en-US" dirty="0"/>
              <a:t>Click to add photo </a:t>
            </a:r>
          </a:p>
        </p:txBody>
      </p:sp>
      <p:sp>
        <p:nvSpPr>
          <p:cNvPr id="12" name="Oval 11"/>
          <p:cNvSpPr/>
          <p:nvPr userDrawn="1"/>
        </p:nvSpPr>
        <p:spPr>
          <a:xfrm flipH="1">
            <a:off x="10837179" y="5366257"/>
            <a:ext cx="1103834" cy="1103834"/>
          </a:xfrm>
          <a:prstGeom prst="ellipse">
            <a:avLst/>
          </a:prstGeom>
          <a:solidFill>
            <a:srgbClr val="16A8D3">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userDrawn="1"/>
        </p:nvSpPr>
        <p:spPr>
          <a:xfrm flipH="1">
            <a:off x="3787" y="2819305"/>
            <a:ext cx="12173465" cy="4043593"/>
          </a:xfrm>
          <a:custGeom>
            <a:avLst/>
            <a:gdLst>
              <a:gd name="connsiteX0" fmla="*/ 6058389 w 12173465"/>
              <a:gd name="connsiteY0" fmla="*/ 0 h 4043593"/>
              <a:gd name="connsiteX1" fmla="*/ 150546 w 12173465"/>
              <a:gd name="connsiteY1" fmla="*/ 1318071 h 4043593"/>
              <a:gd name="connsiteX2" fmla="*/ 0 w 12173465"/>
              <a:gd name="connsiteY2" fmla="*/ 1413314 h 4043593"/>
              <a:gd name="connsiteX3" fmla="*/ 0 w 12173465"/>
              <a:gd name="connsiteY3" fmla="*/ 4043593 h 4043593"/>
              <a:gd name="connsiteX4" fmla="*/ 12173465 w 12173465"/>
              <a:gd name="connsiteY4" fmla="*/ 4043593 h 4043593"/>
              <a:gd name="connsiteX5" fmla="*/ 12173465 w 12173465"/>
              <a:gd name="connsiteY5" fmla="*/ 1449177 h 4043593"/>
              <a:gd name="connsiteX6" fmla="*/ 11966232 w 12173465"/>
              <a:gd name="connsiteY6" fmla="*/ 1318071 h 4043593"/>
              <a:gd name="connsiteX7" fmla="*/ 6058389 w 12173465"/>
              <a:gd name="connsiteY7" fmla="*/ 0 h 4043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3465" h="4043593">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Arc 15"/>
          <p:cNvSpPr/>
          <p:nvPr userDrawn="1"/>
        </p:nvSpPr>
        <p:spPr>
          <a:xfrm>
            <a:off x="-274058" y="3098207"/>
            <a:ext cx="13412102" cy="4572000"/>
          </a:xfrm>
          <a:prstGeom prst="arc">
            <a:avLst>
              <a:gd name="adj1" fmla="val 11191005"/>
              <a:gd name="adj2" fmla="val 2090624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p:cNvCxnSpPr/>
          <p:nvPr userDrawn="1"/>
        </p:nvCxnSpPr>
        <p:spPr>
          <a:xfrm flipH="1">
            <a:off x="332508" y="4442958"/>
            <a:ext cx="11628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 Placeholder 84"/>
          <p:cNvSpPr>
            <a:spLocks noGrp="1"/>
          </p:cNvSpPr>
          <p:nvPr>
            <p:ph type="body" sz="quarter" idx="25" hasCustomPrompt="1"/>
          </p:nvPr>
        </p:nvSpPr>
        <p:spPr>
          <a:xfrm>
            <a:off x="332508" y="4612984"/>
            <a:ext cx="11545518" cy="633861"/>
          </a:xfrm>
        </p:spPr>
        <p:txBody>
          <a:bodyPr anchor="ctr">
            <a:normAutofit/>
          </a:bodyPr>
          <a:lstStyle>
            <a:lvl1pPr marL="0" indent="0" algn="ctr">
              <a:buNone/>
              <a:defRPr sz="3000">
                <a:solidFill>
                  <a:schemeClr val="bg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 heading</a:t>
            </a:r>
          </a:p>
        </p:txBody>
      </p:sp>
      <p:sp>
        <p:nvSpPr>
          <p:cNvPr id="22" name="Text Placeholder 74"/>
          <p:cNvSpPr>
            <a:spLocks noGrp="1"/>
          </p:cNvSpPr>
          <p:nvPr>
            <p:ph type="body" sz="quarter" idx="20" hasCustomPrompt="1"/>
          </p:nvPr>
        </p:nvSpPr>
        <p:spPr>
          <a:xfrm>
            <a:off x="332508" y="3642949"/>
            <a:ext cx="11545518" cy="629984"/>
          </a:xfrm>
        </p:spPr>
        <p:txBody>
          <a:bodyPr>
            <a:noAutofit/>
          </a:bodyPr>
          <a:lstStyle>
            <a:lvl1pPr marL="0" indent="0" algn="ctr">
              <a:buNone/>
              <a:defRPr sz="3600">
                <a:solidFill>
                  <a:schemeClr val="bg1"/>
                </a:solidFill>
                <a:latin typeface="+mj-lt"/>
              </a:defRPr>
            </a:lvl1pPr>
            <a:lvl2pPr>
              <a:defRPr sz="3600"/>
            </a:lvl2pPr>
            <a:lvl3pPr>
              <a:defRPr sz="3600"/>
            </a:lvl3pPr>
            <a:lvl4pPr>
              <a:defRPr sz="3600"/>
            </a:lvl4pPr>
            <a:lvl5pPr>
              <a:defRPr sz="3600"/>
            </a:lvl5pPr>
          </a:lstStyle>
          <a:p>
            <a:pPr lvl="0"/>
            <a:r>
              <a:rPr lang="en-US" dirty="0"/>
              <a:t>TITLE</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chemeClr val="bg1"/>
                </a:solidFill>
                <a:latin typeface="Calibri" charset="0"/>
              </a:rPr>
              <a:t>EMERGE </a:t>
            </a:r>
            <a:r>
              <a:rPr lang="en-US" altLang="ja-JP" sz="1100" b="0" baseline="0" dirty="0">
                <a:solidFill>
                  <a:schemeClr val="bg1"/>
                </a:solidFill>
                <a:latin typeface="Calibri" charset="0"/>
              </a:rPr>
              <a:t>empowering female entrepreneurs in engineering</a:t>
            </a:r>
            <a:endParaRPr kumimoji="1" lang="ja-JP" altLang="en-US" sz="1100" b="0" dirty="0">
              <a:solidFill>
                <a:schemeClr val="bg1"/>
              </a:solidFill>
              <a:latin typeface="Calibri" charset="0"/>
            </a:endParaRPr>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pic>
        <p:nvPicPr>
          <p:cNvPr id="24" name="Picture 23"/>
          <p:cNvPicPr>
            <a:picLocks noChangeAspect="1"/>
          </p:cNvPicPr>
          <p:nvPr userDrawn="1"/>
        </p:nvPicPr>
        <p:blipFill>
          <a:blip r:embed="rId3" cstate="screen">
            <a:alphaModFix amt="80000"/>
            <a:extLst>
              <a:ext uri="{28A0092B-C50C-407E-A947-70E740481C1C}">
                <a14:useLocalDpi xmlns:a14="http://schemas.microsoft.com/office/drawing/2010/main"/>
              </a:ext>
            </a:extLst>
          </a:blip>
          <a:stretch>
            <a:fillRect/>
          </a:stretch>
        </p:blipFill>
        <p:spPr>
          <a:xfrm rot="21300420" flipH="1">
            <a:off x="53261" y="3152958"/>
            <a:ext cx="1313993" cy="1281225"/>
          </a:xfrm>
          <a:prstGeom prst="rect">
            <a:avLst/>
          </a:prstGeom>
        </p:spPr>
      </p:pic>
      <p:pic>
        <p:nvPicPr>
          <p:cNvPr id="25" name="Picture 24"/>
          <p:cNvPicPr>
            <a:picLocks noChangeAspect="1"/>
          </p:cNvPicPr>
          <p:nvPr userDrawn="1"/>
        </p:nvPicPr>
        <p:blipFill>
          <a:blip r:embed="rId4" cstate="screen">
            <a:alphaModFix amt="80000"/>
            <a:extLst>
              <a:ext uri="{28A0092B-C50C-407E-A947-70E740481C1C}">
                <a14:useLocalDpi xmlns:a14="http://schemas.microsoft.com/office/drawing/2010/main"/>
              </a:ext>
            </a:extLst>
          </a:blip>
          <a:stretch>
            <a:fillRect/>
          </a:stretch>
        </p:blipFill>
        <p:spPr>
          <a:xfrm flipH="1">
            <a:off x="11026587" y="3382252"/>
            <a:ext cx="1086833" cy="1076599"/>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Divider slide (NAVY)">
    <p:spTree>
      <p:nvGrpSpPr>
        <p:cNvPr id="1" name=""/>
        <p:cNvGrpSpPr/>
        <p:nvPr/>
      </p:nvGrpSpPr>
      <p:grpSpPr>
        <a:xfrm>
          <a:off x="0" y="0"/>
          <a:ext cx="0" cy="0"/>
          <a:chOff x="0" y="0"/>
          <a:chExt cx="0" cy="0"/>
        </a:xfrm>
      </p:grpSpPr>
      <p:sp>
        <p:nvSpPr>
          <p:cNvPr id="34" name="Freeform 33"/>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7" name="Picture 16"/>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9" name="Picture 18"/>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Divider slide (PINK)">
    <p:spTree>
      <p:nvGrpSpPr>
        <p:cNvPr id="1" name=""/>
        <p:cNvGrpSpPr/>
        <p:nvPr/>
      </p:nvGrpSpPr>
      <p:grpSpPr>
        <a:xfrm>
          <a:off x="0" y="0"/>
          <a:ext cx="0" cy="0"/>
          <a:chOff x="0" y="0"/>
          <a:chExt cx="0" cy="0"/>
        </a:xfrm>
      </p:grpSpPr>
      <p:sp>
        <p:nvSpPr>
          <p:cNvPr id="34" name="Freeform 33"/>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1" name="Picture 10"/>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2" name="Picture 1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4" name="Picture 1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Divider slide (TURQUOISE)">
    <p:spTree>
      <p:nvGrpSpPr>
        <p:cNvPr id="1" name=""/>
        <p:cNvGrpSpPr/>
        <p:nvPr/>
      </p:nvGrpSpPr>
      <p:grpSpPr>
        <a:xfrm>
          <a:off x="0" y="0"/>
          <a:ext cx="0" cy="0"/>
          <a:chOff x="0" y="0"/>
          <a:chExt cx="0" cy="0"/>
        </a:xfrm>
      </p:grpSpPr>
      <p:sp>
        <p:nvSpPr>
          <p:cNvPr id="33" name="Freeform 32"/>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36" name="Arc 35"/>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4" name="Picture 13"/>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5" name="Picture 14"/>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Divider slide (LIME)">
    <p:spTree>
      <p:nvGrpSpPr>
        <p:cNvPr id="1" name=""/>
        <p:cNvGrpSpPr/>
        <p:nvPr/>
      </p:nvGrpSpPr>
      <p:grpSpPr>
        <a:xfrm>
          <a:off x="0" y="0"/>
          <a:ext cx="0" cy="0"/>
          <a:chOff x="0" y="0"/>
          <a:chExt cx="0" cy="0"/>
        </a:xfrm>
      </p:grpSpPr>
      <p:sp>
        <p:nvSpPr>
          <p:cNvPr id="11" name="Freeform 10"/>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12"/>
          <p:cNvSpPr>
            <a:spLocks noGrp="1"/>
          </p:cNvSpPr>
          <p:nvPr>
            <p:ph type="body" sz="quarter" idx="11" hasCustomPrompt="1"/>
          </p:nvPr>
        </p:nvSpPr>
        <p:spPr>
          <a:xfrm>
            <a:off x="552835" y="3583517"/>
            <a:ext cx="6491432" cy="2654302"/>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US" dirty="0"/>
              <a:t>TITLE</a:t>
            </a:r>
          </a:p>
        </p:txBody>
      </p:sp>
      <p:sp>
        <p:nvSpPr>
          <p:cNvPr id="15" name="Arc 14"/>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20" name="Picture 19"/>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25" name="Picture 24"/>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t="15809"/>
          <a:stretch/>
        </p:blipFill>
        <p:spPr>
          <a:xfrm>
            <a:off x="6370850" y="0"/>
            <a:ext cx="2446525" cy="2040365"/>
          </a:xfrm>
          <a:prstGeom prst="rect">
            <a:avLst/>
          </a:prstGeom>
        </p:spPr>
      </p:pic>
      <p:pic>
        <p:nvPicPr>
          <p:cNvPr id="27" name="Picture 26"/>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t="4246" r="6150" b="6691"/>
          <a:stretch/>
        </p:blipFill>
        <p:spPr>
          <a:xfrm>
            <a:off x="7895914" y="2475120"/>
            <a:ext cx="921461" cy="87160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MERGE - ICONS">
    <p:spTree>
      <p:nvGrpSpPr>
        <p:cNvPr id="1" name=""/>
        <p:cNvGrpSpPr/>
        <p:nvPr/>
      </p:nvGrpSpPr>
      <p:grpSpPr>
        <a:xfrm>
          <a:off x="0" y="0"/>
          <a:ext cx="0" cy="0"/>
          <a:chOff x="0" y="0"/>
          <a:chExt cx="0" cy="0"/>
        </a:xfrm>
      </p:grpSpPr>
      <p:sp>
        <p:nvSpPr>
          <p:cNvPr id="22" name="Rectangle 21"/>
          <p:cNvSpPr/>
          <p:nvPr userDrawn="1"/>
        </p:nvSpPr>
        <p:spPr>
          <a:xfrm>
            <a:off x="0" y="-1"/>
            <a:ext cx="12192000" cy="6858001"/>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userDrawn="1"/>
        </p:nvSpPr>
        <p:spPr>
          <a:xfrm>
            <a:off x="586901" y="491138"/>
            <a:ext cx="3740169" cy="4893647"/>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EMERGE </a:t>
            </a: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3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Change line colour, width and style.</a:t>
            </a:r>
            <a:r>
              <a:rPr lang="en-IE" sz="2400" i="1" baseline="0" dirty="0">
                <a:solidFill>
                  <a:schemeClr val="bg1"/>
                </a:solidFill>
                <a:latin typeface="+mn-lt"/>
                <a:ea typeface="Quattrocento Sans"/>
                <a:cs typeface="Quattrocento Sans"/>
                <a:sym typeface="Quattrocento Sans"/>
              </a:rPr>
              <a:t> </a:t>
            </a:r>
          </a:p>
          <a:p>
            <a:pPr marL="0" lvl="0" indent="0" algn="l" rtl="0">
              <a:spcBef>
                <a:spcPts val="0"/>
              </a:spcBef>
              <a:spcAft>
                <a:spcPts val="0"/>
              </a:spcAft>
              <a:buClr>
                <a:schemeClr val="dk1"/>
              </a:buClr>
              <a:buSzPts val="1100"/>
              <a:buFont typeface="Arial"/>
              <a:buNone/>
            </a:pPr>
            <a:endParaRPr lang="en" sz="3600" dirty="0">
              <a:solidFill>
                <a:schemeClr val="bg1"/>
              </a:solidFill>
              <a:latin typeface="+mn-lt"/>
              <a:ea typeface="Quattrocento Sans"/>
              <a:cs typeface="Quattrocento Sans"/>
              <a:sym typeface="Quattrocento Sans"/>
            </a:endParaRPr>
          </a:p>
          <a:p>
            <a:pPr marL="0" lvl="0" indent="0" algn="l" rtl="0">
              <a:spcBef>
                <a:spcPts val="0"/>
              </a:spcBef>
              <a:spcAft>
                <a:spcPts val="0"/>
              </a:spcAft>
              <a:buFont typeface="Arial" charset="0"/>
              <a:buNone/>
            </a:pPr>
            <a:r>
              <a:rPr lang="en" sz="2400" dirty="0">
                <a:solidFill>
                  <a:schemeClr val="bg1"/>
                </a:solidFill>
                <a:latin typeface="+mn-lt"/>
                <a:ea typeface="Quattrocento Sans"/>
                <a:cs typeface="Quattrocento Sans"/>
                <a:sym typeface="Quattrocento Sans"/>
              </a:rPr>
              <a:t>Isn’t that nice?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AVY ICON CIRCLE - with text">
    <p:spTree>
      <p:nvGrpSpPr>
        <p:cNvPr id="1" name=""/>
        <p:cNvGrpSpPr/>
        <p:nvPr/>
      </p:nvGrpSpPr>
      <p:grpSpPr>
        <a:xfrm>
          <a:off x="0" y="0"/>
          <a:ext cx="0" cy="0"/>
          <a:chOff x="0" y="0"/>
          <a:chExt cx="0" cy="0"/>
        </a:xfrm>
      </p:grpSpPr>
      <p:sp>
        <p:nvSpPr>
          <p:cNvPr id="32"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74F7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 name="Straight Connector 2"/>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74F72"/>
                </a:solidFill>
                <a:latin typeface="+mn-lt"/>
              </a:defRPr>
            </a:lvl1pPr>
          </a:lstStyle>
          <a:p>
            <a:pPr lvl="0"/>
            <a:r>
              <a:rPr lang="en-US" dirty="0"/>
              <a:t>TITLE</a:t>
            </a:r>
          </a:p>
        </p:txBody>
      </p:sp>
      <p:sp>
        <p:nvSpPr>
          <p:cNvPr id="10"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2" name="Oval 11"/>
          <p:cNvSpPr/>
          <p:nvPr userDrawn="1"/>
        </p:nvSpPr>
        <p:spPr>
          <a:xfrm>
            <a:off x="970490" y="635000"/>
            <a:ext cx="1010710" cy="1010710"/>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ICON CIRCLE - with text">
    <p:spTree>
      <p:nvGrpSpPr>
        <p:cNvPr id="1" name=""/>
        <p:cNvGrpSpPr/>
        <p:nvPr/>
      </p:nvGrpSpPr>
      <p:grpSpPr>
        <a:xfrm>
          <a:off x="0" y="0"/>
          <a:ext cx="0" cy="0"/>
          <a:chOff x="0" y="0"/>
          <a:chExt cx="0" cy="0"/>
        </a:xfrm>
      </p:grpSpPr>
      <p:sp>
        <p:nvSpPr>
          <p:cNvPr id="16"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E63275"/>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7" name="Straight Connector 16"/>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9"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C0808422-E49D-1747-9C81-157C96BA994B}"/>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6E102636-15D1-524A-9050-0E781F4155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URQUOIS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10B1A2"/>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15A7D933-81D8-D34C-8B13-2E505E044D20}"/>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1517E2A9-A093-654C-9617-C85A112CC7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ME ICON CIRCLE - with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2495266" y="1754551"/>
            <a:ext cx="8403792" cy="3872188"/>
          </a:xfrm>
        </p:spPr>
        <p:txBody>
          <a:bodyPr>
            <a:noAutofit/>
          </a:bodyPr>
          <a:lstStyle>
            <a:lvl1pPr marL="342900" indent="-342900" algn="l">
              <a:buClr>
                <a:srgbClr val="CEDA29"/>
              </a:buClr>
              <a:buFont typeface="Arial" charset="0"/>
              <a:buChar char="•"/>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0" y="115037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1" name="Text Placeholder 23"/>
          <p:cNvSpPr>
            <a:spLocks noGrp="1"/>
          </p:cNvSpPr>
          <p:nvPr>
            <p:ph type="body" sz="quarter" idx="21" hasCustomPrompt="1"/>
          </p:nvPr>
        </p:nvSpPr>
        <p:spPr>
          <a:xfrm>
            <a:off x="2495266" y="751297"/>
            <a:ext cx="8403792" cy="857158"/>
          </a:xfrm>
          <a:solidFill>
            <a:schemeClr val="bg1"/>
          </a:solid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10" name="Oval 9"/>
          <p:cNvSpPr/>
          <p:nvPr userDrawn="1"/>
        </p:nvSpPr>
        <p:spPr>
          <a:xfrm>
            <a:off x="970490" y="635000"/>
            <a:ext cx="1010710" cy="1010710"/>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テキスト プレースホルダー 36">
            <a:extLst>
              <a:ext uri="{FF2B5EF4-FFF2-40B4-BE49-F238E27FC236}">
                <a16:creationId xmlns:a16="http://schemas.microsoft.com/office/drawing/2014/main" id="{C4450012-AB3A-6046-B6EC-D487AB89FDBE}"/>
              </a:ext>
            </a:extLst>
          </p:cNvPr>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a:extLst>
              <a:ext uri="{FF2B5EF4-FFF2-40B4-BE49-F238E27FC236}">
                <a16:creationId xmlns:a16="http://schemas.microsoft.com/office/drawing/2014/main" id="{68718097-EBEC-3F44-B7DE-9F16E55B223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 ICON CIRCLE (PINK) - with photo &amp; text">
    <p:spTree>
      <p:nvGrpSpPr>
        <p:cNvPr id="1" name=""/>
        <p:cNvGrpSpPr/>
        <p:nvPr/>
      </p:nvGrpSpPr>
      <p:grpSpPr>
        <a:xfrm>
          <a:off x="0" y="0"/>
          <a:ext cx="0" cy="0"/>
          <a:chOff x="0" y="0"/>
          <a:chExt cx="0" cy="0"/>
        </a:xfrm>
      </p:grpSpPr>
      <p:sp>
        <p:nvSpPr>
          <p:cNvPr id="18"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0" name="Straight Connector 1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6"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27"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E63275"/>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URQUOISE ICON CIRCLE - with photo &amp; text">
    <p:spTree>
      <p:nvGrpSpPr>
        <p:cNvPr id="1" name=""/>
        <p:cNvGrpSpPr/>
        <p:nvPr/>
      </p:nvGrpSpPr>
      <p:grpSpPr>
        <a:xfrm>
          <a:off x="0" y="0"/>
          <a:ext cx="0" cy="0"/>
          <a:chOff x="0" y="0"/>
          <a:chExt cx="0" cy="0"/>
        </a:xfrm>
      </p:grpSpPr>
      <p:sp>
        <p:nvSpPr>
          <p:cNvPr id="20"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21" name="Straight Connector 20"/>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29"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0"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10B1A2"/>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4" name="Oval 13"/>
          <p:cNvSpPr/>
          <p:nvPr userDrawn="1"/>
        </p:nvSpPr>
        <p:spPr>
          <a:xfrm>
            <a:off x="928811" y="1274475"/>
            <a:ext cx="1061075" cy="1067983"/>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ME ICON CIRCLE - with photo &amp; text">
    <p:spTree>
      <p:nvGrpSpPr>
        <p:cNvPr id="1" name=""/>
        <p:cNvGrpSpPr/>
        <p:nvPr/>
      </p:nvGrpSpPr>
      <p:grpSpPr>
        <a:xfrm>
          <a:off x="0" y="0"/>
          <a:ext cx="0" cy="0"/>
          <a:chOff x="0" y="0"/>
          <a:chExt cx="0" cy="0"/>
        </a:xfrm>
      </p:grpSpPr>
      <p:sp>
        <p:nvSpPr>
          <p:cNvPr id="27" name="Text Placeholder 25"/>
          <p:cNvSpPr>
            <a:spLocks noGrp="1"/>
          </p:cNvSpPr>
          <p:nvPr>
            <p:ph type="body" sz="quarter" idx="20" hasCustomPrompt="1"/>
          </p:nvPr>
        </p:nvSpPr>
        <p:spPr>
          <a:xfrm>
            <a:off x="6150077" y="2157413"/>
            <a:ext cx="5551386" cy="3631644"/>
          </a:xfrm>
        </p:spPr>
        <p:txBody>
          <a:bodyPr>
            <a:noAutofit/>
          </a:bodyPr>
          <a:lstStyle>
            <a:lvl1pPr marL="0" indent="0" algn="l">
              <a:buClr>
                <a:srgbClr val="EA1D76"/>
              </a:buClr>
              <a:buFont typeface="Arial" charset="0"/>
              <a:buNone/>
              <a:defRPr sz="24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30" name="Straight Connector 29"/>
          <p:cNvCxnSpPr/>
          <p:nvPr userDrawn="1"/>
        </p:nvCxnSpPr>
        <p:spPr>
          <a:xfrm flipH="1">
            <a:off x="-3076" y="1779018"/>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5" name="Picture Placeholder 2"/>
          <p:cNvSpPr>
            <a:spLocks noGrp="1"/>
          </p:cNvSpPr>
          <p:nvPr>
            <p:ph type="pic" sz="quarter" idx="21" hasCustomPrompt="1"/>
          </p:nvPr>
        </p:nvSpPr>
        <p:spPr>
          <a:xfrm>
            <a:off x="608086" y="1404496"/>
            <a:ext cx="4849824" cy="4879740"/>
          </a:xfrm>
          <a:custGeom>
            <a:avLst/>
            <a:gdLst>
              <a:gd name="connsiteX0" fmla="*/ 0 w 4904103"/>
              <a:gd name="connsiteY0" fmla="*/ 2452052 h 4904103"/>
              <a:gd name="connsiteX1" fmla="*/ 2452052 w 4904103"/>
              <a:gd name="connsiteY1" fmla="*/ 0 h 4904103"/>
              <a:gd name="connsiteX2" fmla="*/ 4904104 w 4904103"/>
              <a:gd name="connsiteY2" fmla="*/ 2452052 h 4904103"/>
              <a:gd name="connsiteX3" fmla="*/ 2452052 w 4904103"/>
              <a:gd name="connsiteY3" fmla="*/ 4904104 h 4904103"/>
              <a:gd name="connsiteX4" fmla="*/ 0 w 4904103"/>
              <a:gd name="connsiteY4" fmla="*/ 2452052 h 4904103"/>
              <a:gd name="connsiteX0" fmla="*/ 7934 w 4912038"/>
              <a:gd name="connsiteY0" fmla="*/ 2452052 h 4904104"/>
              <a:gd name="connsiteX1" fmla="*/ 2459986 w 4912038"/>
              <a:gd name="connsiteY1" fmla="*/ 0 h 4904104"/>
              <a:gd name="connsiteX2" fmla="*/ 4912038 w 4912038"/>
              <a:gd name="connsiteY2" fmla="*/ 2452052 h 4904104"/>
              <a:gd name="connsiteX3" fmla="*/ 2459986 w 4912038"/>
              <a:gd name="connsiteY3" fmla="*/ 4904104 h 4904104"/>
              <a:gd name="connsiteX4" fmla="*/ 7934 w 4912038"/>
              <a:gd name="connsiteY4" fmla="*/ 2452052 h 4904104"/>
              <a:gd name="connsiteX0" fmla="*/ 46476 w 4950580"/>
              <a:gd name="connsiteY0" fmla="*/ 2544376 h 4996428"/>
              <a:gd name="connsiteX1" fmla="*/ 1011755 w 4950580"/>
              <a:gd name="connsiteY1" fmla="*/ 711790 h 4996428"/>
              <a:gd name="connsiteX2" fmla="*/ 2498528 w 4950580"/>
              <a:gd name="connsiteY2" fmla="*/ 92324 h 4996428"/>
              <a:gd name="connsiteX3" fmla="*/ 4950580 w 4950580"/>
              <a:gd name="connsiteY3" fmla="*/ 2544376 h 4996428"/>
              <a:gd name="connsiteX4" fmla="*/ 2498528 w 4950580"/>
              <a:gd name="connsiteY4" fmla="*/ 4996428 h 4996428"/>
              <a:gd name="connsiteX5" fmla="*/ 46476 w 4950580"/>
              <a:gd name="connsiteY5" fmla="*/ 2544376 h 4996428"/>
              <a:gd name="connsiteX0" fmla="*/ 45841 w 4949945"/>
              <a:gd name="connsiteY0" fmla="*/ 2544376 h 4996428"/>
              <a:gd name="connsiteX1" fmla="*/ 1011120 w 4949945"/>
              <a:gd name="connsiteY1" fmla="*/ 711790 h 4996428"/>
              <a:gd name="connsiteX2" fmla="*/ 2497893 w 4949945"/>
              <a:gd name="connsiteY2" fmla="*/ 92324 h 4996428"/>
              <a:gd name="connsiteX3" fmla="*/ 4949945 w 4949945"/>
              <a:gd name="connsiteY3" fmla="*/ 2544376 h 4996428"/>
              <a:gd name="connsiteX4" fmla="*/ 2497893 w 4949945"/>
              <a:gd name="connsiteY4" fmla="*/ 4996428 h 4996428"/>
              <a:gd name="connsiteX5" fmla="*/ 45841 w 4949945"/>
              <a:gd name="connsiteY5" fmla="*/ 2544376 h 4996428"/>
              <a:gd name="connsiteX0" fmla="*/ 26997 w 4931101"/>
              <a:gd name="connsiteY0" fmla="*/ 2513559 h 4965611"/>
              <a:gd name="connsiteX1" fmla="*/ 1242999 w 4931101"/>
              <a:gd name="connsiteY1" fmla="*/ 887451 h 4965611"/>
              <a:gd name="connsiteX2" fmla="*/ 2479049 w 4931101"/>
              <a:gd name="connsiteY2" fmla="*/ 61507 h 4965611"/>
              <a:gd name="connsiteX3" fmla="*/ 4931101 w 4931101"/>
              <a:gd name="connsiteY3" fmla="*/ 2513559 h 4965611"/>
              <a:gd name="connsiteX4" fmla="*/ 2479049 w 4931101"/>
              <a:gd name="connsiteY4" fmla="*/ 4965611 h 4965611"/>
              <a:gd name="connsiteX5" fmla="*/ 26997 w 4931101"/>
              <a:gd name="connsiteY5" fmla="*/ 2513559 h 4965611"/>
              <a:gd name="connsiteX0" fmla="*/ 46172 w 4950276"/>
              <a:gd name="connsiteY0" fmla="*/ 2513559 h 4965611"/>
              <a:gd name="connsiteX1" fmla="*/ 1262174 w 4950276"/>
              <a:gd name="connsiteY1" fmla="*/ 887451 h 4965611"/>
              <a:gd name="connsiteX2" fmla="*/ 2498224 w 4950276"/>
              <a:gd name="connsiteY2" fmla="*/ 61507 h 4965611"/>
              <a:gd name="connsiteX3" fmla="*/ 4950276 w 4950276"/>
              <a:gd name="connsiteY3" fmla="*/ 2513559 h 4965611"/>
              <a:gd name="connsiteX4" fmla="*/ 2498224 w 4950276"/>
              <a:gd name="connsiteY4" fmla="*/ 4965611 h 4965611"/>
              <a:gd name="connsiteX5" fmla="*/ 46172 w 4950276"/>
              <a:gd name="connsiteY5" fmla="*/ 2513559 h 4965611"/>
              <a:gd name="connsiteX0" fmla="*/ 48053 w 4922660"/>
              <a:gd name="connsiteY0" fmla="*/ 2720036 h 4966157"/>
              <a:gd name="connsiteX1" fmla="*/ 1234558 w 4922660"/>
              <a:gd name="connsiteY1" fmla="*/ 887451 h 4966157"/>
              <a:gd name="connsiteX2" fmla="*/ 2470608 w 4922660"/>
              <a:gd name="connsiteY2" fmla="*/ 61507 h 4966157"/>
              <a:gd name="connsiteX3" fmla="*/ 4922660 w 4922660"/>
              <a:gd name="connsiteY3" fmla="*/ 2513559 h 4966157"/>
              <a:gd name="connsiteX4" fmla="*/ 2470608 w 4922660"/>
              <a:gd name="connsiteY4" fmla="*/ 4965611 h 4966157"/>
              <a:gd name="connsiteX5" fmla="*/ 48053 w 4922660"/>
              <a:gd name="connsiteY5" fmla="*/ 2720036 h 4966157"/>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20036 h 4967144"/>
              <a:gd name="connsiteX1" fmla="*/ 1215769 w 4903871"/>
              <a:gd name="connsiteY1" fmla="*/ 887451 h 4967144"/>
              <a:gd name="connsiteX2" fmla="*/ 2451819 w 4903871"/>
              <a:gd name="connsiteY2" fmla="*/ 61507 h 4967144"/>
              <a:gd name="connsiteX3" fmla="*/ 4903871 w 4903871"/>
              <a:gd name="connsiteY3" fmla="*/ 2513559 h 4967144"/>
              <a:gd name="connsiteX4" fmla="*/ 2451819 w 4903871"/>
              <a:gd name="connsiteY4" fmla="*/ 4965611 h 4967144"/>
              <a:gd name="connsiteX5" fmla="*/ 29264 w 4903871"/>
              <a:gd name="connsiteY5" fmla="*/ 2720036 h 4967144"/>
              <a:gd name="connsiteX0" fmla="*/ 29264 w 4903871"/>
              <a:gd name="connsiteY0" fmla="*/ 2761473 h 5008581"/>
              <a:gd name="connsiteX1" fmla="*/ 1215769 w 4903871"/>
              <a:gd name="connsiteY1" fmla="*/ 928888 h 5008581"/>
              <a:gd name="connsiteX2" fmla="*/ 2599303 w 4903871"/>
              <a:gd name="connsiteY2" fmla="*/ 58698 h 5008581"/>
              <a:gd name="connsiteX3" fmla="*/ 4903871 w 4903871"/>
              <a:gd name="connsiteY3" fmla="*/ 2554996 h 5008581"/>
              <a:gd name="connsiteX4" fmla="*/ 2451819 w 4903871"/>
              <a:gd name="connsiteY4" fmla="*/ 5007048 h 5008581"/>
              <a:gd name="connsiteX5" fmla="*/ 29264 w 4903871"/>
              <a:gd name="connsiteY5" fmla="*/ 2761473 h 5008581"/>
              <a:gd name="connsiteX0" fmla="*/ 29264 w 4903871"/>
              <a:gd name="connsiteY0" fmla="*/ 2775833 h 5022941"/>
              <a:gd name="connsiteX1" fmla="*/ 1215769 w 4903871"/>
              <a:gd name="connsiteY1" fmla="*/ 943248 h 5022941"/>
              <a:gd name="connsiteX2" fmla="*/ 2599303 w 4903871"/>
              <a:gd name="connsiteY2" fmla="*/ 73058 h 5022941"/>
              <a:gd name="connsiteX3" fmla="*/ 4903871 w 4903871"/>
              <a:gd name="connsiteY3" fmla="*/ 2569356 h 5022941"/>
              <a:gd name="connsiteX4" fmla="*/ 2451819 w 4903871"/>
              <a:gd name="connsiteY4" fmla="*/ 5021408 h 5022941"/>
              <a:gd name="connsiteX5" fmla="*/ 29264 w 4903871"/>
              <a:gd name="connsiteY5" fmla="*/ 2775833 h 5022941"/>
              <a:gd name="connsiteX0" fmla="*/ 15925 w 4890532"/>
              <a:gd name="connsiteY0" fmla="*/ 2765410 h 5011527"/>
              <a:gd name="connsiteX1" fmla="*/ 1600637 w 4890532"/>
              <a:gd name="connsiteY1" fmla="*/ 1006567 h 5011527"/>
              <a:gd name="connsiteX2" fmla="*/ 2585964 w 4890532"/>
              <a:gd name="connsiteY2" fmla="*/ 62635 h 5011527"/>
              <a:gd name="connsiteX3" fmla="*/ 4890532 w 4890532"/>
              <a:gd name="connsiteY3" fmla="*/ 2558933 h 5011527"/>
              <a:gd name="connsiteX4" fmla="*/ 2438480 w 4890532"/>
              <a:gd name="connsiteY4" fmla="*/ 5010985 h 5011527"/>
              <a:gd name="connsiteX5" fmla="*/ 15925 w 4890532"/>
              <a:gd name="connsiteY5" fmla="*/ 2765410 h 5011527"/>
              <a:gd name="connsiteX0" fmla="*/ 194654 w 5069261"/>
              <a:gd name="connsiteY0" fmla="*/ 2763498 h 5009614"/>
              <a:gd name="connsiteX1" fmla="*/ 776475 w 5069261"/>
              <a:gd name="connsiteY1" fmla="*/ 1019403 h 5009614"/>
              <a:gd name="connsiteX2" fmla="*/ 2764693 w 5069261"/>
              <a:gd name="connsiteY2" fmla="*/ 60723 h 5009614"/>
              <a:gd name="connsiteX3" fmla="*/ 5069261 w 5069261"/>
              <a:gd name="connsiteY3" fmla="*/ 2557021 h 5009614"/>
              <a:gd name="connsiteX4" fmla="*/ 2617209 w 5069261"/>
              <a:gd name="connsiteY4" fmla="*/ 5009073 h 5009614"/>
              <a:gd name="connsiteX5" fmla="*/ 194654 w 5069261"/>
              <a:gd name="connsiteY5" fmla="*/ 2763498 h 5009614"/>
              <a:gd name="connsiteX0" fmla="*/ 194654 w 5069261"/>
              <a:gd name="connsiteY0" fmla="*/ 2793721 h 5039837"/>
              <a:gd name="connsiteX1" fmla="*/ 776475 w 5069261"/>
              <a:gd name="connsiteY1" fmla="*/ 1049626 h 5039837"/>
              <a:gd name="connsiteX2" fmla="*/ 1218926 w 5069261"/>
              <a:gd name="connsiteY2" fmla="*/ 592426 h 5039837"/>
              <a:gd name="connsiteX3" fmla="*/ 2764693 w 5069261"/>
              <a:gd name="connsiteY3" fmla="*/ 90946 h 5039837"/>
              <a:gd name="connsiteX4" fmla="*/ 5069261 w 5069261"/>
              <a:gd name="connsiteY4" fmla="*/ 2587244 h 5039837"/>
              <a:gd name="connsiteX5" fmla="*/ 2617209 w 5069261"/>
              <a:gd name="connsiteY5" fmla="*/ 5039296 h 5039837"/>
              <a:gd name="connsiteX6" fmla="*/ 194654 w 5069261"/>
              <a:gd name="connsiteY6" fmla="*/ 2793721 h 5039837"/>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827265 h 5073381"/>
              <a:gd name="connsiteX1" fmla="*/ 776475 w 5069261"/>
              <a:gd name="connsiteY1" fmla="*/ 1083170 h 5073381"/>
              <a:gd name="connsiteX2" fmla="*/ 1513894 w 5069261"/>
              <a:gd name="connsiteY2" fmla="*/ 448989 h 5073381"/>
              <a:gd name="connsiteX3" fmla="*/ 2764693 w 5069261"/>
              <a:gd name="connsiteY3" fmla="*/ 124490 h 5073381"/>
              <a:gd name="connsiteX4" fmla="*/ 5069261 w 5069261"/>
              <a:gd name="connsiteY4" fmla="*/ 2620788 h 5073381"/>
              <a:gd name="connsiteX5" fmla="*/ 2617209 w 5069261"/>
              <a:gd name="connsiteY5" fmla="*/ 5072840 h 5073381"/>
              <a:gd name="connsiteX6" fmla="*/ 194654 w 5069261"/>
              <a:gd name="connsiteY6" fmla="*/ 2827265 h 5073381"/>
              <a:gd name="connsiteX0" fmla="*/ 194654 w 5069261"/>
              <a:gd name="connsiteY0" fmla="*/ 2704662 h 4950778"/>
              <a:gd name="connsiteX1" fmla="*/ 776475 w 5069261"/>
              <a:gd name="connsiteY1" fmla="*/ 960567 h 4950778"/>
              <a:gd name="connsiteX2" fmla="*/ 1513894 w 5069261"/>
              <a:gd name="connsiteY2" fmla="*/ 326386 h 4950778"/>
              <a:gd name="connsiteX3" fmla="*/ 2764693 w 5069261"/>
              <a:gd name="connsiteY3" fmla="*/ 1887 h 4950778"/>
              <a:gd name="connsiteX4" fmla="*/ 5069261 w 5069261"/>
              <a:gd name="connsiteY4" fmla="*/ 2498185 h 4950778"/>
              <a:gd name="connsiteX5" fmla="*/ 2617209 w 5069261"/>
              <a:gd name="connsiteY5" fmla="*/ 4950237 h 4950778"/>
              <a:gd name="connsiteX6" fmla="*/ 194654 w 5069261"/>
              <a:gd name="connsiteY6" fmla="*/ 2704662 h 4950778"/>
              <a:gd name="connsiteX0" fmla="*/ 194654 w 5069261"/>
              <a:gd name="connsiteY0" fmla="*/ 2617527 h 4863643"/>
              <a:gd name="connsiteX1" fmla="*/ 776475 w 5069261"/>
              <a:gd name="connsiteY1" fmla="*/ 873432 h 4863643"/>
              <a:gd name="connsiteX2" fmla="*/ 1513894 w 5069261"/>
              <a:gd name="connsiteY2" fmla="*/ 239251 h 4863643"/>
              <a:gd name="connsiteX3" fmla="*/ 2823686 w 5069261"/>
              <a:gd name="connsiteY3" fmla="*/ 3242 h 4863643"/>
              <a:gd name="connsiteX4" fmla="*/ 5069261 w 5069261"/>
              <a:gd name="connsiteY4" fmla="*/ 2411050 h 4863643"/>
              <a:gd name="connsiteX5" fmla="*/ 2617209 w 5069261"/>
              <a:gd name="connsiteY5" fmla="*/ 4863102 h 4863643"/>
              <a:gd name="connsiteX6" fmla="*/ 194654 w 5069261"/>
              <a:gd name="connsiteY6" fmla="*/ 2617527 h 4863643"/>
              <a:gd name="connsiteX0" fmla="*/ 194654 w 5069261"/>
              <a:gd name="connsiteY0" fmla="*/ 2631933 h 4878049"/>
              <a:gd name="connsiteX1" fmla="*/ 776475 w 5069261"/>
              <a:gd name="connsiteY1" fmla="*/ 887838 h 4878049"/>
              <a:gd name="connsiteX2" fmla="*/ 1513894 w 5069261"/>
              <a:gd name="connsiteY2" fmla="*/ 253657 h 4878049"/>
              <a:gd name="connsiteX3" fmla="*/ 2823686 w 5069261"/>
              <a:gd name="connsiteY3" fmla="*/ 2899 h 4878049"/>
              <a:gd name="connsiteX4" fmla="*/ 5069261 w 5069261"/>
              <a:gd name="connsiteY4" fmla="*/ 2425456 h 4878049"/>
              <a:gd name="connsiteX5" fmla="*/ 2617209 w 5069261"/>
              <a:gd name="connsiteY5" fmla="*/ 4877508 h 4878049"/>
              <a:gd name="connsiteX6" fmla="*/ 194654 w 5069261"/>
              <a:gd name="connsiteY6" fmla="*/ 2631933 h 4878049"/>
              <a:gd name="connsiteX0" fmla="*/ 16653 w 4891260"/>
              <a:gd name="connsiteY0" fmla="*/ 2631933 h 4878213"/>
              <a:gd name="connsiteX1" fmla="*/ 598474 w 4891260"/>
              <a:gd name="connsiteY1" fmla="*/ 887838 h 4878213"/>
              <a:gd name="connsiteX2" fmla="*/ 1335893 w 4891260"/>
              <a:gd name="connsiteY2" fmla="*/ 253657 h 4878213"/>
              <a:gd name="connsiteX3" fmla="*/ 2645685 w 4891260"/>
              <a:gd name="connsiteY3" fmla="*/ 2899 h 4878213"/>
              <a:gd name="connsiteX4" fmla="*/ 4891260 w 4891260"/>
              <a:gd name="connsiteY4" fmla="*/ 2425456 h 4878213"/>
              <a:gd name="connsiteX5" fmla="*/ 2439208 w 4891260"/>
              <a:gd name="connsiteY5" fmla="*/ 4877508 h 4878213"/>
              <a:gd name="connsiteX6" fmla="*/ 16653 w 4891260"/>
              <a:gd name="connsiteY6" fmla="*/ 2631933 h 4878213"/>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579 w 4889186"/>
              <a:gd name="connsiteY0" fmla="*/ 2631933 h 4878412"/>
              <a:gd name="connsiteX1" fmla="*/ 596400 w 4889186"/>
              <a:gd name="connsiteY1" fmla="*/ 887838 h 4878412"/>
              <a:gd name="connsiteX2" fmla="*/ 1333819 w 4889186"/>
              <a:gd name="connsiteY2" fmla="*/ 253657 h 4878412"/>
              <a:gd name="connsiteX3" fmla="*/ 2643611 w 4889186"/>
              <a:gd name="connsiteY3" fmla="*/ 2899 h 4878412"/>
              <a:gd name="connsiteX4" fmla="*/ 4889186 w 4889186"/>
              <a:gd name="connsiteY4" fmla="*/ 2425456 h 4878412"/>
              <a:gd name="connsiteX5" fmla="*/ 2437134 w 4889186"/>
              <a:gd name="connsiteY5" fmla="*/ 4877508 h 4878412"/>
              <a:gd name="connsiteX6" fmla="*/ 14579 w 4889186"/>
              <a:gd name="connsiteY6" fmla="*/ 2631933 h 4878412"/>
              <a:gd name="connsiteX0" fmla="*/ 14859 w 4845221"/>
              <a:gd name="connsiteY0" fmla="*/ 2572939 h 4877951"/>
              <a:gd name="connsiteX1" fmla="*/ 552435 w 4845221"/>
              <a:gd name="connsiteY1" fmla="*/ 887838 h 4877951"/>
              <a:gd name="connsiteX2" fmla="*/ 1289854 w 4845221"/>
              <a:gd name="connsiteY2" fmla="*/ 253657 h 4877951"/>
              <a:gd name="connsiteX3" fmla="*/ 2599646 w 4845221"/>
              <a:gd name="connsiteY3" fmla="*/ 2899 h 4877951"/>
              <a:gd name="connsiteX4" fmla="*/ 4845221 w 4845221"/>
              <a:gd name="connsiteY4" fmla="*/ 2425456 h 4877951"/>
              <a:gd name="connsiteX5" fmla="*/ 2393169 w 4845221"/>
              <a:gd name="connsiteY5" fmla="*/ 4877508 h 4877951"/>
              <a:gd name="connsiteX6" fmla="*/ 14859 w 4845221"/>
              <a:gd name="connsiteY6" fmla="*/ 2572939 h 4877951"/>
              <a:gd name="connsiteX0" fmla="*/ 2508 w 4832870"/>
              <a:gd name="connsiteY0" fmla="*/ 2572939 h 4877927"/>
              <a:gd name="connsiteX1" fmla="*/ 540084 w 4832870"/>
              <a:gd name="connsiteY1" fmla="*/ 887838 h 4877927"/>
              <a:gd name="connsiteX2" fmla="*/ 1277503 w 4832870"/>
              <a:gd name="connsiteY2" fmla="*/ 253657 h 4877927"/>
              <a:gd name="connsiteX3" fmla="*/ 2587295 w 4832870"/>
              <a:gd name="connsiteY3" fmla="*/ 2899 h 4877927"/>
              <a:gd name="connsiteX4" fmla="*/ 4832870 w 4832870"/>
              <a:gd name="connsiteY4" fmla="*/ 2425456 h 4877927"/>
              <a:gd name="connsiteX5" fmla="*/ 2380818 w 4832870"/>
              <a:gd name="connsiteY5" fmla="*/ 4877508 h 4877927"/>
              <a:gd name="connsiteX6" fmla="*/ 2508 w 4832870"/>
              <a:gd name="connsiteY6" fmla="*/ 2572939 h 4877927"/>
              <a:gd name="connsiteX0" fmla="*/ 2349 w 4847459"/>
              <a:gd name="connsiteY0" fmla="*/ 2587687 h 4878020"/>
              <a:gd name="connsiteX1" fmla="*/ 554673 w 4847459"/>
              <a:gd name="connsiteY1" fmla="*/ 887838 h 4878020"/>
              <a:gd name="connsiteX2" fmla="*/ 1292092 w 4847459"/>
              <a:gd name="connsiteY2" fmla="*/ 253657 h 4878020"/>
              <a:gd name="connsiteX3" fmla="*/ 2601884 w 4847459"/>
              <a:gd name="connsiteY3" fmla="*/ 2899 h 4878020"/>
              <a:gd name="connsiteX4" fmla="*/ 4847459 w 4847459"/>
              <a:gd name="connsiteY4" fmla="*/ 2425456 h 4878020"/>
              <a:gd name="connsiteX5" fmla="*/ 2395407 w 4847459"/>
              <a:gd name="connsiteY5" fmla="*/ 4877508 h 4878020"/>
              <a:gd name="connsiteX6" fmla="*/ 2349 w 4847459"/>
              <a:gd name="connsiteY6" fmla="*/ 2587687 h 4878020"/>
              <a:gd name="connsiteX0" fmla="*/ 2349 w 4847459"/>
              <a:gd name="connsiteY0" fmla="*/ 2587687 h 4879638"/>
              <a:gd name="connsiteX1" fmla="*/ 554673 w 4847459"/>
              <a:gd name="connsiteY1" fmla="*/ 887838 h 4879638"/>
              <a:gd name="connsiteX2" fmla="*/ 1292092 w 4847459"/>
              <a:gd name="connsiteY2" fmla="*/ 253657 h 4879638"/>
              <a:gd name="connsiteX3" fmla="*/ 2601884 w 4847459"/>
              <a:gd name="connsiteY3" fmla="*/ 2899 h 4879638"/>
              <a:gd name="connsiteX4" fmla="*/ 4847459 w 4847459"/>
              <a:gd name="connsiteY4" fmla="*/ 2425456 h 4879638"/>
              <a:gd name="connsiteX5" fmla="*/ 2395407 w 4847459"/>
              <a:gd name="connsiteY5" fmla="*/ 4877508 h 4879638"/>
              <a:gd name="connsiteX6" fmla="*/ 2349 w 4847459"/>
              <a:gd name="connsiteY6" fmla="*/ 2587687 h 4879638"/>
              <a:gd name="connsiteX0" fmla="*/ 2349 w 4847459"/>
              <a:gd name="connsiteY0" fmla="*/ 2587687 h 4880814"/>
              <a:gd name="connsiteX1" fmla="*/ 554673 w 4847459"/>
              <a:gd name="connsiteY1" fmla="*/ 887838 h 4880814"/>
              <a:gd name="connsiteX2" fmla="*/ 1292092 w 4847459"/>
              <a:gd name="connsiteY2" fmla="*/ 253657 h 4880814"/>
              <a:gd name="connsiteX3" fmla="*/ 2601884 w 4847459"/>
              <a:gd name="connsiteY3" fmla="*/ 2899 h 4880814"/>
              <a:gd name="connsiteX4" fmla="*/ 4847459 w 4847459"/>
              <a:gd name="connsiteY4" fmla="*/ 2425456 h 4880814"/>
              <a:gd name="connsiteX5" fmla="*/ 2395407 w 4847459"/>
              <a:gd name="connsiteY5" fmla="*/ 4877508 h 4880814"/>
              <a:gd name="connsiteX6" fmla="*/ 2349 w 4847459"/>
              <a:gd name="connsiteY6" fmla="*/ 2587687 h 4880814"/>
              <a:gd name="connsiteX0" fmla="*/ 2349 w 4847459"/>
              <a:gd name="connsiteY0" fmla="*/ 2587687 h 4882213"/>
              <a:gd name="connsiteX1" fmla="*/ 554673 w 4847459"/>
              <a:gd name="connsiteY1" fmla="*/ 887838 h 4882213"/>
              <a:gd name="connsiteX2" fmla="*/ 1292092 w 4847459"/>
              <a:gd name="connsiteY2" fmla="*/ 253657 h 4882213"/>
              <a:gd name="connsiteX3" fmla="*/ 2601884 w 4847459"/>
              <a:gd name="connsiteY3" fmla="*/ 2899 h 4882213"/>
              <a:gd name="connsiteX4" fmla="*/ 4847459 w 4847459"/>
              <a:gd name="connsiteY4" fmla="*/ 2425456 h 4882213"/>
              <a:gd name="connsiteX5" fmla="*/ 2395407 w 4847459"/>
              <a:gd name="connsiteY5" fmla="*/ 4877508 h 4882213"/>
              <a:gd name="connsiteX6" fmla="*/ 2349 w 4847459"/>
              <a:gd name="connsiteY6" fmla="*/ 2587687 h 4882213"/>
              <a:gd name="connsiteX0" fmla="*/ 2349 w 4788465"/>
              <a:gd name="connsiteY0" fmla="*/ 2725837 h 5015868"/>
              <a:gd name="connsiteX1" fmla="*/ 554673 w 4788465"/>
              <a:gd name="connsiteY1" fmla="*/ 1025988 h 5015868"/>
              <a:gd name="connsiteX2" fmla="*/ 1292092 w 4788465"/>
              <a:gd name="connsiteY2" fmla="*/ 391807 h 5015868"/>
              <a:gd name="connsiteX3" fmla="*/ 2601884 w 4788465"/>
              <a:gd name="connsiteY3" fmla="*/ 141049 h 5015868"/>
              <a:gd name="connsiteX4" fmla="*/ 4788465 w 4788465"/>
              <a:gd name="connsiteY4" fmla="*/ 2622599 h 5015868"/>
              <a:gd name="connsiteX5" fmla="*/ 2395407 w 4788465"/>
              <a:gd name="connsiteY5" fmla="*/ 5015658 h 5015868"/>
              <a:gd name="connsiteX6" fmla="*/ 2349 w 4788465"/>
              <a:gd name="connsiteY6" fmla="*/ 2725837 h 5015868"/>
              <a:gd name="connsiteX0" fmla="*/ 2349 w 4817962"/>
              <a:gd name="connsiteY0" fmla="*/ 2726902 h 5016878"/>
              <a:gd name="connsiteX1" fmla="*/ 554673 w 4817962"/>
              <a:gd name="connsiteY1" fmla="*/ 1027053 h 5016878"/>
              <a:gd name="connsiteX2" fmla="*/ 1292092 w 4817962"/>
              <a:gd name="connsiteY2" fmla="*/ 392872 h 5016878"/>
              <a:gd name="connsiteX3" fmla="*/ 2601884 w 4817962"/>
              <a:gd name="connsiteY3" fmla="*/ 142114 h 5016878"/>
              <a:gd name="connsiteX4" fmla="*/ 4817962 w 4817962"/>
              <a:gd name="connsiteY4" fmla="*/ 2638412 h 5016878"/>
              <a:gd name="connsiteX5" fmla="*/ 2395407 w 4817962"/>
              <a:gd name="connsiteY5" fmla="*/ 5016723 h 5016878"/>
              <a:gd name="connsiteX6" fmla="*/ 2349 w 4817962"/>
              <a:gd name="connsiteY6" fmla="*/ 2726902 h 5016878"/>
              <a:gd name="connsiteX0" fmla="*/ 2349 w 4817962"/>
              <a:gd name="connsiteY0" fmla="*/ 2599752 h 4889728"/>
              <a:gd name="connsiteX1" fmla="*/ 554673 w 4817962"/>
              <a:gd name="connsiteY1" fmla="*/ 899903 h 4889728"/>
              <a:gd name="connsiteX2" fmla="*/ 1292092 w 4817962"/>
              <a:gd name="connsiteY2" fmla="*/ 265722 h 4889728"/>
              <a:gd name="connsiteX3" fmla="*/ 2601884 w 4817962"/>
              <a:gd name="connsiteY3" fmla="*/ 14964 h 4889728"/>
              <a:gd name="connsiteX4" fmla="*/ 4817962 w 4817962"/>
              <a:gd name="connsiteY4" fmla="*/ 2511262 h 4889728"/>
              <a:gd name="connsiteX5" fmla="*/ 2395407 w 4817962"/>
              <a:gd name="connsiteY5" fmla="*/ 4889573 h 4889728"/>
              <a:gd name="connsiteX6" fmla="*/ 2349 w 4817962"/>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2875 w 4818488"/>
              <a:gd name="connsiteY0" fmla="*/ 2599752 h 4889728"/>
              <a:gd name="connsiteX1" fmla="*/ 555199 w 4818488"/>
              <a:gd name="connsiteY1" fmla="*/ 899903 h 4889728"/>
              <a:gd name="connsiteX2" fmla="*/ 1292618 w 4818488"/>
              <a:gd name="connsiteY2" fmla="*/ 265722 h 4889728"/>
              <a:gd name="connsiteX3" fmla="*/ 2602410 w 4818488"/>
              <a:gd name="connsiteY3" fmla="*/ 14964 h 4889728"/>
              <a:gd name="connsiteX4" fmla="*/ 4818488 w 4818488"/>
              <a:gd name="connsiteY4" fmla="*/ 2511262 h 4889728"/>
              <a:gd name="connsiteX5" fmla="*/ 2395933 w 4818488"/>
              <a:gd name="connsiteY5" fmla="*/ 4889573 h 4889728"/>
              <a:gd name="connsiteX6" fmla="*/ 2875 w 4818488"/>
              <a:gd name="connsiteY6" fmla="*/ 2599752 h 4889728"/>
              <a:gd name="connsiteX0" fmla="*/ 1979 w 4817592"/>
              <a:gd name="connsiteY0" fmla="*/ 2599752 h 4889728"/>
              <a:gd name="connsiteX1" fmla="*/ 554303 w 4817592"/>
              <a:gd name="connsiteY1" fmla="*/ 899903 h 4889728"/>
              <a:gd name="connsiteX2" fmla="*/ 1291722 w 4817592"/>
              <a:gd name="connsiteY2" fmla="*/ 265722 h 4889728"/>
              <a:gd name="connsiteX3" fmla="*/ 2601514 w 4817592"/>
              <a:gd name="connsiteY3" fmla="*/ 14964 h 4889728"/>
              <a:gd name="connsiteX4" fmla="*/ 4817592 w 4817592"/>
              <a:gd name="connsiteY4" fmla="*/ 2511262 h 4889728"/>
              <a:gd name="connsiteX5" fmla="*/ 2395037 w 4817592"/>
              <a:gd name="connsiteY5" fmla="*/ 4889573 h 4889728"/>
              <a:gd name="connsiteX6" fmla="*/ 1979 w 4817592"/>
              <a:gd name="connsiteY6" fmla="*/ 2599752 h 4889728"/>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3998 h 4889933"/>
              <a:gd name="connsiteX1" fmla="*/ 583606 w 4846895"/>
              <a:gd name="connsiteY1" fmla="*/ 899903 h 4889933"/>
              <a:gd name="connsiteX2" fmla="*/ 1321025 w 4846895"/>
              <a:gd name="connsiteY2" fmla="*/ 265722 h 4889933"/>
              <a:gd name="connsiteX3" fmla="*/ 2630817 w 4846895"/>
              <a:gd name="connsiteY3" fmla="*/ 14964 h 4889933"/>
              <a:gd name="connsiteX4" fmla="*/ 4846895 w 4846895"/>
              <a:gd name="connsiteY4" fmla="*/ 2511262 h 4889933"/>
              <a:gd name="connsiteX5" fmla="*/ 2424340 w 4846895"/>
              <a:gd name="connsiteY5" fmla="*/ 4889573 h 4889933"/>
              <a:gd name="connsiteX6" fmla="*/ 1785 w 4846895"/>
              <a:gd name="connsiteY6" fmla="*/ 2643998 h 4889933"/>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785 w 4846895"/>
              <a:gd name="connsiteY0" fmla="*/ 2649126 h 4895061"/>
              <a:gd name="connsiteX1" fmla="*/ 583606 w 4846895"/>
              <a:gd name="connsiteY1" fmla="*/ 905031 h 4895061"/>
              <a:gd name="connsiteX2" fmla="*/ 1321025 w 4846895"/>
              <a:gd name="connsiteY2" fmla="*/ 270850 h 4895061"/>
              <a:gd name="connsiteX3" fmla="*/ 2630817 w 4846895"/>
              <a:gd name="connsiteY3" fmla="*/ 20092 h 4895061"/>
              <a:gd name="connsiteX4" fmla="*/ 4846895 w 4846895"/>
              <a:gd name="connsiteY4" fmla="*/ 2516390 h 4895061"/>
              <a:gd name="connsiteX5" fmla="*/ 2424340 w 4846895"/>
              <a:gd name="connsiteY5" fmla="*/ 4894701 h 4895061"/>
              <a:gd name="connsiteX6" fmla="*/ 1785 w 4846895"/>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49126 h 4895061"/>
              <a:gd name="connsiteX1" fmla="*/ 583259 w 4846548"/>
              <a:gd name="connsiteY1" fmla="*/ 905031 h 4895061"/>
              <a:gd name="connsiteX2" fmla="*/ 1320678 w 4846548"/>
              <a:gd name="connsiteY2" fmla="*/ 270850 h 4895061"/>
              <a:gd name="connsiteX3" fmla="*/ 2630470 w 4846548"/>
              <a:gd name="connsiteY3" fmla="*/ 20092 h 4895061"/>
              <a:gd name="connsiteX4" fmla="*/ 4846548 w 4846548"/>
              <a:gd name="connsiteY4" fmla="*/ 2516390 h 4895061"/>
              <a:gd name="connsiteX5" fmla="*/ 2423993 w 4846548"/>
              <a:gd name="connsiteY5" fmla="*/ 4894701 h 4895061"/>
              <a:gd name="connsiteX6" fmla="*/ 1438 w 4846548"/>
              <a:gd name="connsiteY6" fmla="*/ 2649126 h 4895061"/>
              <a:gd name="connsiteX0" fmla="*/ 1438 w 4846548"/>
              <a:gd name="connsiteY0" fmla="*/ 2631422 h 4877357"/>
              <a:gd name="connsiteX1" fmla="*/ 583259 w 4846548"/>
              <a:gd name="connsiteY1" fmla="*/ 887327 h 4877357"/>
              <a:gd name="connsiteX2" fmla="*/ 1320678 w 4846548"/>
              <a:gd name="connsiteY2" fmla="*/ 253146 h 4877357"/>
              <a:gd name="connsiteX3" fmla="*/ 2630470 w 4846548"/>
              <a:gd name="connsiteY3" fmla="*/ 2388 h 4877357"/>
              <a:gd name="connsiteX4" fmla="*/ 4846548 w 4846548"/>
              <a:gd name="connsiteY4" fmla="*/ 2498686 h 4877357"/>
              <a:gd name="connsiteX5" fmla="*/ 2423993 w 4846548"/>
              <a:gd name="connsiteY5" fmla="*/ 4876997 h 4877357"/>
              <a:gd name="connsiteX6" fmla="*/ 1438 w 4846548"/>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631422 h 4877357"/>
              <a:gd name="connsiteX1" fmla="*/ 583524 w 4846813"/>
              <a:gd name="connsiteY1" fmla="*/ 887327 h 4877357"/>
              <a:gd name="connsiteX2" fmla="*/ 1320943 w 4846813"/>
              <a:gd name="connsiteY2" fmla="*/ 253146 h 4877357"/>
              <a:gd name="connsiteX3" fmla="*/ 2630735 w 4846813"/>
              <a:gd name="connsiteY3" fmla="*/ 2388 h 4877357"/>
              <a:gd name="connsiteX4" fmla="*/ 4846813 w 4846813"/>
              <a:gd name="connsiteY4" fmla="*/ 2498686 h 4877357"/>
              <a:gd name="connsiteX5" fmla="*/ 2424258 w 4846813"/>
              <a:gd name="connsiteY5" fmla="*/ 4876997 h 4877357"/>
              <a:gd name="connsiteX6" fmla="*/ 1703 w 4846813"/>
              <a:gd name="connsiteY6" fmla="*/ 2631422 h 4877357"/>
              <a:gd name="connsiteX0" fmla="*/ 1703 w 4846813"/>
              <a:gd name="connsiteY0" fmla="*/ 2774250 h 5020185"/>
              <a:gd name="connsiteX1" fmla="*/ 583524 w 4846813"/>
              <a:gd name="connsiteY1" fmla="*/ 1030155 h 5020185"/>
              <a:gd name="connsiteX2" fmla="*/ 1362778 w 4846813"/>
              <a:gd name="connsiteY2" fmla="*/ 384021 h 5020185"/>
              <a:gd name="connsiteX3" fmla="*/ 2630735 w 4846813"/>
              <a:gd name="connsiteY3" fmla="*/ 145216 h 5020185"/>
              <a:gd name="connsiteX4" fmla="*/ 4846813 w 4846813"/>
              <a:gd name="connsiteY4" fmla="*/ 2641514 h 5020185"/>
              <a:gd name="connsiteX5" fmla="*/ 2424258 w 4846813"/>
              <a:gd name="connsiteY5" fmla="*/ 5019825 h 5020185"/>
              <a:gd name="connsiteX6" fmla="*/ 1703 w 4846813"/>
              <a:gd name="connsiteY6" fmla="*/ 2774250 h 5020185"/>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90086 w 4935196"/>
              <a:gd name="connsiteY0" fmla="*/ 2774250 h 5020052"/>
              <a:gd name="connsiteX1" fmla="*/ 659954 w 4935196"/>
              <a:gd name="connsiteY1" fmla="*/ 994297 h 5020052"/>
              <a:gd name="connsiteX2" fmla="*/ 1451161 w 4935196"/>
              <a:gd name="connsiteY2" fmla="*/ 384021 h 5020052"/>
              <a:gd name="connsiteX3" fmla="*/ 2719118 w 4935196"/>
              <a:gd name="connsiteY3" fmla="*/ 145216 h 5020052"/>
              <a:gd name="connsiteX4" fmla="*/ 4935196 w 4935196"/>
              <a:gd name="connsiteY4" fmla="*/ 2641514 h 5020052"/>
              <a:gd name="connsiteX5" fmla="*/ 2512641 w 4935196"/>
              <a:gd name="connsiteY5" fmla="*/ 5019825 h 5020052"/>
              <a:gd name="connsiteX6" fmla="*/ 90086 w 4935196"/>
              <a:gd name="connsiteY6" fmla="*/ 2774250 h 5020052"/>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774250 h 5020086"/>
              <a:gd name="connsiteX1" fmla="*/ 574582 w 4849824"/>
              <a:gd name="connsiteY1" fmla="*/ 994297 h 5020086"/>
              <a:gd name="connsiteX2" fmla="*/ 1365789 w 4849824"/>
              <a:gd name="connsiteY2" fmla="*/ 384021 h 5020086"/>
              <a:gd name="connsiteX3" fmla="*/ 2633746 w 4849824"/>
              <a:gd name="connsiteY3" fmla="*/ 145216 h 5020086"/>
              <a:gd name="connsiteX4" fmla="*/ 4849824 w 4849824"/>
              <a:gd name="connsiteY4" fmla="*/ 2641514 h 5020086"/>
              <a:gd name="connsiteX5" fmla="*/ 2427269 w 4849824"/>
              <a:gd name="connsiteY5" fmla="*/ 5019825 h 5020086"/>
              <a:gd name="connsiteX6" fmla="*/ 4714 w 4849824"/>
              <a:gd name="connsiteY6" fmla="*/ 2774250 h 5020086"/>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1105 h 4876941"/>
              <a:gd name="connsiteX1" fmla="*/ 574582 w 4849824"/>
              <a:gd name="connsiteY1" fmla="*/ 851152 h 4876941"/>
              <a:gd name="connsiteX2" fmla="*/ 1365789 w 4849824"/>
              <a:gd name="connsiteY2" fmla="*/ 240876 h 4876941"/>
              <a:gd name="connsiteX3" fmla="*/ 2633746 w 4849824"/>
              <a:gd name="connsiteY3" fmla="*/ 2071 h 4876941"/>
              <a:gd name="connsiteX4" fmla="*/ 4849824 w 4849824"/>
              <a:gd name="connsiteY4" fmla="*/ 2498369 h 4876941"/>
              <a:gd name="connsiteX5" fmla="*/ 2427269 w 4849824"/>
              <a:gd name="connsiteY5" fmla="*/ 4876680 h 4876941"/>
              <a:gd name="connsiteX6" fmla="*/ 4714 w 4849824"/>
              <a:gd name="connsiteY6" fmla="*/ 2631105 h 4876941"/>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 name="connsiteX0" fmla="*/ 4714 w 4849824"/>
              <a:gd name="connsiteY0" fmla="*/ 2633904 h 4879740"/>
              <a:gd name="connsiteX1" fmla="*/ 574582 w 4849824"/>
              <a:gd name="connsiteY1" fmla="*/ 853951 h 4879740"/>
              <a:gd name="connsiteX2" fmla="*/ 1365789 w 4849824"/>
              <a:gd name="connsiteY2" fmla="*/ 243675 h 4879740"/>
              <a:gd name="connsiteX3" fmla="*/ 2633746 w 4849824"/>
              <a:gd name="connsiteY3" fmla="*/ 4870 h 4879740"/>
              <a:gd name="connsiteX4" fmla="*/ 4849824 w 4849824"/>
              <a:gd name="connsiteY4" fmla="*/ 2501168 h 4879740"/>
              <a:gd name="connsiteX5" fmla="*/ 2427269 w 4849824"/>
              <a:gd name="connsiteY5" fmla="*/ 4879479 h 4879740"/>
              <a:gd name="connsiteX6" fmla="*/ 4714 w 4849824"/>
              <a:gd name="connsiteY6" fmla="*/ 2633904 h 4879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9824" h="4879740">
                <a:moveTo>
                  <a:pt x="4714" y="2633904"/>
                </a:moveTo>
                <a:cubicBezTo>
                  <a:pt x="-41102" y="1753807"/>
                  <a:pt x="254397" y="1247878"/>
                  <a:pt x="574582" y="853951"/>
                </a:cubicBezTo>
                <a:cubicBezTo>
                  <a:pt x="743953" y="976126"/>
                  <a:pt x="1488382" y="955180"/>
                  <a:pt x="1365789" y="243675"/>
                </a:cubicBezTo>
                <a:cubicBezTo>
                  <a:pt x="1697159" y="83895"/>
                  <a:pt x="2172603" y="-24744"/>
                  <a:pt x="2633746" y="4870"/>
                </a:cubicBezTo>
                <a:cubicBezTo>
                  <a:pt x="3094889" y="34484"/>
                  <a:pt x="4770877" y="249696"/>
                  <a:pt x="4849824" y="2501168"/>
                </a:cubicBezTo>
                <a:cubicBezTo>
                  <a:pt x="4823509" y="3714086"/>
                  <a:pt x="4013078" y="4857356"/>
                  <a:pt x="2427269" y="4879479"/>
                </a:cubicBezTo>
                <a:cubicBezTo>
                  <a:pt x="841460" y="4901602"/>
                  <a:pt x="50530" y="3514001"/>
                  <a:pt x="4714" y="2633904"/>
                </a:cubicBezTo>
                <a:close/>
              </a:path>
            </a:pathLst>
          </a:custGeom>
          <a:ln>
            <a:noFill/>
          </a:ln>
        </p:spPr>
        <p:txBody>
          <a:bodyPr anchor="ctr">
            <a:normAutofit/>
          </a:bodyPr>
          <a:lstStyle>
            <a:lvl1pPr algn="ctr">
              <a:defRPr sz="3200" baseline="0">
                <a:solidFill>
                  <a:srgbClr val="6D6E6C"/>
                </a:solidFill>
              </a:defRPr>
            </a:lvl1pPr>
          </a:lstStyle>
          <a:p>
            <a:r>
              <a:rPr lang="en-US" dirty="0"/>
              <a:t>Click here to add photo</a:t>
            </a:r>
          </a:p>
        </p:txBody>
      </p:sp>
      <p:sp>
        <p:nvSpPr>
          <p:cNvPr id="36" name="Text Placeholder 23"/>
          <p:cNvSpPr>
            <a:spLocks noGrp="1"/>
          </p:cNvSpPr>
          <p:nvPr>
            <p:ph type="body" sz="quarter" idx="22" hasCustomPrompt="1"/>
          </p:nvPr>
        </p:nvSpPr>
        <p:spPr>
          <a:xfrm>
            <a:off x="6121565" y="767883"/>
            <a:ext cx="5579898" cy="857158"/>
          </a:xfrm>
          <a:noFill/>
        </p:spPr>
        <p:txBody>
          <a:bodyPr anchor="t">
            <a:normAutofit/>
          </a:bodyPr>
          <a:lstStyle>
            <a:lvl1pPr marL="0" indent="0" algn="l">
              <a:buNone/>
              <a:defRPr sz="3600" i="0">
                <a:solidFill>
                  <a:srgbClr val="CEDA29"/>
                </a:solidFill>
                <a:latin typeface="+mn-lt"/>
              </a:defRPr>
            </a:lvl1pPr>
          </a:lstStyle>
          <a:p>
            <a:pPr lvl="0"/>
            <a:r>
              <a:rPr lang="en-US" dirty="0"/>
              <a:t>TITLE</a:t>
            </a:r>
          </a:p>
        </p:txBody>
      </p:sp>
      <p:sp>
        <p:nvSpPr>
          <p:cNvPr id="9"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
        <p:nvSpPr>
          <p:cNvPr id="13" name="Oval 12"/>
          <p:cNvSpPr/>
          <p:nvPr userDrawn="1"/>
        </p:nvSpPr>
        <p:spPr>
          <a:xfrm>
            <a:off x="928811" y="1274475"/>
            <a:ext cx="1061075" cy="1067983"/>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lain Quote Slide (PINK)">
    <p:spTree>
      <p:nvGrpSpPr>
        <p:cNvPr id="1" name=""/>
        <p:cNvGrpSpPr/>
        <p:nvPr/>
      </p:nvGrpSpPr>
      <p:grpSpPr>
        <a:xfrm>
          <a:off x="0" y="0"/>
          <a:ext cx="0" cy="0"/>
          <a:chOff x="0" y="0"/>
          <a:chExt cx="0" cy="0"/>
        </a:xfrm>
      </p:grpSpPr>
      <p:cxnSp>
        <p:nvCxnSpPr>
          <p:cNvPr id="3" name="Straight Connector 2"/>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5510784" y="855426"/>
            <a:ext cx="1196057" cy="1196057"/>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lain Quote Slide (TURQUOISE)">
    <p:spTree>
      <p:nvGrpSpPr>
        <p:cNvPr id="1" name=""/>
        <p:cNvGrpSpPr/>
        <p:nvPr/>
      </p:nvGrpSpPr>
      <p:grpSpPr>
        <a:xfrm>
          <a:off x="0" y="0"/>
          <a:ext cx="0" cy="0"/>
          <a:chOff x="0" y="0"/>
          <a:chExt cx="0" cy="0"/>
        </a:xfrm>
      </p:grpSpPr>
      <p:cxnSp>
        <p:nvCxnSpPr>
          <p:cNvPr id="18" name="Straight Connector 17"/>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4"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lain Quote Slide (LIME)">
    <p:spTree>
      <p:nvGrpSpPr>
        <p:cNvPr id="1" name=""/>
        <p:cNvGrpSpPr/>
        <p:nvPr/>
      </p:nvGrpSpPr>
      <p:grpSpPr>
        <a:xfrm>
          <a:off x="0" y="0"/>
          <a:ext cx="0" cy="0"/>
          <a:chOff x="0" y="0"/>
          <a:chExt cx="0" cy="0"/>
        </a:xfrm>
      </p:grpSpPr>
      <p:cxnSp>
        <p:nvCxnSpPr>
          <p:cNvPr id="17" name="Straight Connector 16"/>
          <p:cNvCxnSpPr/>
          <p:nvPr userDrawn="1"/>
        </p:nvCxnSpPr>
        <p:spPr>
          <a:xfrm flipV="1">
            <a:off x="6099983" y="-14288"/>
            <a:ext cx="0" cy="1008418"/>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13" name="Oval 12"/>
          <p:cNvSpPr/>
          <p:nvPr userDrawn="1"/>
        </p:nvSpPr>
        <p:spPr>
          <a:xfrm>
            <a:off x="5510784" y="855426"/>
            <a:ext cx="1196057" cy="1196057"/>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3"/>
          <p:cNvSpPr>
            <a:spLocks noGrp="1"/>
          </p:cNvSpPr>
          <p:nvPr>
            <p:ph type="body" sz="quarter" idx="14" hasCustomPrompt="1"/>
          </p:nvPr>
        </p:nvSpPr>
        <p:spPr>
          <a:xfrm>
            <a:off x="5775656" y="1074336"/>
            <a:ext cx="785328" cy="964819"/>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1" name="Text Placeholder 23"/>
          <p:cNvSpPr>
            <a:spLocks noGrp="1"/>
          </p:cNvSpPr>
          <p:nvPr>
            <p:ph type="body" sz="quarter" idx="22" hasCustomPrompt="1"/>
          </p:nvPr>
        </p:nvSpPr>
        <p:spPr>
          <a:xfrm>
            <a:off x="0" y="2119361"/>
            <a:ext cx="12192000" cy="3995690"/>
          </a:xfrm>
        </p:spPr>
        <p:txBody>
          <a:bodyPr anchor="ctr">
            <a:normAutofit/>
          </a:bodyPr>
          <a:lstStyle>
            <a:lvl1pPr marL="0" indent="0" algn="ctr">
              <a:buNone/>
              <a:defRPr sz="3000" i="1" baseline="0">
                <a:solidFill>
                  <a:srgbClr val="6D6E6C"/>
                </a:solidFill>
                <a:latin typeface="+mn-lt"/>
              </a:defRPr>
            </a:lvl1pPr>
          </a:lstStyle>
          <a:p>
            <a:pPr lvl="0"/>
            <a:r>
              <a:rPr lang="en-US" dirty="0"/>
              <a:t>Quote Here</a:t>
            </a:r>
          </a:p>
        </p:txBody>
      </p:sp>
      <p:sp>
        <p:nvSpPr>
          <p:cNvPr id="10"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Design 1">
    <p:spTree>
      <p:nvGrpSpPr>
        <p:cNvPr id="1" name=""/>
        <p:cNvGrpSpPr/>
        <p:nvPr/>
      </p:nvGrpSpPr>
      <p:grpSpPr>
        <a:xfrm>
          <a:off x="0" y="0"/>
          <a:ext cx="0" cy="0"/>
          <a:chOff x="0" y="0"/>
          <a:chExt cx="0" cy="0"/>
        </a:xfrm>
      </p:grpSpPr>
      <p:sp>
        <p:nvSpPr>
          <p:cNvPr id="15" name="Freeform 14"/>
          <p:cNvSpPr/>
          <p:nvPr userDrawn="1"/>
        </p:nvSpPr>
        <p:spPr>
          <a:xfrm>
            <a:off x="0" y="3043451"/>
            <a:ext cx="8001000" cy="3803332"/>
          </a:xfrm>
          <a:custGeom>
            <a:avLst/>
            <a:gdLst>
              <a:gd name="connsiteX0" fmla="*/ 2177650 w 7655712"/>
              <a:gd name="connsiteY0" fmla="*/ 0 h 4619192"/>
              <a:gd name="connsiteX1" fmla="*/ 7623432 w 7655712"/>
              <a:gd name="connsiteY1" fmla="*/ 4438441 h 4619192"/>
              <a:gd name="connsiteX2" fmla="*/ 7655712 w 7655712"/>
              <a:gd name="connsiteY2" fmla="*/ 4619192 h 4619192"/>
              <a:gd name="connsiteX3" fmla="*/ 0 w 7655712"/>
              <a:gd name="connsiteY3" fmla="*/ 4619192 h 4619192"/>
              <a:gd name="connsiteX4" fmla="*/ 0 w 7655712"/>
              <a:gd name="connsiteY4" fmla="*/ 443137 h 4619192"/>
              <a:gd name="connsiteX5" fmla="*/ 13947 w 7655712"/>
              <a:gd name="connsiteY5" fmla="*/ 436832 h 4619192"/>
              <a:gd name="connsiteX6" fmla="*/ 2177650 w 7655712"/>
              <a:gd name="connsiteY6" fmla="*/ 0 h 46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55712" h="4619192">
                <a:moveTo>
                  <a:pt x="2177650" y="0"/>
                </a:moveTo>
                <a:cubicBezTo>
                  <a:pt x="4863895" y="0"/>
                  <a:pt x="7105103" y="1905428"/>
                  <a:pt x="7623432" y="4438441"/>
                </a:cubicBezTo>
                <a:lnTo>
                  <a:pt x="7655712" y="4619192"/>
                </a:lnTo>
                <a:lnTo>
                  <a:pt x="0" y="4619192"/>
                </a:lnTo>
                <a:lnTo>
                  <a:pt x="0" y="443137"/>
                </a:lnTo>
                <a:lnTo>
                  <a:pt x="13947" y="436832"/>
                </a:lnTo>
                <a:cubicBezTo>
                  <a:pt x="678983" y="155545"/>
                  <a:pt x="1410152" y="0"/>
                  <a:pt x="2177650" y="0"/>
                </a:cubicBezTo>
                <a:close/>
              </a:path>
            </a:pathLst>
          </a:cu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Oval 32"/>
          <p:cNvSpPr/>
          <p:nvPr userDrawn="1"/>
        </p:nvSpPr>
        <p:spPr>
          <a:xfrm>
            <a:off x="5826406" y="928119"/>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819671" y="-789158"/>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323510" y="3811560"/>
            <a:ext cx="4654134" cy="1806803"/>
          </a:xfrm>
        </p:spPr>
        <p:txBody>
          <a:bodyPr>
            <a:normAutofit/>
          </a:bodyPr>
          <a:lstStyle>
            <a:lvl1pPr marL="0" indent="0" algn="l">
              <a:lnSpc>
                <a:spcPts val="4000"/>
              </a:lnSpc>
              <a:buNone/>
              <a:defRPr sz="3600" b="0"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1" name="Picture 20"/>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51277" y="4746548"/>
            <a:ext cx="690436" cy="673218"/>
          </a:xfrm>
          <a:prstGeom prst="rect">
            <a:avLst/>
          </a:prstGeom>
        </p:spPr>
      </p:pic>
      <p:pic>
        <p:nvPicPr>
          <p:cNvPr id="22" name="Picture 21"/>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539169" y="5015718"/>
            <a:ext cx="1363247" cy="1350410"/>
          </a:xfrm>
          <a:prstGeom prst="rect">
            <a:avLst/>
          </a:prstGeom>
        </p:spPr>
      </p:pic>
      <p:pic>
        <p:nvPicPr>
          <p:cNvPr id="24" name="Picture 23"/>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80028" y="2183126"/>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001000" y="6033246"/>
            <a:ext cx="3991439" cy="561609"/>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slide (NAVY)">
    <p:spTree>
      <p:nvGrpSpPr>
        <p:cNvPr id="1" name=""/>
        <p:cNvGrpSpPr/>
        <p:nvPr/>
      </p:nvGrpSpPr>
      <p:grpSpPr>
        <a:xfrm>
          <a:off x="0" y="0"/>
          <a:ext cx="0" cy="0"/>
          <a:chOff x="0" y="0"/>
          <a:chExt cx="0" cy="0"/>
        </a:xfrm>
      </p:grpSpPr>
      <p:sp>
        <p:nvSpPr>
          <p:cNvPr id="28" name="Arc 27"/>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Freeform 28"/>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5"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6"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slide (PINK)">
    <p:spTree>
      <p:nvGrpSpPr>
        <p:cNvPr id="1" name=""/>
        <p:cNvGrpSpPr/>
        <p:nvPr/>
      </p:nvGrpSpPr>
      <p:grpSpPr>
        <a:xfrm>
          <a:off x="0" y="0"/>
          <a:ext cx="0" cy="0"/>
          <a:chOff x="0" y="0"/>
          <a:chExt cx="0" cy="0"/>
        </a:xfrm>
      </p:grpSpPr>
      <p:sp>
        <p:nvSpPr>
          <p:cNvPr id="27" name="Arc 26"/>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Freeform 27"/>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33"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34"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845847" y="2330561"/>
            <a:ext cx="971528" cy="962379"/>
          </a:xfrm>
          <a:prstGeom prst="rect">
            <a:avLst/>
          </a:prstGeom>
        </p:spPr>
      </p:pic>
      <p:pic>
        <p:nvPicPr>
          <p:cNvPr id="18" name="Picture 17"/>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slide (TURQUOIS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1" y="-2"/>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6" name="Picture 15"/>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t="29937"/>
          <a:stretch/>
        </p:blipFill>
        <p:spPr>
          <a:xfrm>
            <a:off x="5666635" y="-8419"/>
            <a:ext cx="3150740" cy="2200290"/>
          </a:xfrm>
          <a:prstGeom prst="rect">
            <a:avLst/>
          </a:prstGeom>
        </p:spPr>
      </p:pic>
      <p:pic>
        <p:nvPicPr>
          <p:cNvPr id="17" name="Picture 16"/>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6311624" y="5825975"/>
            <a:ext cx="971528" cy="962379"/>
          </a:xfrm>
          <a:prstGeom prst="rect">
            <a:avLst/>
          </a:prstGeom>
        </p:spPr>
      </p:pic>
      <p:pic>
        <p:nvPicPr>
          <p:cNvPr id="20" name="Picture 19"/>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7920919" y="2330561"/>
            <a:ext cx="933458" cy="910180"/>
          </a:xfrm>
          <a:prstGeom prst="rect">
            <a:avLst/>
          </a:prstGeom>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lide (LIME)">
    <p:spTree>
      <p:nvGrpSpPr>
        <p:cNvPr id="1" name=""/>
        <p:cNvGrpSpPr/>
        <p:nvPr/>
      </p:nvGrpSpPr>
      <p:grpSpPr>
        <a:xfrm>
          <a:off x="0" y="0"/>
          <a:ext cx="0" cy="0"/>
          <a:chOff x="0" y="0"/>
          <a:chExt cx="0" cy="0"/>
        </a:xfrm>
      </p:grpSpPr>
      <p:sp>
        <p:nvSpPr>
          <p:cNvPr id="33" name="Arc 32"/>
          <p:cNvSpPr/>
          <p:nvPr userDrawn="1"/>
        </p:nvSpPr>
        <p:spPr>
          <a:xfrm rot="11814902" flipH="1">
            <a:off x="-812362" y="-1784731"/>
            <a:ext cx="9239667" cy="9239667"/>
          </a:xfrm>
          <a:prstGeom prst="arc">
            <a:avLst>
              <a:gd name="adj1" fmla="val 18971973"/>
              <a:gd name="adj2" fmla="val 3235985"/>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userDrawn="1"/>
        </p:nvSpPr>
        <p:spPr>
          <a:xfrm>
            <a:off x="0" y="0"/>
            <a:ext cx="7807920" cy="6858002"/>
          </a:xfrm>
          <a:custGeom>
            <a:avLst/>
            <a:gdLst>
              <a:gd name="connsiteX0" fmla="*/ 0 w 7807920"/>
              <a:gd name="connsiteY0" fmla="*/ 0 h 6858002"/>
              <a:gd name="connsiteX1" fmla="*/ 6538515 w 7807920"/>
              <a:gd name="connsiteY1" fmla="*/ 0 h 6858002"/>
              <a:gd name="connsiteX2" fmla="*/ 6572007 w 7807920"/>
              <a:gd name="connsiteY2" fmla="*/ 35129 h 6858002"/>
              <a:gd name="connsiteX3" fmla="*/ 7807920 w 7807920"/>
              <a:gd name="connsiteY3" fmla="*/ 3233967 h 6858002"/>
              <a:gd name="connsiteX4" fmla="*/ 6249254 w 7807920"/>
              <a:gd name="connsiteY4" fmla="*/ 6755559 h 6858002"/>
              <a:gd name="connsiteX5" fmla="*/ 6130989 w 7807920"/>
              <a:gd name="connsiteY5" fmla="*/ 6858002 h 6858002"/>
              <a:gd name="connsiteX6" fmla="*/ 0 w 7807920"/>
              <a:gd name="connsiteY6"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7920" h="6858002">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Text Placeholder 23"/>
          <p:cNvSpPr>
            <a:spLocks noGrp="1"/>
          </p:cNvSpPr>
          <p:nvPr>
            <p:ph type="body" sz="quarter" idx="14" hasCustomPrompt="1"/>
          </p:nvPr>
        </p:nvSpPr>
        <p:spPr>
          <a:xfrm>
            <a:off x="5176366" y="4068800"/>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22" name="Text Placeholder 23"/>
          <p:cNvSpPr>
            <a:spLocks noGrp="1"/>
          </p:cNvSpPr>
          <p:nvPr>
            <p:ph type="body" sz="quarter" idx="15" hasCustomPrompt="1"/>
          </p:nvPr>
        </p:nvSpPr>
        <p:spPr>
          <a:xfrm>
            <a:off x="473106" y="1345908"/>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a:t>“</a:t>
            </a:r>
            <a:endParaRPr lang="en-US" dirty="0"/>
          </a:p>
        </p:txBody>
      </p:sp>
      <p:sp>
        <p:nvSpPr>
          <p:cNvPr id="23" name="Text Placeholder 23"/>
          <p:cNvSpPr>
            <a:spLocks noGrp="1"/>
          </p:cNvSpPr>
          <p:nvPr>
            <p:ph type="body" sz="quarter" idx="13" hasCustomPrompt="1"/>
          </p:nvPr>
        </p:nvSpPr>
        <p:spPr>
          <a:xfrm>
            <a:off x="505763" y="1991442"/>
            <a:ext cx="5423273" cy="2497338"/>
          </a:xfrm>
        </p:spPr>
        <p:txBody>
          <a:bodyPr anchor="ctr">
            <a:normAutofit/>
          </a:bodyPr>
          <a:lstStyle>
            <a:lvl1pPr marL="0" indent="0" algn="ctr">
              <a:buNone/>
              <a:defRPr sz="3000" i="1" baseline="0">
                <a:solidFill>
                  <a:schemeClr val="bg1"/>
                </a:solidFill>
                <a:latin typeface="+mn-lt"/>
              </a:defRPr>
            </a:lvl1pPr>
          </a:lstStyle>
          <a:p>
            <a:pPr lvl="0"/>
            <a:r>
              <a:rPr lang="en-US" dirty="0"/>
              <a:t>Quote Here</a:t>
            </a:r>
          </a:p>
        </p:txBody>
      </p:sp>
      <p:sp>
        <p:nvSpPr>
          <p:cNvPr id="12"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pic>
        <p:nvPicPr>
          <p:cNvPr id="13" name="Picture 12"/>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6284618" y="5671849"/>
            <a:ext cx="1045533" cy="1019460"/>
          </a:xfrm>
          <a:prstGeom prst="rect">
            <a:avLst/>
          </a:prstGeom>
        </p:spPr>
      </p:pic>
      <p:pic>
        <p:nvPicPr>
          <p:cNvPr id="14" name="Picture 13"/>
          <p:cNvPicPr>
            <a:picLocks noChangeAspect="1"/>
          </p:cNvPicPr>
          <p:nvPr userDrawn="1"/>
        </p:nvPicPr>
        <p:blipFill rotWithShape="1">
          <a:blip r:embed="rId4" cstate="screen">
            <a:alphaModFix/>
            <a:extLst>
              <a:ext uri="{28A0092B-C50C-407E-A947-70E740481C1C}">
                <a14:useLocalDpi xmlns:a14="http://schemas.microsoft.com/office/drawing/2010/main"/>
              </a:ext>
            </a:extLst>
          </a:blip>
          <a:srcRect t="15809"/>
          <a:stretch/>
        </p:blipFill>
        <p:spPr>
          <a:xfrm>
            <a:off x="6370850" y="0"/>
            <a:ext cx="2446525" cy="2040365"/>
          </a:xfrm>
          <a:prstGeom prst="rect">
            <a:avLst/>
          </a:prstGeom>
        </p:spPr>
      </p:pic>
      <p:pic>
        <p:nvPicPr>
          <p:cNvPr id="18" name="Picture 17"/>
          <p:cNvPicPr>
            <a:picLocks noChangeAspect="1"/>
          </p:cNvPicPr>
          <p:nvPr userDrawn="1"/>
        </p:nvPicPr>
        <p:blipFill rotWithShape="1">
          <a:blip r:embed="rId5" cstate="screen">
            <a:alphaModFix/>
            <a:extLst>
              <a:ext uri="{28A0092B-C50C-407E-A947-70E740481C1C}">
                <a14:useLocalDpi xmlns:a14="http://schemas.microsoft.com/office/drawing/2010/main"/>
              </a:ext>
            </a:extLst>
          </a:blip>
          <a:srcRect t="4246" r="6150" b="6691"/>
          <a:stretch/>
        </p:blipFill>
        <p:spPr>
          <a:xfrm>
            <a:off x="7895914" y="2475120"/>
            <a:ext cx="921461" cy="871608"/>
          </a:xfrm>
          <a:prstGeom prst="rect">
            <a:avLst/>
          </a:prstGeom>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1">
    <p:spTree>
      <p:nvGrpSpPr>
        <p:cNvPr id="1" name=""/>
        <p:cNvGrpSpPr/>
        <p:nvPr/>
      </p:nvGrpSpPr>
      <p:grpSpPr>
        <a:xfrm>
          <a:off x="0" y="0"/>
          <a:ext cx="0" cy="0"/>
          <a:chOff x="0" y="0"/>
          <a:chExt cx="0" cy="0"/>
        </a:xfrm>
      </p:grpSpPr>
      <p:cxnSp>
        <p:nvCxnSpPr>
          <p:cNvPr id="21" name="Straight Connector 20"/>
          <p:cNvCxnSpPr/>
          <p:nvPr userDrawn="1"/>
        </p:nvCxnSpPr>
        <p:spPr>
          <a:xfrm>
            <a:off x="-36415" y="2997017"/>
            <a:ext cx="12192000" cy="0"/>
          </a:xfrm>
          <a:prstGeom prst="line">
            <a:avLst/>
          </a:prstGeom>
          <a:ln>
            <a:solidFill>
              <a:srgbClr val="6D6E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hasCustomPrompt="1"/>
          </p:nvPr>
        </p:nvSpPr>
        <p:spPr>
          <a:xfrm>
            <a:off x="303467" y="3845751"/>
            <a:ext cx="2672815" cy="1878334"/>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2" name="Text Placeholder 2"/>
          <p:cNvSpPr>
            <a:spLocks noGrp="1"/>
          </p:cNvSpPr>
          <p:nvPr>
            <p:ph type="body" sz="quarter" idx="11" hasCustomPrompt="1"/>
          </p:nvPr>
        </p:nvSpPr>
        <p:spPr>
          <a:xfrm>
            <a:off x="3243611" y="383455"/>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4" name="Text Placeholder 2"/>
          <p:cNvSpPr>
            <a:spLocks noGrp="1"/>
          </p:cNvSpPr>
          <p:nvPr>
            <p:ph type="body" sz="quarter" idx="12" hasCustomPrompt="1"/>
          </p:nvPr>
        </p:nvSpPr>
        <p:spPr>
          <a:xfrm>
            <a:off x="6115112" y="3845751"/>
            <a:ext cx="2672815" cy="192257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36" name="Text Placeholder 2"/>
          <p:cNvSpPr>
            <a:spLocks noGrp="1"/>
          </p:cNvSpPr>
          <p:nvPr>
            <p:ph type="body" sz="quarter" idx="13" hasCustomPrompt="1"/>
          </p:nvPr>
        </p:nvSpPr>
        <p:spPr>
          <a:xfrm>
            <a:off x="9068395" y="383458"/>
            <a:ext cx="2672815" cy="1779573"/>
          </a:xfrm>
        </p:spPr>
        <p:txBody>
          <a:bodyPr anchor="b">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 name="Oval 1"/>
          <p:cNvSpPr/>
          <p:nvPr userDrawn="1"/>
        </p:nvSpPr>
        <p:spPr>
          <a:xfrm>
            <a:off x="985917" y="2341774"/>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userDrawn="1"/>
        </p:nvSpPr>
        <p:spPr>
          <a:xfrm>
            <a:off x="3936550" y="2357577"/>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userDrawn="1"/>
        </p:nvSpPr>
        <p:spPr>
          <a:xfrm>
            <a:off x="6751909" y="2313333"/>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userDrawn="1"/>
        </p:nvSpPr>
        <p:spPr>
          <a:xfrm>
            <a:off x="9765418" y="2342845"/>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column with icons slide - layout 2">
    <p:spTree>
      <p:nvGrpSpPr>
        <p:cNvPr id="1" name=""/>
        <p:cNvGrpSpPr/>
        <p:nvPr/>
      </p:nvGrpSpPr>
      <p:grpSpPr>
        <a:xfrm>
          <a:off x="0" y="0"/>
          <a:ext cx="0" cy="0"/>
          <a:chOff x="0" y="0"/>
          <a:chExt cx="0" cy="0"/>
        </a:xfrm>
      </p:grpSpPr>
      <p:cxnSp>
        <p:nvCxnSpPr>
          <p:cNvPr id="18" name="Straight Connector 17"/>
          <p:cNvCxnSpPr/>
          <p:nvPr userDrawn="1"/>
        </p:nvCxnSpPr>
        <p:spPr>
          <a:xfrm>
            <a:off x="-6261" y="1227211"/>
            <a:ext cx="12192000" cy="0"/>
          </a:xfrm>
          <a:prstGeom prst="line">
            <a:avLst/>
          </a:prstGeom>
          <a:ln>
            <a:solidFill>
              <a:srgbClr val="353E47"/>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type="body" sz="quarter" idx="10" hasCustomPrompt="1"/>
          </p:nvPr>
        </p:nvSpPr>
        <p:spPr>
          <a:xfrm>
            <a:off x="333621"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Text Placeholder 2"/>
          <p:cNvSpPr>
            <a:spLocks noGrp="1"/>
          </p:cNvSpPr>
          <p:nvPr>
            <p:ph type="body" sz="quarter" idx="11" hasCustomPrompt="1"/>
          </p:nvPr>
        </p:nvSpPr>
        <p:spPr>
          <a:xfrm>
            <a:off x="3273765"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1" name="Text Placeholder 2"/>
          <p:cNvSpPr>
            <a:spLocks noGrp="1"/>
          </p:cNvSpPr>
          <p:nvPr>
            <p:ph type="body" sz="quarter" idx="12" hasCustomPrompt="1"/>
          </p:nvPr>
        </p:nvSpPr>
        <p:spPr>
          <a:xfrm>
            <a:off x="6145266" y="2090693"/>
            <a:ext cx="2672815" cy="3712088"/>
          </a:xfrm>
        </p:spPr>
        <p:txBody>
          <a:bodyPr>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2" name="Text Placeholder 2"/>
          <p:cNvSpPr>
            <a:spLocks noGrp="1"/>
          </p:cNvSpPr>
          <p:nvPr>
            <p:ph type="body" sz="quarter" idx="13" hasCustomPrompt="1"/>
          </p:nvPr>
        </p:nvSpPr>
        <p:spPr>
          <a:xfrm>
            <a:off x="9098549" y="2090693"/>
            <a:ext cx="2672815" cy="3712088"/>
          </a:xfrm>
        </p:spPr>
        <p:txBody>
          <a:bodyPr anchor="t">
            <a:normAutofit/>
          </a:bodyPr>
          <a:lstStyle>
            <a:lvl1pPr marL="0" indent="0" algn="ctr">
              <a:buNone/>
              <a:defRPr sz="2400" baseline="0">
                <a:solidFill>
                  <a:srgbClr val="6D6E6C"/>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3" name="Oval 22"/>
          <p:cNvSpPr/>
          <p:nvPr userDrawn="1"/>
        </p:nvSpPr>
        <p:spPr>
          <a:xfrm>
            <a:off x="1016071" y="571968"/>
            <a:ext cx="1327355" cy="1327355"/>
          </a:xfrm>
          <a:prstGeom prst="ellipse">
            <a:avLst/>
          </a:prstGeom>
          <a:solidFill>
            <a:srgbClr val="174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userDrawn="1"/>
        </p:nvSpPr>
        <p:spPr>
          <a:xfrm>
            <a:off x="3966704" y="587771"/>
            <a:ext cx="1327355" cy="1327355"/>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6782063" y="543527"/>
            <a:ext cx="1327355" cy="1327355"/>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9795572" y="573039"/>
            <a:ext cx="1327355" cy="1327355"/>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column with icons slide">
    <p:spTree>
      <p:nvGrpSpPr>
        <p:cNvPr id="1" name=""/>
        <p:cNvGrpSpPr/>
        <p:nvPr/>
      </p:nvGrpSpPr>
      <p:grpSpPr>
        <a:xfrm>
          <a:off x="0" y="0"/>
          <a:ext cx="0" cy="0"/>
          <a:chOff x="0" y="0"/>
          <a:chExt cx="0" cy="0"/>
        </a:xfrm>
      </p:grpSpPr>
      <p:sp>
        <p:nvSpPr>
          <p:cNvPr id="12" name="Rectangle 11"/>
          <p:cNvSpPr/>
          <p:nvPr userDrawn="1"/>
        </p:nvSpPr>
        <p:spPr>
          <a:xfrm>
            <a:off x="0" y="0"/>
            <a:ext cx="12192000" cy="2728452"/>
          </a:xfrm>
          <a:prstGeom prst="rect">
            <a:avLst/>
          </a:prstGeom>
          <a:gradFill>
            <a:gsLst>
              <a:gs pos="11000">
                <a:srgbClr val="10B1A2"/>
              </a:gs>
              <a:gs pos="68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E3C55"/>
              </a:solidFill>
            </a:endParaRPr>
          </a:p>
        </p:txBody>
      </p:sp>
      <p:sp>
        <p:nvSpPr>
          <p:cNvPr id="17" name="Oval 41"/>
          <p:cNvSpPr>
            <a:spLocks noChangeArrowheads="1"/>
          </p:cNvSpPr>
          <p:nvPr userDrawn="1"/>
        </p:nvSpPr>
        <p:spPr bwMode="auto">
          <a:xfrm>
            <a:off x="1863747" y="2031864"/>
            <a:ext cx="1049910" cy="1049910"/>
          </a:xfrm>
          <a:prstGeom prst="ellipse">
            <a:avLst/>
          </a:prstGeom>
          <a:solidFill>
            <a:srgbClr val="E63275"/>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18" name="Text Placeholder 23"/>
          <p:cNvSpPr>
            <a:spLocks noGrp="1"/>
          </p:cNvSpPr>
          <p:nvPr>
            <p:ph type="body" sz="quarter" idx="13" hasCustomPrompt="1"/>
          </p:nvPr>
        </p:nvSpPr>
        <p:spPr>
          <a:xfrm>
            <a:off x="0" y="826647"/>
            <a:ext cx="12192000" cy="697353"/>
          </a:xfrm>
        </p:spPr>
        <p:txBody>
          <a:bodyPr>
            <a:normAutofit/>
          </a:bodyPr>
          <a:lstStyle>
            <a:lvl1pPr marL="0" indent="0" algn="ctr">
              <a:buNone/>
              <a:defRPr sz="3600">
                <a:solidFill>
                  <a:schemeClr val="bg1"/>
                </a:solidFill>
                <a:latin typeface="+mn-lt"/>
              </a:defRPr>
            </a:lvl1pPr>
          </a:lstStyle>
          <a:p>
            <a:pPr lvl="0"/>
            <a:r>
              <a:rPr lang="en-US" dirty="0"/>
              <a:t>TITLE</a:t>
            </a:r>
          </a:p>
        </p:txBody>
      </p:sp>
      <p:sp>
        <p:nvSpPr>
          <p:cNvPr id="22" name="Text Placeholder 23"/>
          <p:cNvSpPr>
            <a:spLocks noGrp="1"/>
          </p:cNvSpPr>
          <p:nvPr>
            <p:ph type="body" sz="quarter" idx="14" hasCustomPrompt="1"/>
          </p:nvPr>
        </p:nvSpPr>
        <p:spPr>
          <a:xfrm>
            <a:off x="684287"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3" name="Text Placeholder 23"/>
          <p:cNvSpPr>
            <a:spLocks noGrp="1"/>
          </p:cNvSpPr>
          <p:nvPr>
            <p:ph type="body" sz="quarter" idx="15" hasCustomPrompt="1"/>
          </p:nvPr>
        </p:nvSpPr>
        <p:spPr>
          <a:xfrm>
            <a:off x="684287"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4" name="Straight Connector 3"/>
          <p:cNvCxnSpPr/>
          <p:nvPr userDrawn="1"/>
        </p:nvCxnSpPr>
        <p:spPr>
          <a:xfrm flipH="1">
            <a:off x="555813" y="4342602"/>
            <a:ext cx="3591091" cy="0"/>
          </a:xfrm>
          <a:prstGeom prst="line">
            <a:avLst/>
          </a:prstGeom>
          <a:ln>
            <a:solidFill>
              <a:srgbClr val="E63275"/>
            </a:solidFill>
          </a:ln>
        </p:spPr>
        <p:style>
          <a:lnRef idx="1">
            <a:schemeClr val="accent1"/>
          </a:lnRef>
          <a:fillRef idx="0">
            <a:schemeClr val="accent1"/>
          </a:fillRef>
          <a:effectRef idx="0">
            <a:schemeClr val="accent1"/>
          </a:effectRef>
          <a:fontRef idx="minor">
            <a:schemeClr val="tx1"/>
          </a:fontRef>
        </p:style>
      </p:cxnSp>
      <p:sp>
        <p:nvSpPr>
          <p:cNvPr id="25" name="Oval 41"/>
          <p:cNvSpPr>
            <a:spLocks noChangeArrowheads="1"/>
          </p:cNvSpPr>
          <p:nvPr userDrawn="1"/>
        </p:nvSpPr>
        <p:spPr bwMode="auto">
          <a:xfrm>
            <a:off x="5691676" y="2031864"/>
            <a:ext cx="1049910" cy="1049910"/>
          </a:xfrm>
          <a:prstGeom prst="ellipse">
            <a:avLst/>
          </a:prstGeom>
          <a:solidFill>
            <a:srgbClr val="10B1A2"/>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26" name="Text Placeholder 23"/>
          <p:cNvSpPr>
            <a:spLocks noGrp="1"/>
          </p:cNvSpPr>
          <p:nvPr>
            <p:ph type="body" sz="quarter" idx="16" hasCustomPrompt="1"/>
          </p:nvPr>
        </p:nvSpPr>
        <p:spPr>
          <a:xfrm>
            <a:off x="451221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27" name="Text Placeholder 23"/>
          <p:cNvSpPr>
            <a:spLocks noGrp="1"/>
          </p:cNvSpPr>
          <p:nvPr>
            <p:ph type="body" sz="quarter" idx="17" hasCustomPrompt="1"/>
          </p:nvPr>
        </p:nvSpPr>
        <p:spPr>
          <a:xfrm>
            <a:off x="451221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28" name="Straight Connector 27"/>
          <p:cNvCxnSpPr/>
          <p:nvPr userDrawn="1"/>
        </p:nvCxnSpPr>
        <p:spPr>
          <a:xfrm flipH="1">
            <a:off x="4383742" y="4342602"/>
            <a:ext cx="3591091" cy="0"/>
          </a:xfrm>
          <a:prstGeom prst="line">
            <a:avLst/>
          </a:prstGeom>
          <a:ln>
            <a:solidFill>
              <a:srgbClr val="42B2E6"/>
            </a:solidFill>
          </a:ln>
        </p:spPr>
        <p:style>
          <a:lnRef idx="1">
            <a:schemeClr val="accent1"/>
          </a:lnRef>
          <a:fillRef idx="0">
            <a:schemeClr val="accent1"/>
          </a:fillRef>
          <a:effectRef idx="0">
            <a:schemeClr val="accent1"/>
          </a:effectRef>
          <a:fontRef idx="minor">
            <a:schemeClr val="tx1"/>
          </a:fontRef>
        </p:style>
      </p:cxnSp>
      <p:sp>
        <p:nvSpPr>
          <p:cNvPr id="29" name="Oval 41"/>
          <p:cNvSpPr>
            <a:spLocks noChangeArrowheads="1"/>
          </p:cNvSpPr>
          <p:nvPr userDrawn="1"/>
        </p:nvSpPr>
        <p:spPr bwMode="auto">
          <a:xfrm>
            <a:off x="9407546" y="2031864"/>
            <a:ext cx="1049910" cy="1049910"/>
          </a:xfrm>
          <a:prstGeom prst="ellipse">
            <a:avLst/>
          </a:prstGeom>
          <a:solidFill>
            <a:srgbClr val="CEDA29"/>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2400">
              <a:solidFill>
                <a:srgbClr val="000000"/>
              </a:solidFill>
              <a:ea typeface="ＭＳ Ｐゴシック" charset="-128"/>
              <a:cs typeface="ＭＳ Ｐゴシック" charset="-128"/>
            </a:endParaRPr>
          </a:p>
        </p:txBody>
      </p:sp>
      <p:sp>
        <p:nvSpPr>
          <p:cNvPr id="30" name="Text Placeholder 23"/>
          <p:cNvSpPr>
            <a:spLocks noGrp="1"/>
          </p:cNvSpPr>
          <p:nvPr>
            <p:ph type="body" sz="quarter" idx="18" hasCustomPrompt="1"/>
          </p:nvPr>
        </p:nvSpPr>
        <p:spPr>
          <a:xfrm>
            <a:off x="8228086" y="3236316"/>
            <a:ext cx="3408830" cy="1045795"/>
          </a:xfrm>
        </p:spPr>
        <p:txBody>
          <a:bodyPr anchor="ctr">
            <a:normAutofit/>
          </a:bodyPr>
          <a:lstStyle>
            <a:lvl1pPr marL="0" indent="0" algn="ctr">
              <a:buNone/>
              <a:defRPr sz="3000">
                <a:solidFill>
                  <a:srgbClr val="6D6E6C"/>
                </a:solidFill>
                <a:latin typeface="+mn-lt"/>
              </a:defRPr>
            </a:lvl1pPr>
          </a:lstStyle>
          <a:p>
            <a:pPr lvl="0"/>
            <a:r>
              <a:rPr lang="en-US" dirty="0"/>
              <a:t>Sub Title</a:t>
            </a:r>
          </a:p>
        </p:txBody>
      </p:sp>
      <p:sp>
        <p:nvSpPr>
          <p:cNvPr id="31" name="Text Placeholder 23"/>
          <p:cNvSpPr>
            <a:spLocks noGrp="1"/>
          </p:cNvSpPr>
          <p:nvPr>
            <p:ph type="body" sz="quarter" idx="19" hasCustomPrompt="1"/>
          </p:nvPr>
        </p:nvSpPr>
        <p:spPr>
          <a:xfrm>
            <a:off x="8228086" y="4432247"/>
            <a:ext cx="3408830" cy="1412740"/>
          </a:xfrm>
        </p:spPr>
        <p:txBody>
          <a:bodyPr>
            <a:normAutofit/>
          </a:bodyPr>
          <a:lstStyle>
            <a:lvl1pPr marL="0" indent="0" algn="ctr">
              <a:buNone/>
              <a:defRPr sz="2400">
                <a:solidFill>
                  <a:srgbClr val="6D6E6C"/>
                </a:solidFill>
                <a:latin typeface="+mn-lt"/>
              </a:defRPr>
            </a:lvl1pPr>
          </a:lstStyle>
          <a:p>
            <a:pPr lvl="0"/>
            <a:r>
              <a:rPr lang="en-US" dirty="0"/>
              <a:t>Main Body Text</a:t>
            </a:r>
          </a:p>
        </p:txBody>
      </p:sp>
      <p:cxnSp>
        <p:nvCxnSpPr>
          <p:cNvPr id="35" name="Straight Connector 34"/>
          <p:cNvCxnSpPr/>
          <p:nvPr userDrawn="1"/>
        </p:nvCxnSpPr>
        <p:spPr>
          <a:xfrm flipH="1">
            <a:off x="8099612" y="4342602"/>
            <a:ext cx="3591091" cy="0"/>
          </a:xfrm>
          <a:prstGeom prst="line">
            <a:avLst/>
          </a:prstGeom>
          <a:ln>
            <a:solidFill>
              <a:srgbClr val="CEDA29"/>
            </a:solidFill>
          </a:ln>
        </p:spPr>
        <p:style>
          <a:lnRef idx="1">
            <a:schemeClr val="accent1"/>
          </a:lnRef>
          <a:fillRef idx="0">
            <a:schemeClr val="accent1"/>
          </a:fillRef>
          <a:effectRef idx="0">
            <a:schemeClr val="accent1"/>
          </a:effectRef>
          <a:fontRef idx="minor">
            <a:schemeClr val="tx1"/>
          </a:fontRef>
        </p:style>
      </p:cxnSp>
      <p:sp>
        <p:nvSpPr>
          <p:cNvPr id="2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ullets slide">
    <p:spTree>
      <p:nvGrpSpPr>
        <p:cNvPr id="1" name=""/>
        <p:cNvGrpSpPr/>
        <p:nvPr/>
      </p:nvGrpSpPr>
      <p:grpSpPr>
        <a:xfrm>
          <a:off x="0" y="0"/>
          <a:ext cx="0" cy="0"/>
          <a:chOff x="0" y="0"/>
          <a:chExt cx="0" cy="0"/>
        </a:xfrm>
      </p:grpSpPr>
      <p:sp>
        <p:nvSpPr>
          <p:cNvPr id="34" name="Rectangle 33"/>
          <p:cNvSpPr/>
          <p:nvPr userDrawn="1"/>
        </p:nvSpPr>
        <p:spPr>
          <a:xfrm>
            <a:off x="4903304" y="1126433"/>
            <a:ext cx="7288696" cy="1302295"/>
          </a:xfrm>
          <a:prstGeom prst="rect">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903304" y="2749824"/>
            <a:ext cx="7288696" cy="1302295"/>
          </a:xfrm>
          <a:prstGeom prst="rect">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4903304" y="4373215"/>
            <a:ext cx="7288696" cy="1302295"/>
          </a:xfrm>
          <a:prstGeom prst="rect">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p:cNvCxnSpPr/>
          <p:nvPr userDrawn="1"/>
        </p:nvCxnSpPr>
        <p:spPr>
          <a:xfrm>
            <a:off x="6175512" y="1223543"/>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175512" y="285205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6175512" y="4496389"/>
            <a:ext cx="0" cy="104257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userDrawn="1"/>
        </p:nvPicPr>
        <p:blipFill rotWithShape="1">
          <a:blip r:embed="rId2" cstate="screen">
            <a:extLst>
              <a:ext uri="{28A0092B-C50C-407E-A947-70E740481C1C}">
                <a14:useLocalDpi xmlns:a14="http://schemas.microsoft.com/office/drawing/2010/main"/>
              </a:ext>
            </a:extLst>
          </a:blip>
          <a:srcRect l="29694" t="6763" r="13475" b="6473"/>
          <a:stretch/>
        </p:blipFill>
        <p:spPr>
          <a:xfrm>
            <a:off x="3954456" y="677649"/>
            <a:ext cx="1176669" cy="5446643"/>
          </a:xfrm>
          <a:prstGeom prst="rect">
            <a:avLst/>
          </a:prstGeom>
        </p:spPr>
      </p:pic>
      <p:sp>
        <p:nvSpPr>
          <p:cNvPr id="42" name="Text Placeholder 23"/>
          <p:cNvSpPr>
            <a:spLocks noGrp="1"/>
          </p:cNvSpPr>
          <p:nvPr>
            <p:ph type="body" sz="quarter" idx="13" hasCustomPrompt="1"/>
          </p:nvPr>
        </p:nvSpPr>
        <p:spPr>
          <a:xfrm>
            <a:off x="643223" y="1079254"/>
            <a:ext cx="3821205"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43" name="Text Placeholder 25"/>
          <p:cNvSpPr>
            <a:spLocks noGrp="1"/>
          </p:cNvSpPr>
          <p:nvPr>
            <p:ph type="body" sz="quarter" idx="14" hasCustomPrompt="1"/>
          </p:nvPr>
        </p:nvSpPr>
        <p:spPr>
          <a:xfrm>
            <a:off x="643223" y="2087287"/>
            <a:ext cx="3821205"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44" name="Text Placeholder 23"/>
          <p:cNvSpPr>
            <a:spLocks noGrp="1"/>
          </p:cNvSpPr>
          <p:nvPr>
            <p:ph type="body" sz="quarter" idx="15" hasCustomPrompt="1"/>
          </p:nvPr>
        </p:nvSpPr>
        <p:spPr>
          <a:xfrm>
            <a:off x="4975024" y="1126433"/>
            <a:ext cx="1176670" cy="1292995"/>
          </a:xfrm>
        </p:spPr>
        <p:txBody>
          <a:bodyPr anchor="ctr">
            <a:normAutofit/>
          </a:bodyPr>
          <a:lstStyle>
            <a:lvl1pPr marL="0" indent="0" algn="ctr">
              <a:buNone/>
              <a:defRPr sz="4800">
                <a:solidFill>
                  <a:schemeClr val="bg1"/>
                </a:solidFill>
                <a:latin typeface="+mn-lt"/>
              </a:defRPr>
            </a:lvl1pPr>
          </a:lstStyle>
          <a:p>
            <a:pPr lvl="0"/>
            <a:r>
              <a:rPr lang="en-US" dirty="0"/>
              <a:t>01</a:t>
            </a:r>
          </a:p>
        </p:txBody>
      </p:sp>
      <p:sp>
        <p:nvSpPr>
          <p:cNvPr id="45" name="Text Placeholder 2"/>
          <p:cNvSpPr>
            <a:spLocks noGrp="1"/>
          </p:cNvSpPr>
          <p:nvPr>
            <p:ph type="body" sz="quarter" idx="12" hasCustomPrompt="1"/>
          </p:nvPr>
        </p:nvSpPr>
        <p:spPr>
          <a:xfrm>
            <a:off x="6271051" y="1126433"/>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cxnSp>
        <p:nvCxnSpPr>
          <p:cNvPr id="51" name="Straight Connector 50"/>
          <p:cNvCxnSpPr/>
          <p:nvPr userDrawn="1"/>
        </p:nvCxnSpPr>
        <p:spPr>
          <a:xfrm>
            <a:off x="417209" y="1920386"/>
            <a:ext cx="42875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52" name="Text Placeholder 23"/>
          <p:cNvSpPr>
            <a:spLocks noGrp="1"/>
          </p:cNvSpPr>
          <p:nvPr>
            <p:ph type="body" sz="quarter" idx="16" hasCustomPrompt="1"/>
          </p:nvPr>
        </p:nvSpPr>
        <p:spPr>
          <a:xfrm>
            <a:off x="4998842" y="2740524"/>
            <a:ext cx="1176670" cy="1292995"/>
          </a:xfrm>
        </p:spPr>
        <p:txBody>
          <a:bodyPr anchor="ctr">
            <a:normAutofit/>
          </a:bodyPr>
          <a:lstStyle>
            <a:lvl1pPr marL="0" indent="0" algn="ctr">
              <a:buNone/>
              <a:defRPr sz="4800">
                <a:solidFill>
                  <a:schemeClr val="bg1"/>
                </a:solidFill>
                <a:latin typeface="+mn-lt"/>
              </a:defRPr>
            </a:lvl1pPr>
          </a:lstStyle>
          <a:p>
            <a:pPr lvl="0"/>
            <a:r>
              <a:rPr lang="en-US" dirty="0"/>
              <a:t>02</a:t>
            </a:r>
          </a:p>
        </p:txBody>
      </p:sp>
      <p:sp>
        <p:nvSpPr>
          <p:cNvPr id="53" name="Text Placeholder 2"/>
          <p:cNvSpPr>
            <a:spLocks noGrp="1"/>
          </p:cNvSpPr>
          <p:nvPr>
            <p:ph type="body" sz="quarter" idx="17" hasCustomPrompt="1"/>
          </p:nvPr>
        </p:nvSpPr>
        <p:spPr>
          <a:xfrm>
            <a:off x="6294869" y="2740524"/>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54" name="Text Placeholder 23"/>
          <p:cNvSpPr>
            <a:spLocks noGrp="1"/>
          </p:cNvSpPr>
          <p:nvPr>
            <p:ph type="body" sz="quarter" idx="18" hasCustomPrompt="1"/>
          </p:nvPr>
        </p:nvSpPr>
        <p:spPr>
          <a:xfrm>
            <a:off x="4968894" y="4387646"/>
            <a:ext cx="1176670" cy="1292995"/>
          </a:xfrm>
        </p:spPr>
        <p:txBody>
          <a:bodyPr anchor="ctr">
            <a:normAutofit/>
          </a:bodyPr>
          <a:lstStyle>
            <a:lvl1pPr marL="0" indent="0" algn="ctr">
              <a:buNone/>
              <a:defRPr sz="4800">
                <a:solidFill>
                  <a:schemeClr val="bg1"/>
                </a:solidFill>
                <a:latin typeface="+mn-lt"/>
              </a:defRPr>
            </a:lvl1pPr>
          </a:lstStyle>
          <a:p>
            <a:pPr lvl="0"/>
            <a:r>
              <a:rPr lang="en-US" dirty="0"/>
              <a:t>03</a:t>
            </a:r>
          </a:p>
        </p:txBody>
      </p:sp>
      <p:sp>
        <p:nvSpPr>
          <p:cNvPr id="55" name="Text Placeholder 2"/>
          <p:cNvSpPr>
            <a:spLocks noGrp="1"/>
          </p:cNvSpPr>
          <p:nvPr>
            <p:ph type="body" sz="quarter" idx="19" hasCustomPrompt="1"/>
          </p:nvPr>
        </p:nvSpPr>
        <p:spPr>
          <a:xfrm>
            <a:off x="6264921" y="4387646"/>
            <a:ext cx="5353929" cy="1292995"/>
          </a:xfrm>
        </p:spPr>
        <p:txBody>
          <a:bodyPr anchor="ctr">
            <a:normAutofit/>
          </a:bodyPr>
          <a:lstStyle>
            <a:lvl1pPr marL="0" indent="0" algn="l">
              <a:buNone/>
              <a:defRPr sz="2400" baseline="0">
                <a:solidFill>
                  <a:schemeClr val="bg1"/>
                </a:solidFill>
              </a:defRPr>
            </a:lvl1pPr>
            <a:lvl3pPr marL="914400" indent="0">
              <a:buNone/>
              <a:defRPr>
                <a:solidFill>
                  <a:srgbClr val="0E3C55"/>
                </a:solidFill>
              </a:defRPr>
            </a:lvl3pPr>
            <a:lvl4pPr marL="1371600" indent="0">
              <a:buNone/>
              <a:defRPr>
                <a:solidFill>
                  <a:srgbClr val="0E3C55"/>
                </a:solidFill>
              </a:defRPr>
            </a:lvl4pPr>
            <a:lvl5pPr marL="1828800" indent="0">
              <a:buNone/>
              <a:defRPr>
                <a:solidFill>
                  <a:srgbClr val="0E3C55"/>
                </a:solidFill>
              </a:defRPr>
            </a:lvl5pPr>
          </a:lstStyle>
          <a:p>
            <a:pPr lvl="0"/>
            <a:r>
              <a:rPr lang="en-US" dirty="0"/>
              <a:t>Main Body Text</a:t>
            </a:r>
          </a:p>
        </p:txBody>
      </p:sp>
      <p:sp>
        <p:nvSpPr>
          <p:cNvPr id="2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ptop slide 1">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9307" b="5574"/>
          <a:stretch/>
        </p:blipFill>
        <p:spPr>
          <a:xfrm>
            <a:off x="2000190" y="1447737"/>
            <a:ext cx="7941283" cy="4839954"/>
          </a:xfrm>
          <a:prstGeom prst="rect">
            <a:avLst/>
          </a:prstGeom>
        </p:spPr>
      </p:pic>
      <p:sp>
        <p:nvSpPr>
          <p:cNvPr id="25"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sp>
        <p:nvSpPr>
          <p:cNvPr id="26" name="Text Placeholder 25"/>
          <p:cNvSpPr>
            <a:spLocks noGrp="1"/>
          </p:cNvSpPr>
          <p:nvPr>
            <p:ph type="body" sz="quarter" idx="14" hasCustomPrompt="1"/>
          </p:nvPr>
        </p:nvSpPr>
        <p:spPr>
          <a:xfrm>
            <a:off x="0" y="1045042"/>
            <a:ext cx="12192000" cy="590599"/>
          </a:xfrm>
        </p:spPr>
        <p:txBody>
          <a:bodyPr>
            <a:noAutofit/>
          </a:bodyPr>
          <a:lstStyle>
            <a:lvl1pPr marL="0" indent="0" algn="ctr">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cxnSp>
        <p:nvCxnSpPr>
          <p:cNvPr id="27" name="Straight Connector 26"/>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3184071" y="1893434"/>
            <a:ext cx="5665788" cy="3478212"/>
          </a:xfrm>
          <a:prstGeom prst="rect">
            <a:avLst/>
          </a:prstGeom>
        </p:spPr>
        <p:txBody>
          <a:bodyPr anchor="t"/>
          <a:lstStyle>
            <a:lvl1pPr marL="228600" marR="0" indent="-228600" algn="ctr" defTabSz="914400" rtl="0" eaLnBrk="1" fontAlgn="auto" latinLnBrk="0" hangingPunct="1">
              <a:lnSpc>
                <a:spcPct val="90000"/>
              </a:lnSpc>
              <a:spcBef>
                <a:spcPts val="1000"/>
              </a:spcBef>
              <a:spcAft>
                <a:spcPts val="0"/>
              </a:spcAft>
              <a:buClrTx/>
              <a:buSzTx/>
              <a:buFont typeface="Arial"/>
              <a:buNone/>
              <a:tabLst/>
              <a:defRPr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sp>
        <p:nvSpPr>
          <p:cNvPr id="11" name="テキスト プレースホルダー 36"/>
          <p:cNvSpPr txBox="1">
            <a:spLocks/>
          </p:cNvSpPr>
          <p:nvPr userDrawn="1"/>
        </p:nvSpPr>
        <p:spPr bwMode="auto">
          <a:xfrm>
            <a:off x="399487" y="6129548"/>
            <a:ext cx="11400992"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ct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433089" flipH="1">
            <a:off x="5757836" y="6390769"/>
            <a:ext cx="740284" cy="569976"/>
          </a:xfrm>
          <a:prstGeom prst="rect">
            <a:avLst/>
          </a:prstGeom>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aptop slide 2">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l="8387" t="10823" r="49050" b="5574"/>
          <a:stretch/>
        </p:blipFill>
        <p:spPr>
          <a:xfrm>
            <a:off x="7429500" y="740153"/>
            <a:ext cx="4762500" cy="5612853"/>
          </a:xfrm>
          <a:prstGeom prst="rect">
            <a:avLst/>
          </a:prstGeom>
        </p:spPr>
      </p:pic>
      <p:cxnSp>
        <p:nvCxnSpPr>
          <p:cNvPr id="27" name="Straight Connector 26"/>
          <p:cNvCxnSpPr/>
          <p:nvPr userDrawn="1"/>
        </p:nvCxnSpPr>
        <p:spPr>
          <a:xfrm flipH="1">
            <a:off x="378379" y="1908558"/>
            <a:ext cx="6789867"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8" name="Picture Placeholder 7"/>
          <p:cNvSpPr>
            <a:spLocks noGrp="1"/>
          </p:cNvSpPr>
          <p:nvPr>
            <p:ph type="pic" sz="quarter" idx="15" hasCustomPrompt="1"/>
          </p:nvPr>
        </p:nvSpPr>
        <p:spPr>
          <a:xfrm>
            <a:off x="8802435" y="1223694"/>
            <a:ext cx="3389565" cy="4033653"/>
          </a:xfrm>
          <a:prstGeom prst="rect">
            <a:avLst/>
          </a:prstGeo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tabLst/>
              <a:defRPr/>
            </a:pPr>
            <a:r>
              <a:rPr lang="en-US" dirty="0"/>
              <a:t>Click here to add photo</a:t>
            </a:r>
          </a:p>
        </p:txBody>
      </p:sp>
      <p:sp>
        <p:nvSpPr>
          <p:cNvPr id="9" name="Text Placeholder 23"/>
          <p:cNvSpPr>
            <a:spLocks noGrp="1"/>
          </p:cNvSpPr>
          <p:nvPr>
            <p:ph type="body" sz="quarter" idx="16" hasCustomPrompt="1"/>
          </p:nvPr>
        </p:nvSpPr>
        <p:spPr>
          <a:xfrm>
            <a:off x="643223" y="1079254"/>
            <a:ext cx="6361734"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0" name="Text Placeholder 25"/>
          <p:cNvSpPr>
            <a:spLocks noGrp="1"/>
          </p:cNvSpPr>
          <p:nvPr>
            <p:ph type="body" sz="quarter" idx="17" hasCustomPrompt="1"/>
          </p:nvPr>
        </p:nvSpPr>
        <p:spPr>
          <a:xfrm>
            <a:off x="643223" y="2087287"/>
            <a:ext cx="6361734"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3"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Design 1">
    <p:spTree>
      <p:nvGrpSpPr>
        <p:cNvPr id="1" name=""/>
        <p:cNvGrpSpPr/>
        <p:nvPr/>
      </p:nvGrpSpPr>
      <p:grpSpPr>
        <a:xfrm>
          <a:off x="0" y="0"/>
          <a:ext cx="0" cy="0"/>
          <a:chOff x="0" y="0"/>
          <a:chExt cx="0" cy="0"/>
        </a:xfrm>
      </p:grpSpPr>
      <p:sp>
        <p:nvSpPr>
          <p:cNvPr id="36" name="Freeform 35"/>
          <p:cNvSpPr/>
          <p:nvPr userDrawn="1"/>
        </p:nvSpPr>
        <p:spPr>
          <a:xfrm>
            <a:off x="4904509" y="-13648"/>
            <a:ext cx="7329055" cy="6871648"/>
          </a:xfrm>
          <a:custGeom>
            <a:avLst/>
            <a:gdLst>
              <a:gd name="connsiteX0" fmla="*/ 2326041 w 7329055"/>
              <a:gd name="connsiteY0" fmla="*/ 0 h 6915800"/>
              <a:gd name="connsiteX1" fmla="*/ 7329055 w 7329055"/>
              <a:gd name="connsiteY1" fmla="*/ 0 h 6915800"/>
              <a:gd name="connsiteX2" fmla="*/ 7329055 w 7329055"/>
              <a:gd name="connsiteY2" fmla="*/ 6915800 h 6915800"/>
              <a:gd name="connsiteX3" fmla="*/ 633281 w 7329055"/>
              <a:gd name="connsiteY3" fmla="*/ 6915800 h 6915800"/>
              <a:gd name="connsiteX4" fmla="*/ 524561 w 7329055"/>
              <a:gd name="connsiteY4" fmla="*/ 6703526 h 6915800"/>
              <a:gd name="connsiteX5" fmla="*/ 0 w 7329055"/>
              <a:gd name="connsiteY5" fmla="*/ 4397304 h 6915800"/>
              <a:gd name="connsiteX6" fmla="*/ 2136758 w 7329055"/>
              <a:gd name="connsiteY6" fmla="*/ 134603 h 691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29055" h="6915800">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11000">
                <a:srgbClr val="10B1A2"/>
              </a:gs>
              <a:gs pos="62000">
                <a:srgbClr val="174F7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userDrawn="1"/>
        </p:nvSpPr>
        <p:spPr>
          <a:xfrm>
            <a:off x="5780012" y="1238704"/>
            <a:ext cx="4970207" cy="4970207"/>
          </a:xfrm>
          <a:prstGeom prst="ellipse">
            <a:avLst/>
          </a:prstGeom>
          <a:noFill/>
          <a:ln>
            <a:solidFill>
              <a:srgbClr val="6D6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7"/>
          <p:cNvSpPr>
            <a:spLocks noGrp="1"/>
          </p:cNvSpPr>
          <p:nvPr>
            <p:ph type="pic" sz="quarter" idx="10" hasCustomPrompt="1"/>
          </p:nvPr>
        </p:nvSpPr>
        <p:spPr>
          <a:xfrm>
            <a:off x="5773277" y="-478573"/>
            <a:ext cx="6749004" cy="6749004"/>
          </a:xfrm>
          <a:prstGeom prst="ellipse">
            <a:avLst/>
          </a:prstGeom>
          <a:ln>
            <a:noFill/>
          </a:ln>
        </p:spPr>
        <p:txBody>
          <a:bodyPr anchor="ctr">
            <a:normAutofit/>
          </a:bodyPr>
          <a:lstStyle>
            <a:lvl1pPr algn="ctr">
              <a:defRPr sz="2400" baseline="0">
                <a:solidFill>
                  <a:srgbClr val="6D6E6C"/>
                </a:solidFill>
              </a:defRPr>
            </a:lvl1pPr>
          </a:lstStyle>
          <a:p>
            <a:r>
              <a:rPr lang="en-US" dirty="0"/>
              <a:t>Click here to add photo</a:t>
            </a:r>
          </a:p>
        </p:txBody>
      </p:sp>
      <p:sp>
        <p:nvSpPr>
          <p:cNvPr id="17" name="Text Placeholder 23"/>
          <p:cNvSpPr>
            <a:spLocks noGrp="1"/>
          </p:cNvSpPr>
          <p:nvPr>
            <p:ph type="body" sz="quarter" idx="12" hasCustomPrompt="1"/>
          </p:nvPr>
        </p:nvSpPr>
        <p:spPr>
          <a:xfrm>
            <a:off x="577959" y="3410884"/>
            <a:ext cx="4088056" cy="2374946"/>
          </a:xfrm>
        </p:spPr>
        <p:txBody>
          <a:bodyPr>
            <a:normAutofit/>
          </a:bodyPr>
          <a:lstStyle>
            <a:lvl1pPr marL="0" indent="0" algn="l">
              <a:lnSpc>
                <a:spcPts val="4000"/>
              </a:lnSpc>
              <a:buNone/>
              <a:defRPr sz="3600" b="0" baseline="0">
                <a:solidFill>
                  <a:srgbClr val="174F7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75214" y="428605"/>
            <a:ext cx="4722540" cy="1797044"/>
          </a:xfrm>
          <a:prstGeom prst="rect">
            <a:avLst/>
          </a:prstGeom>
        </p:spPr>
      </p:pic>
      <p:pic>
        <p:nvPicPr>
          <p:cNvPr id="22" name="Picture 21"/>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24" name="Picture 23"/>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26" name="Picture 25"/>
          <p:cNvPicPr>
            <a:picLocks noChangeAspect="1"/>
          </p:cNvPicPr>
          <p:nvPr userDrawn="1"/>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pic>
        <p:nvPicPr>
          <p:cNvPr id="14" name="Picture 1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77959" y="5989626"/>
            <a:ext cx="3991439" cy="561609"/>
          </a:xfrm>
          <a:prstGeom prst="rect">
            <a:avLst/>
          </a:prstGeom>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Slide 1">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l="-3425" t="-1173" r="6562" b="12394"/>
          <a:stretch/>
        </p:blipFill>
        <p:spPr>
          <a:xfrm>
            <a:off x="2449287" y="1355271"/>
            <a:ext cx="9742714" cy="5502729"/>
          </a:xfrm>
          <a:prstGeom prst="rect">
            <a:avLst/>
          </a:prstGeom>
        </p:spPr>
      </p:pic>
      <p:sp>
        <p:nvSpPr>
          <p:cNvPr id="6" name="Picture Placeholder 5"/>
          <p:cNvSpPr>
            <a:spLocks noGrp="1"/>
          </p:cNvSpPr>
          <p:nvPr>
            <p:ph type="pic" sz="quarter" idx="18" hasCustomPrompt="1"/>
          </p:nvPr>
        </p:nvSpPr>
        <p:spPr>
          <a:xfrm>
            <a:off x="3731480" y="2335213"/>
            <a:ext cx="4098925" cy="26289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charset="0"/>
              <a:buNone/>
              <a:tabLst/>
              <a:defRPr sz="2400" baseline="0">
                <a:solidFill>
                  <a:schemeClr val="bg1">
                    <a:lumMod val="50000"/>
                  </a:schemeClr>
                </a:solidFill>
              </a:defRPr>
            </a:lvl1pPr>
          </a:lstStyle>
          <a:p>
            <a:r>
              <a:rPr lang="en-US" dirty="0"/>
              <a:t>Click here to add photo</a:t>
            </a:r>
          </a:p>
        </p:txBody>
      </p:sp>
      <p:sp>
        <p:nvSpPr>
          <p:cNvPr id="14" name="Text Placeholder 23"/>
          <p:cNvSpPr>
            <a:spLocks noGrp="1"/>
          </p:cNvSpPr>
          <p:nvPr>
            <p:ph type="body" sz="quarter" idx="13" hasCustomPrompt="1"/>
          </p:nvPr>
        </p:nvSpPr>
        <p:spPr>
          <a:xfrm>
            <a:off x="0" y="213464"/>
            <a:ext cx="12192000" cy="704485"/>
          </a:xfrm>
        </p:spPr>
        <p:txBody>
          <a:bodyPr>
            <a:normAutofit/>
          </a:bodyPr>
          <a:lstStyle>
            <a:lvl1pPr marL="0" indent="0" algn="ctr">
              <a:buNone/>
              <a:defRPr sz="3600">
                <a:solidFill>
                  <a:srgbClr val="6D6E6C"/>
                </a:solidFill>
                <a:latin typeface="+mn-lt"/>
              </a:defRPr>
            </a:lvl1pPr>
          </a:lstStyle>
          <a:p>
            <a:pPr lvl="0"/>
            <a:r>
              <a:rPr lang="en-US" dirty="0"/>
              <a:t>TITLE</a:t>
            </a:r>
          </a:p>
        </p:txBody>
      </p:sp>
      <p:cxnSp>
        <p:nvCxnSpPr>
          <p:cNvPr id="15" name="Straight Connector 14"/>
          <p:cNvCxnSpPr/>
          <p:nvPr userDrawn="1"/>
        </p:nvCxnSpPr>
        <p:spPr>
          <a:xfrm flipH="1">
            <a:off x="280404" y="945173"/>
            <a:ext cx="11623126"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ne Slide 2">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a:ext>
            </a:extLst>
          </a:blip>
          <a:srcRect r="3454" b="8248"/>
          <a:stretch/>
        </p:blipFill>
        <p:spPr>
          <a:xfrm>
            <a:off x="6890657" y="550299"/>
            <a:ext cx="5479143" cy="6292294"/>
          </a:xfrm>
          <a:prstGeom prst="rect">
            <a:avLst/>
          </a:prstGeom>
        </p:spPr>
      </p:pic>
      <p:sp>
        <p:nvSpPr>
          <p:cNvPr id="7" name="Picture Placeholder 6"/>
          <p:cNvSpPr>
            <a:spLocks noGrp="1"/>
          </p:cNvSpPr>
          <p:nvPr>
            <p:ph type="pic" sz="quarter" idx="14" hasCustomPrompt="1"/>
          </p:nvPr>
        </p:nvSpPr>
        <p:spPr>
          <a:xfrm>
            <a:off x="7754938" y="1192681"/>
            <a:ext cx="2187575" cy="38862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a:solidFill>
                  <a:schemeClr val="bg1">
                    <a:lumMod val="50000"/>
                  </a:schemeClr>
                </a:solidFill>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 Click here to add photo</a:t>
            </a:r>
          </a:p>
        </p:txBody>
      </p:sp>
      <p:cxnSp>
        <p:nvCxnSpPr>
          <p:cNvPr id="11" name="Straight Connector 10"/>
          <p:cNvCxnSpPr/>
          <p:nvPr userDrawn="1"/>
        </p:nvCxnSpPr>
        <p:spPr>
          <a:xfrm flipH="1">
            <a:off x="378380" y="1908558"/>
            <a:ext cx="6348991" cy="0"/>
          </a:xfrm>
          <a:prstGeom prst="line">
            <a:avLst/>
          </a:prstGeom>
          <a:ln>
            <a:solidFill>
              <a:srgbClr val="174F72"/>
            </a:solidFill>
          </a:ln>
        </p:spPr>
        <p:style>
          <a:lnRef idx="1">
            <a:schemeClr val="accent1"/>
          </a:lnRef>
          <a:fillRef idx="0">
            <a:schemeClr val="accent1"/>
          </a:fillRef>
          <a:effectRef idx="0">
            <a:schemeClr val="accent1"/>
          </a:effectRef>
          <a:fontRef idx="minor">
            <a:schemeClr val="tx1"/>
          </a:fontRef>
        </p:style>
      </p:cxnSp>
      <p:sp>
        <p:nvSpPr>
          <p:cNvPr id="12" name="Text Placeholder 23"/>
          <p:cNvSpPr>
            <a:spLocks noGrp="1"/>
          </p:cNvSpPr>
          <p:nvPr>
            <p:ph type="body" sz="quarter" idx="16" hasCustomPrompt="1"/>
          </p:nvPr>
        </p:nvSpPr>
        <p:spPr>
          <a:xfrm>
            <a:off x="643223" y="1079254"/>
            <a:ext cx="5839220"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3" name="Text Placeholder 25"/>
          <p:cNvSpPr>
            <a:spLocks noGrp="1"/>
          </p:cNvSpPr>
          <p:nvPr>
            <p:ph type="body" sz="quarter" idx="17" hasCustomPrompt="1"/>
          </p:nvPr>
        </p:nvSpPr>
        <p:spPr>
          <a:xfrm>
            <a:off x="643223" y="2087287"/>
            <a:ext cx="5839220" cy="3642009"/>
          </a:xfrm>
        </p:spPr>
        <p:txBody>
          <a:bodyPr>
            <a:noAutofit/>
          </a:bodyPr>
          <a:lstStyle>
            <a:lvl1pPr marL="0" indent="0" algn="l">
              <a:buNone/>
              <a:defRPr sz="300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Sub Title</a:t>
            </a:r>
          </a:p>
        </p:txBody>
      </p:sp>
      <p:sp>
        <p:nvSpPr>
          <p:cNvPr id="1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biLevel thresh="25000"/>
            <a:alphaModFix amt="2000"/>
            <a:extLst>
              <a:ext uri="{BEBA8EAE-BF5A-486C-A8C5-ECC9F3942E4B}">
                <a14:imgProps xmlns:a14="http://schemas.microsoft.com/office/drawing/2010/main">
                  <a14:imgLayer r:embed="rId3">
                    <a14:imgEffect>
                      <a14:colorTemperature colorTemp="6391"/>
                    </a14:imgEffect>
                  </a14:imgLayer>
                </a14:imgProps>
              </a:ext>
              <a:ext uri="{28A0092B-C50C-407E-A947-70E740481C1C}">
                <a14:useLocalDpi xmlns:a14="http://schemas.microsoft.com/office/drawing/2010/main"/>
              </a:ext>
            </a:extLst>
          </a:blip>
          <a:srcRect/>
          <a:stretch>
            <a:fillRect/>
          </a:stretch>
        </p:blipFill>
        <p:spPr>
          <a:xfrm rot="15744599" flipH="1">
            <a:off x="3423535" y="514727"/>
            <a:ext cx="6322751" cy="5225922"/>
          </a:xfrm>
          <a:custGeom>
            <a:avLst/>
            <a:gdLst>
              <a:gd name="connsiteX0" fmla="*/ 652261 w 652261"/>
              <a:gd name="connsiteY0" fmla="*/ 0 h 539111"/>
              <a:gd name="connsiteX1" fmla="*/ 652261 w 652261"/>
              <a:gd name="connsiteY1" fmla="*/ 352777 h 539111"/>
              <a:gd name="connsiteX2" fmla="*/ 412813 w 652261"/>
              <a:gd name="connsiteY2" fmla="*/ 510679 h 539111"/>
              <a:gd name="connsiteX3" fmla="*/ 431562 w 652261"/>
              <a:gd name="connsiteY3" fmla="*/ 539111 h 539111"/>
              <a:gd name="connsiteX4" fmla="*/ 229560 w 652261"/>
              <a:gd name="connsiteY4" fmla="*/ 539111 h 539111"/>
              <a:gd name="connsiteX5" fmla="*/ 0 w 652261"/>
              <a:gd name="connsiteY5" fmla="*/ 167133 h 539111"/>
              <a:gd name="connsiteX6" fmla="*/ 0 w 652261"/>
              <a:gd name="connsiteY6" fmla="*/ 0 h 539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261" h="539111">
                <a:moveTo>
                  <a:pt x="652261" y="0"/>
                </a:moveTo>
                <a:lnTo>
                  <a:pt x="652261" y="352777"/>
                </a:lnTo>
                <a:lnTo>
                  <a:pt x="412813" y="510679"/>
                </a:lnTo>
                <a:lnTo>
                  <a:pt x="431562" y="539111"/>
                </a:lnTo>
                <a:lnTo>
                  <a:pt x="229560" y="539111"/>
                </a:lnTo>
                <a:lnTo>
                  <a:pt x="0" y="167133"/>
                </a:lnTo>
                <a:lnTo>
                  <a:pt x="0" y="0"/>
                </a:lnTo>
                <a:close/>
              </a:path>
            </a:pathLst>
          </a:custGeom>
        </p:spPr>
      </p:pic>
      <p:sp>
        <p:nvSpPr>
          <p:cNvPr id="41" name="Arc 40"/>
          <p:cNvSpPr/>
          <p:nvPr userDrawn="1"/>
        </p:nvSpPr>
        <p:spPr>
          <a:xfrm flipH="1">
            <a:off x="7261956" y="-901992"/>
            <a:ext cx="6797861" cy="6647700"/>
          </a:xfrm>
          <a:prstGeom prst="arc">
            <a:avLst>
              <a:gd name="adj1" fmla="val 18515705"/>
              <a:gd name="adj2" fmla="val 6898743"/>
            </a:avLst>
          </a:prstGeom>
          <a:ln>
            <a:solidFill>
              <a:srgbClr val="6D6E6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userDrawn="1"/>
        </p:nvSpPr>
        <p:spPr>
          <a:xfrm>
            <a:off x="7389115" y="13647"/>
            <a:ext cx="4830180" cy="5732060"/>
          </a:xfrm>
          <a:custGeom>
            <a:avLst/>
            <a:gdLst>
              <a:gd name="connsiteX0" fmla="*/ 1597452 w 4830180"/>
              <a:gd name="connsiteY0" fmla="*/ 0 h 5934062"/>
              <a:gd name="connsiteX1" fmla="*/ 4760544 w 4830180"/>
              <a:gd name="connsiteY1" fmla="*/ 0 h 5934062"/>
              <a:gd name="connsiteX2" fmla="*/ 4830180 w 4830180"/>
              <a:gd name="connsiteY2" fmla="*/ 42305 h 5934062"/>
              <a:gd name="connsiteX3" fmla="*/ 4830180 w 4830180"/>
              <a:gd name="connsiteY3" fmla="*/ 5467824 h 5934062"/>
              <a:gd name="connsiteX4" fmla="*/ 4694297 w 4830180"/>
              <a:gd name="connsiteY4" fmla="*/ 5550374 h 5934062"/>
              <a:gd name="connsiteX5" fmla="*/ 3178998 w 4830180"/>
              <a:gd name="connsiteY5" fmla="*/ 5934062 h 5934062"/>
              <a:gd name="connsiteX6" fmla="*/ 0 w 4830180"/>
              <a:gd name="connsiteY6" fmla="*/ 2755064 h 5934062"/>
              <a:gd name="connsiteX7" fmla="*/ 1401590 w 4830180"/>
              <a:gd name="connsiteY7" fmla="*/ 118989 h 593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0180" h="5934062">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flip="none" rotWithShape="1">
            <a:gsLst>
              <a:gs pos="40000">
                <a:srgbClr val="174F72"/>
              </a:gs>
              <a:gs pos="97000">
                <a:srgbClr val="10B1A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 Placeholder 23"/>
          <p:cNvSpPr>
            <a:spLocks noGrp="1"/>
          </p:cNvSpPr>
          <p:nvPr userDrawn="1">
            <p:ph type="body" sz="quarter" idx="13" hasCustomPrompt="1"/>
          </p:nvPr>
        </p:nvSpPr>
        <p:spPr>
          <a:xfrm>
            <a:off x="454758" y="866857"/>
            <a:ext cx="3104978" cy="697353"/>
          </a:xfrm>
        </p:spPr>
        <p:txBody>
          <a:bodyPr anchor="ctr">
            <a:noAutofit/>
          </a:bodyPr>
          <a:lstStyle>
            <a:lvl1pPr marL="0" indent="0" algn="l">
              <a:buNone/>
              <a:defRPr sz="5400" baseline="0">
                <a:solidFill>
                  <a:srgbClr val="174F72"/>
                </a:solidFill>
                <a:latin typeface="+mn-lt"/>
              </a:defRPr>
            </a:lvl1pPr>
          </a:lstStyle>
          <a:p>
            <a:pPr lvl="0"/>
            <a:r>
              <a:rPr lang="en-US" dirty="0"/>
              <a:t>Thank You</a:t>
            </a:r>
          </a:p>
        </p:txBody>
      </p:sp>
      <p:sp>
        <p:nvSpPr>
          <p:cNvPr id="13" name="Text Placeholder 25"/>
          <p:cNvSpPr>
            <a:spLocks noGrp="1"/>
          </p:cNvSpPr>
          <p:nvPr userDrawn="1">
            <p:ph type="body" sz="quarter" idx="14" hasCustomPrompt="1"/>
          </p:nvPr>
        </p:nvSpPr>
        <p:spPr>
          <a:xfrm>
            <a:off x="3890873" y="872468"/>
            <a:ext cx="3854522" cy="697353"/>
          </a:xfrm>
        </p:spPr>
        <p:txBody>
          <a:bodyPr anchor="ctr">
            <a:noAutofit/>
          </a:bodyPr>
          <a:lstStyle>
            <a:lvl1pPr marL="0" indent="0" algn="l">
              <a:buNone/>
              <a:defRPr sz="2800" i="1" baseline="0">
                <a:solidFill>
                  <a:srgbClr val="174F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Any Questions?</a:t>
            </a:r>
          </a:p>
        </p:txBody>
      </p:sp>
      <p:sp>
        <p:nvSpPr>
          <p:cNvPr id="10" name="Oval 9"/>
          <p:cNvSpPr/>
          <p:nvPr userDrawn="1"/>
        </p:nvSpPr>
        <p:spPr>
          <a:xfrm>
            <a:off x="7118748" y="2332687"/>
            <a:ext cx="591486" cy="591486"/>
          </a:xfrm>
          <a:prstGeom prst="ellipse">
            <a:avLst/>
          </a:prstGeom>
          <a:solidFill>
            <a:srgbClr val="E632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5" name="Oval 14"/>
          <p:cNvSpPr/>
          <p:nvPr userDrawn="1"/>
        </p:nvSpPr>
        <p:spPr>
          <a:xfrm>
            <a:off x="7735194" y="4345853"/>
            <a:ext cx="591486" cy="591486"/>
          </a:xfrm>
          <a:prstGeom prst="ellipse">
            <a:avLst/>
          </a:prstGeom>
          <a:solidFill>
            <a:srgbClr val="CEDA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sp>
        <p:nvSpPr>
          <p:cNvPr id="17" name="Oval 16"/>
          <p:cNvSpPr/>
          <p:nvPr userDrawn="1"/>
        </p:nvSpPr>
        <p:spPr>
          <a:xfrm>
            <a:off x="7261957" y="3430213"/>
            <a:ext cx="591486" cy="591486"/>
          </a:xfrm>
          <a:prstGeom prst="ellipse">
            <a:avLst/>
          </a:prstGeom>
          <a:solidFill>
            <a:srgbClr val="10B1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46EAE"/>
              </a:solidFill>
            </a:endParaRPr>
          </a:p>
        </p:txBody>
      </p:sp>
      <p:cxnSp>
        <p:nvCxnSpPr>
          <p:cNvPr id="19" name="Straight Connector 18"/>
          <p:cNvCxnSpPr/>
          <p:nvPr userDrawn="1"/>
        </p:nvCxnSpPr>
        <p:spPr>
          <a:xfrm>
            <a:off x="3734054" y="860398"/>
            <a:ext cx="0" cy="696487"/>
          </a:xfrm>
          <a:prstGeom prst="line">
            <a:avLst/>
          </a:prstGeom>
          <a:ln w="19050">
            <a:solidFill>
              <a:srgbClr val="CEDA29"/>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837392" y="2516430"/>
            <a:ext cx="2812464" cy="323455"/>
          </a:xfrm>
        </p:spPr>
        <p:txBody>
          <a:bodyPr anchor="t">
            <a:normAutofit/>
          </a:bodyPr>
          <a:lstStyle>
            <a:lvl1pPr marL="0" indent="0">
              <a:buNone/>
              <a:defRPr sz="1600">
                <a:solidFill>
                  <a:schemeClr val="bg1"/>
                </a:solidFill>
              </a:defRPr>
            </a:lvl1pPr>
          </a:lstStyle>
          <a:p>
            <a:pPr lvl="0"/>
            <a:r>
              <a:rPr lang="en-US" dirty="0"/>
              <a:t>Text 1</a:t>
            </a:r>
          </a:p>
        </p:txBody>
      </p:sp>
      <p:sp>
        <p:nvSpPr>
          <p:cNvPr id="20" name="Text Placeholder 2"/>
          <p:cNvSpPr>
            <a:spLocks noGrp="1"/>
          </p:cNvSpPr>
          <p:nvPr userDrawn="1">
            <p:ph type="body" sz="quarter" idx="16" hasCustomPrompt="1"/>
          </p:nvPr>
        </p:nvSpPr>
        <p:spPr>
          <a:xfrm>
            <a:off x="7948957" y="3505445"/>
            <a:ext cx="2757540" cy="382588"/>
          </a:xfrm>
        </p:spPr>
        <p:txBody>
          <a:bodyPr anchor="t">
            <a:normAutofit/>
          </a:bodyPr>
          <a:lstStyle>
            <a:lvl1pPr marL="0" indent="0">
              <a:buNone/>
              <a:defRPr sz="1600">
                <a:solidFill>
                  <a:schemeClr val="bg1"/>
                </a:solidFill>
              </a:defRPr>
            </a:lvl1pPr>
          </a:lstStyle>
          <a:p>
            <a:pPr lvl="0"/>
            <a:r>
              <a:rPr lang="en-US" dirty="0"/>
              <a:t>Text 1</a:t>
            </a:r>
          </a:p>
        </p:txBody>
      </p:sp>
      <p:sp>
        <p:nvSpPr>
          <p:cNvPr id="21" name="Text Placeholder 2"/>
          <p:cNvSpPr>
            <a:spLocks noGrp="1"/>
          </p:cNvSpPr>
          <p:nvPr userDrawn="1">
            <p:ph type="body" sz="quarter" idx="17" hasCustomPrompt="1"/>
          </p:nvPr>
        </p:nvSpPr>
        <p:spPr>
          <a:xfrm>
            <a:off x="8425435" y="4433218"/>
            <a:ext cx="2757540" cy="416755"/>
          </a:xfrm>
        </p:spPr>
        <p:txBody>
          <a:bodyPr anchor="t">
            <a:normAutofit/>
          </a:bodyPr>
          <a:lstStyle>
            <a:lvl1pPr marL="0" indent="0">
              <a:buNone/>
              <a:defRPr sz="1600">
                <a:solidFill>
                  <a:schemeClr val="bg1"/>
                </a:solidFill>
              </a:defRPr>
            </a:lvl1pPr>
          </a:lstStyle>
          <a:p>
            <a:pPr lvl="0"/>
            <a:r>
              <a:rPr lang="en-US" dirty="0"/>
              <a:t>Text 1</a:t>
            </a:r>
          </a:p>
        </p:txBody>
      </p:sp>
      <p:pic>
        <p:nvPicPr>
          <p:cNvPr id="23" name="Picture 2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6535" y="4920717"/>
            <a:ext cx="4722540" cy="1797044"/>
          </a:xfrm>
          <a:prstGeom prst="rect">
            <a:avLst/>
          </a:prstGeom>
        </p:spPr>
      </p:pic>
      <p:pic>
        <p:nvPicPr>
          <p:cNvPr id="24" name="Picture 2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948957" y="5937081"/>
            <a:ext cx="3991439" cy="561609"/>
          </a:xfrm>
          <a:prstGeom prst="rect">
            <a:avLst/>
          </a:prstGeom>
        </p:spPr>
      </p:pic>
    </p:spTree>
    <p:extLst>
      <p:ext uri="{BB962C8B-B14F-4D97-AF65-F5344CB8AC3E}">
        <p14:creationId xmlns:p14="http://schemas.microsoft.com/office/powerpoint/2010/main" val="6429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4161985" y="2117448"/>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27"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nly with 2 colums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24" name="Text Placeholder 25"/>
          <p:cNvSpPr>
            <a:spLocks noGrp="1"/>
          </p:cNvSpPr>
          <p:nvPr>
            <p:ph type="body" sz="quarter" idx="15" hasCustomPrompt="1"/>
          </p:nvPr>
        </p:nvSpPr>
        <p:spPr>
          <a:xfrm>
            <a:off x="4161986" y="2127058"/>
            <a:ext cx="360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5" name="Text Placeholder 25"/>
          <p:cNvSpPr>
            <a:spLocks noGrp="1"/>
          </p:cNvSpPr>
          <p:nvPr>
            <p:ph type="body" sz="quarter" idx="16" hasCustomPrompt="1"/>
          </p:nvPr>
        </p:nvSpPr>
        <p:spPr>
          <a:xfrm>
            <a:off x="7969071" y="2107839"/>
            <a:ext cx="3600000"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4"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7" name="Straight Connector 16"/>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ly with 3 colums - RIGHT">
    <p:spTree>
      <p:nvGrpSpPr>
        <p:cNvPr id="1" name=""/>
        <p:cNvGrpSpPr/>
        <p:nvPr/>
      </p:nvGrpSpPr>
      <p:grpSpPr>
        <a:xfrm>
          <a:off x="0" y="0"/>
          <a:ext cx="0" cy="0"/>
          <a:chOff x="0" y="0"/>
          <a:chExt cx="0" cy="0"/>
        </a:xfrm>
      </p:grpSpPr>
      <p:sp>
        <p:nvSpPr>
          <p:cNvPr id="14" name="Text Placeholder 23"/>
          <p:cNvSpPr>
            <a:spLocks noGrp="1"/>
          </p:cNvSpPr>
          <p:nvPr>
            <p:ph type="body" sz="quarter" idx="13" hasCustomPrompt="1"/>
          </p:nvPr>
        </p:nvSpPr>
        <p:spPr>
          <a:xfrm>
            <a:off x="4161984" y="1007773"/>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33" name="Text Placeholder 25"/>
          <p:cNvSpPr>
            <a:spLocks noGrp="1"/>
          </p:cNvSpPr>
          <p:nvPr>
            <p:ph type="body" sz="quarter" idx="15" hasCustomPrompt="1"/>
          </p:nvPr>
        </p:nvSpPr>
        <p:spPr>
          <a:xfrm>
            <a:off x="4175360" y="2128494"/>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p:cNvSpPr>
            <a:spLocks noGrp="1"/>
          </p:cNvSpPr>
          <p:nvPr>
            <p:ph type="body" sz="quarter" idx="16" hasCustomPrompt="1"/>
          </p:nvPr>
        </p:nvSpPr>
        <p:spPr>
          <a:xfrm>
            <a:off x="9228157"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5" name="Text Placeholder 25"/>
          <p:cNvSpPr>
            <a:spLocks noGrp="1"/>
          </p:cNvSpPr>
          <p:nvPr>
            <p:ph type="body" sz="quarter" idx="17" hasCustomPrompt="1"/>
          </p:nvPr>
        </p:nvSpPr>
        <p:spPr>
          <a:xfrm>
            <a:off x="6723190" y="2123341"/>
            <a:ext cx="2340000" cy="3960000"/>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7576526">
            <a:off x="84296" y="-28200"/>
            <a:ext cx="3596762" cy="2769300"/>
          </a:xfrm>
          <a:prstGeom prst="rect">
            <a:avLst/>
          </a:prstGeom>
        </p:spPr>
      </p:pic>
      <p:sp>
        <p:nvSpPr>
          <p:cNvPr id="16" name="テキスト プレースホルダー 36"/>
          <p:cNvSpPr txBox="1">
            <a:spLocks/>
          </p:cNvSpPr>
          <p:nvPr userDrawn="1"/>
        </p:nvSpPr>
        <p:spPr bwMode="auto">
          <a:xfrm>
            <a:off x="285884" y="6376509"/>
            <a:ext cx="11200160"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7843937">
            <a:off x="11416204" y="6237834"/>
            <a:ext cx="740284" cy="569976"/>
          </a:xfrm>
          <a:prstGeom prst="rect">
            <a:avLst/>
          </a:prstGeom>
        </p:spPr>
      </p:pic>
      <p:cxnSp>
        <p:nvCxnSpPr>
          <p:cNvPr id="18" name="Straight Connector 17"/>
          <p:cNvCxnSpPr/>
          <p:nvPr userDrawn="1"/>
        </p:nvCxnSpPr>
        <p:spPr>
          <a:xfrm flipH="1">
            <a:off x="3764072" y="1901746"/>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with 1 colum - LEFT">
    <p:spTree>
      <p:nvGrpSpPr>
        <p:cNvPr id="1" name=""/>
        <p:cNvGrpSpPr/>
        <p:nvPr/>
      </p:nvGrpSpPr>
      <p:grpSpPr>
        <a:xfrm>
          <a:off x="0" y="0"/>
          <a:ext cx="0" cy="0"/>
          <a:chOff x="0" y="0"/>
          <a:chExt cx="0" cy="0"/>
        </a:xfrm>
      </p:grpSpPr>
      <p:sp>
        <p:nvSpPr>
          <p:cNvPr id="17" name="Text Placeholder 23"/>
          <p:cNvSpPr>
            <a:spLocks noGrp="1"/>
          </p:cNvSpPr>
          <p:nvPr>
            <p:ph type="body" sz="quarter" idx="13" hasCustomPrompt="1"/>
          </p:nvPr>
        </p:nvSpPr>
        <p:spPr>
          <a:xfrm>
            <a:off x="876300" y="1007537"/>
            <a:ext cx="7407087" cy="697353"/>
          </a:xfrm>
        </p:spPr>
        <p:txBody>
          <a:bodyPr>
            <a:normAutofit/>
          </a:bodyPr>
          <a:lstStyle>
            <a:lvl1pPr marL="0" indent="0" algn="l">
              <a:buNone/>
              <a:defRPr sz="3600">
                <a:solidFill>
                  <a:srgbClr val="6D6E6C"/>
                </a:solidFill>
                <a:latin typeface="+mn-lt"/>
              </a:defRPr>
            </a:lvl1pPr>
          </a:lstStyle>
          <a:p>
            <a:pPr lvl="0"/>
            <a:r>
              <a:rPr lang="en-US" dirty="0"/>
              <a:t>TITLE</a:t>
            </a:r>
          </a:p>
        </p:txBody>
      </p:sp>
      <p:sp>
        <p:nvSpPr>
          <p:cNvPr id="15" name="Text Placeholder 25"/>
          <p:cNvSpPr>
            <a:spLocks noGrp="1"/>
          </p:cNvSpPr>
          <p:nvPr>
            <p:ph type="body" sz="quarter" idx="14" hasCustomPrompt="1"/>
          </p:nvPr>
        </p:nvSpPr>
        <p:spPr>
          <a:xfrm>
            <a:off x="876301" y="2117212"/>
            <a:ext cx="7407087" cy="3975101"/>
          </a:xfrm>
        </p:spPr>
        <p:txBody>
          <a:bodyPr>
            <a:noAutofit/>
          </a:bodyPr>
          <a:lstStyle>
            <a:lvl1pPr marL="0" indent="0" algn="l">
              <a:buNone/>
              <a:defRPr sz="2400" baseline="0">
                <a:solidFill>
                  <a:srgbClr val="6D6E6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cxnSp>
        <p:nvCxnSpPr>
          <p:cNvPr id="19" name="Straight Connector 18"/>
          <p:cNvCxnSpPr/>
          <p:nvPr userDrawn="1"/>
        </p:nvCxnSpPr>
        <p:spPr>
          <a:xfrm flipH="1">
            <a:off x="478388" y="1901510"/>
            <a:ext cx="8178914" cy="0"/>
          </a:xfrm>
          <a:prstGeom prst="line">
            <a:avLst/>
          </a:prstGeom>
          <a:ln w="28575">
            <a:solidFill>
              <a:srgbClr val="174F72"/>
            </a:solidFill>
          </a:ln>
        </p:spPr>
        <p:style>
          <a:lnRef idx="1">
            <a:schemeClr val="accent1"/>
          </a:lnRef>
          <a:fillRef idx="0">
            <a:schemeClr val="accent1"/>
          </a:fillRef>
          <a:effectRef idx="0">
            <a:schemeClr val="accent1"/>
          </a:effectRef>
          <a:fontRef idx="minor">
            <a:schemeClr val="tx1"/>
          </a:fontRef>
        </p:style>
      </p:cxnSp>
      <p:sp>
        <p:nvSpPr>
          <p:cNvPr id="30" name="テキスト プレースホルダー 36"/>
          <p:cNvSpPr txBox="1">
            <a:spLocks/>
          </p:cNvSpPr>
          <p:nvPr userDrawn="1"/>
        </p:nvSpPr>
        <p:spPr bwMode="auto">
          <a:xfrm>
            <a:off x="591670" y="6376509"/>
            <a:ext cx="11306221" cy="41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r>
              <a:rPr lang="en-US" altLang="ja-JP" sz="1100" b="1" dirty="0">
                <a:solidFill>
                  <a:srgbClr val="174F72"/>
                </a:solidFill>
                <a:latin typeface="Calibri" charset="0"/>
              </a:rPr>
              <a:t>EMERGE</a:t>
            </a:r>
            <a:r>
              <a:rPr lang="en-US" altLang="ja-JP" sz="1100" b="1" dirty="0">
                <a:solidFill>
                  <a:srgbClr val="392E85"/>
                </a:solidFill>
                <a:latin typeface="Calibri" charset="0"/>
              </a:rPr>
              <a:t> </a:t>
            </a:r>
            <a:r>
              <a:rPr lang="en-US" altLang="ja-JP" sz="1100" b="0" baseline="0" dirty="0">
                <a:solidFill>
                  <a:srgbClr val="6D6E6C"/>
                </a:solidFill>
                <a:latin typeface="Calibri" charset="0"/>
              </a:rPr>
              <a:t>empowering female entrepreneurs in engineering</a:t>
            </a:r>
            <a:endParaRPr kumimoji="1" lang="ja-JP" altLang="en-US" sz="1100" b="0" dirty="0">
              <a:solidFill>
                <a:srgbClr val="6D6E6C"/>
              </a:solidFill>
              <a:latin typeface="Calibri" charset="0"/>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4023474" flipH="1">
            <a:off x="8444824" y="117335"/>
            <a:ext cx="3596762" cy="2769300"/>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3756063" flipH="1">
            <a:off x="23560" y="6215909"/>
            <a:ext cx="740284" cy="569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87680-F485-A944-B74B-98B26E054E49}" type="datetimeFigureOut">
              <a:rPr lang="en-US" smtClean="0"/>
              <a:t>5/11/20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04C27-DD68-9D4F-8D80-21602C2A289B}" type="slidenum">
              <a:rPr lang="en-US" smtClean="0"/>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722" r:id="rId1"/>
    <p:sldLayoutId id="2147483760" r:id="rId2"/>
    <p:sldLayoutId id="2147483714" r:id="rId3"/>
    <p:sldLayoutId id="2147483700" r:id="rId4"/>
    <p:sldLayoutId id="2147483766" r:id="rId5"/>
    <p:sldLayoutId id="2147483742" r:id="rId6"/>
    <p:sldLayoutId id="2147483743" r:id="rId7"/>
    <p:sldLayoutId id="2147483710" r:id="rId8"/>
    <p:sldLayoutId id="2147483745" r:id="rId9"/>
    <p:sldLayoutId id="2147483707" r:id="rId10"/>
    <p:sldLayoutId id="2147483744" r:id="rId11"/>
    <p:sldLayoutId id="2147483720" r:id="rId12"/>
    <p:sldLayoutId id="2147483701" r:id="rId13"/>
    <p:sldLayoutId id="2147483698" r:id="rId14"/>
    <p:sldLayoutId id="2147483715" r:id="rId15"/>
    <p:sldLayoutId id="2147483709" r:id="rId16"/>
    <p:sldLayoutId id="2147483716" r:id="rId17"/>
    <p:sldLayoutId id="2147483708" r:id="rId18"/>
    <p:sldLayoutId id="2147483717" r:id="rId19"/>
    <p:sldLayoutId id="2147483718" r:id="rId20"/>
    <p:sldLayoutId id="2147483719" r:id="rId21"/>
    <p:sldLayoutId id="2147483723" r:id="rId22"/>
    <p:sldLayoutId id="2147483767" r:id="rId23"/>
    <p:sldLayoutId id="2147483654" r:id="rId24"/>
    <p:sldLayoutId id="2147483721" r:id="rId25"/>
    <p:sldLayoutId id="2147483706" r:id="rId26"/>
    <p:sldLayoutId id="2147483768" r:id="rId27"/>
    <p:sldLayoutId id="2147483735" r:id="rId28"/>
    <p:sldLayoutId id="2147483764" r:id="rId29"/>
    <p:sldLayoutId id="2147483736" r:id="rId30"/>
    <p:sldLayoutId id="2147483737" r:id="rId31"/>
    <p:sldLayoutId id="2147483699" r:id="rId32"/>
    <p:sldLayoutId id="2147483769" r:id="rId33"/>
    <p:sldLayoutId id="2147483711" r:id="rId34"/>
    <p:sldLayoutId id="2147483705" r:id="rId35"/>
    <p:sldLayoutId id="2147483738" r:id="rId36"/>
    <p:sldLayoutId id="2147483739" r:id="rId37"/>
    <p:sldLayoutId id="2147483740" r:id="rId38"/>
    <p:sldLayoutId id="2147483741" r:id="rId39"/>
    <p:sldLayoutId id="2147483755" r:id="rId40"/>
    <p:sldLayoutId id="2147483754" r:id="rId41"/>
    <p:sldLayoutId id="2147483753" r:id="rId42"/>
    <p:sldLayoutId id="2147483770" r:id="rId43"/>
    <p:sldLayoutId id="2147483746" r:id="rId44"/>
    <p:sldLayoutId id="2147483734" r:id="rId45"/>
    <p:sldLayoutId id="2147483747" r:id="rId46"/>
    <p:sldLayoutId id="2147483748" r:id="rId47"/>
    <p:sldLayoutId id="2147483749" r:id="rId48"/>
    <p:sldLayoutId id="2147483750" r:id="rId49"/>
    <p:sldLayoutId id="2147483751" r:id="rId50"/>
    <p:sldLayoutId id="2147483752" r:id="rId51"/>
    <p:sldLayoutId id="2147483687" r:id="rId52"/>
  </p:sldLayoutIdLst>
  <p:txStyles>
    <p:titleStyle>
      <a:lvl1pPr algn="l" defTabSz="914400" rtl="0" eaLnBrk="1" latinLnBrk="0" hangingPunct="1">
        <a:lnSpc>
          <a:spcPct val="90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uncertaintyblog.wordpress.com/" TargetMode="External"/><Relationship Id="rId2" Type="http://schemas.openxmlformats.org/officeDocument/2006/relationships/image" Target="../media/image35.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hyperlink" Target="https://www.dpti.sa.gov.au/livingneighbourhoods/welcome/about-living-neighbourhoods" TargetMode="External"/><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uncertaintyblog.wordpress.com/" TargetMode="External"/><Relationship Id="rId2" Type="http://schemas.openxmlformats.org/officeDocument/2006/relationships/image" Target="../media/image35.jp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hyperlink" Target="Lynda%20Falkenstein,%20author%20of%20Nichecraft:%20Using%20Your%20Specialness%20to%20Focus%20Your%20Business,%20Corner%20Your%20Market%20&amp;%20Make%20Customers%20Seek%20You%20Out."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s://robliano.wordpress.com/2012/04/02/what-you-see-is-what-you-get/" TargetMode="External"/><Relationship Id="rId2" Type="http://schemas.openxmlformats.org/officeDocument/2006/relationships/image" Target="../media/image38.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kit.co.uk/DDT_ShowEntry_simple1.asp?GalleryName=ecommerce_solutions_and_services&amp;EntryID=467&amp;ImageSeqNo=1" TargetMode="External"/><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feedback-opinion-review-high-2352516/" TargetMode="External"/><Relationship Id="rId2" Type="http://schemas.openxmlformats.org/officeDocument/2006/relationships/image" Target="../media/image4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hyperlink" Target="https://barbaratallent.com/" TargetMode="External"/><Relationship Id="rId1" Type="http://schemas.openxmlformats.org/officeDocument/2006/relationships/slideLayout" Target="../slideLayouts/slideLayout6.xml"/><Relationship Id="rId4" Type="http://schemas.openxmlformats.org/officeDocument/2006/relationships/hyperlink" Target="http://www.companyfolders.com/blog/best-employee-benefits-job-perk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42.jpe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svgsilh.com/image/407856.html" TargetMode="External"/><Relationship Id="rId2" Type="http://schemas.openxmlformats.org/officeDocument/2006/relationships/image" Target="../media/image45.pn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storyboardthat.com/create/elevator-pitch" TargetMode="External"/><Relationship Id="rId1" Type="http://schemas.openxmlformats.org/officeDocument/2006/relationships/slideLayout" Target="../slideLayouts/slideLayout9.xml"/><Relationship Id="rId4" Type="http://schemas.openxmlformats.org/officeDocument/2006/relationships/hyperlink" Target="https://commons.wikimedia.org/wiki/File:Elevator_(Madrid_Metro).sv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dan4kent.wordpress.com/2012/09/16/riddle-me-this/" TargetMode="External"/><Relationship Id="rId2" Type="http://schemas.openxmlformats.org/officeDocument/2006/relationships/image" Target="../media/image47.jpe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3" Type="http://schemas.openxmlformats.org/officeDocument/2006/relationships/hyperlink" Target="https://selfgrasp.com/marketing/what-is-a-focus-group/" TargetMode="Externa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selfgrasp.com/marketing/what-is-a-focus-group/" TargetMode="External"/><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hyperlink" Target="https://www.kentcounty.com/business/" TargetMode="External"/><Relationship Id="rId2" Type="http://schemas.openxmlformats.org/officeDocument/2006/relationships/image" Target="../media/image50.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accaglobal.com/my/en/technical-activities/technical-resources-search/2017/january/business-models-of-the-future-emerging-value-creation.html" TargetMode="Externa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hyperlink" Target="http://leanstack.com/minimum-viable-product/" TargetMode="External"/><Relationship Id="rId2" Type="http://schemas.openxmlformats.org/officeDocument/2006/relationships/hyperlink" Target="https://www.optimizely.com/ab-testing/" TargetMode="External"/><Relationship Id="rId1" Type="http://schemas.openxmlformats.org/officeDocument/2006/relationships/slideLayout" Target="../slideLayouts/slideLayout9.xml"/><Relationship Id="rId4" Type="http://schemas.openxmlformats.org/officeDocument/2006/relationships/hyperlink" Target="https://www.startupdecisions.com.sg/startups/launch-and-growth/business-model-fine-tuning-after-launch/" TargetMode="External"/></Relationships>
</file>

<file path=ppt/slides/_rels/slide41.xml.rels><?xml version="1.0" encoding="UTF-8" standalone="yes"?>
<Relationships xmlns="http://schemas.openxmlformats.org/package/2006/relationships"><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s://www.startupdecisions.com.sg/startups/launch-and-growth/business-model-fine-tuning-after-launch/" TargetMode="External"/><Relationship Id="rId2" Type="http://schemas.openxmlformats.org/officeDocument/2006/relationships/hyperlink" Target="http://www.marsdd.com/mars-library/develop-your-value-proposition-and-business-model-using-customer-validation/" TargetMode="Externa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hyperlink" Target="https://www.startupdecisions.com.sg/startups/launch-and-growth/business-model-fine-tuning-after-launch/" TargetMode="External"/><Relationship Id="rId2" Type="http://schemas.openxmlformats.org/officeDocument/2006/relationships/hyperlink" Target="https://www.wordstream.com/blog/ws/2016/06/15/adwords-for-saas-startups" TargetMode="External"/><Relationship Id="rId1" Type="http://schemas.openxmlformats.org/officeDocument/2006/relationships/slideLayout" Target="../slideLayouts/slideLayout9.xml"/><Relationship Id="rId4" Type="http://schemas.openxmlformats.org/officeDocument/2006/relationships/hyperlink" Target="https://www.printwand.com/blog/benefits-vs-features-the-crucial-key-to-selling-your-produc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printwand.com/blog/benefits-vs-features-the-crucial-key-to-selling-your-product" TargetMode="External"/><Relationship Id="rId2" Type="http://schemas.openxmlformats.org/officeDocument/2006/relationships/hyperlink" Target="https://www.startupdecisions.com.sg/startups/launch-and-growth/business-model-fine-tuning-after-launch/" TargetMode="Externa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www.invisionapp.com/" TargetMode="External"/><Relationship Id="rId2" Type="http://schemas.openxmlformats.org/officeDocument/2006/relationships/hyperlink" Target="https://www.impactbnd.com/blog/how-to-write-a-value-proposition-that-doesnt-suck-2" TargetMode="External"/><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youtube.com/watch?v=noGCcx_foF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entrepreneur.com/article/289297" TargetMode="External"/><Relationship Id="rId2" Type="http://schemas.openxmlformats.org/officeDocument/2006/relationships/image" Target="../media/image30.jpeg"/><Relationship Id="rId1" Type="http://schemas.openxmlformats.org/officeDocument/2006/relationships/slideLayout" Target="../slideLayouts/slideLayout4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hyperlink" Target="https://smallbiztrends.com/2015/06/build-lasting-business-relationships.html" TargetMode="Externa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www.emergeengineers.eu/project-partners/" TargetMode="External"/><Relationship Id="rId2" Type="http://schemas.openxmlformats.org/officeDocument/2006/relationships/hyperlink" Target="https://www.facebook.com/EMERGEPROJECTEU/?ref=br_rs" TargetMode="External"/><Relationship Id="rId1" Type="http://schemas.openxmlformats.org/officeDocument/2006/relationships/slideLayout" Target="../slideLayouts/slideLayout52.xml"/><Relationship Id="rId4" Type="http://schemas.openxmlformats.org/officeDocument/2006/relationships/hyperlink" Target="http://www.emergeengineers.eu/"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nnovation-village.com/seven-important-metrics-for-validating-your-business-idea/"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ikitravel.org/en/File:Euro_banknotes.jpg" TargetMode="External"/><Relationship Id="rId2" Type="http://schemas.openxmlformats.org/officeDocument/2006/relationships/image" Target="../media/image34.jpg"/><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577959" y="2902591"/>
            <a:ext cx="4088056" cy="2883239"/>
          </a:xfrm>
        </p:spPr>
        <p:txBody>
          <a:bodyPr>
            <a:normAutofit/>
          </a:bodyPr>
          <a:lstStyle/>
          <a:p>
            <a:r>
              <a:rPr lang="en-US" b="1" dirty="0">
                <a:solidFill>
                  <a:srgbClr val="E63275"/>
                </a:solidFill>
              </a:rPr>
              <a:t>Module 2</a:t>
            </a:r>
          </a:p>
          <a:p>
            <a:r>
              <a:rPr lang="en-US" b="1" dirty="0"/>
              <a:t>Validating Your Engineering Start Up Idea</a:t>
            </a:r>
            <a:endParaRPr lang="en-US" dirty="0"/>
          </a:p>
        </p:txBody>
      </p:sp>
      <p:pic>
        <p:nvPicPr>
          <p:cNvPr id="11" name="Picture Placeholder 10" descr="A person sitting at a table&#10;&#10;Description automatically generated">
            <a:extLst>
              <a:ext uri="{FF2B5EF4-FFF2-40B4-BE49-F238E27FC236}">
                <a16:creationId xmlns:a16="http://schemas.microsoft.com/office/drawing/2014/main" id="{04E9D095-FF23-4A69-8F9D-4EF3410B31E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l="16667" r="16667"/>
          <a:stretch>
            <a:fillRect/>
          </a:stretch>
        </p:blipFill>
        <p:spPr/>
      </p:pic>
      <p:pic>
        <p:nvPicPr>
          <p:cNvPr id="4" name="Picture 3">
            <a:extLst>
              <a:ext uri="{FF2B5EF4-FFF2-40B4-BE49-F238E27FC236}">
                <a16:creationId xmlns:a16="http://schemas.microsoft.com/office/drawing/2014/main" id="{03D5D233-A5E1-9A4D-8366-36B3310A0AD7}"/>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1237264" y="4990472"/>
            <a:ext cx="690436" cy="673218"/>
          </a:xfrm>
          <a:prstGeom prst="rect">
            <a:avLst/>
          </a:prstGeom>
        </p:spPr>
      </p:pic>
      <p:pic>
        <p:nvPicPr>
          <p:cNvPr id="6" name="Picture 5">
            <a:extLst>
              <a:ext uri="{FF2B5EF4-FFF2-40B4-BE49-F238E27FC236}">
                <a16:creationId xmlns:a16="http://schemas.microsoft.com/office/drawing/2014/main" id="{E870D838-10E2-DA4B-A216-2CC5E0737C53}"/>
              </a:ext>
            </a:extLst>
          </p:cNvPr>
          <p:cNvPicPr>
            <a:picLocks noChangeAspect="1"/>
          </p:cNvPicPr>
          <p:nvPr/>
        </p:nvPicPr>
        <p:blipFill>
          <a:blip r:embed="rId4" cstate="screen">
            <a:alphaModFix/>
            <a:extLst>
              <a:ext uri="{28A0092B-C50C-407E-A947-70E740481C1C}">
                <a14:useLocalDpi xmlns:a14="http://schemas.microsoft.com/office/drawing/2010/main"/>
              </a:ext>
            </a:extLst>
          </a:blip>
          <a:stretch>
            <a:fillRect/>
          </a:stretch>
        </p:blipFill>
        <p:spPr>
          <a:xfrm>
            <a:off x="7087689" y="5110625"/>
            <a:ext cx="1363247" cy="1350410"/>
          </a:xfrm>
          <a:prstGeom prst="rect">
            <a:avLst/>
          </a:prstGeom>
        </p:spPr>
      </p:pic>
      <p:pic>
        <p:nvPicPr>
          <p:cNvPr id="7" name="Picture 6">
            <a:extLst>
              <a:ext uri="{FF2B5EF4-FFF2-40B4-BE49-F238E27FC236}">
                <a16:creationId xmlns:a16="http://schemas.microsoft.com/office/drawing/2014/main" id="{05404362-3EE1-2541-91DF-F0353477551A}"/>
              </a:ext>
            </a:extLst>
          </p:cNvPr>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4666015" y="2427050"/>
            <a:ext cx="2227993" cy="2220696"/>
          </a:xfrm>
          <a:prstGeom prst="rect">
            <a:avLst/>
          </a:prstGeom>
        </p:spPr>
      </p:pic>
    </p:spTree>
    <p:extLst>
      <p:ext uri="{BB962C8B-B14F-4D97-AF65-F5344CB8AC3E}">
        <p14:creationId xmlns:p14="http://schemas.microsoft.com/office/powerpoint/2010/main" val="12505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849732"/>
            <a:ext cx="6968423" cy="4729743"/>
          </a:xfrm>
        </p:spPr>
        <p:txBody>
          <a:bodyPr anchor="t">
            <a:noAutofit/>
          </a:bodyPr>
          <a:lstStyle/>
          <a:p>
            <a:pPr algn="just">
              <a:spcBef>
                <a:spcPct val="0"/>
              </a:spcBef>
            </a:pPr>
            <a:r>
              <a:rPr lang="en-US" altLang="x-none" sz="2400" i="0" dirty="0"/>
              <a:t>You have a great business idea and think you have the foundation of a great business but how do you know you have a unique or innovative idea?</a:t>
            </a:r>
          </a:p>
          <a:p>
            <a:pPr algn="just">
              <a:spcBef>
                <a:spcPct val="0"/>
              </a:spcBef>
            </a:pPr>
            <a:endParaRPr lang="en-US" altLang="x-none" sz="2400" i="0" dirty="0"/>
          </a:p>
          <a:p>
            <a:pPr marL="342900" indent="-342900" algn="just">
              <a:spcBef>
                <a:spcPct val="0"/>
              </a:spcBef>
              <a:buFont typeface="Arial" panose="020B0604020202020204" pitchFamily="34" charset="0"/>
              <a:buChar char="•"/>
            </a:pPr>
            <a:r>
              <a:rPr lang="en-IE" altLang="x-none" sz="2400" i="0" dirty="0"/>
              <a:t>You're different from your competitors and can show/explain how. “Someone else is doing it ... but not like this”</a:t>
            </a:r>
          </a:p>
          <a:p>
            <a:pPr marL="342900" indent="-342900" algn="just">
              <a:spcBef>
                <a:spcPct val="0"/>
              </a:spcBef>
              <a:buFont typeface="Arial" panose="020B0604020202020204" pitchFamily="34" charset="0"/>
              <a:buChar char="•"/>
            </a:pPr>
            <a:r>
              <a:rPr lang="en-IE" altLang="x-none" sz="2400" i="0" dirty="0"/>
              <a:t>You see a problem which others don't see and you have a new applicable solution. Maybe you have experienced a lack of something in your engineering education or work life, you might have a niche solution</a:t>
            </a:r>
          </a:p>
          <a:p>
            <a:pPr marL="342900" indent="-3429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475867"/>
            <a:ext cx="5717628" cy="1077218"/>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en-IE" sz="3200">
                <a:solidFill>
                  <a:schemeClr val="bg1"/>
                </a:solidFill>
              </a:rPr>
              <a:t>You have a unique idea or business proposition</a:t>
            </a:r>
            <a:endParaRPr lang="en-IE" sz="3200" dirty="0">
              <a:solidFill>
                <a:schemeClr val="bg1"/>
              </a:solidFill>
            </a:endParaRPr>
          </a:p>
        </p:txBody>
      </p:sp>
      <p:pic>
        <p:nvPicPr>
          <p:cNvPr id="5" name="Picture 4">
            <a:extLst>
              <a:ext uri="{FF2B5EF4-FFF2-40B4-BE49-F238E27FC236}">
                <a16:creationId xmlns:a16="http://schemas.microsoft.com/office/drawing/2014/main" id="{D6B7AA97-B193-4201-B805-8762DA9E98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9265" y="2722179"/>
            <a:ext cx="3268717" cy="3268717"/>
          </a:xfrm>
          <a:prstGeom prst="rect">
            <a:avLst/>
          </a:prstGeom>
        </p:spPr>
      </p:pic>
    </p:spTree>
    <p:extLst>
      <p:ext uri="{BB962C8B-B14F-4D97-AF65-F5344CB8AC3E}">
        <p14:creationId xmlns:p14="http://schemas.microsoft.com/office/powerpoint/2010/main" val="1791754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4"/>
          <p:cNvSpPr>
            <a:spLocks noGrp="1"/>
          </p:cNvSpPr>
          <p:nvPr>
            <p:ph type="body" sz="quarter" idx="14"/>
          </p:nvPr>
        </p:nvSpPr>
        <p:spPr>
          <a:xfrm>
            <a:off x="3762704" y="2078747"/>
            <a:ext cx="8366234" cy="3975101"/>
          </a:xfrm>
        </p:spPr>
        <p:txBody>
          <a:bodyPr/>
          <a:lstStyle/>
          <a:p>
            <a:pPr algn="just">
              <a:spcBef>
                <a:spcPct val="0"/>
              </a:spcBef>
            </a:pPr>
            <a:r>
              <a:rPr lang="en-IE" dirty="0"/>
              <a:t>One simple way to find out if your business idea is worth pursuing is to ask people — specifically, people you don't know — whether they think it's a good idea. </a:t>
            </a:r>
          </a:p>
          <a:p>
            <a:pPr marL="342900" indent="-342900" algn="just">
              <a:spcBef>
                <a:spcPct val="0"/>
              </a:spcBef>
              <a:buFont typeface="Arial" panose="020B0604020202020204" pitchFamily="34" charset="0"/>
              <a:buChar char="•"/>
            </a:pPr>
            <a:endParaRPr lang="en-IE" altLang="x-none" sz="1800" dirty="0"/>
          </a:p>
          <a:p>
            <a:pPr algn="just">
              <a:spcBef>
                <a:spcPct val="0"/>
              </a:spcBef>
            </a:pPr>
            <a:r>
              <a:rPr lang="en-IE" dirty="0"/>
              <a:t>Some simple ways to test your idea on the public? </a:t>
            </a:r>
            <a:r>
              <a:rPr lang="en-IE" dirty="0">
                <a:solidFill>
                  <a:srgbClr val="E63275"/>
                </a:solidFill>
              </a:rPr>
              <a:t>Contact your engineering education network, college or work mates or an engineering entrepreneur you look up to.</a:t>
            </a:r>
            <a:r>
              <a:rPr lang="en-IE" dirty="0"/>
              <a:t> Ask them for some to impartial opinions about your product or service. </a:t>
            </a:r>
          </a:p>
          <a:p>
            <a:pPr algn="just">
              <a:spcBef>
                <a:spcPct val="0"/>
              </a:spcBef>
            </a:pPr>
            <a:endParaRPr lang="en-IE" dirty="0"/>
          </a:p>
          <a:p>
            <a:pPr algn="just">
              <a:spcBef>
                <a:spcPct val="0"/>
              </a:spcBef>
            </a:pPr>
            <a:r>
              <a:rPr lang="en-IE" dirty="0"/>
              <a:t>Or create a survey online or on paper and ask a range of people (you don’t know) to participate, their external feedback could be crucial to your product/service design and ultimately your business success!</a:t>
            </a:r>
            <a:endParaRPr lang="en-IE" altLang="x-none" sz="1800" dirty="0"/>
          </a:p>
          <a:p>
            <a:pPr>
              <a:spcBef>
                <a:spcPts val="300"/>
              </a:spcBef>
            </a:pPr>
            <a:endParaRPr lang="en-IE" b="1" dirty="0"/>
          </a:p>
        </p:txBody>
      </p:sp>
      <p:sp>
        <p:nvSpPr>
          <p:cNvPr id="5" name="Rectangle 4">
            <a:extLst>
              <a:ext uri="{FF2B5EF4-FFF2-40B4-BE49-F238E27FC236}">
                <a16:creationId xmlns:a16="http://schemas.microsoft.com/office/drawing/2014/main" id="{C839CBB3-BD54-439C-90C9-046C5E8285D4}"/>
              </a:ext>
            </a:extLst>
          </p:cNvPr>
          <p:cNvSpPr/>
          <p:nvPr/>
        </p:nvSpPr>
        <p:spPr>
          <a:xfrm>
            <a:off x="3699642" y="678030"/>
            <a:ext cx="8429296" cy="1077218"/>
          </a:xfrm>
          <a:prstGeom prst="rect">
            <a:avLst/>
          </a:prstGeom>
          <a:solidFill>
            <a:srgbClr val="10B1A2"/>
          </a:solidFill>
        </p:spPr>
        <p:txBody>
          <a:bodyPr wrap="square">
            <a:spAutoFit/>
          </a:bodyPr>
          <a:lstStyle/>
          <a:p>
            <a:pPr>
              <a:spcBef>
                <a:spcPts val="300"/>
              </a:spcBef>
            </a:pPr>
            <a:r>
              <a:rPr lang="en-IE" sz="3200" dirty="0">
                <a:solidFill>
                  <a:schemeClr val="bg1"/>
                </a:solidFill>
              </a:rPr>
              <a:t>Top tips to find out if you have a unique/viable business idea</a:t>
            </a:r>
          </a:p>
        </p:txBody>
      </p:sp>
      <p:pic>
        <p:nvPicPr>
          <p:cNvPr id="8" name="Picture 7" descr="A picture containing room&#10;&#10;Description automatically generated">
            <a:extLst>
              <a:ext uri="{FF2B5EF4-FFF2-40B4-BE49-F238E27FC236}">
                <a16:creationId xmlns:a16="http://schemas.microsoft.com/office/drawing/2014/main" id="{D12FEE2A-1412-4D50-AEC7-22867AAC88B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1364" y="3013412"/>
            <a:ext cx="2476500" cy="2476500"/>
          </a:xfrm>
          <a:prstGeom prst="rect">
            <a:avLst/>
          </a:prstGeom>
        </p:spPr>
      </p:pic>
    </p:spTree>
    <p:extLst>
      <p:ext uri="{BB962C8B-B14F-4D97-AF65-F5344CB8AC3E}">
        <p14:creationId xmlns:p14="http://schemas.microsoft.com/office/powerpoint/2010/main" val="808034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849732"/>
            <a:ext cx="6968423" cy="4729743"/>
          </a:xfrm>
        </p:spPr>
        <p:txBody>
          <a:bodyPr anchor="t">
            <a:noAutofit/>
          </a:bodyPr>
          <a:lstStyle/>
          <a:p>
            <a:pPr algn="just">
              <a:spcBef>
                <a:spcPct val="0"/>
              </a:spcBef>
            </a:pPr>
            <a:r>
              <a:rPr lang="en-US" altLang="x-none" sz="2400" i="0" dirty="0"/>
              <a:t>You have a great business idea and think you have the foundation of a great business but how do you know you have a unique or innovative idea?</a:t>
            </a:r>
          </a:p>
          <a:p>
            <a:pPr algn="just">
              <a:spcBef>
                <a:spcPct val="0"/>
              </a:spcBef>
            </a:pPr>
            <a:endParaRPr lang="en-US" altLang="x-none" sz="2400" i="0" dirty="0"/>
          </a:p>
          <a:p>
            <a:pPr marL="342900" indent="-342900" algn="just">
              <a:spcBef>
                <a:spcPct val="0"/>
              </a:spcBef>
              <a:buFont typeface="Arial" panose="020B0604020202020204" pitchFamily="34" charset="0"/>
              <a:buChar char="•"/>
            </a:pPr>
            <a:r>
              <a:rPr lang="en-IE" altLang="x-none" sz="2400" i="0" dirty="0"/>
              <a:t>You're different from your competitors and can show/explain how. “Someone else is doing it ... but not like this”</a:t>
            </a:r>
          </a:p>
          <a:p>
            <a:pPr marL="342900" indent="-342900" algn="just">
              <a:spcBef>
                <a:spcPct val="0"/>
              </a:spcBef>
              <a:buFont typeface="Arial" panose="020B0604020202020204" pitchFamily="34" charset="0"/>
              <a:buChar char="•"/>
            </a:pPr>
            <a:r>
              <a:rPr lang="en-IE" altLang="x-none" sz="2400" i="0" dirty="0"/>
              <a:t>You see a problem which others don't see and you have a new applicable solution. Maybe you have experienced a lack of something in your engineering education or work life, you might have a niche solution</a:t>
            </a:r>
          </a:p>
          <a:p>
            <a:pPr marL="342900" indent="-3429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475867"/>
            <a:ext cx="5717628" cy="1077218"/>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en-IE" sz="3200" dirty="0">
                <a:solidFill>
                  <a:schemeClr val="bg1"/>
                </a:solidFill>
              </a:rPr>
              <a:t>There is a target market for your product/business idea</a:t>
            </a:r>
          </a:p>
        </p:txBody>
      </p:sp>
      <p:pic>
        <p:nvPicPr>
          <p:cNvPr id="5" name="Picture 4">
            <a:extLst>
              <a:ext uri="{FF2B5EF4-FFF2-40B4-BE49-F238E27FC236}">
                <a16:creationId xmlns:a16="http://schemas.microsoft.com/office/drawing/2014/main" id="{D6B7AA97-B193-4201-B805-8762DA9E987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839265" y="2722179"/>
            <a:ext cx="3268717" cy="3268717"/>
          </a:xfrm>
          <a:prstGeom prst="rect">
            <a:avLst/>
          </a:prstGeom>
        </p:spPr>
      </p:pic>
    </p:spTree>
    <p:extLst>
      <p:ext uri="{BB962C8B-B14F-4D97-AF65-F5344CB8AC3E}">
        <p14:creationId xmlns:p14="http://schemas.microsoft.com/office/powerpoint/2010/main" val="2168001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66319" y="2662184"/>
            <a:ext cx="11459362" cy="3975101"/>
          </a:xfrm>
        </p:spPr>
        <p:txBody>
          <a:bodyPr/>
          <a:lstStyle/>
          <a:p>
            <a:pPr>
              <a:spcBef>
                <a:spcPts val="400"/>
              </a:spcBef>
            </a:pPr>
            <a:r>
              <a:rPr lang="en-IE" dirty="0"/>
              <a:t>The more narrow you can define your target market, the better. This process is known as creating a niche and is key to success for even the biggest companies.  There are two basic markets you can sell to: consumer (B2C) and business (B2B).  </a:t>
            </a:r>
            <a:r>
              <a:rPr lang="en-IE" dirty="0">
                <a:hlinkClick r:id="rId2"/>
              </a:rPr>
              <a:t>Lynda Falkenstein</a:t>
            </a:r>
            <a:r>
              <a:rPr lang="en-IE" dirty="0"/>
              <a:t> promotes a seven-step process, five of which are relevant to us:</a:t>
            </a:r>
          </a:p>
          <a:p>
            <a:pPr>
              <a:spcBef>
                <a:spcPts val="400"/>
              </a:spcBef>
            </a:pPr>
            <a:endParaRPr lang="en-IE" sz="1000" dirty="0"/>
          </a:p>
          <a:p>
            <a:pPr marL="457200" indent="-457200">
              <a:spcBef>
                <a:spcPts val="400"/>
              </a:spcBef>
              <a:buAutoNum type="arabicPeriod"/>
            </a:pPr>
            <a:r>
              <a:rPr lang="en-IE" sz="2800" b="1" dirty="0">
                <a:solidFill>
                  <a:srgbClr val="10B1A2"/>
                </a:solidFill>
              </a:rPr>
              <a:t>Make a wish list</a:t>
            </a:r>
          </a:p>
          <a:p>
            <a:pPr marL="444500">
              <a:spcBef>
                <a:spcPts val="400"/>
              </a:spcBef>
            </a:pPr>
            <a:r>
              <a:rPr lang="en-IE" dirty="0"/>
              <a:t>With whom do you want to do business? Be as specific as you can: Identify the geographic range and the types of businesses or customers you want your business to target. If you don't know whom you want to do business with, you can't make contact. "You must recognize that you can't do business with everybody," cautions Falkenstein. Otherwise, you risk exhausting yourself and confusing your customers.</a:t>
            </a:r>
          </a:p>
          <a:p>
            <a:pPr>
              <a:spcBef>
                <a:spcPts val="400"/>
              </a:spcBef>
            </a:pPr>
            <a:endParaRPr lang="en-IE" dirty="0"/>
          </a:p>
          <a:p>
            <a:pPr>
              <a:spcBef>
                <a:spcPts val="400"/>
              </a:spcBef>
            </a:pPr>
            <a:endParaRPr lang="en-US" dirty="0"/>
          </a:p>
        </p:txBody>
      </p:sp>
      <p:sp>
        <p:nvSpPr>
          <p:cNvPr id="6" name="Rectangle 5">
            <a:extLst>
              <a:ext uri="{FF2B5EF4-FFF2-40B4-BE49-F238E27FC236}">
                <a16:creationId xmlns:a16="http://schemas.microsoft.com/office/drawing/2014/main" id="{D36DB7A9-9E62-4AA6-86FC-15DE9C290C2D}"/>
              </a:ext>
            </a:extLst>
          </p:cNvPr>
          <p:cNvSpPr/>
          <p:nvPr/>
        </p:nvSpPr>
        <p:spPr>
          <a:xfrm>
            <a:off x="3699642" y="678030"/>
            <a:ext cx="8429296"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in identifying/defining your </a:t>
            </a:r>
          </a:p>
          <a:p>
            <a:pPr>
              <a:spcBef>
                <a:spcPts val="300"/>
              </a:spcBef>
            </a:pPr>
            <a:r>
              <a:rPr lang="en-IE" sz="3200" dirty="0">
                <a:solidFill>
                  <a:schemeClr val="bg1"/>
                </a:solidFill>
              </a:rPr>
              <a:t>target market </a:t>
            </a:r>
          </a:p>
        </p:txBody>
      </p:sp>
    </p:spTree>
    <p:extLst>
      <p:ext uri="{BB962C8B-B14F-4D97-AF65-F5344CB8AC3E}">
        <p14:creationId xmlns:p14="http://schemas.microsoft.com/office/powerpoint/2010/main" val="2066195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98797" y="2033322"/>
            <a:ext cx="8876431" cy="3975101"/>
          </a:xfrm>
        </p:spPr>
        <p:txBody>
          <a:bodyPr/>
          <a:lstStyle/>
          <a:p>
            <a:pPr marL="457200" indent="-457200">
              <a:spcBef>
                <a:spcPts val="400"/>
              </a:spcBef>
              <a:buFont typeface="+mj-lt"/>
              <a:buAutoNum type="arabicPeriod" startAt="2"/>
              <a:tabLst>
                <a:tab pos="798513" algn="l"/>
              </a:tabLst>
            </a:pPr>
            <a:r>
              <a:rPr lang="en-IE" sz="2800" b="1" dirty="0">
                <a:solidFill>
                  <a:srgbClr val="10B1A2"/>
                </a:solidFill>
              </a:rPr>
              <a:t>Focus</a:t>
            </a:r>
            <a:br>
              <a:rPr lang="en-IE" dirty="0"/>
            </a:br>
            <a:r>
              <a:rPr lang="en-IE" dirty="0"/>
              <a:t>Clarify what you want to sell, remembering:             </a:t>
            </a:r>
          </a:p>
          <a:p>
            <a:pPr marL="457200" indent="-457200">
              <a:spcBef>
                <a:spcPts val="400"/>
              </a:spcBef>
              <a:buAutoNum type="alphaLcParenR"/>
              <a:tabLst>
                <a:tab pos="798513" algn="l"/>
              </a:tabLst>
            </a:pPr>
            <a:r>
              <a:rPr lang="en-IE" dirty="0"/>
              <a:t>You can't be all things to all people and                   </a:t>
            </a:r>
          </a:p>
          <a:p>
            <a:pPr marL="457200" indent="-457200">
              <a:spcBef>
                <a:spcPts val="400"/>
              </a:spcBef>
              <a:buAutoNum type="alphaLcParenR"/>
              <a:tabLst>
                <a:tab pos="798513" algn="l"/>
              </a:tabLst>
            </a:pPr>
            <a:r>
              <a:rPr lang="en-IE" dirty="0"/>
              <a:t>"smaller is bigger." To begin this focusing process, Falkenstein suggests using these techniques to help you:</a:t>
            </a:r>
          </a:p>
          <a:p>
            <a:pPr marL="822325" lvl="1" indent="-365125" algn="l">
              <a:spcBef>
                <a:spcPts val="400"/>
              </a:spcBef>
              <a:buClr>
                <a:srgbClr val="E95273"/>
              </a:buClr>
              <a:buFont typeface="Arial" charset="0"/>
              <a:buChar char="•"/>
            </a:pPr>
            <a:r>
              <a:rPr lang="en-IE" dirty="0"/>
              <a:t>Make a list of what you do best and the skills implicit in each of them.  List your achievements.</a:t>
            </a:r>
          </a:p>
          <a:p>
            <a:pPr marL="822325" lvl="1" indent="-365125" algn="l">
              <a:spcBef>
                <a:spcPts val="400"/>
              </a:spcBef>
              <a:buClr>
                <a:srgbClr val="E95273"/>
              </a:buClr>
              <a:buFont typeface="Arial" charset="0"/>
              <a:buChar char="•"/>
            </a:pPr>
            <a:r>
              <a:rPr lang="en-IE" dirty="0"/>
              <a:t>Identify the important lessons you have learned in life.</a:t>
            </a:r>
          </a:p>
          <a:p>
            <a:pPr marL="822325" lvl="1" indent="-365125" algn="l">
              <a:spcBef>
                <a:spcPts val="400"/>
              </a:spcBef>
              <a:buClr>
                <a:srgbClr val="E95273"/>
              </a:buClr>
              <a:buFont typeface="Arial" charset="0"/>
              <a:buChar char="•"/>
            </a:pPr>
            <a:r>
              <a:rPr lang="en-IE" dirty="0"/>
              <a:t>Look for patterns that reveal your approach to resolving problems.</a:t>
            </a:r>
          </a:p>
          <a:p>
            <a:pPr marL="822325" lvl="1" indent="-365125" algn="l">
              <a:spcBef>
                <a:spcPts val="400"/>
              </a:spcBef>
              <a:buClr>
                <a:srgbClr val="E95273"/>
              </a:buClr>
              <a:buFont typeface="Arial" charset="0"/>
              <a:buChar char="•"/>
            </a:pPr>
            <a:r>
              <a:rPr lang="en-IE" dirty="0"/>
              <a:t>Your niche should arise naturally from your interests and experience. </a:t>
            </a:r>
          </a:p>
          <a:p>
            <a:pPr>
              <a:spcBef>
                <a:spcPts val="400"/>
              </a:spcBef>
            </a:pPr>
            <a:endParaRPr lang="en-US" dirty="0"/>
          </a:p>
        </p:txBody>
      </p:sp>
      <p:pic>
        <p:nvPicPr>
          <p:cNvPr id="9" name="Picture Placeholder 8"/>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14657" r="14657"/>
          <a:stretch>
            <a:fillRect/>
          </a:stretch>
        </p:blipFill>
        <p:spPr>
          <a:xfrm>
            <a:off x="9086850" y="3085050"/>
            <a:ext cx="2492753" cy="3526493"/>
          </a:xfrm>
        </p:spPr>
      </p:pic>
      <p:sp>
        <p:nvSpPr>
          <p:cNvPr id="3" name="Text Placeholder 2">
            <a:extLst>
              <a:ext uri="{FF2B5EF4-FFF2-40B4-BE49-F238E27FC236}">
                <a16:creationId xmlns:a16="http://schemas.microsoft.com/office/drawing/2014/main" id="{6DDDFCBA-39AC-4FCC-BE9F-056D1FE01378}"/>
              </a:ext>
            </a:extLst>
          </p:cNvPr>
          <p:cNvSpPr>
            <a:spLocks noGrp="1"/>
          </p:cNvSpPr>
          <p:nvPr>
            <p:ph type="body" sz="quarter" idx="13"/>
          </p:nvPr>
        </p:nvSpPr>
        <p:spPr/>
        <p:txBody>
          <a:bodyPr/>
          <a:lstStyle/>
          <a:p>
            <a:endParaRPr lang="en-IE"/>
          </a:p>
        </p:txBody>
      </p:sp>
      <p:sp>
        <p:nvSpPr>
          <p:cNvPr id="7" name="Rectangle 6">
            <a:extLst>
              <a:ext uri="{FF2B5EF4-FFF2-40B4-BE49-F238E27FC236}">
                <a16:creationId xmlns:a16="http://schemas.microsoft.com/office/drawing/2014/main" id="{2A716CA1-5468-4A91-BA85-6B327E531055}"/>
              </a:ext>
            </a:extLst>
          </p:cNvPr>
          <p:cNvSpPr/>
          <p:nvPr/>
        </p:nvSpPr>
        <p:spPr>
          <a:xfrm>
            <a:off x="498797" y="573547"/>
            <a:ext cx="8109175"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in identifying/defining your </a:t>
            </a:r>
          </a:p>
          <a:p>
            <a:pPr>
              <a:spcBef>
                <a:spcPts val="300"/>
              </a:spcBef>
            </a:pPr>
            <a:r>
              <a:rPr lang="en-IE" sz="3200" dirty="0">
                <a:solidFill>
                  <a:schemeClr val="bg1"/>
                </a:solidFill>
              </a:rPr>
              <a:t>target market </a:t>
            </a:r>
          </a:p>
        </p:txBody>
      </p:sp>
    </p:spTree>
    <p:extLst>
      <p:ext uri="{BB962C8B-B14F-4D97-AF65-F5344CB8AC3E}">
        <p14:creationId xmlns:p14="http://schemas.microsoft.com/office/powerpoint/2010/main" val="173265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3791825" y="2117448"/>
            <a:ext cx="7777248" cy="3975101"/>
          </a:xfrm>
        </p:spPr>
        <p:txBody>
          <a:bodyPr/>
          <a:lstStyle/>
          <a:p>
            <a:pPr marL="444500" indent="-444500">
              <a:buClr>
                <a:srgbClr val="E95273"/>
              </a:buClr>
              <a:buFont typeface="+mj-lt"/>
              <a:buAutoNum type="arabicPeriod" startAt="3"/>
            </a:pPr>
            <a:r>
              <a:rPr lang="en-IE" sz="2800" b="1" dirty="0">
                <a:solidFill>
                  <a:srgbClr val="10B1A2"/>
                </a:solidFill>
              </a:rPr>
              <a:t>Describe the customer's worldview</a:t>
            </a:r>
          </a:p>
          <a:p>
            <a:pPr marL="444500" indent="-444500"/>
            <a:br>
              <a:rPr lang="en-IE" dirty="0"/>
            </a:br>
            <a:r>
              <a:rPr lang="en-IE" dirty="0"/>
              <a:t>A successful business uses what Falkenstein calls the Platinum Rule: "Do unto others as they would do unto themselves." </a:t>
            </a:r>
          </a:p>
          <a:p>
            <a:pPr marL="444500" indent="-444500"/>
            <a:endParaRPr lang="en-IE" sz="100" dirty="0"/>
          </a:p>
          <a:p>
            <a:pPr marL="444500"/>
            <a:r>
              <a:rPr lang="en-IE" dirty="0"/>
              <a:t>When you look at the world from your prospective customers' perspective, you can identify their needs or wants. The best way to do this is to talk to prospective customers and identify their main concerns.</a:t>
            </a:r>
          </a:p>
          <a:p>
            <a:endParaRPr lang="en-US" dirty="0"/>
          </a:p>
        </p:txBody>
      </p:sp>
      <p:sp>
        <p:nvSpPr>
          <p:cNvPr id="3" name="Text Placeholder 2">
            <a:extLst>
              <a:ext uri="{FF2B5EF4-FFF2-40B4-BE49-F238E27FC236}">
                <a16:creationId xmlns:a16="http://schemas.microsoft.com/office/drawing/2014/main" id="{D685F36E-F4FA-41D3-BBCB-AB2F9C064C29}"/>
              </a:ext>
            </a:extLst>
          </p:cNvPr>
          <p:cNvSpPr>
            <a:spLocks noGrp="1"/>
          </p:cNvSpPr>
          <p:nvPr>
            <p:ph type="body" sz="quarter" idx="13"/>
          </p:nvPr>
        </p:nvSpPr>
        <p:spPr/>
        <p:txBody>
          <a:bodyPr/>
          <a:lstStyle/>
          <a:p>
            <a:endParaRPr lang="en-IE"/>
          </a:p>
        </p:txBody>
      </p:sp>
      <p:sp>
        <p:nvSpPr>
          <p:cNvPr id="8" name="Rectangle 7">
            <a:extLst>
              <a:ext uri="{FF2B5EF4-FFF2-40B4-BE49-F238E27FC236}">
                <a16:creationId xmlns:a16="http://schemas.microsoft.com/office/drawing/2014/main" id="{4A95234F-4D88-4A32-8E05-579FE5F0CF72}"/>
              </a:ext>
            </a:extLst>
          </p:cNvPr>
          <p:cNvSpPr/>
          <p:nvPr/>
        </p:nvSpPr>
        <p:spPr>
          <a:xfrm>
            <a:off x="3699642" y="678030"/>
            <a:ext cx="8429296"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in identifying/defining your </a:t>
            </a:r>
          </a:p>
          <a:p>
            <a:pPr>
              <a:spcBef>
                <a:spcPts val="300"/>
              </a:spcBef>
            </a:pPr>
            <a:r>
              <a:rPr lang="en-IE" sz="3200" dirty="0">
                <a:solidFill>
                  <a:schemeClr val="bg1"/>
                </a:solidFill>
              </a:rPr>
              <a:t>target market </a:t>
            </a:r>
          </a:p>
        </p:txBody>
      </p:sp>
      <p:pic>
        <p:nvPicPr>
          <p:cNvPr id="7" name="Picture 6">
            <a:extLst>
              <a:ext uri="{FF2B5EF4-FFF2-40B4-BE49-F238E27FC236}">
                <a16:creationId xmlns:a16="http://schemas.microsoft.com/office/drawing/2014/main" id="{ABD376D1-B659-42C8-8E44-A241BD53AA7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210207" y="3104684"/>
            <a:ext cx="3840587" cy="2560391"/>
          </a:xfrm>
          <a:prstGeom prst="rect">
            <a:avLst/>
          </a:prstGeom>
        </p:spPr>
      </p:pic>
    </p:spTree>
    <p:extLst>
      <p:ext uri="{BB962C8B-B14F-4D97-AF65-F5344CB8AC3E}">
        <p14:creationId xmlns:p14="http://schemas.microsoft.com/office/powerpoint/2010/main" val="214283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5"/>
          <p:cNvSpPr>
            <a:spLocks noGrp="1"/>
          </p:cNvSpPr>
          <p:nvPr>
            <p:ph type="body" sz="quarter" idx="14"/>
          </p:nvPr>
        </p:nvSpPr>
        <p:spPr>
          <a:xfrm>
            <a:off x="239978" y="2024933"/>
            <a:ext cx="9063413" cy="3975101"/>
          </a:xfrm>
        </p:spPr>
        <p:txBody>
          <a:bodyPr/>
          <a:lstStyle/>
          <a:p>
            <a:pPr marL="457200" indent="-457200">
              <a:buFont typeface="+mj-lt"/>
              <a:buAutoNum type="arabicPeriod" startAt="4"/>
            </a:pPr>
            <a:r>
              <a:rPr lang="en-IE" sz="2800" b="1" dirty="0">
                <a:solidFill>
                  <a:srgbClr val="10B1A2"/>
                </a:solidFill>
              </a:rPr>
              <a:t>Synthesize</a:t>
            </a:r>
            <a:br>
              <a:rPr lang="en-IE" dirty="0"/>
            </a:br>
            <a:r>
              <a:rPr lang="en-IE" dirty="0"/>
              <a:t>At this stage, your niche target market  should begin to take shape as your ideas and the client's needs coalesce to create something new. A good niche market product has five qualities:</a:t>
            </a:r>
          </a:p>
          <a:p>
            <a:pPr marL="839787" indent="-342900">
              <a:buClr>
                <a:srgbClr val="E95273"/>
              </a:buClr>
              <a:buFont typeface="Arial" charset="0"/>
              <a:buChar char="•"/>
            </a:pPr>
            <a:r>
              <a:rPr lang="en-IE" dirty="0"/>
              <a:t>It takes you where you want to go - in other words, it conforms to your long-term vision.</a:t>
            </a:r>
          </a:p>
          <a:p>
            <a:pPr marL="839787" indent="-342900">
              <a:buClr>
                <a:srgbClr val="E95273"/>
              </a:buClr>
              <a:buFont typeface="Arial" charset="0"/>
              <a:buChar char="•"/>
            </a:pPr>
            <a:r>
              <a:rPr lang="en-IE" dirty="0"/>
              <a:t>Somebody else wants it – namely your customers.</a:t>
            </a:r>
          </a:p>
          <a:p>
            <a:pPr marL="839787" indent="-342900">
              <a:buClr>
                <a:srgbClr val="E95273"/>
              </a:buClr>
              <a:buFont typeface="Arial" charset="0"/>
              <a:buChar char="•"/>
            </a:pPr>
            <a:r>
              <a:rPr lang="en-IE" dirty="0"/>
              <a:t>It's carefully planned</a:t>
            </a:r>
          </a:p>
          <a:p>
            <a:pPr marL="839787" indent="-342900">
              <a:buClr>
                <a:srgbClr val="E95273"/>
              </a:buClr>
              <a:buFont typeface="Arial" charset="0"/>
              <a:buChar char="•"/>
            </a:pPr>
            <a:r>
              <a:rPr lang="en-IE" dirty="0"/>
              <a:t>It's one-of-a-kind, the "only game in town."</a:t>
            </a:r>
          </a:p>
          <a:p>
            <a:pPr marL="839787" indent="-342900">
              <a:buClr>
                <a:srgbClr val="E95273"/>
              </a:buClr>
              <a:buFont typeface="Arial" charset="0"/>
              <a:buChar char="•"/>
            </a:pPr>
            <a:r>
              <a:rPr lang="en-IE" dirty="0"/>
              <a:t>It evolves, allowing you to develop different profit centres and still retain the core business, thus ensuring long-term success</a:t>
            </a:r>
          </a:p>
        </p:txBody>
      </p:sp>
      <p:sp>
        <p:nvSpPr>
          <p:cNvPr id="4" name="Text Placeholder 3">
            <a:extLst>
              <a:ext uri="{FF2B5EF4-FFF2-40B4-BE49-F238E27FC236}">
                <a16:creationId xmlns:a16="http://schemas.microsoft.com/office/drawing/2014/main" id="{295389E0-3CD5-42B3-9788-1856AFF049E2}"/>
              </a:ext>
            </a:extLst>
          </p:cNvPr>
          <p:cNvSpPr>
            <a:spLocks noGrp="1"/>
          </p:cNvSpPr>
          <p:nvPr>
            <p:ph type="body" sz="quarter" idx="13"/>
          </p:nvPr>
        </p:nvSpPr>
        <p:spPr/>
        <p:txBody>
          <a:bodyPr/>
          <a:lstStyle/>
          <a:p>
            <a:endParaRPr lang="en-IE"/>
          </a:p>
        </p:txBody>
      </p:sp>
      <p:sp>
        <p:nvSpPr>
          <p:cNvPr id="7" name="Rectangle 6">
            <a:extLst>
              <a:ext uri="{FF2B5EF4-FFF2-40B4-BE49-F238E27FC236}">
                <a16:creationId xmlns:a16="http://schemas.microsoft.com/office/drawing/2014/main" id="{836BE704-E56E-42EC-ACDF-E3B50047A634}"/>
              </a:ext>
            </a:extLst>
          </p:cNvPr>
          <p:cNvSpPr/>
          <p:nvPr/>
        </p:nvSpPr>
        <p:spPr>
          <a:xfrm>
            <a:off x="239978" y="636609"/>
            <a:ext cx="8429296"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in identifying/defining your </a:t>
            </a:r>
          </a:p>
          <a:p>
            <a:pPr>
              <a:spcBef>
                <a:spcPts val="300"/>
              </a:spcBef>
            </a:pPr>
            <a:r>
              <a:rPr lang="en-IE" sz="3200" dirty="0">
                <a:solidFill>
                  <a:schemeClr val="bg1"/>
                </a:solidFill>
              </a:rPr>
              <a:t>target market </a:t>
            </a:r>
          </a:p>
        </p:txBody>
      </p:sp>
      <p:pic>
        <p:nvPicPr>
          <p:cNvPr id="8" name="Picture 7" descr="A picture containing toiletry&#10;&#10;Description automatically generated">
            <a:extLst>
              <a:ext uri="{FF2B5EF4-FFF2-40B4-BE49-F238E27FC236}">
                <a16:creationId xmlns:a16="http://schemas.microsoft.com/office/drawing/2014/main" id="{2C865FC8-F461-4D78-B7E6-83B3409AC084}"/>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215490" y="3424902"/>
            <a:ext cx="2597939" cy="247843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Placeholder 5"/>
          <p:cNvSpPr>
            <a:spLocks noGrp="1"/>
          </p:cNvSpPr>
          <p:nvPr>
            <p:ph type="body" sz="quarter" idx="14"/>
          </p:nvPr>
        </p:nvSpPr>
        <p:spPr>
          <a:xfrm>
            <a:off x="239979" y="2024933"/>
            <a:ext cx="7064712" cy="3975101"/>
          </a:xfrm>
        </p:spPr>
        <p:txBody>
          <a:bodyPr/>
          <a:lstStyle/>
          <a:p>
            <a:pPr marL="457200" indent="-457200">
              <a:buClr>
                <a:srgbClr val="10B1A2"/>
              </a:buClr>
              <a:buFont typeface="+mj-lt"/>
              <a:buAutoNum type="arabicPeriod" startAt="5"/>
            </a:pPr>
            <a:r>
              <a:rPr lang="en-IE" sz="2800" b="1" dirty="0">
                <a:solidFill>
                  <a:srgbClr val="10B1A2"/>
                </a:solidFill>
              </a:rPr>
              <a:t>Evaluate</a:t>
            </a:r>
          </a:p>
          <a:p>
            <a:pPr marL="444500" indent="-444500">
              <a:spcBef>
                <a:spcPts val="0"/>
              </a:spcBef>
              <a:buClr>
                <a:srgbClr val="E95273"/>
              </a:buClr>
            </a:pPr>
            <a:br>
              <a:rPr lang="en-IE" dirty="0"/>
            </a:br>
            <a:r>
              <a:rPr lang="en-IE" dirty="0"/>
              <a:t>Now it's time to evaluate your proposed product or service against the five criteria in Step 4. </a:t>
            </a:r>
            <a:br>
              <a:rPr lang="en-IE" dirty="0"/>
            </a:br>
            <a:br>
              <a:rPr lang="en-IE" dirty="0"/>
            </a:br>
            <a:r>
              <a:rPr lang="en-IE" dirty="0"/>
              <a:t>Perhaps you'll find that the niche you had in mind requires more development resources than you're ready for. That means it doesn't fulfil one of the aforementioned criteria. </a:t>
            </a:r>
            <a:br>
              <a:rPr lang="en-IE" dirty="0"/>
            </a:br>
            <a:br>
              <a:rPr lang="en-IE" dirty="0"/>
            </a:br>
            <a:r>
              <a:rPr lang="en-IE" dirty="0"/>
              <a:t>Scrap it, and move on to the next idea</a:t>
            </a:r>
            <a:endParaRPr lang="en-IE" b="1" dirty="0">
              <a:solidFill>
                <a:srgbClr val="E95273"/>
              </a:solidFill>
            </a:endParaRPr>
          </a:p>
          <a:p>
            <a:endParaRPr lang="en-IE" dirty="0"/>
          </a:p>
        </p:txBody>
      </p:sp>
      <p:sp>
        <p:nvSpPr>
          <p:cNvPr id="4" name="Text Placeholder 3">
            <a:extLst>
              <a:ext uri="{FF2B5EF4-FFF2-40B4-BE49-F238E27FC236}">
                <a16:creationId xmlns:a16="http://schemas.microsoft.com/office/drawing/2014/main" id="{295389E0-3CD5-42B3-9788-1856AFF049E2}"/>
              </a:ext>
            </a:extLst>
          </p:cNvPr>
          <p:cNvSpPr>
            <a:spLocks noGrp="1"/>
          </p:cNvSpPr>
          <p:nvPr>
            <p:ph type="body" sz="quarter" idx="13"/>
          </p:nvPr>
        </p:nvSpPr>
        <p:spPr/>
        <p:txBody>
          <a:bodyPr/>
          <a:lstStyle/>
          <a:p>
            <a:endParaRPr lang="en-IE"/>
          </a:p>
        </p:txBody>
      </p:sp>
      <p:sp>
        <p:nvSpPr>
          <p:cNvPr id="7" name="Rectangle 6">
            <a:extLst>
              <a:ext uri="{FF2B5EF4-FFF2-40B4-BE49-F238E27FC236}">
                <a16:creationId xmlns:a16="http://schemas.microsoft.com/office/drawing/2014/main" id="{836BE704-E56E-42EC-ACDF-E3B50047A634}"/>
              </a:ext>
            </a:extLst>
          </p:cNvPr>
          <p:cNvSpPr/>
          <p:nvPr/>
        </p:nvSpPr>
        <p:spPr>
          <a:xfrm>
            <a:off x="239978" y="636609"/>
            <a:ext cx="8429296"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in identifying/defining your </a:t>
            </a:r>
          </a:p>
          <a:p>
            <a:pPr>
              <a:spcBef>
                <a:spcPts val="300"/>
              </a:spcBef>
            </a:pPr>
            <a:r>
              <a:rPr lang="en-IE" sz="3200" dirty="0">
                <a:solidFill>
                  <a:schemeClr val="bg1"/>
                </a:solidFill>
              </a:rPr>
              <a:t>target market </a:t>
            </a:r>
          </a:p>
        </p:txBody>
      </p:sp>
      <p:pic>
        <p:nvPicPr>
          <p:cNvPr id="5" name="Picture 4" descr="A picture containing drawing&#10;&#10;Description automatically generated">
            <a:extLst>
              <a:ext uri="{FF2B5EF4-FFF2-40B4-BE49-F238E27FC236}">
                <a16:creationId xmlns:a16="http://schemas.microsoft.com/office/drawing/2014/main" id="{4D9BBD30-C070-4C9B-B786-FF130078C9B0}"/>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7691335" y="3048000"/>
            <a:ext cx="4174843" cy="3065900"/>
          </a:xfrm>
          <a:prstGeom prst="rect">
            <a:avLst/>
          </a:prstGeom>
        </p:spPr>
      </p:pic>
    </p:spTree>
    <p:extLst>
      <p:ext uri="{BB962C8B-B14F-4D97-AF65-F5344CB8AC3E}">
        <p14:creationId xmlns:p14="http://schemas.microsoft.com/office/powerpoint/2010/main" val="243188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4FD3673-1E4E-4F3B-93D4-7557F65BF378}"/>
              </a:ext>
            </a:extLst>
          </p:cNvPr>
          <p:cNvSpPr>
            <a:spLocks noGrp="1"/>
          </p:cNvSpPr>
          <p:nvPr>
            <p:ph type="body" sz="quarter" idx="15"/>
          </p:nvPr>
        </p:nvSpPr>
        <p:spPr>
          <a:xfrm>
            <a:off x="3801260" y="2107839"/>
            <a:ext cx="4025668" cy="3960000"/>
          </a:xfrm>
        </p:spPr>
        <p:txBody>
          <a:bodyPr/>
          <a:lstStyle/>
          <a:p>
            <a:pPr marL="342900" indent="-342900">
              <a:spcBef>
                <a:spcPts val="400"/>
              </a:spcBef>
              <a:buClr>
                <a:srgbClr val="E95273"/>
              </a:buClr>
              <a:buFont typeface="Arial" charset="0"/>
              <a:buChar char="•"/>
            </a:pPr>
            <a:r>
              <a:rPr lang="en-IE" dirty="0"/>
              <a:t>Assessment as to whether a target audience is appropriate for your product</a:t>
            </a:r>
          </a:p>
          <a:p>
            <a:pPr marL="342900" indent="-342900">
              <a:spcBef>
                <a:spcPts val="400"/>
              </a:spcBef>
              <a:buClr>
                <a:srgbClr val="E95273"/>
              </a:buClr>
              <a:buFont typeface="Arial" charset="0"/>
              <a:buChar char="•"/>
            </a:pPr>
            <a:r>
              <a:rPr lang="en-IE" dirty="0"/>
              <a:t>A test for your positioning</a:t>
            </a:r>
          </a:p>
          <a:p>
            <a:pPr marL="342900" indent="-342900">
              <a:spcBef>
                <a:spcPts val="400"/>
              </a:spcBef>
              <a:buClr>
                <a:srgbClr val="E95273"/>
              </a:buClr>
              <a:buFont typeface="Arial" charset="0"/>
              <a:buChar char="•"/>
            </a:pPr>
            <a:r>
              <a:rPr lang="en-IE" dirty="0"/>
              <a:t>A way to generate new ideas for positioning</a:t>
            </a:r>
          </a:p>
          <a:p>
            <a:pPr marL="342900" indent="-342900">
              <a:spcBef>
                <a:spcPts val="400"/>
              </a:spcBef>
              <a:buClr>
                <a:srgbClr val="E95273"/>
              </a:buClr>
              <a:buFont typeface="Arial" charset="0"/>
              <a:buChar char="•"/>
            </a:pPr>
            <a:r>
              <a:rPr lang="en-IE" dirty="0"/>
              <a:t>A test to see if your product provides real value for the target market</a:t>
            </a:r>
          </a:p>
          <a:p>
            <a:endParaRPr lang="en-IE" dirty="0"/>
          </a:p>
        </p:txBody>
      </p:sp>
      <p:sp>
        <p:nvSpPr>
          <p:cNvPr id="7" name="Text Placeholder 6">
            <a:extLst>
              <a:ext uri="{FF2B5EF4-FFF2-40B4-BE49-F238E27FC236}">
                <a16:creationId xmlns:a16="http://schemas.microsoft.com/office/drawing/2014/main" id="{BE97EFD7-141C-416D-8658-E5F93665ECB6}"/>
              </a:ext>
            </a:extLst>
          </p:cNvPr>
          <p:cNvSpPr>
            <a:spLocks noGrp="1"/>
          </p:cNvSpPr>
          <p:nvPr>
            <p:ph type="body" sz="quarter" idx="16"/>
          </p:nvPr>
        </p:nvSpPr>
        <p:spPr/>
        <p:txBody>
          <a:bodyPr/>
          <a:lstStyle/>
          <a:p>
            <a:pPr marL="342900" indent="-342900">
              <a:spcBef>
                <a:spcPts val="400"/>
              </a:spcBef>
              <a:buClr>
                <a:srgbClr val="E95273"/>
              </a:buClr>
              <a:buFont typeface="Arial" charset="0"/>
              <a:buChar char="•"/>
            </a:pPr>
            <a:r>
              <a:rPr lang="en-IE" dirty="0"/>
              <a:t>A way to learn new value statements</a:t>
            </a:r>
          </a:p>
          <a:p>
            <a:pPr marL="342900" indent="-342900">
              <a:spcBef>
                <a:spcPts val="400"/>
              </a:spcBef>
              <a:buClr>
                <a:srgbClr val="E95273"/>
              </a:buClr>
              <a:buFont typeface="Arial" charset="0"/>
              <a:buChar char="•"/>
            </a:pPr>
            <a:r>
              <a:rPr lang="en-IE" dirty="0"/>
              <a:t>A deeper understanding of your target market</a:t>
            </a:r>
          </a:p>
          <a:p>
            <a:pPr marL="342900" indent="-342900">
              <a:spcBef>
                <a:spcPts val="400"/>
              </a:spcBef>
              <a:buClr>
                <a:srgbClr val="E95273"/>
              </a:buClr>
              <a:buFont typeface="Arial" charset="0"/>
              <a:buChar char="•"/>
            </a:pPr>
            <a:r>
              <a:rPr lang="en-IE" dirty="0"/>
              <a:t>An better understanding of your target market's purchase behaviour</a:t>
            </a:r>
          </a:p>
          <a:p>
            <a:endParaRPr lang="en-IE" dirty="0"/>
          </a:p>
        </p:txBody>
      </p:sp>
      <p:sp>
        <p:nvSpPr>
          <p:cNvPr id="8" name="Text Placeholder 4">
            <a:extLst>
              <a:ext uri="{FF2B5EF4-FFF2-40B4-BE49-F238E27FC236}">
                <a16:creationId xmlns:a16="http://schemas.microsoft.com/office/drawing/2014/main" id="{5FEFFE66-E016-48AA-A339-ABD30C6280D2}"/>
              </a:ext>
            </a:extLst>
          </p:cNvPr>
          <p:cNvSpPr txBox="1">
            <a:spLocks/>
          </p:cNvSpPr>
          <p:nvPr/>
        </p:nvSpPr>
        <p:spPr>
          <a:xfrm>
            <a:off x="208457" y="2833105"/>
            <a:ext cx="3375571" cy="3840963"/>
          </a:xfrm>
          <a:prstGeom prst="rect">
            <a:avLst/>
          </a:prstGeom>
          <a:solidFill>
            <a:srgbClr val="CEDA29"/>
          </a:solidFill>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400" dirty="0">
                <a:solidFill>
                  <a:srgbClr val="6D6E6C"/>
                </a:solidFill>
              </a:rPr>
              <a:t>Market validation is a series of interviews of people in your target market. These interviews are used to test  your product concept against your potential target market niche.  </a:t>
            </a:r>
          </a:p>
          <a:p>
            <a:r>
              <a:rPr lang="en-IE" sz="2400" dirty="0">
                <a:solidFill>
                  <a:srgbClr val="6D6E6C"/>
                </a:solidFill>
              </a:rPr>
              <a:t>The </a:t>
            </a:r>
            <a:r>
              <a:rPr lang="en-IE" sz="2400" b="1" dirty="0">
                <a:solidFill>
                  <a:srgbClr val="E63275"/>
                </a:solidFill>
              </a:rPr>
              <a:t>advantages</a:t>
            </a:r>
            <a:r>
              <a:rPr lang="en-IE" sz="2400" dirty="0">
                <a:solidFill>
                  <a:srgbClr val="6D6E6C"/>
                </a:solidFill>
              </a:rPr>
              <a:t> of performing market validation are:</a:t>
            </a:r>
          </a:p>
        </p:txBody>
      </p:sp>
      <p:sp>
        <p:nvSpPr>
          <p:cNvPr id="9" name="Rectangle 8">
            <a:extLst>
              <a:ext uri="{FF2B5EF4-FFF2-40B4-BE49-F238E27FC236}">
                <a16:creationId xmlns:a16="http://schemas.microsoft.com/office/drawing/2014/main" id="{4C58D18B-B66D-40F7-855F-9AB1FBB8FF8D}"/>
              </a:ext>
            </a:extLst>
          </p:cNvPr>
          <p:cNvSpPr/>
          <p:nvPr/>
        </p:nvSpPr>
        <p:spPr>
          <a:xfrm>
            <a:off x="3801260" y="578774"/>
            <a:ext cx="8429296"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when testing target</a:t>
            </a:r>
          </a:p>
          <a:p>
            <a:pPr>
              <a:spcBef>
                <a:spcPts val="300"/>
              </a:spcBef>
            </a:pPr>
            <a:r>
              <a:rPr lang="en-IE" sz="3200" dirty="0">
                <a:solidFill>
                  <a:schemeClr val="bg1"/>
                </a:solidFill>
              </a:rPr>
              <a:t> market validations</a:t>
            </a:r>
          </a:p>
        </p:txBody>
      </p:sp>
    </p:spTree>
    <p:extLst>
      <p:ext uri="{BB962C8B-B14F-4D97-AF65-F5344CB8AC3E}">
        <p14:creationId xmlns:p14="http://schemas.microsoft.com/office/powerpoint/2010/main" val="1078187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rtlCol="0"/>
          <a:lstStyle/>
          <a:p>
            <a:r>
              <a:rPr lang="en-IE" dirty="0">
                <a:hlinkClick r:id="rId2"/>
              </a:rPr>
              <a:t>Barbara Tallent </a:t>
            </a:r>
            <a:r>
              <a:rPr lang="en-IE" dirty="0"/>
              <a:t>is an authority in this area.  As a guide, if you are testing a consumer product, you may want hundreds of interviews. </a:t>
            </a:r>
          </a:p>
          <a:p>
            <a:r>
              <a:rPr lang="en-IE" dirty="0"/>
              <a:t>If you are creating/offering a business-to-business product, you can often get a good market validation out of 20-30 interviews. </a:t>
            </a:r>
          </a:p>
          <a:p>
            <a:r>
              <a:rPr lang="en-IE" b="1" dirty="0">
                <a:solidFill>
                  <a:srgbClr val="E95273"/>
                </a:solidFill>
              </a:rPr>
              <a:t>Barbara’s TIP: </a:t>
            </a:r>
            <a:r>
              <a:rPr lang="en-IE" dirty="0"/>
              <a:t>Pick the number of interviews that you want and multiply it by three to get the number of contacts you will need.</a:t>
            </a:r>
          </a:p>
          <a:p>
            <a:endParaRPr lang="en-IE" sz="2000" b="1" dirty="0">
              <a:solidFill>
                <a:srgbClr val="F26942"/>
              </a:solidFill>
            </a:endParaRPr>
          </a:p>
        </p:txBody>
      </p:sp>
      <p:sp>
        <p:nvSpPr>
          <p:cNvPr id="4" name="Text Placeholder 3">
            <a:extLst>
              <a:ext uri="{FF2B5EF4-FFF2-40B4-BE49-F238E27FC236}">
                <a16:creationId xmlns:a16="http://schemas.microsoft.com/office/drawing/2014/main" id="{CF3600DA-78DA-4D37-B6AD-DC35D084BCD9}"/>
              </a:ext>
            </a:extLst>
          </p:cNvPr>
          <p:cNvSpPr>
            <a:spLocks noGrp="1"/>
          </p:cNvSpPr>
          <p:nvPr>
            <p:ph type="body" sz="quarter" idx="13"/>
          </p:nvPr>
        </p:nvSpPr>
        <p:spPr/>
        <p:txBody>
          <a:bodyPr/>
          <a:lstStyle/>
          <a:p>
            <a:endParaRPr lang="en-IE"/>
          </a:p>
        </p:txBody>
      </p:sp>
      <p:sp>
        <p:nvSpPr>
          <p:cNvPr id="7" name="Rectangle 6">
            <a:extLst>
              <a:ext uri="{FF2B5EF4-FFF2-40B4-BE49-F238E27FC236}">
                <a16:creationId xmlns:a16="http://schemas.microsoft.com/office/drawing/2014/main" id="{72AE6E3D-A08F-4273-9509-13C93C4471F0}"/>
              </a:ext>
            </a:extLst>
          </p:cNvPr>
          <p:cNvSpPr/>
          <p:nvPr/>
        </p:nvSpPr>
        <p:spPr>
          <a:xfrm>
            <a:off x="3801260" y="578774"/>
            <a:ext cx="8429296"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when testing target</a:t>
            </a:r>
          </a:p>
          <a:p>
            <a:pPr>
              <a:spcBef>
                <a:spcPts val="300"/>
              </a:spcBef>
            </a:pPr>
            <a:r>
              <a:rPr lang="en-IE" sz="3200" dirty="0">
                <a:solidFill>
                  <a:schemeClr val="bg1"/>
                </a:solidFill>
              </a:rPr>
              <a:t> market validations</a:t>
            </a:r>
          </a:p>
        </p:txBody>
      </p:sp>
      <p:pic>
        <p:nvPicPr>
          <p:cNvPr id="8" name="Picture 7" descr="A picture containing person, table, plate, man&#10;&#10;Description automatically generated">
            <a:extLst>
              <a:ext uri="{FF2B5EF4-FFF2-40B4-BE49-F238E27FC236}">
                <a16:creationId xmlns:a16="http://schemas.microsoft.com/office/drawing/2014/main" id="{D8480AC9-A2C8-4E99-BB22-18CAC234051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706" y="3046028"/>
            <a:ext cx="3592723" cy="24298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99393" y="178676"/>
            <a:ext cx="4240972" cy="1696744"/>
          </a:xfrm>
        </p:spPr>
        <p:txBody>
          <a:bodyPr>
            <a:normAutofit/>
          </a:bodyPr>
          <a:lstStyle/>
          <a:p>
            <a:r>
              <a:rPr lang="en-IE" b="1" dirty="0">
                <a:solidFill>
                  <a:srgbClr val="E63275"/>
                </a:solidFill>
              </a:rPr>
              <a:t>Validating Your Engineering Start Up Idea</a:t>
            </a:r>
          </a:p>
        </p:txBody>
      </p:sp>
      <p:sp>
        <p:nvSpPr>
          <p:cNvPr id="7" name="Text Placeholder 6"/>
          <p:cNvSpPr>
            <a:spLocks noGrp="1"/>
          </p:cNvSpPr>
          <p:nvPr>
            <p:ph type="body" sz="quarter" idx="14"/>
          </p:nvPr>
        </p:nvSpPr>
        <p:spPr>
          <a:xfrm>
            <a:off x="399393" y="2087287"/>
            <a:ext cx="4319752" cy="3642009"/>
          </a:xfrm>
        </p:spPr>
        <p:txBody>
          <a:bodyPr/>
          <a:lstStyle/>
          <a:p>
            <a:pPr>
              <a:spcBef>
                <a:spcPts val="400"/>
              </a:spcBef>
            </a:pPr>
            <a:r>
              <a:rPr lang="en-US" sz="2400" dirty="0"/>
              <a:t>Module 1 sparked your interest in entrepreneurship and helped you kick start your business idea generation. </a:t>
            </a:r>
          </a:p>
          <a:p>
            <a:pPr>
              <a:spcBef>
                <a:spcPts val="400"/>
              </a:spcBef>
            </a:pPr>
            <a:endParaRPr lang="en-US" sz="2400" b="1" dirty="0"/>
          </a:p>
          <a:p>
            <a:pPr>
              <a:spcBef>
                <a:spcPts val="400"/>
              </a:spcBef>
            </a:pPr>
            <a:r>
              <a:rPr lang="en-US" sz="2400" b="1" dirty="0"/>
              <a:t>In this Module you will learn how to validate and incubate your entrepreneurship ideas, </a:t>
            </a:r>
            <a:r>
              <a:rPr lang="en-US" sz="2400" dirty="0"/>
              <a:t>define your target market, and identify your unique selling points are. </a:t>
            </a:r>
          </a:p>
        </p:txBody>
      </p:sp>
      <p:sp>
        <p:nvSpPr>
          <p:cNvPr id="8" name="Text Placeholder 7"/>
          <p:cNvSpPr>
            <a:spLocks noGrp="1"/>
          </p:cNvSpPr>
          <p:nvPr>
            <p:ph type="body" sz="quarter" idx="15"/>
          </p:nvPr>
        </p:nvSpPr>
        <p:spPr/>
        <p:txBody>
          <a:bodyPr/>
          <a:lstStyle/>
          <a:p>
            <a:endParaRPr lang="en-US" dirty="0"/>
          </a:p>
        </p:txBody>
      </p:sp>
      <p:sp>
        <p:nvSpPr>
          <p:cNvPr id="5" name="Text Placeholder 4"/>
          <p:cNvSpPr>
            <a:spLocks noGrp="1"/>
          </p:cNvSpPr>
          <p:nvPr>
            <p:ph type="body" sz="quarter" idx="12"/>
          </p:nvPr>
        </p:nvSpPr>
        <p:spPr>
          <a:xfrm>
            <a:off x="6294868" y="1276330"/>
            <a:ext cx="5897132" cy="1368632"/>
          </a:xfrm>
        </p:spPr>
        <p:txBody>
          <a:bodyPr>
            <a:normAutofit lnSpcReduction="10000"/>
          </a:bodyPr>
          <a:lstStyle/>
          <a:p>
            <a:pPr>
              <a:spcBef>
                <a:spcPts val="400"/>
              </a:spcBef>
            </a:pPr>
            <a:r>
              <a:rPr lang="en-US" sz="1800" b="1" dirty="0"/>
              <a:t>Validating your engineering (and STEM) entrepreneurship ideas</a:t>
            </a:r>
          </a:p>
          <a:p>
            <a:pPr>
              <a:spcBef>
                <a:spcPts val="400"/>
              </a:spcBef>
            </a:pPr>
            <a:r>
              <a:rPr lang="en-US" sz="1800" dirty="0"/>
              <a:t>Is anyone else doing what you want to start doing? If not, there may be a good reason why. Is your business idea new? Will it work? Validation will give you more insight</a:t>
            </a:r>
          </a:p>
          <a:p>
            <a:endParaRPr lang="en-US" sz="1800" dirty="0"/>
          </a:p>
        </p:txBody>
      </p:sp>
      <p:sp>
        <p:nvSpPr>
          <p:cNvPr id="9" name="Text Placeholder 8"/>
          <p:cNvSpPr>
            <a:spLocks noGrp="1"/>
          </p:cNvSpPr>
          <p:nvPr>
            <p:ph type="body" sz="quarter" idx="16"/>
          </p:nvPr>
        </p:nvSpPr>
        <p:spPr/>
        <p:txBody>
          <a:bodyPr/>
          <a:lstStyle/>
          <a:p>
            <a:endParaRPr lang="en-US" dirty="0"/>
          </a:p>
        </p:txBody>
      </p:sp>
      <p:sp>
        <p:nvSpPr>
          <p:cNvPr id="10" name="Text Placeholder 9"/>
          <p:cNvSpPr>
            <a:spLocks noGrp="1"/>
          </p:cNvSpPr>
          <p:nvPr>
            <p:ph type="body" sz="quarter" idx="17"/>
          </p:nvPr>
        </p:nvSpPr>
        <p:spPr>
          <a:xfrm>
            <a:off x="6294869" y="2794858"/>
            <a:ext cx="5353929" cy="1292995"/>
          </a:xfrm>
        </p:spPr>
        <p:txBody>
          <a:bodyPr>
            <a:normAutofit fontScale="92500" lnSpcReduction="10000"/>
          </a:bodyPr>
          <a:lstStyle/>
          <a:p>
            <a:r>
              <a:rPr lang="en-US" b="1" dirty="0"/>
              <a:t>Incubating your </a:t>
            </a:r>
            <a:r>
              <a:rPr lang="en-US" b="1" dirty="0" err="1"/>
              <a:t>your</a:t>
            </a:r>
            <a:r>
              <a:rPr lang="en-US" b="1" dirty="0"/>
              <a:t> engineering (and STEM) entrepreneurship ideas</a:t>
            </a:r>
          </a:p>
          <a:p>
            <a:r>
              <a:rPr lang="en-IE" sz="2300" dirty="0"/>
              <a:t>Why and how you should incubate your business idea?</a:t>
            </a:r>
            <a:endParaRPr lang="en-US" sz="2300" dirty="0"/>
          </a:p>
        </p:txBody>
      </p:sp>
      <p:sp>
        <p:nvSpPr>
          <p:cNvPr id="11" name="Text Placeholder 10"/>
          <p:cNvSpPr>
            <a:spLocks noGrp="1"/>
          </p:cNvSpPr>
          <p:nvPr>
            <p:ph type="body" sz="quarter" idx="18"/>
          </p:nvPr>
        </p:nvSpPr>
        <p:spPr/>
        <p:txBody>
          <a:bodyPr/>
          <a:lstStyle/>
          <a:p>
            <a:endParaRPr lang="en-US" dirty="0"/>
          </a:p>
        </p:txBody>
      </p:sp>
      <p:sp>
        <p:nvSpPr>
          <p:cNvPr id="12" name="Text Placeholder 11"/>
          <p:cNvSpPr>
            <a:spLocks noGrp="1"/>
          </p:cNvSpPr>
          <p:nvPr>
            <p:ph type="body" sz="quarter" idx="19"/>
          </p:nvPr>
        </p:nvSpPr>
        <p:spPr/>
        <p:txBody>
          <a:bodyPr>
            <a:normAutofit/>
          </a:bodyPr>
          <a:lstStyle/>
          <a:p>
            <a:r>
              <a:rPr lang="en-US" sz="1900" b="1" dirty="0"/>
              <a:t>Define &amp; Fine Tune Your Business Idea</a:t>
            </a:r>
          </a:p>
          <a:p>
            <a:r>
              <a:rPr lang="en-US" sz="1900" dirty="0"/>
              <a:t>Define its benefits and features, find and measure your value proposition, know your unique selling points</a:t>
            </a:r>
          </a:p>
        </p:txBody>
      </p:sp>
    </p:spTree>
    <p:extLst>
      <p:ext uri="{BB962C8B-B14F-4D97-AF65-F5344CB8AC3E}">
        <p14:creationId xmlns:p14="http://schemas.microsoft.com/office/powerpoint/2010/main" val="171188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rawing, food, room&#10;&#10;Description automatically generated">
            <a:extLst>
              <a:ext uri="{FF2B5EF4-FFF2-40B4-BE49-F238E27FC236}">
                <a16:creationId xmlns:a16="http://schemas.microsoft.com/office/drawing/2014/main" id="{557B8C82-A40E-4AC0-8328-75CEA645EA0A}"/>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9589389" y="5097517"/>
            <a:ext cx="2602611" cy="1735074"/>
          </a:xfrm>
          <a:prstGeom prst="rect">
            <a:avLst/>
          </a:prstGeom>
        </p:spPr>
      </p:pic>
      <p:sp>
        <p:nvSpPr>
          <p:cNvPr id="72706" name="Text Placeholder 4"/>
          <p:cNvSpPr>
            <a:spLocks noGrp="1"/>
          </p:cNvSpPr>
          <p:nvPr>
            <p:ph type="body" sz="quarter" idx="14"/>
          </p:nvPr>
        </p:nvSpPr>
        <p:spPr>
          <a:xfrm>
            <a:off x="515574" y="1991377"/>
            <a:ext cx="9307934" cy="3975101"/>
          </a:xfrm>
        </p:spPr>
        <p:txBody>
          <a:bodyPr/>
          <a:lstStyle/>
          <a:p>
            <a:r>
              <a:rPr lang="en-IE" sz="2800" b="1" dirty="0">
                <a:solidFill>
                  <a:srgbClr val="E95273"/>
                </a:solidFill>
              </a:rPr>
              <a:t>Building the Market Validation Question Set</a:t>
            </a:r>
          </a:p>
          <a:p>
            <a:endParaRPr lang="en-IE" sz="800" dirty="0">
              <a:solidFill>
                <a:srgbClr val="E95273"/>
              </a:solidFill>
            </a:endParaRPr>
          </a:p>
          <a:p>
            <a:r>
              <a:rPr lang="en-IE" dirty="0"/>
              <a:t>The most important part of the market validation is the questions that you ask and how you ask them. Unlike a scientific survey, you are trying to understand the emotions of your target market. You will want to ask open-ended questions that get them to talking about how and why they do things and what will make them buy your product. </a:t>
            </a:r>
          </a:p>
          <a:p>
            <a:endParaRPr lang="en-IE" sz="200" dirty="0"/>
          </a:p>
          <a:p>
            <a:r>
              <a:rPr lang="en-IE" dirty="0"/>
              <a:t>Whether you are trying to validate your target market or your positioning, a fundamental question that you should always ask is,</a:t>
            </a:r>
            <a:r>
              <a:rPr lang="en-IE" dirty="0">
                <a:solidFill>
                  <a:srgbClr val="E95273"/>
                </a:solidFill>
              </a:rPr>
              <a:t> </a:t>
            </a:r>
            <a:r>
              <a:rPr lang="en-IE" b="1" dirty="0">
                <a:solidFill>
                  <a:srgbClr val="E95273"/>
                </a:solidFill>
              </a:rPr>
              <a:t>"What keeps you up at night?“  </a:t>
            </a:r>
            <a:r>
              <a:rPr lang="en-IE" dirty="0"/>
              <a:t>The answer may have nothing to do with your product, but it will tell you where their priorities will be when considering any product or service.</a:t>
            </a:r>
          </a:p>
          <a:p>
            <a:endParaRPr lang="en-IE" dirty="0"/>
          </a:p>
          <a:p>
            <a:endParaRPr lang="en-IE" b="1" dirty="0">
              <a:solidFill>
                <a:srgbClr val="F26942"/>
              </a:solidFill>
            </a:endParaRPr>
          </a:p>
        </p:txBody>
      </p:sp>
      <p:sp>
        <p:nvSpPr>
          <p:cNvPr id="3" name="Text Placeholder 2">
            <a:extLst>
              <a:ext uri="{FF2B5EF4-FFF2-40B4-BE49-F238E27FC236}">
                <a16:creationId xmlns:a16="http://schemas.microsoft.com/office/drawing/2014/main" id="{9FA27B65-428F-482A-BCE6-46959327A52C}"/>
              </a:ext>
            </a:extLst>
          </p:cNvPr>
          <p:cNvSpPr>
            <a:spLocks noGrp="1"/>
          </p:cNvSpPr>
          <p:nvPr>
            <p:ph type="body" sz="quarter" idx="13"/>
          </p:nvPr>
        </p:nvSpPr>
        <p:spPr/>
        <p:txBody>
          <a:bodyPr/>
          <a:lstStyle/>
          <a:p>
            <a:endParaRPr lang="en-IE"/>
          </a:p>
        </p:txBody>
      </p:sp>
      <p:sp>
        <p:nvSpPr>
          <p:cNvPr id="6" name="Rectangle 5">
            <a:extLst>
              <a:ext uri="{FF2B5EF4-FFF2-40B4-BE49-F238E27FC236}">
                <a16:creationId xmlns:a16="http://schemas.microsoft.com/office/drawing/2014/main" id="{3D141230-C611-4F17-9830-B47475183C07}"/>
              </a:ext>
            </a:extLst>
          </p:cNvPr>
          <p:cNvSpPr/>
          <p:nvPr/>
        </p:nvSpPr>
        <p:spPr>
          <a:xfrm>
            <a:off x="515574" y="568884"/>
            <a:ext cx="8113419"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when testing target</a:t>
            </a:r>
          </a:p>
          <a:p>
            <a:pPr>
              <a:spcBef>
                <a:spcPts val="300"/>
              </a:spcBef>
            </a:pPr>
            <a:r>
              <a:rPr lang="en-IE" sz="3200" dirty="0">
                <a:solidFill>
                  <a:schemeClr val="bg1"/>
                </a:solidFill>
              </a:rPr>
              <a:t> market validations</a:t>
            </a:r>
          </a:p>
        </p:txBody>
      </p:sp>
      <p:sp>
        <p:nvSpPr>
          <p:cNvPr id="10" name="TextBox 9">
            <a:extLst>
              <a:ext uri="{FF2B5EF4-FFF2-40B4-BE49-F238E27FC236}">
                <a16:creationId xmlns:a16="http://schemas.microsoft.com/office/drawing/2014/main" id="{D616E5B0-AECD-4D0E-AC25-CFF71CB75CDF}"/>
              </a:ext>
            </a:extLst>
          </p:cNvPr>
          <p:cNvSpPr txBox="1"/>
          <p:nvPr/>
        </p:nvSpPr>
        <p:spPr>
          <a:xfrm>
            <a:off x="3319920" y="5529720"/>
            <a:ext cx="5852160" cy="230832"/>
          </a:xfrm>
          <a:prstGeom prst="rect">
            <a:avLst/>
          </a:prstGeom>
          <a:noFill/>
        </p:spPr>
        <p:txBody>
          <a:bodyPr wrap="square" rtlCol="0">
            <a:spAutoFit/>
          </a:bodyPr>
          <a:lstStyle/>
          <a:p>
            <a:r>
              <a:rPr lang="en-IE" sz="900">
                <a:hlinkClick r:id="rId3" tooltip="https://owl.excelsior.edu/writing-process/prewriting-strategies/prewriting-strategies-asking-defining-questions/"/>
              </a:rPr>
              <a:t>This Photo</a:t>
            </a:r>
            <a:r>
              <a:rPr lang="en-IE" sz="900"/>
              <a:t> by Unknown Author is licensed under </a:t>
            </a:r>
            <a:r>
              <a:rPr lang="en-IE" sz="900">
                <a:hlinkClick r:id="rId4" tooltip="https://creativecommons.org/licenses/by/3.0/"/>
              </a:rPr>
              <a:t>CC BY</a:t>
            </a:r>
            <a:endParaRPr lang="en-IE" sz="900"/>
          </a:p>
        </p:txBody>
      </p:sp>
    </p:spTree>
    <p:extLst>
      <p:ext uri="{BB962C8B-B14F-4D97-AF65-F5344CB8AC3E}">
        <p14:creationId xmlns:p14="http://schemas.microsoft.com/office/powerpoint/2010/main" val="1200902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409903" y="2685006"/>
            <a:ext cx="10801817" cy="3975101"/>
          </a:xfrm>
        </p:spPr>
        <p:txBody>
          <a:bodyPr/>
          <a:lstStyle/>
          <a:p>
            <a:endParaRPr lang="en-IE" sz="800" b="1" dirty="0"/>
          </a:p>
          <a:p>
            <a:pPr marL="342900" indent="-342900">
              <a:buClr>
                <a:srgbClr val="E95273"/>
              </a:buClr>
              <a:buFont typeface="Arial" charset="0"/>
              <a:buChar char="•"/>
            </a:pPr>
            <a:r>
              <a:rPr lang="en-IE" dirty="0"/>
              <a:t>Beyond the basic first question, you will need to construct questions that allow you to try out your product positioning and/or target market. Here are some example questions:</a:t>
            </a:r>
          </a:p>
          <a:p>
            <a:pPr marL="342900" indent="-342900">
              <a:buClr>
                <a:srgbClr val="E95273"/>
              </a:buClr>
              <a:buFont typeface="Arial" charset="0"/>
              <a:buChar char="•"/>
            </a:pPr>
            <a:r>
              <a:rPr lang="en-IE" dirty="0"/>
              <a:t>Are you familiar with [product/space]?</a:t>
            </a:r>
          </a:p>
          <a:p>
            <a:pPr marL="342900" indent="-342900">
              <a:buClr>
                <a:srgbClr val="E95273"/>
              </a:buClr>
              <a:buFont typeface="Arial" charset="0"/>
              <a:buChar char="•"/>
            </a:pPr>
            <a:r>
              <a:rPr lang="en-IE" dirty="0"/>
              <a:t>Use your positioning statement, then ask, "Do you see value in this [product/service] for your organization?"</a:t>
            </a:r>
          </a:p>
          <a:p>
            <a:pPr marL="342900" indent="-342900">
              <a:buClr>
                <a:srgbClr val="E95273"/>
              </a:buClr>
              <a:buFont typeface="Arial" charset="0"/>
              <a:buChar char="•"/>
            </a:pPr>
            <a:r>
              <a:rPr lang="en-IE" dirty="0"/>
              <a:t>Are you planning to invest in this [product/service] this year? Next year?</a:t>
            </a:r>
          </a:p>
          <a:p>
            <a:pPr marL="342900" indent="-342900">
              <a:buClr>
                <a:srgbClr val="E95273"/>
              </a:buClr>
              <a:buFont typeface="Arial" charset="0"/>
              <a:buChar char="•"/>
            </a:pPr>
            <a:r>
              <a:rPr lang="en-IE" dirty="0"/>
              <a:t>Who is responsible in your organization for implementing products or services in this space</a:t>
            </a:r>
          </a:p>
          <a:p>
            <a:endParaRPr lang="en-IE" dirty="0"/>
          </a:p>
          <a:p>
            <a:endParaRPr lang="en-IE" dirty="0"/>
          </a:p>
          <a:p>
            <a:endParaRPr lang="en-IE" b="1" dirty="0">
              <a:solidFill>
                <a:srgbClr val="F26942"/>
              </a:solidFill>
            </a:endParaRPr>
          </a:p>
        </p:txBody>
      </p:sp>
      <p:sp>
        <p:nvSpPr>
          <p:cNvPr id="3" name="Text Placeholder 2">
            <a:extLst>
              <a:ext uri="{FF2B5EF4-FFF2-40B4-BE49-F238E27FC236}">
                <a16:creationId xmlns:a16="http://schemas.microsoft.com/office/drawing/2014/main" id="{CF491F6B-0584-4398-BDE9-219C456F68E5}"/>
              </a:ext>
            </a:extLst>
          </p:cNvPr>
          <p:cNvSpPr>
            <a:spLocks noGrp="1"/>
          </p:cNvSpPr>
          <p:nvPr>
            <p:ph type="body" sz="quarter" idx="13"/>
          </p:nvPr>
        </p:nvSpPr>
        <p:spPr/>
        <p:txBody>
          <a:bodyPr/>
          <a:lstStyle/>
          <a:p>
            <a:endParaRPr lang="en-IE"/>
          </a:p>
        </p:txBody>
      </p:sp>
      <p:sp>
        <p:nvSpPr>
          <p:cNvPr id="6" name="Rectangle 5">
            <a:extLst>
              <a:ext uri="{FF2B5EF4-FFF2-40B4-BE49-F238E27FC236}">
                <a16:creationId xmlns:a16="http://schemas.microsoft.com/office/drawing/2014/main" id="{A358712A-3077-4A68-9D98-8CBEA89290C0}"/>
              </a:ext>
            </a:extLst>
          </p:cNvPr>
          <p:cNvSpPr/>
          <p:nvPr/>
        </p:nvSpPr>
        <p:spPr>
          <a:xfrm>
            <a:off x="3808817" y="589436"/>
            <a:ext cx="8113419"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when testing target</a:t>
            </a:r>
          </a:p>
          <a:p>
            <a:pPr>
              <a:spcBef>
                <a:spcPts val="300"/>
              </a:spcBef>
            </a:pPr>
            <a:r>
              <a:rPr lang="en-IE" sz="3200" dirty="0">
                <a:solidFill>
                  <a:schemeClr val="bg1"/>
                </a:solidFill>
              </a:rPr>
              <a:t> market validations</a:t>
            </a:r>
          </a:p>
        </p:txBody>
      </p:sp>
      <p:sp>
        <p:nvSpPr>
          <p:cNvPr id="7" name="Rectangle 6">
            <a:extLst>
              <a:ext uri="{FF2B5EF4-FFF2-40B4-BE49-F238E27FC236}">
                <a16:creationId xmlns:a16="http://schemas.microsoft.com/office/drawing/2014/main" id="{07D57E74-764D-4AF1-BE2F-193DC5650BBF}"/>
              </a:ext>
            </a:extLst>
          </p:cNvPr>
          <p:cNvSpPr/>
          <p:nvPr/>
        </p:nvSpPr>
        <p:spPr>
          <a:xfrm>
            <a:off x="3808817" y="2123463"/>
            <a:ext cx="6734344" cy="523220"/>
          </a:xfrm>
          <a:prstGeom prst="rect">
            <a:avLst/>
          </a:prstGeom>
        </p:spPr>
        <p:txBody>
          <a:bodyPr wrap="none">
            <a:spAutoFit/>
          </a:bodyPr>
          <a:lstStyle/>
          <a:p>
            <a:r>
              <a:rPr lang="en-IE" sz="2800" b="1" dirty="0">
                <a:solidFill>
                  <a:srgbClr val="E95273"/>
                </a:solidFill>
              </a:rPr>
              <a:t>Building the Market Validation Question Set</a:t>
            </a:r>
          </a:p>
        </p:txBody>
      </p:sp>
    </p:spTree>
    <p:extLst>
      <p:ext uri="{BB962C8B-B14F-4D97-AF65-F5344CB8AC3E}">
        <p14:creationId xmlns:p14="http://schemas.microsoft.com/office/powerpoint/2010/main" val="1515507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type="body" sz="quarter" idx="14"/>
          </p:nvPr>
        </p:nvSpPr>
        <p:spPr>
          <a:xfrm>
            <a:off x="523133" y="2117212"/>
            <a:ext cx="7760255" cy="3975101"/>
          </a:xfrm>
        </p:spPr>
        <p:txBody>
          <a:bodyPr/>
          <a:lstStyle/>
          <a:p>
            <a:r>
              <a:rPr lang="en-IE" sz="2800" b="1" dirty="0">
                <a:solidFill>
                  <a:srgbClr val="E95273"/>
                </a:solidFill>
              </a:rPr>
              <a:t>Building the Market Validation Question Set</a:t>
            </a:r>
          </a:p>
          <a:p>
            <a:endParaRPr lang="en-IE" sz="800" dirty="0">
              <a:solidFill>
                <a:srgbClr val="E95273"/>
              </a:solidFill>
            </a:endParaRPr>
          </a:p>
          <a:p>
            <a:r>
              <a:rPr lang="en-IE" dirty="0"/>
              <a:t>You will want to have many questions that are specific to your product including questions about:</a:t>
            </a:r>
          </a:p>
          <a:p>
            <a:pPr marL="342900" indent="-342900">
              <a:buFont typeface="Arial" panose="020B0604020202020204" pitchFamily="34" charset="0"/>
              <a:buChar char="•"/>
            </a:pPr>
            <a:r>
              <a:rPr lang="en-IE" dirty="0"/>
              <a:t>their environment (which will tell you how easy it will be to add your product to their environment)</a:t>
            </a:r>
          </a:p>
          <a:p>
            <a:pPr marL="342900" indent="-342900">
              <a:buFont typeface="Arial" panose="020B0604020202020204" pitchFamily="34" charset="0"/>
              <a:buChar char="•"/>
            </a:pPr>
            <a:r>
              <a:rPr lang="en-IE" dirty="0"/>
              <a:t>cultural issues (which will tell you how easy it will be to adopt your product)</a:t>
            </a:r>
          </a:p>
          <a:p>
            <a:pPr marL="342900" indent="-342900">
              <a:buFont typeface="Arial" panose="020B0604020202020204" pitchFamily="34" charset="0"/>
              <a:buChar char="•"/>
            </a:pPr>
            <a:r>
              <a:rPr lang="en-IE" dirty="0"/>
              <a:t>budgeting (which will tell you if people actually have the money to buy your product)</a:t>
            </a:r>
          </a:p>
          <a:p>
            <a:endParaRPr lang="en-IE" dirty="0"/>
          </a:p>
          <a:p>
            <a:endParaRPr lang="en-IE" b="1" dirty="0">
              <a:solidFill>
                <a:srgbClr val="F26942"/>
              </a:solidFill>
            </a:endParaRPr>
          </a:p>
        </p:txBody>
      </p:sp>
      <p:pic>
        <p:nvPicPr>
          <p:cNvPr id="4" name="Picture 2" descr="Pixel Cells, Protocol, Exchange">
            <a:extLst>
              <a:ext uri="{FF2B5EF4-FFF2-40B4-BE49-F238E27FC236}">
                <a16:creationId xmlns:a16="http://schemas.microsoft.com/office/drawing/2014/main" id="{A0A392F9-F777-447A-B1A3-489BD103D64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525125" y="3990568"/>
            <a:ext cx="3475182" cy="262569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4844DDF-0AD6-4DA6-B6B2-7B5298F68D82}"/>
              </a:ext>
            </a:extLst>
          </p:cNvPr>
          <p:cNvSpPr/>
          <p:nvPr/>
        </p:nvSpPr>
        <p:spPr>
          <a:xfrm>
            <a:off x="523133" y="745523"/>
            <a:ext cx="8113419"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when testing target</a:t>
            </a:r>
          </a:p>
          <a:p>
            <a:pPr>
              <a:spcBef>
                <a:spcPts val="300"/>
              </a:spcBef>
            </a:pPr>
            <a:r>
              <a:rPr lang="en-IE" sz="3200" dirty="0">
                <a:solidFill>
                  <a:schemeClr val="bg1"/>
                </a:solidFill>
              </a:rPr>
              <a:t> market validations</a:t>
            </a:r>
          </a:p>
        </p:txBody>
      </p:sp>
    </p:spTree>
    <p:extLst>
      <p:ext uri="{BB962C8B-B14F-4D97-AF65-F5344CB8AC3E}">
        <p14:creationId xmlns:p14="http://schemas.microsoft.com/office/powerpoint/2010/main" val="1902212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obot, Artificial Intelligence, Woman">
            <a:extLst>
              <a:ext uri="{FF2B5EF4-FFF2-40B4-BE49-F238E27FC236}">
                <a16:creationId xmlns:a16="http://schemas.microsoft.com/office/drawing/2014/main" id="{D5010B8D-8766-4773-8F51-D63FE32469BC}"/>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15333" t="3235" r="268"/>
          <a:stretch/>
        </p:blipFill>
        <p:spPr bwMode="auto">
          <a:xfrm>
            <a:off x="0" y="3721040"/>
            <a:ext cx="3862682" cy="31369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4161985" y="2117448"/>
            <a:ext cx="8113419" cy="3975101"/>
          </a:xfrm>
        </p:spPr>
        <p:txBody>
          <a:bodyPr rtlCol="0"/>
          <a:lstStyle/>
          <a:p>
            <a:r>
              <a:rPr lang="en-IE" sz="2800" b="1" dirty="0">
                <a:solidFill>
                  <a:srgbClr val="E95273"/>
                </a:solidFill>
              </a:rPr>
              <a:t>Analyzing the Data</a:t>
            </a:r>
          </a:p>
          <a:p>
            <a:endParaRPr lang="en-IE" sz="900" dirty="0">
              <a:solidFill>
                <a:srgbClr val="E95273"/>
              </a:solidFill>
            </a:endParaRPr>
          </a:p>
          <a:p>
            <a:r>
              <a:rPr lang="en-IE" dirty="0"/>
              <a:t>Analyzing the data is where it gets interesting. </a:t>
            </a:r>
          </a:p>
          <a:p>
            <a:r>
              <a:rPr lang="en-IE" dirty="0"/>
              <a:t>It is a good idea to create a high-level summary that includes:</a:t>
            </a:r>
          </a:p>
          <a:p>
            <a:pPr marL="342900" indent="-342900">
              <a:buFont typeface="Arial" panose="020B0604020202020204" pitchFamily="34" charset="0"/>
              <a:buChar char="•"/>
            </a:pPr>
            <a:r>
              <a:rPr lang="en-IE" dirty="0"/>
              <a:t> key findings</a:t>
            </a:r>
          </a:p>
          <a:p>
            <a:pPr marL="342900" indent="-342900">
              <a:buFont typeface="Arial" panose="020B0604020202020204" pitchFamily="34" charset="0"/>
              <a:buChar char="•"/>
            </a:pPr>
            <a:r>
              <a:rPr lang="en-IE" dirty="0"/>
              <a:t>suggested changes in product positioning</a:t>
            </a:r>
          </a:p>
          <a:p>
            <a:pPr marL="342900" indent="-342900">
              <a:buFont typeface="Arial" panose="020B0604020202020204" pitchFamily="34" charset="0"/>
              <a:buChar char="•"/>
            </a:pPr>
            <a:r>
              <a:rPr lang="en-IE" dirty="0"/>
              <a:t>value statement</a:t>
            </a:r>
          </a:p>
          <a:p>
            <a:pPr marL="342900" indent="-342900">
              <a:buFont typeface="Arial" panose="020B0604020202020204" pitchFamily="34" charset="0"/>
              <a:buChar char="•"/>
            </a:pPr>
            <a:r>
              <a:rPr lang="en-IE" dirty="0"/>
              <a:t>target market</a:t>
            </a:r>
          </a:p>
          <a:p>
            <a:r>
              <a:rPr lang="en-IE" dirty="0"/>
              <a:t>These findings will be key to assessing whether your business idea is a runner or not.</a:t>
            </a:r>
          </a:p>
          <a:p>
            <a:endParaRPr lang="en-IE" b="1" dirty="0">
              <a:solidFill>
                <a:srgbClr val="F26942"/>
              </a:solidFill>
            </a:endParaRPr>
          </a:p>
        </p:txBody>
      </p:sp>
      <p:sp>
        <p:nvSpPr>
          <p:cNvPr id="7" name="Rectangle 6">
            <a:extLst>
              <a:ext uri="{FF2B5EF4-FFF2-40B4-BE49-F238E27FC236}">
                <a16:creationId xmlns:a16="http://schemas.microsoft.com/office/drawing/2014/main" id="{023E42CC-E312-4473-A728-101AE5272AE8}"/>
              </a:ext>
            </a:extLst>
          </p:cNvPr>
          <p:cNvSpPr/>
          <p:nvPr/>
        </p:nvSpPr>
        <p:spPr>
          <a:xfrm>
            <a:off x="3808818" y="559277"/>
            <a:ext cx="8113419"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when testing target</a:t>
            </a:r>
          </a:p>
          <a:p>
            <a:pPr>
              <a:spcBef>
                <a:spcPts val="300"/>
              </a:spcBef>
            </a:pPr>
            <a:r>
              <a:rPr lang="en-IE" sz="3200" dirty="0">
                <a:solidFill>
                  <a:schemeClr val="bg1"/>
                </a:solidFill>
              </a:rPr>
              <a:t> market validations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849732"/>
            <a:ext cx="6968423" cy="4729743"/>
          </a:xfrm>
        </p:spPr>
        <p:txBody>
          <a:bodyPr anchor="t">
            <a:noAutofit/>
          </a:bodyPr>
          <a:lstStyle/>
          <a:p>
            <a:pPr algn="just">
              <a:spcBef>
                <a:spcPct val="0"/>
              </a:spcBef>
            </a:pPr>
            <a:r>
              <a:rPr lang="en-US" altLang="x-none" sz="2400" i="0" dirty="0"/>
              <a:t>No matter how simple or complex your engineering business idea, you should be able to easily answer the reason “why?” it is needed/innovative/a winner if asked. </a:t>
            </a:r>
          </a:p>
          <a:p>
            <a:pPr algn="just">
              <a:spcBef>
                <a:spcPct val="0"/>
              </a:spcBef>
            </a:pPr>
            <a:endParaRPr lang="en-US" altLang="x-none" sz="2400" i="0" dirty="0"/>
          </a:p>
          <a:p>
            <a:pPr algn="just">
              <a:spcBef>
                <a:spcPct val="0"/>
              </a:spcBef>
            </a:pPr>
            <a:r>
              <a:rPr lang="en-US" altLang="x-none" sz="2400" i="0" dirty="0"/>
              <a:t>Elevator pitches are a great way of practicing your answer to the “why?” question. </a:t>
            </a:r>
            <a:r>
              <a:rPr lang="en-IE" altLang="x-none" sz="2400" i="0" dirty="0"/>
              <a:t>An elevator pitch, elevator speech, or elevator statement is a short description of an idea, product or company that explains the concept in a way such that any listener can understand it in a short period of time. This description typically explains who the thing is for, what it does, why it is needed, and how it will get done</a:t>
            </a: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475867"/>
            <a:ext cx="5717628" cy="1077218"/>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en-IE" sz="3200" dirty="0">
                <a:solidFill>
                  <a:schemeClr val="bg1"/>
                </a:solidFill>
              </a:rPr>
              <a:t>You can simply and quickly answer the question “why?”</a:t>
            </a:r>
          </a:p>
        </p:txBody>
      </p:sp>
      <p:pic>
        <p:nvPicPr>
          <p:cNvPr id="4" name="Picture 3" descr="A close up of a logo&#10;&#10;Description automatically generated">
            <a:extLst>
              <a:ext uri="{FF2B5EF4-FFF2-40B4-BE49-F238E27FC236}">
                <a16:creationId xmlns:a16="http://schemas.microsoft.com/office/drawing/2014/main" id="{C6B0BE58-7D1F-42AB-B4B5-100C7971F0C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458254" y="2522483"/>
            <a:ext cx="4815472" cy="3641834"/>
          </a:xfrm>
          <a:prstGeom prst="rect">
            <a:avLst/>
          </a:prstGeom>
        </p:spPr>
      </p:pic>
    </p:spTree>
    <p:extLst>
      <p:ext uri="{BB962C8B-B14F-4D97-AF65-F5344CB8AC3E}">
        <p14:creationId xmlns:p14="http://schemas.microsoft.com/office/powerpoint/2010/main" val="385720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Placeholder 4"/>
          <p:cNvSpPr>
            <a:spLocks noGrp="1"/>
          </p:cNvSpPr>
          <p:nvPr>
            <p:ph type="body" sz="quarter" idx="14"/>
          </p:nvPr>
        </p:nvSpPr>
        <p:spPr>
          <a:xfrm>
            <a:off x="523133" y="2117212"/>
            <a:ext cx="7760255" cy="3975101"/>
          </a:xfrm>
        </p:spPr>
        <p:txBody>
          <a:bodyPr/>
          <a:lstStyle/>
          <a:p>
            <a:r>
              <a:rPr lang="en-IE" sz="2800" b="1" dirty="0">
                <a:solidFill>
                  <a:srgbClr val="E95273"/>
                </a:solidFill>
              </a:rPr>
              <a:t>Practice your Elevator Pitch</a:t>
            </a:r>
          </a:p>
          <a:p>
            <a:r>
              <a:rPr lang="en-IE" dirty="0"/>
              <a:t>The elevator door opens and who walks in? None other than Ivan the Investor. </a:t>
            </a:r>
          </a:p>
          <a:p>
            <a:r>
              <a:rPr lang="en-IE" dirty="0"/>
              <a:t>You’ve left countless voicemails with Ivan’s secretary trying to schedule a meeting with him for months. The elevator starts to rise and you know you have less than a minute to grab Ivan’s attention and pitch him your business idea. 7</a:t>
            </a:r>
          </a:p>
          <a:p>
            <a:r>
              <a:rPr lang="en-IE" dirty="0"/>
              <a:t>This opportunity may never come again – thankfully you’re prepared with your clear and concise elevator pitch! </a:t>
            </a:r>
            <a:endParaRPr lang="en-IE" sz="800" dirty="0">
              <a:solidFill>
                <a:srgbClr val="E95273"/>
              </a:solidFill>
            </a:endParaRPr>
          </a:p>
          <a:p>
            <a:endParaRPr lang="en-IE" dirty="0"/>
          </a:p>
          <a:p>
            <a:endParaRPr lang="en-IE" b="1" dirty="0">
              <a:solidFill>
                <a:srgbClr val="F26942"/>
              </a:solidFill>
            </a:endParaRPr>
          </a:p>
        </p:txBody>
      </p:sp>
      <p:sp>
        <p:nvSpPr>
          <p:cNvPr id="5" name="Rectangle 4">
            <a:extLst>
              <a:ext uri="{FF2B5EF4-FFF2-40B4-BE49-F238E27FC236}">
                <a16:creationId xmlns:a16="http://schemas.microsoft.com/office/drawing/2014/main" id="{54844DDF-0AD6-4DA6-B6B2-7B5298F68D82}"/>
              </a:ext>
            </a:extLst>
          </p:cNvPr>
          <p:cNvSpPr/>
          <p:nvPr/>
        </p:nvSpPr>
        <p:spPr>
          <a:xfrm>
            <a:off x="449560" y="1176447"/>
            <a:ext cx="7760255" cy="584775"/>
          </a:xfrm>
          <a:prstGeom prst="rect">
            <a:avLst/>
          </a:prstGeom>
          <a:solidFill>
            <a:srgbClr val="10B1A2"/>
          </a:solidFill>
        </p:spPr>
        <p:txBody>
          <a:bodyPr wrap="square">
            <a:spAutoFit/>
          </a:bodyPr>
          <a:lstStyle/>
          <a:p>
            <a:pPr>
              <a:spcBef>
                <a:spcPts val="300"/>
              </a:spcBef>
            </a:pPr>
            <a:r>
              <a:rPr lang="en-IE" sz="3200" dirty="0">
                <a:solidFill>
                  <a:schemeClr val="bg1"/>
                </a:solidFill>
              </a:rPr>
              <a:t>Top tips to answer your “why?”</a:t>
            </a:r>
          </a:p>
        </p:txBody>
      </p:sp>
      <p:sp>
        <p:nvSpPr>
          <p:cNvPr id="3" name="Rectangle 2">
            <a:extLst>
              <a:ext uri="{FF2B5EF4-FFF2-40B4-BE49-F238E27FC236}">
                <a16:creationId xmlns:a16="http://schemas.microsoft.com/office/drawing/2014/main" id="{A2559E94-CBFC-4B56-ACD7-81A113661408}"/>
              </a:ext>
            </a:extLst>
          </p:cNvPr>
          <p:cNvSpPr/>
          <p:nvPr/>
        </p:nvSpPr>
        <p:spPr>
          <a:xfrm>
            <a:off x="735732" y="6611779"/>
            <a:ext cx="3114955" cy="400110"/>
          </a:xfrm>
          <a:prstGeom prst="rect">
            <a:avLst/>
          </a:prstGeom>
        </p:spPr>
        <p:txBody>
          <a:bodyPr wrap="none">
            <a:spAutoFit/>
          </a:bodyPr>
          <a:lstStyle/>
          <a:p>
            <a:r>
              <a:rPr lang="en-IE" sz="1000" dirty="0"/>
              <a:t>Source: </a:t>
            </a:r>
            <a:r>
              <a:rPr lang="en-IE" sz="1000" dirty="0">
                <a:hlinkClick r:id="rId2"/>
              </a:rPr>
              <a:t>www.storyboardthat.com/create/elevator-pitch</a:t>
            </a:r>
            <a:endParaRPr lang="en-IE" sz="1000" dirty="0"/>
          </a:p>
          <a:p>
            <a:endParaRPr lang="en-IE" sz="1000" dirty="0"/>
          </a:p>
        </p:txBody>
      </p:sp>
      <p:pic>
        <p:nvPicPr>
          <p:cNvPr id="7" name="Picture 6" descr="A picture containing food&#10;&#10;Description automatically generated">
            <a:extLst>
              <a:ext uri="{FF2B5EF4-FFF2-40B4-BE49-F238E27FC236}">
                <a16:creationId xmlns:a16="http://schemas.microsoft.com/office/drawing/2014/main" id="{FF2CC12A-B491-42D7-AFDD-7DB41A82DC5C}"/>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8686590" y="3387522"/>
            <a:ext cx="3224257" cy="3224257"/>
          </a:xfrm>
          <a:prstGeom prst="rect">
            <a:avLst/>
          </a:prstGeom>
        </p:spPr>
      </p:pic>
    </p:spTree>
    <p:extLst>
      <p:ext uri="{BB962C8B-B14F-4D97-AF65-F5344CB8AC3E}">
        <p14:creationId xmlns:p14="http://schemas.microsoft.com/office/powerpoint/2010/main" val="40633910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B36B84B3-5822-48A6-B650-F9F2E1A6F7D7}"/>
              </a:ext>
            </a:extLst>
          </p:cNvPr>
          <p:cNvSpPr txBox="1">
            <a:spLocks/>
          </p:cNvSpPr>
          <p:nvPr/>
        </p:nvSpPr>
        <p:spPr>
          <a:xfrm>
            <a:off x="2279804" y="220525"/>
            <a:ext cx="9260556" cy="857158"/>
          </a:xfrm>
          <a:prstGeom prst="rect">
            <a:avLst/>
          </a:prstGeom>
          <a:solidFill>
            <a:schemeClr val="bg1"/>
          </a:solidFill>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i="0" kern="1200">
                <a:solidFill>
                  <a:srgbClr val="174F72"/>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5 elements for an effective elevator pitch: </a:t>
            </a:r>
          </a:p>
          <a:p>
            <a:endParaRPr lang="en-IE" dirty="0"/>
          </a:p>
        </p:txBody>
      </p:sp>
      <p:sp>
        <p:nvSpPr>
          <p:cNvPr id="5" name="Text Placeholder 1">
            <a:extLst>
              <a:ext uri="{FF2B5EF4-FFF2-40B4-BE49-F238E27FC236}">
                <a16:creationId xmlns:a16="http://schemas.microsoft.com/office/drawing/2014/main" id="{97F14776-71E4-4A11-8F61-84D26F6F58A2}"/>
              </a:ext>
            </a:extLst>
          </p:cNvPr>
          <p:cNvSpPr>
            <a:spLocks noGrp="1"/>
          </p:cNvSpPr>
          <p:nvPr>
            <p:ph type="body" sz="quarter" idx="20"/>
          </p:nvPr>
        </p:nvSpPr>
        <p:spPr>
          <a:xfrm>
            <a:off x="409903" y="1744044"/>
            <a:ext cx="11571890" cy="3872188"/>
          </a:xfrm>
        </p:spPr>
        <p:txBody>
          <a:bodyPr/>
          <a:lstStyle/>
          <a:p>
            <a:r>
              <a:rPr lang="en-IE" dirty="0"/>
              <a:t>Has a Hook – This should be the first part of your pitch; you need a unique or flashy phrase that will quickly grasp your listener's attention. Having a good hook is essential for getting your pitch off to the right start.</a:t>
            </a:r>
          </a:p>
          <a:p>
            <a:r>
              <a:rPr lang="en-IE" dirty="0"/>
              <a:t>Be Clear – The goal of your elevator pitch is to have your listener totally understand what you are saying. By the time the pitch is over, they should totally understand what your company does and what you can offer them </a:t>
            </a:r>
          </a:p>
          <a:p>
            <a:r>
              <a:rPr lang="en-IE" dirty="0"/>
              <a:t>Be Visual – You want to be as descriptive as possible. Paint a picture in your listener’s head so that the pitch resonates with them and they wont forget it. </a:t>
            </a:r>
          </a:p>
          <a:p>
            <a:r>
              <a:rPr lang="en-IE" dirty="0"/>
              <a:t>Be Concise – You only have 30-60 seconds to get your point across, so make sure you’re quick. </a:t>
            </a:r>
          </a:p>
          <a:p>
            <a:r>
              <a:rPr lang="en-IE" dirty="0"/>
              <a:t>Tell a Story – Making your elevator pitch a short story. Start with your protagonist's problem and lead them to why your company can solve this problem and improve the protagonists’ life. Make it simple and relatable.</a:t>
            </a:r>
          </a:p>
        </p:txBody>
      </p:sp>
    </p:spTree>
    <p:extLst>
      <p:ext uri="{BB962C8B-B14F-4D97-AF65-F5344CB8AC3E}">
        <p14:creationId xmlns:p14="http://schemas.microsoft.com/office/powerpoint/2010/main" val="990379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7" y="1544932"/>
            <a:ext cx="6789749" cy="4729743"/>
          </a:xfrm>
        </p:spPr>
        <p:txBody>
          <a:bodyPr anchor="t">
            <a:noAutofit/>
          </a:bodyPr>
          <a:lstStyle/>
          <a:p>
            <a:pPr algn="just">
              <a:spcBef>
                <a:spcPct val="0"/>
              </a:spcBef>
            </a:pPr>
            <a:r>
              <a:rPr lang="en-IE" altLang="x-none" sz="2400" i="0" dirty="0"/>
              <a:t>Sometimes you won’t really know if your business idea is a winner or not until you actually test it in front of people and bring it to market. This real market experience can help you to figure out what sells, their reaction to your pricing and get feedback on your products and/or services. </a:t>
            </a:r>
          </a:p>
          <a:p>
            <a:pPr algn="just">
              <a:spcBef>
                <a:spcPct val="0"/>
              </a:spcBef>
            </a:pPr>
            <a:endParaRPr lang="en-IE" altLang="x-none" sz="2400" i="0" dirty="0"/>
          </a:p>
          <a:p>
            <a:pPr algn="just">
              <a:spcBef>
                <a:spcPct val="0"/>
              </a:spcBef>
            </a:pPr>
            <a:r>
              <a:rPr lang="en-IE" altLang="x-none" sz="2400" i="0" dirty="0"/>
              <a:t>Some ways you can do this are by:</a:t>
            </a:r>
          </a:p>
          <a:p>
            <a:pPr marL="342900" indent="-342900" algn="just">
              <a:spcBef>
                <a:spcPct val="0"/>
              </a:spcBef>
              <a:buFont typeface="Arial" panose="020B0604020202020204" pitchFamily="34" charset="0"/>
              <a:buChar char="•"/>
            </a:pPr>
            <a:r>
              <a:rPr lang="en-IE" altLang="x-none" sz="2400" i="0" dirty="0"/>
              <a:t>Set up meetings with potential buyers</a:t>
            </a:r>
          </a:p>
          <a:p>
            <a:pPr marL="342900" indent="-342900" algn="just">
              <a:spcBef>
                <a:spcPct val="0"/>
              </a:spcBef>
              <a:buFont typeface="Arial" panose="020B0604020202020204" pitchFamily="34" charset="0"/>
              <a:buChar char="•"/>
            </a:pPr>
            <a:r>
              <a:rPr lang="en-IE" altLang="x-none" sz="2400" i="0" dirty="0"/>
              <a:t>Attend a trade show</a:t>
            </a:r>
          </a:p>
          <a:p>
            <a:pPr marL="342900" indent="-342900" algn="just">
              <a:spcBef>
                <a:spcPct val="0"/>
              </a:spcBef>
              <a:buFont typeface="Arial" panose="020B0604020202020204" pitchFamily="34" charset="0"/>
              <a:buChar char="•"/>
            </a:pPr>
            <a:r>
              <a:rPr lang="en-IE" altLang="x-none" sz="2400" i="0" dirty="0"/>
              <a:t>Hold a demonstration</a:t>
            </a:r>
          </a:p>
          <a:p>
            <a:pPr marL="342900" indent="-342900" algn="just">
              <a:spcBef>
                <a:spcPct val="0"/>
              </a:spcBef>
              <a:buFont typeface="Arial" panose="020B0604020202020204" pitchFamily="34" charset="0"/>
              <a:buChar char="•"/>
            </a:pPr>
            <a:r>
              <a:rPr lang="en-IE" altLang="x-none" sz="2400" i="0" dirty="0"/>
              <a:t>Hold an open day</a:t>
            </a:r>
          </a:p>
          <a:p>
            <a:pPr marL="342900" indent="-342900" algn="just">
              <a:spcBef>
                <a:spcPct val="0"/>
              </a:spcBef>
              <a:buFont typeface="Arial" panose="020B0604020202020204" pitchFamily="34" charset="0"/>
              <a:buChar char="•"/>
            </a:pPr>
            <a:r>
              <a:rPr lang="en-IE" altLang="x-none" sz="2400" i="0" dirty="0"/>
              <a:t>Post a message on social media</a:t>
            </a:r>
          </a:p>
          <a:p>
            <a:pPr marL="342900" indent="-342900" algn="just">
              <a:spcBef>
                <a:spcPct val="0"/>
              </a:spcBef>
              <a:buFont typeface="Arial" panose="020B0604020202020204" pitchFamily="34" charset="0"/>
              <a:buChar char="•"/>
            </a:pPr>
            <a:r>
              <a:rPr lang="en-IE" altLang="x-none" sz="2400" i="0" dirty="0"/>
              <a:t>Join a forum and ask people to test or use the product/service </a:t>
            </a:r>
          </a:p>
          <a:p>
            <a:pPr algn="just">
              <a:spcBef>
                <a:spcPct val="0"/>
              </a:spcBef>
            </a:pPr>
            <a:endParaRPr lang="en-IE"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1" y="475867"/>
            <a:ext cx="5717628" cy="584775"/>
          </a:xfrm>
          <a:prstGeom prst="rect">
            <a:avLst/>
          </a:prstGeom>
          <a:solidFill>
            <a:srgbClr val="10B1A2"/>
          </a:solidFill>
        </p:spPr>
        <p:txBody>
          <a:bodyPr wrap="square">
            <a:spAutoFit/>
          </a:bodyPr>
          <a:lstStyle/>
          <a:p>
            <a:pPr marL="457200" indent="-457200">
              <a:spcBef>
                <a:spcPts val="300"/>
              </a:spcBef>
              <a:buFont typeface="Wingdings" panose="05000000000000000000" pitchFamily="2" charset="2"/>
              <a:buChar char="ü"/>
            </a:pPr>
            <a:r>
              <a:rPr lang="en-IE" sz="3200" dirty="0">
                <a:solidFill>
                  <a:schemeClr val="bg1"/>
                </a:solidFill>
              </a:rPr>
              <a:t>You’ve tested your idea</a:t>
            </a:r>
          </a:p>
        </p:txBody>
      </p:sp>
      <p:pic>
        <p:nvPicPr>
          <p:cNvPr id="4" name="Picture 3" descr="A picture containing birthday, clock, plate, train&#10;&#10;Description automatically generated">
            <a:extLst>
              <a:ext uri="{FF2B5EF4-FFF2-40B4-BE49-F238E27FC236}">
                <a16:creationId xmlns:a16="http://schemas.microsoft.com/office/drawing/2014/main" id="{A59F23DB-8D41-434D-8D8A-D2E144238B8D}"/>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8813475" y="3584028"/>
            <a:ext cx="2142499" cy="2475185"/>
          </a:xfrm>
          <a:prstGeom prst="rect">
            <a:avLst/>
          </a:prstGeom>
        </p:spPr>
      </p:pic>
    </p:spTree>
    <p:extLst>
      <p:ext uri="{BB962C8B-B14F-4D97-AF65-F5344CB8AC3E}">
        <p14:creationId xmlns:p14="http://schemas.microsoft.com/office/powerpoint/2010/main" val="3092076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08818" y="2117448"/>
            <a:ext cx="8113419" cy="3975101"/>
          </a:xfrm>
        </p:spPr>
        <p:txBody>
          <a:bodyPr rtlCol="0"/>
          <a:lstStyle/>
          <a:p>
            <a:r>
              <a:rPr lang="en-IE" sz="2800" b="1" dirty="0">
                <a:solidFill>
                  <a:srgbClr val="E95273"/>
                </a:solidFill>
              </a:rPr>
              <a:t>Host a Focus Group</a:t>
            </a:r>
          </a:p>
          <a:p>
            <a:pPr algn="just">
              <a:lnSpc>
                <a:spcPct val="120000"/>
              </a:lnSpc>
            </a:pPr>
            <a:r>
              <a:rPr lang="en-IE" dirty="0"/>
              <a:t>A Focus Group is a group of individuals (usually made up of some of your target market) who are asked to share their opinions, beliefs, and attitudes towards a product, service, business idea. </a:t>
            </a:r>
          </a:p>
          <a:p>
            <a:pPr algn="just">
              <a:lnSpc>
                <a:spcPct val="120000"/>
              </a:lnSpc>
            </a:pPr>
            <a:r>
              <a:rPr lang="en-IE" dirty="0"/>
              <a:t>Focus Groups are usually carried out face to face, but online focus groups through web chat and online forums (e.g. Facebook groups) are becoming fast and cost effective methods also.</a:t>
            </a:r>
          </a:p>
          <a:p>
            <a:endParaRPr lang="en-IE" sz="2800" b="1" dirty="0">
              <a:solidFill>
                <a:srgbClr val="E95273"/>
              </a:solidFill>
            </a:endParaRPr>
          </a:p>
        </p:txBody>
      </p:sp>
      <p:sp>
        <p:nvSpPr>
          <p:cNvPr id="7" name="Rectangle 6">
            <a:extLst>
              <a:ext uri="{FF2B5EF4-FFF2-40B4-BE49-F238E27FC236}">
                <a16:creationId xmlns:a16="http://schemas.microsoft.com/office/drawing/2014/main" id="{023E42CC-E312-4473-A728-101AE5272AE8}"/>
              </a:ext>
            </a:extLst>
          </p:cNvPr>
          <p:cNvSpPr/>
          <p:nvPr/>
        </p:nvSpPr>
        <p:spPr>
          <a:xfrm>
            <a:off x="3808818" y="685401"/>
            <a:ext cx="8113419"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for testing your idea</a:t>
            </a:r>
          </a:p>
          <a:p>
            <a:pPr>
              <a:spcBef>
                <a:spcPts val="300"/>
              </a:spcBef>
            </a:pPr>
            <a:endParaRPr lang="en-IE" sz="32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615A2EE6-EB81-48E0-BB81-141FC9CD6CB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3258208"/>
            <a:ext cx="3601318" cy="2266783"/>
          </a:xfrm>
          <a:prstGeom prst="rect">
            <a:avLst/>
          </a:prstGeom>
        </p:spPr>
      </p:pic>
    </p:spTree>
    <p:extLst>
      <p:ext uri="{BB962C8B-B14F-4D97-AF65-F5344CB8AC3E}">
        <p14:creationId xmlns:p14="http://schemas.microsoft.com/office/powerpoint/2010/main" val="1056218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3808818" y="2117448"/>
            <a:ext cx="8113419" cy="3975101"/>
          </a:xfrm>
        </p:spPr>
        <p:txBody>
          <a:bodyPr rtlCol="0"/>
          <a:lstStyle/>
          <a:p>
            <a:r>
              <a:rPr lang="en-IE" sz="2800" b="1" dirty="0">
                <a:solidFill>
                  <a:srgbClr val="E95273"/>
                </a:solidFill>
              </a:rPr>
              <a:t>Host a Focus Group</a:t>
            </a:r>
          </a:p>
          <a:p>
            <a:pPr algn="just">
              <a:lnSpc>
                <a:spcPct val="120000"/>
              </a:lnSpc>
            </a:pPr>
            <a:r>
              <a:rPr lang="en-IE" dirty="0"/>
              <a:t>A Focus Group is a group of individuals (usually made up of some of your target market) who are asked to share their opinions, beliefs, and attitudes towards a product, service, business idea. </a:t>
            </a:r>
          </a:p>
          <a:p>
            <a:pPr algn="just">
              <a:lnSpc>
                <a:spcPct val="120000"/>
              </a:lnSpc>
            </a:pPr>
            <a:r>
              <a:rPr lang="en-IE" dirty="0"/>
              <a:t>Focus Groups are usually carried out face to face, but online focus groups through web chat and online forums (e.g. Facebook groups) are becoming fast and cost effective methods also.</a:t>
            </a:r>
          </a:p>
          <a:p>
            <a:endParaRPr lang="en-IE" sz="2800" b="1" dirty="0">
              <a:solidFill>
                <a:srgbClr val="E95273"/>
              </a:solidFill>
            </a:endParaRPr>
          </a:p>
        </p:txBody>
      </p:sp>
      <p:sp>
        <p:nvSpPr>
          <p:cNvPr id="7" name="Rectangle 6">
            <a:extLst>
              <a:ext uri="{FF2B5EF4-FFF2-40B4-BE49-F238E27FC236}">
                <a16:creationId xmlns:a16="http://schemas.microsoft.com/office/drawing/2014/main" id="{023E42CC-E312-4473-A728-101AE5272AE8}"/>
              </a:ext>
            </a:extLst>
          </p:cNvPr>
          <p:cNvSpPr/>
          <p:nvPr/>
        </p:nvSpPr>
        <p:spPr>
          <a:xfrm>
            <a:off x="3808818" y="685401"/>
            <a:ext cx="8113419" cy="1115690"/>
          </a:xfrm>
          <a:prstGeom prst="rect">
            <a:avLst/>
          </a:prstGeom>
          <a:solidFill>
            <a:srgbClr val="10B1A2"/>
          </a:solidFill>
        </p:spPr>
        <p:txBody>
          <a:bodyPr wrap="square">
            <a:spAutoFit/>
          </a:bodyPr>
          <a:lstStyle/>
          <a:p>
            <a:pPr>
              <a:spcBef>
                <a:spcPts val="300"/>
              </a:spcBef>
            </a:pPr>
            <a:r>
              <a:rPr lang="en-IE" sz="3200" dirty="0">
                <a:solidFill>
                  <a:schemeClr val="bg1"/>
                </a:solidFill>
              </a:rPr>
              <a:t>Top tips for testing your idea</a:t>
            </a:r>
          </a:p>
          <a:p>
            <a:pPr>
              <a:spcBef>
                <a:spcPts val="300"/>
              </a:spcBef>
            </a:pPr>
            <a:endParaRPr lang="en-IE" sz="3200" dirty="0">
              <a:solidFill>
                <a:schemeClr val="bg1"/>
              </a:solidFill>
            </a:endParaRPr>
          </a:p>
        </p:txBody>
      </p:sp>
      <p:pic>
        <p:nvPicPr>
          <p:cNvPr id="6" name="Picture 5" descr="A close up of a logo&#10;&#10;Description automatically generated">
            <a:extLst>
              <a:ext uri="{FF2B5EF4-FFF2-40B4-BE49-F238E27FC236}">
                <a16:creationId xmlns:a16="http://schemas.microsoft.com/office/drawing/2014/main" id="{615A2EE6-EB81-48E0-BB81-141FC9CD6CB7}"/>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3258208"/>
            <a:ext cx="3601318" cy="2266783"/>
          </a:xfrm>
          <a:prstGeom prst="rect">
            <a:avLst/>
          </a:prstGeom>
        </p:spPr>
      </p:pic>
    </p:spTree>
    <p:extLst>
      <p:ext uri="{BB962C8B-B14F-4D97-AF65-F5344CB8AC3E}">
        <p14:creationId xmlns:p14="http://schemas.microsoft.com/office/powerpoint/2010/main" val="3336121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4"/>
          <p:cNvSpPr>
            <a:spLocks noGrp="1"/>
          </p:cNvSpPr>
          <p:nvPr>
            <p:ph type="body" sz="quarter" idx="11"/>
          </p:nvPr>
        </p:nvSpPr>
        <p:spPr>
          <a:xfrm>
            <a:off x="552835" y="2039943"/>
            <a:ext cx="6491432" cy="2654302"/>
          </a:xfrm>
        </p:spPr>
        <p:txBody>
          <a:bodyPr/>
          <a:lstStyle/>
          <a:p>
            <a:pPr fontAlgn="base">
              <a:spcAft>
                <a:spcPct val="0"/>
              </a:spcAft>
              <a:buFont typeface="Arial" charset="0"/>
              <a:buNone/>
            </a:pPr>
            <a:endParaRPr lang="en-US" altLang="x-none" dirty="0">
              <a:latin typeface="Calibri" charset="0"/>
            </a:endParaRPr>
          </a:p>
          <a:p>
            <a:pPr fontAlgn="base">
              <a:spcAft>
                <a:spcPct val="0"/>
              </a:spcAft>
              <a:buFont typeface="Arial" charset="0"/>
              <a:buNone/>
            </a:pPr>
            <a:r>
              <a:rPr lang="en-US" altLang="x-none" dirty="0">
                <a:latin typeface="Calibri" charset="0"/>
              </a:rPr>
              <a:t>SECTION 1:</a:t>
            </a:r>
          </a:p>
          <a:p>
            <a:pPr fontAlgn="base">
              <a:spcAft>
                <a:spcPct val="0"/>
              </a:spcAft>
              <a:buFont typeface="Arial" charset="0"/>
              <a:buNone/>
            </a:pPr>
            <a:endParaRPr lang="en-US" altLang="x-none" dirty="0">
              <a:latin typeface="Calibri" charset="0"/>
            </a:endParaRPr>
          </a:p>
          <a:p>
            <a:r>
              <a:rPr lang="en-US" dirty="0"/>
              <a:t>Validating and</a:t>
            </a:r>
          </a:p>
          <a:p>
            <a:r>
              <a:rPr lang="en-US" dirty="0"/>
              <a:t>incubating your engineering  (and STEM)</a:t>
            </a:r>
          </a:p>
          <a:p>
            <a:r>
              <a:rPr lang="en-US" dirty="0"/>
              <a:t>entrepreneurship idea</a:t>
            </a:r>
          </a:p>
          <a:p>
            <a:r>
              <a:rPr lang="en-US" sz="2400" dirty="0"/>
              <a:t>Is anyone else doing what you want to start doing? If not, there may be a good reason why. Is your business idea new? Will it work? </a:t>
            </a:r>
            <a:br>
              <a:rPr lang="en-US" sz="2400" dirty="0"/>
            </a:br>
            <a:r>
              <a:rPr lang="en-US" sz="2400" dirty="0"/>
              <a:t>Validation will give you more insight</a:t>
            </a:r>
          </a:p>
          <a:p>
            <a:endParaRPr lang="en-US" dirty="0"/>
          </a:p>
        </p:txBody>
      </p:sp>
      <p:pic>
        <p:nvPicPr>
          <p:cNvPr id="5" name="Picture 4" descr="Light Bulb, Ideas, Sketch, I Think">
            <a:extLst>
              <a:ext uri="{FF2B5EF4-FFF2-40B4-BE49-F238E27FC236}">
                <a16:creationId xmlns:a16="http://schemas.microsoft.com/office/drawing/2014/main" id="{F6DF70F9-113D-43CC-AAAE-3309E9095D2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14205" y="842303"/>
            <a:ext cx="3651807" cy="51733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97F14776-71E4-4A11-8F61-84D26F6F58A2}"/>
              </a:ext>
            </a:extLst>
          </p:cNvPr>
          <p:cNvSpPr>
            <a:spLocks noGrp="1"/>
          </p:cNvSpPr>
          <p:nvPr>
            <p:ph type="body" sz="quarter" idx="20"/>
          </p:nvPr>
        </p:nvSpPr>
        <p:spPr>
          <a:xfrm>
            <a:off x="268297" y="1732860"/>
            <a:ext cx="11939751" cy="3872188"/>
          </a:xfrm>
        </p:spPr>
        <p:txBody>
          <a:bodyPr/>
          <a:lstStyle/>
          <a:p>
            <a:pPr marL="0" indent="0">
              <a:buNone/>
            </a:pPr>
            <a:r>
              <a:rPr lang="en-IE" dirty="0"/>
              <a:t>It is very important to get feedback to your tangible product or service.  Otherwise all other testing is theoretical. Here are some ways you can create a prototype:  </a:t>
            </a:r>
          </a:p>
          <a:p>
            <a:pPr marL="0" indent="0">
              <a:buNone/>
            </a:pPr>
            <a:r>
              <a:rPr lang="en-IE" b="1" dirty="0">
                <a:solidFill>
                  <a:srgbClr val="10B1A2"/>
                </a:solidFill>
              </a:rPr>
              <a:t>Design a simple mock-up </a:t>
            </a:r>
            <a:r>
              <a:rPr lang="en-IE" b="1" dirty="0"/>
              <a:t>- </a:t>
            </a:r>
            <a:r>
              <a:rPr lang="en-IE" dirty="0"/>
              <a:t>Whether your product is physical or digital, start off by creating a quick sample of what the product will look like and show it to your audience.   This can be homemade and simple.</a:t>
            </a:r>
          </a:p>
          <a:p>
            <a:pPr marL="0" indent="0">
              <a:buNone/>
            </a:pPr>
            <a:r>
              <a:rPr lang="en-IE" b="1" dirty="0">
                <a:solidFill>
                  <a:srgbClr val="10B1A2"/>
                </a:solidFill>
              </a:rPr>
              <a:t>Attend a Hackathon </a:t>
            </a:r>
            <a:r>
              <a:rPr lang="en-IE" b="1" dirty="0">
                <a:solidFill>
                  <a:srgbClr val="06805F"/>
                </a:solidFill>
              </a:rPr>
              <a:t>- </a:t>
            </a:r>
            <a:r>
              <a:rPr lang="en-IE" dirty="0"/>
              <a:t>Hackathons offer a low-risk opportunity to intensely develop the early stages of your start-up, with dozens of user testers right in the room. They are a very motivating way to get great expertise contributing to your project.</a:t>
            </a:r>
          </a:p>
          <a:p>
            <a:pPr marL="0" indent="0">
              <a:buNone/>
            </a:pPr>
            <a:r>
              <a:rPr lang="en-IE" b="1" dirty="0">
                <a:solidFill>
                  <a:srgbClr val="10B1A2"/>
                </a:solidFill>
              </a:rPr>
              <a:t>Build a landing page </a:t>
            </a:r>
            <a:r>
              <a:rPr lang="en-IE" b="1" dirty="0"/>
              <a:t>- </a:t>
            </a:r>
            <a:r>
              <a:rPr lang="en-IE" dirty="0"/>
              <a:t>Once you have an idea of your business, create a online landing page where people can sign up for more information. Then work on driving traffic to your page to see if people relate to your offering and actually sign up to learn more. Added bonus: when you are ready to launch you already have an email list of people who have expressed interest.</a:t>
            </a:r>
          </a:p>
          <a:p>
            <a:endParaRPr lang="en-IE" dirty="0"/>
          </a:p>
        </p:txBody>
      </p:sp>
      <p:sp>
        <p:nvSpPr>
          <p:cNvPr id="6" name="Rectangle 5">
            <a:extLst>
              <a:ext uri="{FF2B5EF4-FFF2-40B4-BE49-F238E27FC236}">
                <a16:creationId xmlns:a16="http://schemas.microsoft.com/office/drawing/2014/main" id="{F00AC9BB-A6FB-4445-AB24-B9116C0C4E81}"/>
              </a:ext>
            </a:extLst>
          </p:cNvPr>
          <p:cNvSpPr/>
          <p:nvPr/>
        </p:nvSpPr>
        <p:spPr>
          <a:xfrm>
            <a:off x="2139138" y="841154"/>
            <a:ext cx="8113419" cy="584775"/>
          </a:xfrm>
          <a:prstGeom prst="rect">
            <a:avLst/>
          </a:prstGeom>
          <a:solidFill>
            <a:srgbClr val="10B1A2"/>
          </a:solidFill>
        </p:spPr>
        <p:txBody>
          <a:bodyPr wrap="square">
            <a:spAutoFit/>
          </a:bodyPr>
          <a:lstStyle/>
          <a:p>
            <a:pPr>
              <a:spcBef>
                <a:spcPts val="300"/>
              </a:spcBef>
            </a:pPr>
            <a:r>
              <a:rPr lang="en-IE" sz="3200" dirty="0">
                <a:solidFill>
                  <a:schemeClr val="bg1"/>
                </a:solidFill>
              </a:rPr>
              <a:t>Top tips for testing your idea - Prototyping</a:t>
            </a:r>
          </a:p>
        </p:txBody>
      </p:sp>
    </p:spTree>
    <p:extLst>
      <p:ext uri="{BB962C8B-B14F-4D97-AF65-F5344CB8AC3E}">
        <p14:creationId xmlns:p14="http://schemas.microsoft.com/office/powerpoint/2010/main" val="2673071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773101" y="1069615"/>
            <a:ext cx="7407087" cy="697353"/>
          </a:xfrm>
        </p:spPr>
        <p:txBody>
          <a:bodyPr>
            <a:normAutofit fontScale="85000" lnSpcReduction="10000"/>
          </a:bodyPr>
          <a:lstStyle/>
          <a:p>
            <a:r>
              <a:rPr lang="en-US" altLang="ja-JP" b="1" dirty="0">
                <a:solidFill>
                  <a:srgbClr val="10B1A2"/>
                </a:solidFill>
                <a:latin typeface="Calibri" charset="0"/>
                <a:ea typeface="MS PGothic" charset="-128"/>
              </a:rPr>
              <a:t>Section Summary: What is Idea Validation ?</a:t>
            </a:r>
            <a:endParaRPr lang="en-US" b="1" dirty="0">
              <a:solidFill>
                <a:srgbClr val="10B1A2"/>
              </a:solidFill>
            </a:endParaRPr>
          </a:p>
        </p:txBody>
      </p:sp>
      <p:sp>
        <p:nvSpPr>
          <p:cNvPr id="5" name="Text Placeholder 4"/>
          <p:cNvSpPr>
            <a:spLocks noGrp="1"/>
          </p:cNvSpPr>
          <p:nvPr>
            <p:ph type="body" sz="quarter" idx="14"/>
          </p:nvPr>
        </p:nvSpPr>
        <p:spPr>
          <a:xfrm>
            <a:off x="3773101" y="2117448"/>
            <a:ext cx="7795971" cy="3975101"/>
          </a:xfrm>
        </p:spPr>
        <p:txBody>
          <a:bodyPr/>
          <a:lstStyle/>
          <a:p>
            <a:pPr marL="342900" indent="-342900">
              <a:spcBef>
                <a:spcPts val="300"/>
              </a:spcBef>
              <a:buFont typeface="Arial" panose="020B0604020202020204" pitchFamily="34" charset="0"/>
              <a:buChar char="•"/>
            </a:pPr>
            <a:r>
              <a:rPr lang="en-IE" b="1" dirty="0">
                <a:solidFill>
                  <a:srgbClr val="E95273"/>
                </a:solidFill>
              </a:rPr>
              <a:t>Validation isn’t </a:t>
            </a:r>
            <a:r>
              <a:rPr lang="en-IE" dirty="0"/>
              <a:t>a guarantee of success and it most certainly isn’t easy. </a:t>
            </a:r>
          </a:p>
          <a:p>
            <a:pPr marL="342900" indent="-342900">
              <a:spcBef>
                <a:spcPts val="300"/>
              </a:spcBef>
              <a:buFont typeface="Arial" panose="020B0604020202020204" pitchFamily="34" charset="0"/>
              <a:buChar char="•"/>
            </a:pPr>
            <a:r>
              <a:rPr lang="en-IE" dirty="0"/>
              <a:t>Validation is designed to give you your first paying customers and foundation for future growth. </a:t>
            </a:r>
          </a:p>
          <a:p>
            <a:pPr>
              <a:spcBef>
                <a:spcPts val="300"/>
              </a:spcBef>
            </a:pPr>
            <a:endParaRPr lang="en-IE" dirty="0"/>
          </a:p>
        </p:txBody>
      </p:sp>
      <p:pic>
        <p:nvPicPr>
          <p:cNvPr id="3" name="Picture 2" descr="A picture containing window, light&#10;&#10;Description automatically generated">
            <a:extLst>
              <a:ext uri="{FF2B5EF4-FFF2-40B4-BE49-F238E27FC236}">
                <a16:creationId xmlns:a16="http://schemas.microsoft.com/office/drawing/2014/main" id="{BDD84B4C-E790-4569-9A8E-97C49AA6AF9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70682" y="2933700"/>
            <a:ext cx="2086868" cy="3429000"/>
          </a:xfrm>
          <a:prstGeom prst="rect">
            <a:avLst/>
          </a:prstGeom>
        </p:spPr>
      </p:pic>
    </p:spTree>
    <p:extLst>
      <p:ext uri="{BB962C8B-B14F-4D97-AF65-F5344CB8AC3E}">
        <p14:creationId xmlns:p14="http://schemas.microsoft.com/office/powerpoint/2010/main" val="820312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 Placeholder 4"/>
          <p:cNvSpPr>
            <a:spLocks noGrp="1"/>
          </p:cNvSpPr>
          <p:nvPr>
            <p:ph type="body" sz="quarter" idx="11"/>
          </p:nvPr>
        </p:nvSpPr>
        <p:spPr>
          <a:xfrm>
            <a:off x="510890" y="2256366"/>
            <a:ext cx="6491432" cy="2654302"/>
          </a:xfrm>
        </p:spPr>
        <p:txBody>
          <a:bodyPr/>
          <a:lstStyle/>
          <a:p>
            <a:pPr fontAlgn="base">
              <a:spcAft>
                <a:spcPct val="0"/>
              </a:spcAft>
              <a:buFont typeface="Arial" charset="0"/>
              <a:buNone/>
            </a:pPr>
            <a:r>
              <a:rPr lang="en-US" altLang="x-none" dirty="0">
                <a:latin typeface="Calibri" charset="0"/>
              </a:rPr>
              <a:t>SECTION 2:</a:t>
            </a:r>
          </a:p>
          <a:p>
            <a:pPr fontAlgn="base">
              <a:spcAft>
                <a:spcPct val="0"/>
              </a:spcAft>
              <a:buFont typeface="Arial" charset="0"/>
              <a:buNone/>
            </a:pPr>
            <a:endParaRPr lang="en-US" altLang="x-none" dirty="0">
              <a:latin typeface="Calibri" charset="0"/>
            </a:endParaRPr>
          </a:p>
          <a:p>
            <a:r>
              <a:rPr lang="en-US" b="1" dirty="0"/>
              <a:t>Incubating your Business Idea </a:t>
            </a:r>
          </a:p>
          <a:p>
            <a:r>
              <a:rPr lang="en-IE" sz="2400" dirty="0"/>
              <a:t>Why and how you should do it?</a:t>
            </a:r>
            <a:endParaRPr lang="en-US" dirty="0"/>
          </a:p>
        </p:txBody>
      </p:sp>
    </p:spTree>
    <p:extLst>
      <p:ext uri="{BB962C8B-B14F-4D97-AF65-F5344CB8AC3E}">
        <p14:creationId xmlns:p14="http://schemas.microsoft.com/office/powerpoint/2010/main" val="3243806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C1A3081-8413-4295-9142-A4C9DD4DB70F}"/>
              </a:ext>
            </a:extLst>
          </p:cNvPr>
          <p:cNvSpPr>
            <a:spLocks noGrp="1"/>
          </p:cNvSpPr>
          <p:nvPr>
            <p:ph type="body" sz="quarter" idx="16"/>
          </p:nvPr>
        </p:nvSpPr>
        <p:spPr/>
        <p:txBody>
          <a:bodyPr>
            <a:normAutofit fontScale="85000" lnSpcReduction="10000"/>
          </a:bodyPr>
          <a:lstStyle/>
          <a:p>
            <a:r>
              <a:rPr lang="en-IE" dirty="0"/>
              <a:t>What are business incubators?</a:t>
            </a:r>
          </a:p>
        </p:txBody>
      </p:sp>
      <p:sp>
        <p:nvSpPr>
          <p:cNvPr id="3" name="Text Placeholder 2">
            <a:extLst>
              <a:ext uri="{FF2B5EF4-FFF2-40B4-BE49-F238E27FC236}">
                <a16:creationId xmlns:a16="http://schemas.microsoft.com/office/drawing/2014/main" id="{7D4E156D-2DED-48F0-8948-D0BC67A61385}"/>
              </a:ext>
            </a:extLst>
          </p:cNvPr>
          <p:cNvSpPr>
            <a:spLocks noGrp="1"/>
          </p:cNvSpPr>
          <p:nvPr>
            <p:ph type="body" sz="quarter" idx="17"/>
          </p:nvPr>
        </p:nvSpPr>
        <p:spPr/>
        <p:txBody>
          <a:bodyPr/>
          <a:lstStyle/>
          <a:p>
            <a:r>
              <a:rPr lang="en-IE" dirty="0"/>
              <a:t>Incubators are usually funded by government, hosted by educational institutions and offer long term support. </a:t>
            </a:r>
          </a:p>
          <a:p>
            <a:r>
              <a:rPr lang="en-IE" dirty="0"/>
              <a:t>They incubate all kinds of start-ups be it technological, engineering or even scientific; they also encourage social entrepreneurial projects and each may have an area of focus.</a:t>
            </a:r>
          </a:p>
        </p:txBody>
      </p:sp>
      <p:pic>
        <p:nvPicPr>
          <p:cNvPr id="6" name="Picture Placeholder 5" descr="A group of people sitting at a table&#10;&#10;Description automatically generated">
            <a:extLst>
              <a:ext uri="{FF2B5EF4-FFF2-40B4-BE49-F238E27FC236}">
                <a16:creationId xmlns:a16="http://schemas.microsoft.com/office/drawing/2014/main" id="{FE3F03AB-8FCC-47A4-A9F7-1FF6B970377B}"/>
              </a:ext>
            </a:extLst>
          </p:cNvPr>
          <p:cNvPicPr>
            <a:picLocks noGrp="1" noChangeAspect="1"/>
          </p:cNvPicPr>
          <p:nvPr>
            <p:ph type="pic" sz="quarter" idx="10"/>
          </p:nvPr>
        </p:nvPicPr>
        <p:blipFill>
          <a:blip r:embed="rId2">
            <a:extLst>
              <a:ext uri="{837473B0-CC2E-450A-ABE3-18F120FF3D39}">
                <a1611:picAttrSrcUrl xmlns:a1611="http://schemas.microsoft.com/office/drawing/2016/11/main" r:id="rId3"/>
              </a:ext>
            </a:extLst>
          </a:blip>
          <a:srcRect l="16687" r="16687"/>
          <a:stretch>
            <a:fillRect/>
          </a:stretch>
        </p:blipFill>
        <p:spPr/>
      </p:pic>
    </p:spTree>
    <p:extLst>
      <p:ext uri="{BB962C8B-B14F-4D97-AF65-F5344CB8AC3E}">
        <p14:creationId xmlns:p14="http://schemas.microsoft.com/office/powerpoint/2010/main" val="1226281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E71E52-7614-46BB-82EF-B1DBA3F30EFB}"/>
              </a:ext>
            </a:extLst>
          </p:cNvPr>
          <p:cNvSpPr>
            <a:spLocks noGrp="1"/>
          </p:cNvSpPr>
          <p:nvPr>
            <p:ph type="body" sz="quarter" idx="21"/>
          </p:nvPr>
        </p:nvSpPr>
        <p:spPr>
          <a:xfrm>
            <a:off x="2495266" y="751297"/>
            <a:ext cx="3204890" cy="857158"/>
          </a:xfrm>
        </p:spPr>
        <p:txBody>
          <a:bodyPr/>
          <a:lstStyle/>
          <a:p>
            <a:r>
              <a:rPr lang="en-IE" dirty="0"/>
              <a:t>Why incubate?</a:t>
            </a:r>
          </a:p>
        </p:txBody>
      </p:sp>
      <p:sp>
        <p:nvSpPr>
          <p:cNvPr id="4" name="Text Placeholder 1">
            <a:extLst>
              <a:ext uri="{FF2B5EF4-FFF2-40B4-BE49-F238E27FC236}">
                <a16:creationId xmlns:a16="http://schemas.microsoft.com/office/drawing/2014/main" id="{DAD0D2D4-6543-4BB0-B5A7-817F9A09C445}"/>
              </a:ext>
            </a:extLst>
          </p:cNvPr>
          <p:cNvSpPr txBox="1">
            <a:spLocks/>
          </p:cNvSpPr>
          <p:nvPr/>
        </p:nvSpPr>
        <p:spPr>
          <a:xfrm>
            <a:off x="835573" y="1996289"/>
            <a:ext cx="11235558" cy="3872188"/>
          </a:xfrm>
          <a:prstGeom prst="rect">
            <a:avLst/>
          </a:prstGeom>
        </p:spPr>
        <p:txBody>
          <a:bodyPr vert="horz" lIns="91440" tIns="45720" rIns="91440" bIns="45720" rtlCol="0">
            <a:noAutofit/>
          </a:bodyPr>
          <a:lstStyle>
            <a:lvl1pPr marL="342900" indent="-342900" algn="l" defTabSz="914400" rtl="0" eaLnBrk="1" latinLnBrk="0" hangingPunct="1">
              <a:lnSpc>
                <a:spcPct val="90000"/>
              </a:lnSpc>
              <a:spcBef>
                <a:spcPts val="1000"/>
              </a:spcBef>
              <a:buClr>
                <a:srgbClr val="174F72"/>
              </a:buClr>
              <a:buFont typeface="Arial" charset="0"/>
              <a:buChar char="•"/>
              <a:defRPr sz="2400" kern="1200">
                <a:solidFill>
                  <a:srgbClr val="6D6E6C"/>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dirty="0"/>
              <a:t>An incubation centre will help you to focus and hone your idea into a successful </a:t>
            </a:r>
            <a:r>
              <a:rPr lang="en-IE" dirty="0" err="1"/>
              <a:t>startup</a:t>
            </a:r>
            <a:r>
              <a:rPr lang="en-IE" dirty="0"/>
              <a:t>. </a:t>
            </a:r>
          </a:p>
          <a:p>
            <a:r>
              <a:rPr lang="en-IE" dirty="0"/>
              <a:t>If they see that your idea has potential, then they will offer you work space, initial funds and technical support. They will connect you with a mentor and also help you raise funds by connecting you with VCs, angel investors, private investors etc. </a:t>
            </a:r>
          </a:p>
          <a:p>
            <a:r>
              <a:rPr lang="en-IE" dirty="0"/>
              <a:t>Once you find space in their program, then you can focus on fine-tuning and developing your idea, as you discuss and get insights from other teams as well as mentors. </a:t>
            </a:r>
          </a:p>
          <a:p>
            <a:r>
              <a:rPr lang="en-IE" dirty="0"/>
              <a:t>They will also offer you help with things like business model, marketing, IP issues etc. However, in return for all the support and mentoring that they offer, some will claim an equity stake in your business. </a:t>
            </a:r>
          </a:p>
        </p:txBody>
      </p:sp>
    </p:spTree>
    <p:extLst>
      <p:ext uri="{BB962C8B-B14F-4D97-AF65-F5344CB8AC3E}">
        <p14:creationId xmlns:p14="http://schemas.microsoft.com/office/powerpoint/2010/main" val="8058463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5"/>
          <p:cNvSpPr>
            <a:spLocks noGrp="1"/>
          </p:cNvSpPr>
          <p:nvPr>
            <p:ph type="body" sz="quarter" idx="13"/>
          </p:nvPr>
        </p:nvSpPr>
        <p:spPr/>
        <p:txBody>
          <a:bodyPr>
            <a:normAutofit fontScale="77500" lnSpcReduction="20000"/>
          </a:bodyPr>
          <a:lstStyle/>
          <a:p>
            <a:pPr algn="just">
              <a:spcBef>
                <a:spcPct val="0"/>
              </a:spcBef>
            </a:pPr>
            <a:br>
              <a:rPr lang="en-IE" altLang="x-none" dirty="0"/>
            </a:br>
            <a:endParaRPr lang="en-IE" altLang="x-none" dirty="0"/>
          </a:p>
          <a:p>
            <a:endParaRPr lang="en-US" altLang="x-none" dirty="0"/>
          </a:p>
        </p:txBody>
      </p:sp>
      <p:sp>
        <p:nvSpPr>
          <p:cNvPr id="2" name="Text Placeholder 1">
            <a:extLst>
              <a:ext uri="{FF2B5EF4-FFF2-40B4-BE49-F238E27FC236}">
                <a16:creationId xmlns:a16="http://schemas.microsoft.com/office/drawing/2014/main" id="{E043CA48-F84F-42C1-B952-BBB270CC8E82}"/>
              </a:ext>
            </a:extLst>
          </p:cNvPr>
          <p:cNvSpPr>
            <a:spLocks noGrp="1"/>
          </p:cNvSpPr>
          <p:nvPr>
            <p:ph type="body" sz="quarter" idx="14"/>
          </p:nvPr>
        </p:nvSpPr>
        <p:spPr/>
        <p:txBody>
          <a:bodyPr/>
          <a:lstStyle/>
          <a:p>
            <a:r>
              <a:rPr lang="en-IE" dirty="0"/>
              <a:t>Every industry, and every business, faces constant change.  As you evolve your business from idea to start up, experiment in stages, make small changes and pilot projects to try out new ideas before committing your whole enterprise to them. </a:t>
            </a:r>
          </a:p>
          <a:p>
            <a:endParaRPr lang="en-IE" dirty="0"/>
          </a:p>
          <a:p>
            <a:r>
              <a:rPr lang="en-IE" dirty="0"/>
              <a:t>Then evaluate the results of your experiment to see if it had the predicted effect and make adjustments if it did not. </a:t>
            </a:r>
            <a:r>
              <a:rPr lang="en-IE" b="1" dirty="0"/>
              <a:t>Grow what works and prune what doesn’t.</a:t>
            </a:r>
          </a:p>
          <a:p>
            <a:endParaRPr lang="en-IE" dirty="0"/>
          </a:p>
        </p:txBody>
      </p:sp>
      <p:pic>
        <p:nvPicPr>
          <p:cNvPr id="3" name="Picture Placeholder 2"/>
          <p:cNvPicPr>
            <a:picLocks noGrp="1" noChangeAspect="1"/>
          </p:cNvPicPr>
          <p:nvPr>
            <p:ph type="pic" sz="quarter" idx="4294967295"/>
          </p:nvPr>
        </p:nvPicPr>
        <p:blipFill rotWithShape="1">
          <a:blip r:embed="rId2" cstate="screen">
            <a:extLst>
              <a:ext uri="{28A0092B-C50C-407E-A947-70E740481C1C}">
                <a14:useLocalDpi xmlns:a14="http://schemas.microsoft.com/office/drawing/2010/main"/>
              </a:ext>
            </a:extLst>
          </a:blip>
          <a:srcRect l="6996" t="3512" r="-1527" b="-5841"/>
          <a:stretch/>
        </p:blipFill>
        <p:spPr>
          <a:xfrm>
            <a:off x="8923693" y="3429000"/>
            <a:ext cx="2309444" cy="3158777"/>
          </a:xfrm>
        </p:spPr>
      </p:pic>
      <p:sp>
        <p:nvSpPr>
          <p:cNvPr id="44034" name="Text Placeholder 3"/>
          <p:cNvSpPr txBox="1">
            <a:spLocks/>
          </p:cNvSpPr>
          <p:nvPr/>
        </p:nvSpPr>
        <p:spPr bwMode="auto">
          <a:xfrm>
            <a:off x="580034" y="270223"/>
            <a:ext cx="846098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charset="0"/>
              <a:buChar char="•"/>
              <a:tabLst>
                <a:tab pos="1638300" algn="l"/>
              </a:tabLst>
              <a:defRPr sz="2800">
                <a:solidFill>
                  <a:srgbClr val="7F7F7F"/>
                </a:solidFill>
                <a:latin typeface="Calibri" charset="0"/>
              </a:defRPr>
            </a:lvl1pPr>
            <a:lvl2pPr marL="685800" indent="-228600">
              <a:lnSpc>
                <a:spcPct val="90000"/>
              </a:lnSpc>
              <a:spcBef>
                <a:spcPts val="500"/>
              </a:spcBef>
              <a:buFont typeface="Arial" charset="0"/>
              <a:buChar char="•"/>
              <a:tabLst>
                <a:tab pos="1638300" algn="l"/>
              </a:tabLst>
              <a:defRPr sz="2400">
                <a:solidFill>
                  <a:srgbClr val="7F7F7F"/>
                </a:solidFill>
                <a:latin typeface="Calibri" charset="0"/>
              </a:defRPr>
            </a:lvl2pPr>
            <a:lvl3pPr marL="1143000" indent="-228600">
              <a:lnSpc>
                <a:spcPct val="90000"/>
              </a:lnSpc>
              <a:spcBef>
                <a:spcPts val="500"/>
              </a:spcBef>
              <a:buFont typeface="Arial" charset="0"/>
              <a:buChar char="•"/>
              <a:tabLst>
                <a:tab pos="1638300" algn="l"/>
              </a:tabLst>
              <a:defRPr sz="2000">
                <a:solidFill>
                  <a:srgbClr val="7F7F7F"/>
                </a:solidFill>
                <a:latin typeface="Calibri" charset="0"/>
              </a:defRPr>
            </a:lvl3pPr>
            <a:lvl4pPr marL="1600200" indent="-228600">
              <a:lnSpc>
                <a:spcPct val="90000"/>
              </a:lnSpc>
              <a:spcBef>
                <a:spcPts val="500"/>
              </a:spcBef>
              <a:buFont typeface="Arial" charset="0"/>
              <a:buChar char="•"/>
              <a:tabLst>
                <a:tab pos="1638300" algn="l"/>
              </a:tabLst>
              <a:defRPr>
                <a:solidFill>
                  <a:srgbClr val="7F7F7F"/>
                </a:solidFill>
                <a:latin typeface="Calibri" charset="0"/>
              </a:defRPr>
            </a:lvl4pPr>
            <a:lvl5pPr marL="2057400" indent="-228600">
              <a:lnSpc>
                <a:spcPct val="90000"/>
              </a:lnSpc>
              <a:spcBef>
                <a:spcPts val="500"/>
              </a:spcBef>
              <a:buFont typeface="Arial" charset="0"/>
              <a:buChar char="•"/>
              <a:tabLst>
                <a:tab pos="1638300" algn="l"/>
              </a:tabLst>
              <a:defRPr>
                <a:solidFill>
                  <a:srgbClr val="7F7F7F"/>
                </a:solidFill>
                <a:latin typeface="Calibri" charset="0"/>
              </a:defRPr>
            </a:lvl5pPr>
            <a:lvl6pPr marL="25146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6pPr>
            <a:lvl7pPr marL="29718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7pPr>
            <a:lvl8pPr marL="34290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8pPr>
            <a:lvl9pPr marL="3886200" indent="-228600" fontAlgn="base">
              <a:lnSpc>
                <a:spcPct val="90000"/>
              </a:lnSpc>
              <a:spcBef>
                <a:spcPts val="500"/>
              </a:spcBef>
              <a:spcAft>
                <a:spcPct val="0"/>
              </a:spcAft>
              <a:buFont typeface="Arial" charset="0"/>
              <a:buChar char="•"/>
              <a:tabLst>
                <a:tab pos="1638300" algn="l"/>
              </a:tabLst>
              <a:defRPr>
                <a:solidFill>
                  <a:srgbClr val="7F7F7F"/>
                </a:solidFill>
                <a:latin typeface="Calibri" charset="0"/>
              </a:defRPr>
            </a:lvl9pPr>
          </a:lstStyle>
          <a:p>
            <a:pPr>
              <a:buNone/>
            </a:pPr>
            <a:r>
              <a:rPr lang="en-IE" sz="3600" b="1" dirty="0">
                <a:solidFill>
                  <a:srgbClr val="E95273"/>
                </a:solidFill>
              </a:rPr>
              <a:t>Incubation allows you to experiment in Stages</a:t>
            </a:r>
          </a:p>
          <a:p>
            <a:pPr>
              <a:buNone/>
            </a:pPr>
            <a:r>
              <a:rPr lang="en-IE" b="1" i="1" dirty="0">
                <a:solidFill>
                  <a:srgbClr val="10B1A2"/>
                </a:solidFill>
              </a:rPr>
              <a:t>Grow what works and prune what doesn’t!</a:t>
            </a:r>
          </a:p>
          <a:p>
            <a:pPr>
              <a:buNone/>
            </a:pPr>
            <a:endParaRPr lang="en-IE" sz="3600" b="1" dirty="0">
              <a:solidFill>
                <a:srgbClr val="E95273"/>
              </a:solidFill>
            </a:endParaRPr>
          </a:p>
        </p:txBody>
      </p:sp>
    </p:spTree>
    <p:extLst>
      <p:ext uri="{BB962C8B-B14F-4D97-AF65-F5344CB8AC3E}">
        <p14:creationId xmlns:p14="http://schemas.microsoft.com/office/powerpoint/2010/main" val="1754681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CC479E-78A6-45EF-97D3-DD252B35A677}"/>
              </a:ext>
            </a:extLst>
          </p:cNvPr>
          <p:cNvSpPr>
            <a:spLocks noGrp="1"/>
          </p:cNvSpPr>
          <p:nvPr>
            <p:ph type="body" sz="quarter" idx="20"/>
          </p:nvPr>
        </p:nvSpPr>
        <p:spPr>
          <a:xfrm>
            <a:off x="5457910" y="2157413"/>
            <a:ext cx="6471331" cy="3631644"/>
          </a:xfrm>
        </p:spPr>
        <p:txBody>
          <a:bodyPr/>
          <a:lstStyle/>
          <a:p>
            <a:r>
              <a:rPr lang="en-IE" dirty="0"/>
              <a:t>A business model describes the rationale of how an organization creates, delivers, and captures value, in economic, social, cultural or other contexts. </a:t>
            </a:r>
          </a:p>
          <a:p>
            <a:r>
              <a:rPr lang="en-IE" altLang="x-none" dirty="0"/>
              <a:t>Some exciting new business models include platform-based, mass customisation 2.0, frugal, modern barter, 'pay what you want’ and mega-hyperlocal (</a:t>
            </a:r>
            <a:r>
              <a:rPr lang="en-IE" altLang="x-none" dirty="0">
                <a:hlinkClick r:id="rId2"/>
              </a:rPr>
              <a:t>Read more about these</a:t>
            </a:r>
            <a:r>
              <a:rPr lang="en-IE" altLang="x-none" dirty="0"/>
              <a:t>)</a:t>
            </a:r>
          </a:p>
          <a:p>
            <a:r>
              <a:rPr lang="en-IE" altLang="x-none" dirty="0"/>
              <a:t>But choosing the correct model for you starts by answers to the following questions:</a:t>
            </a:r>
            <a:endParaRPr lang="en-US" altLang="x-none" dirty="0"/>
          </a:p>
          <a:p>
            <a:endParaRPr lang="en-IE" dirty="0"/>
          </a:p>
        </p:txBody>
      </p:sp>
      <p:pic>
        <p:nvPicPr>
          <p:cNvPr id="8" name="Picture Placeholder 7" descr="A picture containing food, drawing&#10;&#10;Description automatically generated">
            <a:extLst>
              <a:ext uri="{FF2B5EF4-FFF2-40B4-BE49-F238E27FC236}">
                <a16:creationId xmlns:a16="http://schemas.microsoft.com/office/drawing/2014/main" id="{524AC661-E96F-46D9-A7F7-87865BE2EFE1}"/>
              </a:ext>
            </a:extLst>
          </p:cNvP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16873" r="16873"/>
          <a:stretch>
            <a:fillRect/>
          </a:stretch>
        </p:blipFill>
        <p:spPr/>
      </p:pic>
      <p:sp>
        <p:nvSpPr>
          <p:cNvPr id="6" name="Text Placeholder 5">
            <a:extLst>
              <a:ext uri="{FF2B5EF4-FFF2-40B4-BE49-F238E27FC236}">
                <a16:creationId xmlns:a16="http://schemas.microsoft.com/office/drawing/2014/main" id="{62726C81-741A-44AD-9529-54AA6CCAB9F5}"/>
              </a:ext>
            </a:extLst>
          </p:cNvPr>
          <p:cNvSpPr>
            <a:spLocks noGrp="1"/>
          </p:cNvSpPr>
          <p:nvPr>
            <p:ph type="body" sz="quarter" idx="22"/>
          </p:nvPr>
        </p:nvSpPr>
        <p:spPr>
          <a:xfrm>
            <a:off x="3594538" y="399393"/>
            <a:ext cx="8106925" cy="1225648"/>
          </a:xfrm>
        </p:spPr>
        <p:txBody>
          <a:bodyPr>
            <a:normAutofit/>
          </a:bodyPr>
          <a:lstStyle/>
          <a:p>
            <a:r>
              <a:rPr lang="en-IE" b="1" dirty="0">
                <a:solidFill>
                  <a:srgbClr val="E95273"/>
                </a:solidFill>
              </a:rPr>
              <a:t>Incubation gives you time to prefect your business model</a:t>
            </a:r>
            <a:endParaRPr lang="en-IE" b="1" dirty="0"/>
          </a:p>
        </p:txBody>
      </p:sp>
    </p:spTree>
    <p:extLst>
      <p:ext uri="{BB962C8B-B14F-4D97-AF65-F5344CB8AC3E}">
        <p14:creationId xmlns:p14="http://schemas.microsoft.com/office/powerpoint/2010/main" val="673376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Placeholder 5"/>
          <p:cNvSpPr>
            <a:spLocks noGrp="1"/>
          </p:cNvSpPr>
          <p:nvPr>
            <p:ph type="body" sz="quarter" idx="14"/>
          </p:nvPr>
        </p:nvSpPr>
        <p:spPr>
          <a:xfrm>
            <a:off x="684774" y="2774426"/>
            <a:ext cx="11202426" cy="3975101"/>
          </a:xfrm>
        </p:spPr>
        <p:txBody>
          <a:bodyPr/>
          <a:lstStyle/>
          <a:p>
            <a:pPr>
              <a:lnSpc>
                <a:spcPts val="2200"/>
              </a:lnSpc>
              <a:spcBef>
                <a:spcPct val="0"/>
              </a:spcBef>
            </a:pPr>
            <a:r>
              <a:rPr lang="en-IE" altLang="x-none" b="1" dirty="0">
                <a:solidFill>
                  <a:srgbClr val="10B1A2"/>
                </a:solidFill>
              </a:rPr>
              <a:t>Who are we? </a:t>
            </a:r>
            <a:r>
              <a:rPr lang="en-IE" altLang="x-none" dirty="0"/>
              <a:t>( the Founder and the Team – if you are a sole entrepreneur, this team description should  outline the skills and competencies of your external advisory team  i.e. accountant, mentor, marketing, quality assurance and IT subcontractors etc )</a:t>
            </a:r>
          </a:p>
          <a:p>
            <a:pPr>
              <a:lnSpc>
                <a:spcPts val="1500"/>
              </a:lnSpc>
              <a:spcBef>
                <a:spcPct val="0"/>
              </a:spcBef>
            </a:pPr>
            <a:endParaRPr lang="en-IE" altLang="x-none" dirty="0"/>
          </a:p>
          <a:p>
            <a:pPr>
              <a:lnSpc>
                <a:spcPts val="2200"/>
              </a:lnSpc>
              <a:spcBef>
                <a:spcPct val="0"/>
              </a:spcBef>
            </a:pPr>
            <a:r>
              <a:rPr lang="en-IE" altLang="x-none" b="1" dirty="0">
                <a:solidFill>
                  <a:srgbClr val="10B1A2"/>
                </a:solidFill>
              </a:rPr>
              <a:t>Past business experience </a:t>
            </a:r>
            <a:r>
              <a:rPr lang="en-IE" altLang="x-none" dirty="0"/>
              <a:t>(What other work or business experiences, both positive and negative have led to this point and this business idea?)</a:t>
            </a:r>
          </a:p>
          <a:p>
            <a:pPr>
              <a:lnSpc>
                <a:spcPts val="1500"/>
              </a:lnSpc>
              <a:spcBef>
                <a:spcPct val="0"/>
              </a:spcBef>
            </a:pPr>
            <a:endParaRPr lang="en-IE" altLang="x-none" dirty="0"/>
          </a:p>
          <a:p>
            <a:pPr>
              <a:lnSpc>
                <a:spcPts val="2200"/>
              </a:lnSpc>
              <a:spcBef>
                <a:spcPct val="0"/>
              </a:spcBef>
            </a:pPr>
            <a:r>
              <a:rPr lang="en-IE" altLang="x-none" b="1" dirty="0">
                <a:solidFill>
                  <a:srgbClr val="10B1A2"/>
                </a:solidFill>
              </a:rPr>
              <a:t>What are you trying to do? </a:t>
            </a:r>
            <a:r>
              <a:rPr lang="en-IE" altLang="x-none" dirty="0"/>
              <a:t>(Mission)  </a:t>
            </a:r>
          </a:p>
          <a:p>
            <a:pPr>
              <a:lnSpc>
                <a:spcPts val="1500"/>
              </a:lnSpc>
              <a:spcBef>
                <a:spcPct val="0"/>
              </a:spcBef>
            </a:pPr>
            <a:endParaRPr lang="en-IE" altLang="x-none" dirty="0"/>
          </a:p>
          <a:p>
            <a:pPr>
              <a:lnSpc>
                <a:spcPts val="2200"/>
              </a:lnSpc>
              <a:spcBef>
                <a:spcPct val="0"/>
              </a:spcBef>
            </a:pPr>
            <a:r>
              <a:rPr lang="en-IE" altLang="x-none" b="1" dirty="0">
                <a:solidFill>
                  <a:srgbClr val="10B1A2"/>
                </a:solidFill>
              </a:rPr>
              <a:t>What problem do you solve? </a:t>
            </a:r>
            <a:r>
              <a:rPr lang="en-IE" altLang="x-none" dirty="0"/>
              <a:t>(Faster/Better/Easier/Cheaper)  Why can we do it more profitably?</a:t>
            </a:r>
          </a:p>
          <a:p>
            <a:pPr>
              <a:lnSpc>
                <a:spcPts val="1500"/>
              </a:lnSpc>
              <a:spcBef>
                <a:spcPct val="0"/>
              </a:spcBef>
            </a:pPr>
            <a:endParaRPr lang="en-IE" altLang="x-none" dirty="0"/>
          </a:p>
          <a:p>
            <a:pPr>
              <a:lnSpc>
                <a:spcPts val="2200"/>
              </a:lnSpc>
              <a:spcBef>
                <a:spcPct val="0"/>
              </a:spcBef>
            </a:pPr>
            <a:r>
              <a:rPr lang="en-IE" altLang="x-none" b="1" dirty="0">
                <a:solidFill>
                  <a:srgbClr val="10B1A2"/>
                </a:solidFill>
              </a:rPr>
              <a:t>How are you going to get it done? </a:t>
            </a:r>
            <a:r>
              <a:rPr lang="en-IE" altLang="x-none" dirty="0"/>
              <a:t>(Operations)</a:t>
            </a:r>
          </a:p>
          <a:p>
            <a:pPr>
              <a:lnSpc>
                <a:spcPts val="2200"/>
              </a:lnSpc>
            </a:pPr>
            <a:endParaRPr lang="en-US" altLang="x-none" dirty="0"/>
          </a:p>
        </p:txBody>
      </p:sp>
      <p:sp>
        <p:nvSpPr>
          <p:cNvPr id="71683" name="TextBox 6"/>
          <p:cNvSpPr txBox="1">
            <a:spLocks noChangeArrowheads="1"/>
          </p:cNvSpPr>
          <p:nvPr/>
        </p:nvSpPr>
        <p:spPr bwMode="auto">
          <a:xfrm>
            <a:off x="2982913" y="6265587"/>
            <a:ext cx="8437562" cy="400050"/>
          </a:xfrm>
          <a:prstGeom prst="rect">
            <a:avLst/>
          </a:prstGeom>
          <a:solidFill>
            <a:srgbClr val="F2694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eaLnBrk="1" hangingPunct="1"/>
            <a:r>
              <a:rPr lang="en-IE" altLang="x-none" sz="2000" dirty="0">
                <a:solidFill>
                  <a:schemeClr val="bg1"/>
                </a:solidFill>
              </a:rPr>
              <a:t>   MODULE 5 WILL TAKE YOU THROUGH CHOOSING YOUR BUSINESS MODEL</a:t>
            </a:r>
          </a:p>
        </p:txBody>
      </p:sp>
      <p:sp>
        <p:nvSpPr>
          <p:cNvPr id="5" name="Text Placeholder 5">
            <a:extLst>
              <a:ext uri="{FF2B5EF4-FFF2-40B4-BE49-F238E27FC236}">
                <a16:creationId xmlns:a16="http://schemas.microsoft.com/office/drawing/2014/main" id="{1022DE20-FD78-4126-A4E5-F817342310BA}"/>
              </a:ext>
            </a:extLst>
          </p:cNvPr>
          <p:cNvSpPr txBox="1">
            <a:spLocks/>
          </p:cNvSpPr>
          <p:nvPr/>
        </p:nvSpPr>
        <p:spPr>
          <a:xfrm>
            <a:off x="3762427" y="1164673"/>
            <a:ext cx="8040690" cy="857158"/>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b="1" dirty="0">
                <a:solidFill>
                  <a:srgbClr val="10B1A2"/>
                </a:solidFill>
              </a:rPr>
              <a:t>Business Model Creative Questioning</a:t>
            </a:r>
          </a:p>
        </p:txBody>
      </p:sp>
    </p:spTree>
    <p:extLst>
      <p:ext uri="{BB962C8B-B14F-4D97-AF65-F5344CB8AC3E}">
        <p14:creationId xmlns:p14="http://schemas.microsoft.com/office/powerpoint/2010/main" val="959198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0147DD9-2B6A-4FCF-8908-55837E8B14B9}"/>
              </a:ext>
            </a:extLst>
          </p:cNvPr>
          <p:cNvSpPr>
            <a:spLocks noGrp="1"/>
          </p:cNvSpPr>
          <p:nvPr>
            <p:ph type="body" sz="quarter" idx="11"/>
          </p:nvPr>
        </p:nvSpPr>
        <p:spPr>
          <a:xfrm>
            <a:off x="552835" y="2535767"/>
            <a:ext cx="6491432" cy="2654302"/>
          </a:xfrm>
        </p:spPr>
        <p:txBody>
          <a:bodyPr/>
          <a:lstStyle/>
          <a:p>
            <a:r>
              <a:rPr lang="en-US" b="1" dirty="0"/>
              <a:t>Section 3</a:t>
            </a:r>
          </a:p>
          <a:p>
            <a:endParaRPr lang="en-US" sz="1000" b="1" dirty="0"/>
          </a:p>
          <a:p>
            <a:r>
              <a:rPr lang="en-US" b="1" dirty="0"/>
              <a:t>Fine Tuning Your Business Idea</a:t>
            </a:r>
          </a:p>
          <a:p>
            <a:endParaRPr lang="en-US" sz="1000" b="1" dirty="0"/>
          </a:p>
          <a:p>
            <a:r>
              <a:rPr lang="en-US" sz="2400" dirty="0"/>
              <a:t>Fine Tuning Your Business Idea using Fine Tuning Principles, Approaches and looking at the different Metrics. How to Define your Benefits and Features and Unique Value Proposition, Unique Selling Points</a:t>
            </a:r>
          </a:p>
          <a:p>
            <a:endParaRPr lang="en-IE" dirty="0"/>
          </a:p>
        </p:txBody>
      </p:sp>
    </p:spTree>
    <p:extLst>
      <p:ext uri="{BB962C8B-B14F-4D97-AF65-F5344CB8AC3E}">
        <p14:creationId xmlns:p14="http://schemas.microsoft.com/office/powerpoint/2010/main" val="375996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571502" y="1037612"/>
            <a:ext cx="7407087" cy="697353"/>
          </a:xfrm>
        </p:spPr>
        <p:txBody>
          <a:bodyPr/>
          <a:lstStyle/>
          <a:p>
            <a:r>
              <a:rPr lang="en-IE" b="1" dirty="0">
                <a:solidFill>
                  <a:srgbClr val="E63275"/>
                </a:solidFill>
              </a:rPr>
              <a:t>Fine Tuning Your Business Idea</a:t>
            </a: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033129"/>
            <a:ext cx="9415646" cy="3975101"/>
          </a:xfrm>
        </p:spPr>
        <p:txBody>
          <a:bodyPr/>
          <a:lstStyle/>
          <a:p>
            <a:r>
              <a:rPr lang="en-IE" dirty="0"/>
              <a:t>As a start-up your capacity to adjust, adapt and innovate as your learn about your customer’s needs, marketing environment and overall industry dynamics will be a key factor in determining the success of your </a:t>
            </a:r>
            <a:r>
              <a:rPr lang="en-IE" dirty="0" err="1"/>
              <a:t>startup</a:t>
            </a:r>
            <a:r>
              <a:rPr lang="en-IE" dirty="0"/>
              <a:t>.</a:t>
            </a:r>
          </a:p>
          <a:p>
            <a:r>
              <a:rPr lang="en-IE" dirty="0"/>
              <a:t>One of the most important tasks of an early-stage company is to experiment with several business models, pivoting and adjusting until a profitable and scalable model is found.</a:t>
            </a:r>
          </a:p>
          <a:p>
            <a:r>
              <a:rPr lang="en-IE" dirty="0"/>
              <a:t>Since nearly everything is built from scratch in a </a:t>
            </a:r>
            <a:r>
              <a:rPr lang="en-IE" dirty="0" err="1"/>
              <a:t>startup</a:t>
            </a:r>
            <a:r>
              <a:rPr lang="en-IE" dirty="0"/>
              <a:t>, fine-tuning can apply to all aspects of the business idea: from sales and marketing through to product development and recruitment. In the process of transforming the initial innovations into a viable business model, the final model may look very different from the original intentions </a:t>
            </a:r>
          </a:p>
        </p:txBody>
      </p:sp>
    </p:spTree>
    <p:extLst>
      <p:ext uri="{BB962C8B-B14F-4D97-AF65-F5344CB8AC3E}">
        <p14:creationId xmlns:p14="http://schemas.microsoft.com/office/powerpoint/2010/main" val="80196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a:off x="378830" y="1991096"/>
            <a:ext cx="8800796" cy="3975101"/>
          </a:xfrm>
        </p:spPr>
        <p:txBody>
          <a:bodyPr/>
          <a:lstStyle/>
          <a:p>
            <a:r>
              <a:rPr lang="en-IE" dirty="0">
                <a:solidFill>
                  <a:srgbClr val="E95273"/>
                </a:solidFill>
              </a:rPr>
              <a:t>Idea Validation is the process of testing and validating your idea prior to launching your business, product  or service. It can also be used to test your business name and branding.</a:t>
            </a:r>
          </a:p>
          <a:p>
            <a:r>
              <a:rPr lang="en-IE" dirty="0">
                <a:solidFill>
                  <a:srgbClr val="E95273"/>
                </a:solidFill>
              </a:rPr>
              <a:t>Validation</a:t>
            </a:r>
            <a:r>
              <a:rPr lang="en-IE" b="1" dirty="0">
                <a:solidFill>
                  <a:srgbClr val="E95273"/>
                </a:solidFill>
              </a:rPr>
              <a:t> </a:t>
            </a:r>
            <a:r>
              <a:rPr lang="en-IE" dirty="0"/>
              <a:t>is</a:t>
            </a:r>
            <a:r>
              <a:rPr lang="en-IE" b="1" dirty="0"/>
              <a:t> </a:t>
            </a:r>
            <a:r>
              <a:rPr lang="en-IE" dirty="0"/>
              <a:t>designed to give you reasonable certainty your business will have a sustainable, growing, paying customer base in a sort time period, rather than wasting months or years building a final product nobody will pay for. </a:t>
            </a:r>
            <a:r>
              <a:rPr lang="en-IE" dirty="0">
                <a:solidFill>
                  <a:srgbClr val="E95273"/>
                </a:solidFill>
              </a:rPr>
              <a:t>It’s as much a way of thinking, as it is a step-by-step process. </a:t>
            </a:r>
          </a:p>
          <a:p>
            <a:r>
              <a:rPr lang="en-IE" dirty="0"/>
              <a:t>The end result validation attempts to achieve a basic proof of concept of your idea—</a:t>
            </a:r>
            <a:r>
              <a:rPr lang="en-IE" b="1" dirty="0"/>
              <a:t>a minimum viable product</a:t>
            </a:r>
            <a:r>
              <a:rPr lang="en-IE" dirty="0"/>
              <a:t> that solves the most simple form of the problem you're attempting to address.</a:t>
            </a:r>
          </a:p>
          <a:p>
            <a:endParaRPr lang="en-IE" dirty="0"/>
          </a:p>
          <a:p>
            <a:endParaRPr lang="en-US" dirty="0"/>
          </a:p>
        </p:txBody>
      </p:sp>
      <p:sp>
        <p:nvSpPr>
          <p:cNvPr id="8" name="Text Placeholder 7"/>
          <p:cNvSpPr>
            <a:spLocks noGrp="1"/>
          </p:cNvSpPr>
          <p:nvPr>
            <p:ph type="body" sz="quarter" idx="13"/>
          </p:nvPr>
        </p:nvSpPr>
        <p:spPr>
          <a:xfrm>
            <a:off x="469328" y="526039"/>
            <a:ext cx="5835742" cy="731528"/>
          </a:xfrm>
          <a:noFill/>
        </p:spPr>
        <p:txBody>
          <a:bodyPr>
            <a:normAutofit/>
          </a:bodyPr>
          <a:lstStyle/>
          <a:p>
            <a:r>
              <a:rPr lang="en-US" altLang="ja-JP" b="1" dirty="0">
                <a:solidFill>
                  <a:srgbClr val="10B1A2"/>
                </a:solidFill>
                <a:latin typeface="Calibri" charset="0"/>
                <a:ea typeface="MS PGothic" charset="-128"/>
              </a:rPr>
              <a:t>What is Idea Validation?</a:t>
            </a:r>
            <a:endParaRPr lang="en-US" sz="2800" b="1" dirty="0">
              <a:solidFill>
                <a:srgbClr val="E63275"/>
              </a:solidFill>
            </a:endParaRPr>
          </a:p>
        </p:txBody>
      </p:sp>
    </p:spTree>
    <p:extLst>
      <p:ext uri="{BB962C8B-B14F-4D97-AF65-F5344CB8AC3E}">
        <p14:creationId xmlns:p14="http://schemas.microsoft.com/office/powerpoint/2010/main" val="10769456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466396" y="747219"/>
            <a:ext cx="7407087" cy="1104815"/>
          </a:xfrm>
        </p:spPr>
        <p:txBody>
          <a:bodyPr>
            <a:normAutofit lnSpcReduction="10000"/>
          </a:bodyPr>
          <a:lstStyle/>
          <a:p>
            <a:r>
              <a:rPr lang="en-IE" b="1" dirty="0">
                <a:solidFill>
                  <a:srgbClr val="E63275"/>
                </a:solidFill>
              </a:rPr>
              <a:t>Fine Tuning Your Business Idea</a:t>
            </a:r>
          </a:p>
          <a:p>
            <a:r>
              <a:rPr lang="en-IE" sz="3000" b="1" i="1" dirty="0">
                <a:solidFill>
                  <a:srgbClr val="10B1A2"/>
                </a:solidFill>
              </a:rPr>
              <a:t>Principles</a:t>
            </a: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1" y="2364862"/>
            <a:ext cx="10782299" cy="3975101"/>
          </a:xfrm>
        </p:spPr>
        <p:txBody>
          <a:bodyPr/>
          <a:lstStyle/>
          <a:p>
            <a:pPr marL="514350" indent="-514350">
              <a:buFont typeface="+mj-lt"/>
              <a:buAutoNum type="arabicPeriod"/>
            </a:pPr>
            <a:r>
              <a:rPr lang="en-IE" sz="2800" b="1" i="1" dirty="0">
                <a:solidFill>
                  <a:srgbClr val="E63275"/>
                </a:solidFill>
              </a:rPr>
              <a:t>Maximise Learning</a:t>
            </a:r>
          </a:p>
          <a:p>
            <a:r>
              <a:rPr lang="en-IE" dirty="0"/>
              <a:t>In an environment in which financial resources are scarce, entrepreneurs need to learn as much as possible as quickly as possible in order to avoid going out of business. Businesses often learn more from failure than success; this necessitates a certain amount of risk-taking and comfort with failure. </a:t>
            </a:r>
          </a:p>
          <a:p>
            <a:pPr marL="342900" indent="-342900">
              <a:buFont typeface="Arial" panose="020B0604020202020204" pitchFamily="34" charset="0"/>
              <a:buChar char="•"/>
            </a:pPr>
            <a:r>
              <a:rPr lang="en-IE" dirty="0"/>
              <a:t>This might mean </a:t>
            </a:r>
            <a:r>
              <a:rPr lang="en-IE" dirty="0">
                <a:hlinkClick r:id="rId2"/>
              </a:rPr>
              <a:t>A/B testing</a:t>
            </a:r>
            <a:r>
              <a:rPr lang="en-IE" dirty="0"/>
              <a:t> two different product designs</a:t>
            </a:r>
          </a:p>
          <a:p>
            <a:pPr marL="342900" indent="-342900">
              <a:buFont typeface="Arial" panose="020B0604020202020204" pitchFamily="34" charset="0"/>
              <a:buChar char="•"/>
            </a:pPr>
            <a:r>
              <a:rPr lang="en-IE" dirty="0"/>
              <a:t>To learn about the deficiencies of their value proposition as soon as possible, startups are encouraged to release a </a:t>
            </a:r>
            <a:r>
              <a:rPr lang="en-IE" dirty="0">
                <a:hlinkClick r:id="rId3"/>
              </a:rPr>
              <a:t>“Minimum Viable Product”</a:t>
            </a:r>
            <a:r>
              <a:rPr lang="en-IE" dirty="0"/>
              <a:t> (MVP): the leanest version of the product or service customers are willing to use and pay for. </a:t>
            </a:r>
          </a:p>
        </p:txBody>
      </p:sp>
      <p:sp>
        <p:nvSpPr>
          <p:cNvPr id="4" name="TextBox 3">
            <a:extLst>
              <a:ext uri="{FF2B5EF4-FFF2-40B4-BE49-F238E27FC236}">
                <a16:creationId xmlns:a16="http://schemas.microsoft.com/office/drawing/2014/main" id="{F44AD8AC-58CD-45D3-A4DE-5DE1B896E52C}"/>
              </a:ext>
            </a:extLst>
          </p:cNvPr>
          <p:cNvSpPr txBox="1"/>
          <p:nvPr/>
        </p:nvSpPr>
        <p:spPr>
          <a:xfrm>
            <a:off x="571501" y="5864560"/>
            <a:ext cx="10506073" cy="246221"/>
          </a:xfrm>
          <a:prstGeom prst="rect">
            <a:avLst/>
          </a:prstGeom>
          <a:noFill/>
        </p:spPr>
        <p:txBody>
          <a:bodyPr wrap="square" rtlCol="0">
            <a:spAutoFit/>
          </a:bodyPr>
          <a:lstStyle/>
          <a:p>
            <a:r>
              <a:rPr lang="en-IE" sz="1000" b="1" dirty="0">
                <a:solidFill>
                  <a:srgbClr val="E63275"/>
                </a:solidFill>
              </a:rPr>
              <a:t>Read for More Information:</a:t>
            </a:r>
            <a:r>
              <a:rPr lang="en-IE" sz="1000" dirty="0">
                <a:hlinkClick r:id="rId4">
                  <a:extLst>
                    <a:ext uri="{A12FA001-AC4F-418D-AE19-62706E023703}">
                      <ahyp:hlinkClr xmlns:ahyp="http://schemas.microsoft.com/office/drawing/2018/hyperlinkcolor" val="tx"/>
                    </a:ext>
                  </a:extLst>
                </a:hlinkClick>
              </a:rPr>
              <a:t> https://www.startupdecisions.com.sg/startups/launch-and-growth/business-model-fine-tuning-after-launch/</a:t>
            </a:r>
            <a:endParaRPr lang="en-IE" sz="1000" dirty="0"/>
          </a:p>
        </p:txBody>
      </p:sp>
    </p:spTree>
    <p:extLst>
      <p:ext uri="{BB962C8B-B14F-4D97-AF65-F5344CB8AC3E}">
        <p14:creationId xmlns:p14="http://schemas.microsoft.com/office/powerpoint/2010/main" val="2655344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571502" y="611571"/>
            <a:ext cx="7407087" cy="1104815"/>
          </a:xfrm>
        </p:spPr>
        <p:txBody>
          <a:bodyPr>
            <a:normAutofit lnSpcReduction="10000"/>
          </a:bodyPr>
          <a:lstStyle/>
          <a:p>
            <a:r>
              <a:rPr lang="en-IE" b="1" dirty="0">
                <a:solidFill>
                  <a:srgbClr val="E63275"/>
                </a:solidFill>
              </a:rPr>
              <a:t>Fine Tuning Your Business Idea</a:t>
            </a:r>
          </a:p>
          <a:p>
            <a:r>
              <a:rPr lang="en-IE" sz="3000" b="1" i="1" dirty="0">
                <a:solidFill>
                  <a:srgbClr val="10B1A2"/>
                </a:solidFill>
              </a:rPr>
              <a:t>Principles</a:t>
            </a: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364862"/>
            <a:ext cx="10620374" cy="3975101"/>
          </a:xfrm>
        </p:spPr>
        <p:txBody>
          <a:bodyPr/>
          <a:lstStyle/>
          <a:p>
            <a:pPr marL="514350" indent="-514350">
              <a:buFont typeface="+mj-lt"/>
              <a:buAutoNum type="arabicPeriod" startAt="2"/>
            </a:pPr>
            <a:r>
              <a:rPr lang="en-IE" sz="2800" b="1" i="1" dirty="0">
                <a:solidFill>
                  <a:srgbClr val="E63275"/>
                </a:solidFill>
              </a:rPr>
              <a:t>Start thinking about Customer Retention</a:t>
            </a:r>
          </a:p>
          <a:p>
            <a:r>
              <a:rPr lang="en-IE" dirty="0"/>
              <a:t>A company that manages to keep existing customers happy is a business that is moving towards an proven business model and an established place in the marketplace. </a:t>
            </a:r>
          </a:p>
          <a:p>
            <a:r>
              <a:rPr lang="en-IE" dirty="0"/>
              <a:t>One way of fine-tuning its business model might be to not include customers who don’t use the service after a month or two, in the retention analytics so that the company knows that customer retention is solely contingent on providing a fantastic user experience and not a result of user apathy.</a:t>
            </a:r>
          </a:p>
        </p:txBody>
      </p:sp>
      <p:sp>
        <p:nvSpPr>
          <p:cNvPr id="4" name="TextBox 3">
            <a:extLst>
              <a:ext uri="{FF2B5EF4-FFF2-40B4-BE49-F238E27FC236}">
                <a16:creationId xmlns:a16="http://schemas.microsoft.com/office/drawing/2014/main" id="{2E4A8B3D-EBDC-43BF-BB2D-D6F428BA5CED}"/>
              </a:ext>
            </a:extLst>
          </p:cNvPr>
          <p:cNvSpPr txBox="1"/>
          <p:nvPr/>
        </p:nvSpPr>
        <p:spPr>
          <a:xfrm>
            <a:off x="571502" y="5768353"/>
            <a:ext cx="10506073" cy="246221"/>
          </a:xfrm>
          <a:prstGeom prst="rect">
            <a:avLst/>
          </a:prstGeom>
          <a:noFill/>
        </p:spPr>
        <p:txBody>
          <a:bodyPr wrap="square" rtlCol="0">
            <a:spAutoFit/>
          </a:bodyPr>
          <a:lstStyle/>
          <a:p>
            <a:r>
              <a:rPr lang="en-IE" sz="1000" b="1" dirty="0">
                <a:solidFill>
                  <a:srgbClr val="E63275"/>
                </a:solidFill>
              </a:rPr>
              <a:t>Read for More Information:</a:t>
            </a:r>
            <a:r>
              <a:rPr lang="en-IE" sz="1000" dirty="0">
                <a:hlinkClick r:id="rId2">
                  <a:extLst>
                    <a:ext uri="{A12FA001-AC4F-418D-AE19-62706E023703}">
                      <ahyp:hlinkClr xmlns:ahyp="http://schemas.microsoft.com/office/drawing/2018/hyperlinkcolor" val="tx"/>
                    </a:ext>
                  </a:extLst>
                </a:hlinkClick>
              </a:rPr>
              <a:t> https://www.startupdecisions.com.sg/startups/launch-and-growth/business-model-fine-tuning-after-launch/</a:t>
            </a:r>
            <a:endParaRPr lang="en-IE" sz="1000" dirty="0"/>
          </a:p>
        </p:txBody>
      </p:sp>
    </p:spTree>
    <p:extLst>
      <p:ext uri="{BB962C8B-B14F-4D97-AF65-F5344CB8AC3E}">
        <p14:creationId xmlns:p14="http://schemas.microsoft.com/office/powerpoint/2010/main" val="14881069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876300" y="600075"/>
            <a:ext cx="7407087" cy="1104815"/>
          </a:xfrm>
        </p:spPr>
        <p:txBody>
          <a:bodyPr>
            <a:normAutofit lnSpcReduction="10000"/>
          </a:bodyPr>
          <a:lstStyle/>
          <a:p>
            <a:r>
              <a:rPr lang="en-IE" b="1" dirty="0">
                <a:solidFill>
                  <a:srgbClr val="E63275"/>
                </a:solidFill>
              </a:rPr>
              <a:t>Fine Tuning Your Business</a:t>
            </a:r>
          </a:p>
          <a:p>
            <a:r>
              <a:rPr lang="en-IE" sz="3000" b="1" i="1" dirty="0">
                <a:solidFill>
                  <a:srgbClr val="10B1A2"/>
                </a:solidFill>
              </a:rPr>
              <a:t>Principles</a:t>
            </a: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364862"/>
            <a:ext cx="10620374" cy="3975101"/>
          </a:xfrm>
        </p:spPr>
        <p:txBody>
          <a:bodyPr/>
          <a:lstStyle/>
          <a:p>
            <a:pPr marL="514350" indent="-514350">
              <a:buFont typeface="+mj-lt"/>
              <a:buAutoNum type="arabicPeriod" startAt="3"/>
            </a:pPr>
            <a:r>
              <a:rPr lang="en-IE" sz="2800" b="1" i="1" dirty="0">
                <a:solidFill>
                  <a:srgbClr val="E63275"/>
                </a:solidFill>
              </a:rPr>
              <a:t>Develop deeper understanding of customer problems</a:t>
            </a:r>
          </a:p>
          <a:p>
            <a:r>
              <a:rPr lang="en-IE" dirty="0"/>
              <a:t>A crucial part of the fine-tuning process is working towards a complete understanding of the problem(s) that you are solving for your customers. During the </a:t>
            </a:r>
            <a:r>
              <a:rPr lang="en-IE" dirty="0">
                <a:hlinkClick r:id="rId2"/>
              </a:rPr>
              <a:t>customer validation phase</a:t>
            </a:r>
            <a:r>
              <a:rPr lang="en-IE" dirty="0"/>
              <a:t>, you will find many customers that are unwilling to buy what you are offering them, most often because they don’t have the problem you articulated. The sooner and more frequently you have the courage to expose yourself to feedback from real customers by releasing early iterations of your product or service, the faster you will understand what exactly your customers want from you. </a:t>
            </a:r>
          </a:p>
        </p:txBody>
      </p:sp>
      <p:sp>
        <p:nvSpPr>
          <p:cNvPr id="4" name="TextBox 3">
            <a:extLst>
              <a:ext uri="{FF2B5EF4-FFF2-40B4-BE49-F238E27FC236}">
                <a16:creationId xmlns:a16="http://schemas.microsoft.com/office/drawing/2014/main" id="{DE16E5CE-C75D-459C-AC28-89989E7983AB}"/>
              </a:ext>
            </a:extLst>
          </p:cNvPr>
          <p:cNvSpPr txBox="1"/>
          <p:nvPr/>
        </p:nvSpPr>
        <p:spPr>
          <a:xfrm>
            <a:off x="571502" y="5400675"/>
            <a:ext cx="10506073" cy="707886"/>
          </a:xfrm>
          <a:prstGeom prst="rect">
            <a:avLst/>
          </a:prstGeom>
          <a:noFill/>
        </p:spPr>
        <p:txBody>
          <a:bodyPr wrap="square" rtlCol="0">
            <a:spAutoFit/>
          </a:bodyPr>
          <a:lstStyle/>
          <a:p>
            <a:r>
              <a:rPr lang="en-IE" sz="2400" b="1" dirty="0">
                <a:solidFill>
                  <a:srgbClr val="E63275"/>
                </a:solidFill>
              </a:rPr>
              <a:t>Read for More Information:</a:t>
            </a:r>
            <a:r>
              <a:rPr lang="en-IE" sz="2400" dirty="0">
                <a:hlinkClick r:id="rId3">
                  <a:extLst>
                    <a:ext uri="{A12FA001-AC4F-418D-AE19-62706E023703}">
                      <ahyp:hlinkClr xmlns:ahyp="http://schemas.microsoft.com/office/drawing/2018/hyperlinkcolor" val="tx"/>
                    </a:ext>
                  </a:extLst>
                </a:hlinkClick>
              </a:rPr>
              <a:t> </a:t>
            </a:r>
            <a:r>
              <a:rPr lang="en-IE" sz="1600" dirty="0">
                <a:hlinkClick r:id="rId3">
                  <a:extLst>
                    <a:ext uri="{A12FA001-AC4F-418D-AE19-62706E023703}">
                      <ahyp:hlinkClr xmlns:ahyp="http://schemas.microsoft.com/office/drawing/2018/hyperlinkcolor" val="tx"/>
                    </a:ext>
                  </a:extLst>
                </a:hlinkClick>
              </a:rPr>
              <a:t>https://www.startupdecisions.com.sg/startups/launch-and-growth/business-model-fine-tuning-after-launch/</a:t>
            </a:r>
            <a:endParaRPr lang="en-IE" sz="1600" dirty="0"/>
          </a:p>
        </p:txBody>
      </p:sp>
    </p:spTree>
    <p:extLst>
      <p:ext uri="{BB962C8B-B14F-4D97-AF65-F5344CB8AC3E}">
        <p14:creationId xmlns:p14="http://schemas.microsoft.com/office/powerpoint/2010/main" val="2081254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571502" y="749439"/>
            <a:ext cx="7407087" cy="1104815"/>
          </a:xfrm>
        </p:spPr>
        <p:txBody>
          <a:bodyPr>
            <a:normAutofit lnSpcReduction="10000"/>
          </a:bodyPr>
          <a:lstStyle/>
          <a:p>
            <a:r>
              <a:rPr lang="en-IE" b="1" dirty="0">
                <a:solidFill>
                  <a:srgbClr val="E63275"/>
                </a:solidFill>
              </a:rPr>
              <a:t>Fine Tuning Your Business Idea</a:t>
            </a:r>
          </a:p>
          <a:p>
            <a:r>
              <a:rPr lang="en-IE" sz="3000" b="1" i="1" dirty="0">
                <a:solidFill>
                  <a:srgbClr val="10B1A2"/>
                </a:solidFill>
              </a:rPr>
              <a:t>Principles</a:t>
            </a: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571502" y="2364862"/>
            <a:ext cx="10620374" cy="3975101"/>
          </a:xfrm>
        </p:spPr>
        <p:txBody>
          <a:bodyPr/>
          <a:lstStyle/>
          <a:p>
            <a:pPr marL="514350" indent="-514350">
              <a:buFont typeface="+mj-lt"/>
              <a:buAutoNum type="arabicPeriod" startAt="3"/>
            </a:pPr>
            <a:r>
              <a:rPr lang="en-IE" sz="2800" b="1" i="1" dirty="0">
                <a:solidFill>
                  <a:srgbClr val="E63275"/>
                </a:solidFill>
              </a:rPr>
              <a:t>Develop deeper understanding of customer problems</a:t>
            </a:r>
          </a:p>
          <a:p>
            <a:pPr marL="457200" indent="-457200">
              <a:buFont typeface="+mj-lt"/>
              <a:buAutoNum type="arabicPeriod"/>
            </a:pPr>
            <a:r>
              <a:rPr lang="en-IE" dirty="0"/>
              <a:t>Why should customers buy from me and not the competition?</a:t>
            </a:r>
          </a:p>
          <a:p>
            <a:pPr marL="457200" indent="-457200">
              <a:buFont typeface="+mj-lt"/>
              <a:buAutoNum type="arabicPeriod"/>
            </a:pPr>
            <a:r>
              <a:rPr lang="en-IE" dirty="0"/>
              <a:t>How much money do customers have at their disposal to spend on my product or service?</a:t>
            </a:r>
          </a:p>
          <a:p>
            <a:pPr marL="457200" indent="-457200">
              <a:buFont typeface="+mj-lt"/>
              <a:buAutoNum type="arabicPeriod"/>
            </a:pPr>
            <a:r>
              <a:rPr lang="en-IE" dirty="0"/>
              <a:t>How does my product or service make the lives of my customers easier?</a:t>
            </a:r>
          </a:p>
          <a:p>
            <a:pPr marL="457200" indent="-457200">
              <a:buFont typeface="+mj-lt"/>
              <a:buAutoNum type="arabicPeriod"/>
            </a:pPr>
            <a:r>
              <a:rPr lang="en-IE" dirty="0"/>
              <a:t>At what time of day and at what location do customers prefer to shop?</a:t>
            </a:r>
          </a:p>
        </p:txBody>
      </p:sp>
      <p:sp>
        <p:nvSpPr>
          <p:cNvPr id="4" name="TextBox 3">
            <a:extLst>
              <a:ext uri="{FF2B5EF4-FFF2-40B4-BE49-F238E27FC236}">
                <a16:creationId xmlns:a16="http://schemas.microsoft.com/office/drawing/2014/main" id="{DE16E5CE-C75D-459C-AC28-89989E7983AB}"/>
              </a:ext>
            </a:extLst>
          </p:cNvPr>
          <p:cNvSpPr txBox="1"/>
          <p:nvPr/>
        </p:nvSpPr>
        <p:spPr>
          <a:xfrm>
            <a:off x="571502" y="5606822"/>
            <a:ext cx="10506073" cy="246221"/>
          </a:xfrm>
          <a:prstGeom prst="rect">
            <a:avLst/>
          </a:prstGeom>
          <a:noFill/>
        </p:spPr>
        <p:txBody>
          <a:bodyPr wrap="square" rtlCol="0">
            <a:spAutoFit/>
          </a:bodyPr>
          <a:lstStyle/>
          <a:p>
            <a:r>
              <a:rPr lang="en-IE" sz="1000" b="1" dirty="0">
                <a:solidFill>
                  <a:srgbClr val="E63275"/>
                </a:solidFill>
              </a:rPr>
              <a:t>Read for More Information:</a:t>
            </a:r>
            <a:r>
              <a:rPr lang="en-IE" sz="1000" dirty="0">
                <a:hlinkClick r:id="rId2">
                  <a:extLst>
                    <a:ext uri="{A12FA001-AC4F-418D-AE19-62706E023703}">
                      <ahyp:hlinkClr xmlns:ahyp="http://schemas.microsoft.com/office/drawing/2018/hyperlinkcolor" val="tx"/>
                    </a:ext>
                  </a:extLst>
                </a:hlinkClick>
              </a:rPr>
              <a:t> https://www.startupdecisions.com.sg/startups/launch-and-growth/business-model-fine-tuning-after-launch/</a:t>
            </a:r>
            <a:endParaRPr lang="en-IE" sz="1000" dirty="0"/>
          </a:p>
        </p:txBody>
      </p:sp>
    </p:spTree>
    <p:extLst>
      <p:ext uri="{BB962C8B-B14F-4D97-AF65-F5344CB8AC3E}">
        <p14:creationId xmlns:p14="http://schemas.microsoft.com/office/powerpoint/2010/main" val="2914045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A950268-CE28-4B1D-B123-FDDBD639A506}"/>
              </a:ext>
            </a:extLst>
          </p:cNvPr>
          <p:cNvSpPr>
            <a:spLocks noGrp="1"/>
          </p:cNvSpPr>
          <p:nvPr>
            <p:ph type="body" sz="quarter" idx="13"/>
          </p:nvPr>
        </p:nvSpPr>
        <p:spPr>
          <a:xfrm>
            <a:off x="609600" y="789261"/>
            <a:ext cx="7407087" cy="1402837"/>
          </a:xfrm>
        </p:spPr>
        <p:txBody>
          <a:bodyPr>
            <a:normAutofit fontScale="77500" lnSpcReduction="20000"/>
          </a:bodyPr>
          <a:lstStyle/>
          <a:p>
            <a:r>
              <a:rPr lang="en-IE" sz="4600" b="1" dirty="0">
                <a:solidFill>
                  <a:srgbClr val="E63275"/>
                </a:solidFill>
              </a:rPr>
              <a:t>Fine Tuning: Benefits and Features </a:t>
            </a:r>
          </a:p>
          <a:p>
            <a:r>
              <a:rPr lang="en-US" b="1" dirty="0">
                <a:solidFill>
                  <a:srgbClr val="10B1A2"/>
                </a:solidFill>
              </a:rPr>
              <a:t>The Difference between Benefits and Features</a:t>
            </a:r>
          </a:p>
          <a:p>
            <a:r>
              <a:rPr lang="en-IE" b="1" dirty="0">
                <a:solidFill>
                  <a:srgbClr val="E63275"/>
                </a:solidFill>
              </a:rPr>
              <a:t> </a:t>
            </a:r>
            <a:endParaRPr lang="en-IE" b="1" dirty="0">
              <a:solidFill>
                <a:srgbClr val="10B1A2"/>
              </a:solidFill>
            </a:endParaRPr>
          </a:p>
        </p:txBody>
      </p:sp>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609600" y="2215696"/>
            <a:ext cx="10216055" cy="3975101"/>
          </a:xfrm>
          <a:solidFill>
            <a:schemeClr val="bg1"/>
          </a:solidFill>
        </p:spPr>
        <p:txBody>
          <a:bodyPr/>
          <a:lstStyle/>
          <a:p>
            <a:pPr fontAlgn="base"/>
            <a:r>
              <a:rPr lang="en-IE" sz="2800" b="1" dirty="0">
                <a:solidFill>
                  <a:srgbClr val="E63275"/>
                </a:solidFill>
              </a:rPr>
              <a:t>Features </a:t>
            </a:r>
            <a:r>
              <a:rPr lang="en-IE" dirty="0"/>
              <a:t>are defined as surface statements about your product, such as what it can do, its dimensions and specs and so on.</a:t>
            </a:r>
          </a:p>
          <a:p>
            <a:pPr fontAlgn="base"/>
            <a:r>
              <a:rPr lang="en-IE" sz="2800" b="1" dirty="0">
                <a:solidFill>
                  <a:srgbClr val="E63275"/>
                </a:solidFill>
              </a:rPr>
              <a:t>Benefits, </a:t>
            </a:r>
            <a:r>
              <a:rPr lang="en-IE" dirty="0"/>
              <a:t>by definition, show the end result of what a product can actually accomplish for the reader.</a:t>
            </a:r>
          </a:p>
          <a:p>
            <a:pPr fontAlgn="base"/>
            <a:r>
              <a:rPr lang="en-IE" b="1" dirty="0">
                <a:solidFill>
                  <a:srgbClr val="10B1A2"/>
                </a:solidFill>
              </a:rPr>
              <a:t>Examples of Features: </a:t>
            </a:r>
            <a:r>
              <a:rPr lang="en-IE" dirty="0"/>
              <a:t>Simply, a feature is something that your product has or is. For </a:t>
            </a:r>
            <a:r>
              <a:rPr lang="en-IE" dirty="0">
                <a:hlinkClick r:id="rId2"/>
              </a:rPr>
              <a:t>SaaS companies</a:t>
            </a:r>
            <a:r>
              <a:rPr lang="en-IE" dirty="0"/>
              <a:t>, this is typically functionality offered by a software program that enables users to do something. Other examples of product features might include razors with five-blade heads, power drills with interchangeable bits, fridges that can make crushed ice etc. </a:t>
            </a:r>
            <a:endParaRPr lang="en-US" dirty="0"/>
          </a:p>
          <a:p>
            <a:endParaRPr lang="en-IE" dirty="0"/>
          </a:p>
        </p:txBody>
      </p:sp>
      <p:sp>
        <p:nvSpPr>
          <p:cNvPr id="4" name="TextBox 3">
            <a:extLst>
              <a:ext uri="{FF2B5EF4-FFF2-40B4-BE49-F238E27FC236}">
                <a16:creationId xmlns:a16="http://schemas.microsoft.com/office/drawing/2014/main" id="{DE16E5CE-C75D-459C-AC28-89989E7983AB}"/>
              </a:ext>
            </a:extLst>
          </p:cNvPr>
          <p:cNvSpPr txBox="1"/>
          <p:nvPr/>
        </p:nvSpPr>
        <p:spPr>
          <a:xfrm>
            <a:off x="609600" y="5822518"/>
            <a:ext cx="10506073" cy="246221"/>
          </a:xfrm>
          <a:prstGeom prst="rect">
            <a:avLst/>
          </a:prstGeom>
          <a:noFill/>
        </p:spPr>
        <p:txBody>
          <a:bodyPr wrap="square" rtlCol="0">
            <a:spAutoFit/>
          </a:bodyPr>
          <a:lstStyle/>
          <a:p>
            <a:r>
              <a:rPr lang="en-IE" sz="1000" b="1" dirty="0">
                <a:solidFill>
                  <a:srgbClr val="E63275"/>
                </a:solidFill>
              </a:rPr>
              <a:t>Read for More Information:</a:t>
            </a:r>
            <a:r>
              <a:rPr lang="en-IE" sz="1000" dirty="0">
                <a:hlinkClick r:id="rId3">
                  <a:extLst>
                    <a:ext uri="{A12FA001-AC4F-418D-AE19-62706E023703}">
                      <ahyp:hlinkClr xmlns:ahyp="http://schemas.microsoft.com/office/drawing/2018/hyperlinkcolor" val="tx"/>
                    </a:ext>
                  </a:extLst>
                </a:hlinkClick>
              </a:rPr>
              <a:t> </a:t>
            </a:r>
            <a:r>
              <a:rPr lang="en-IE" sz="1000" dirty="0">
                <a:hlinkClick r:id="rId4"/>
              </a:rPr>
              <a:t>https://www.printwand.com/blog/benefits-vs-features-the-crucial-key-to-selling-your-product</a:t>
            </a:r>
            <a:endParaRPr lang="en-IE" sz="1000" dirty="0"/>
          </a:p>
        </p:txBody>
      </p:sp>
    </p:spTree>
    <p:extLst>
      <p:ext uri="{BB962C8B-B14F-4D97-AF65-F5344CB8AC3E}">
        <p14:creationId xmlns:p14="http://schemas.microsoft.com/office/powerpoint/2010/main" val="30064114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609599" y="2419463"/>
            <a:ext cx="6905626" cy="3975101"/>
          </a:xfrm>
          <a:solidFill>
            <a:schemeClr val="bg1"/>
          </a:solidFill>
        </p:spPr>
        <p:txBody>
          <a:bodyPr/>
          <a:lstStyle/>
          <a:p>
            <a:pPr fontAlgn="base"/>
            <a:r>
              <a:rPr lang="en-IE" b="1" dirty="0">
                <a:solidFill>
                  <a:srgbClr val="10B1A2"/>
                </a:solidFill>
              </a:rPr>
              <a:t>Benefits </a:t>
            </a:r>
            <a:r>
              <a:rPr lang="en-IE" dirty="0"/>
              <a:t>are the outcomes or results that users will (hopefully) experience by using your product or service – the very reason why a prospective customer becomes an actual customer.</a:t>
            </a:r>
          </a:p>
          <a:p>
            <a:pPr fontAlgn="base"/>
            <a:r>
              <a:rPr lang="en-IE" dirty="0"/>
              <a:t>Essentially, benefits can be thought of as the primary reason a customer would choose to buy whatever you’re selling.</a:t>
            </a:r>
            <a:endParaRPr lang="en-US" dirty="0"/>
          </a:p>
          <a:p>
            <a:r>
              <a:rPr lang="en-IE" b="1" dirty="0"/>
              <a:t>A feature is what something </a:t>
            </a:r>
            <a:r>
              <a:rPr lang="en-IE" b="1" i="1" dirty="0"/>
              <a:t>is</a:t>
            </a:r>
            <a:r>
              <a:rPr lang="en-IE" b="1" dirty="0"/>
              <a:t>, and a benefit is what users can </a:t>
            </a:r>
            <a:r>
              <a:rPr lang="en-IE" b="1" i="1" dirty="0"/>
              <a:t>do or accomplish </a:t>
            </a:r>
            <a:r>
              <a:rPr lang="en-IE" b="1" dirty="0"/>
              <a:t>with it.</a:t>
            </a:r>
            <a:endParaRPr lang="en-IE" dirty="0"/>
          </a:p>
        </p:txBody>
      </p:sp>
      <p:sp>
        <p:nvSpPr>
          <p:cNvPr id="4" name="TextBox 3">
            <a:extLst>
              <a:ext uri="{FF2B5EF4-FFF2-40B4-BE49-F238E27FC236}">
                <a16:creationId xmlns:a16="http://schemas.microsoft.com/office/drawing/2014/main" id="{DE16E5CE-C75D-459C-AC28-89989E7983AB}"/>
              </a:ext>
            </a:extLst>
          </p:cNvPr>
          <p:cNvSpPr txBox="1"/>
          <p:nvPr/>
        </p:nvSpPr>
        <p:spPr>
          <a:xfrm>
            <a:off x="609599" y="5924092"/>
            <a:ext cx="10506073" cy="246221"/>
          </a:xfrm>
          <a:prstGeom prst="rect">
            <a:avLst/>
          </a:prstGeom>
          <a:noFill/>
        </p:spPr>
        <p:txBody>
          <a:bodyPr wrap="square" rtlCol="0">
            <a:spAutoFit/>
          </a:bodyPr>
          <a:lstStyle/>
          <a:p>
            <a:r>
              <a:rPr lang="en-IE" sz="1000" b="1" dirty="0">
                <a:solidFill>
                  <a:srgbClr val="E63275"/>
                </a:solidFill>
              </a:rPr>
              <a:t>Read for More Information:</a:t>
            </a:r>
            <a:r>
              <a:rPr lang="en-IE" sz="1000" dirty="0">
                <a:hlinkClick r:id="rId2">
                  <a:extLst>
                    <a:ext uri="{A12FA001-AC4F-418D-AE19-62706E023703}">
                      <ahyp:hlinkClr xmlns:ahyp="http://schemas.microsoft.com/office/drawing/2018/hyperlinkcolor" val="tx"/>
                    </a:ext>
                  </a:extLst>
                </a:hlinkClick>
              </a:rPr>
              <a:t> </a:t>
            </a:r>
            <a:r>
              <a:rPr lang="en-IE" sz="1000" dirty="0">
                <a:hlinkClick r:id="rId3"/>
              </a:rPr>
              <a:t>https://www.printwand.com/blog/benefits-vs-features-the-crucial-key-to-selling-your-product</a:t>
            </a:r>
            <a:endParaRPr lang="en-IE" sz="1000" dirty="0"/>
          </a:p>
        </p:txBody>
      </p:sp>
      <p:pic>
        <p:nvPicPr>
          <p:cNvPr id="6146" name="Picture 2" descr="Features vs benefits iPod example">
            <a:extLst>
              <a:ext uri="{FF2B5EF4-FFF2-40B4-BE49-F238E27FC236}">
                <a16:creationId xmlns:a16="http://schemas.microsoft.com/office/drawing/2014/main" id="{D15EB77A-6A69-40A1-AC15-9D0DF888FBA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15225" y="3047335"/>
            <a:ext cx="4357688" cy="26525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6">
            <a:extLst>
              <a:ext uri="{FF2B5EF4-FFF2-40B4-BE49-F238E27FC236}">
                <a16:creationId xmlns:a16="http://schemas.microsoft.com/office/drawing/2014/main" id="{62D94ACF-BDE2-4D85-983D-90BC7D52BE5F}"/>
              </a:ext>
            </a:extLst>
          </p:cNvPr>
          <p:cNvSpPr txBox="1">
            <a:spLocks/>
          </p:cNvSpPr>
          <p:nvPr/>
        </p:nvSpPr>
        <p:spPr>
          <a:xfrm>
            <a:off x="609600" y="789261"/>
            <a:ext cx="7407087" cy="140283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4600" b="1" dirty="0">
                <a:solidFill>
                  <a:srgbClr val="E63275"/>
                </a:solidFill>
              </a:rPr>
              <a:t>Fine Tuning: Benefits and Features </a:t>
            </a:r>
          </a:p>
          <a:p>
            <a:r>
              <a:rPr lang="en-US" b="1" dirty="0">
                <a:solidFill>
                  <a:srgbClr val="10B1A2"/>
                </a:solidFill>
              </a:rPr>
              <a:t>The Difference between Benefits and Features</a:t>
            </a:r>
          </a:p>
          <a:p>
            <a:r>
              <a:rPr lang="en-IE" b="1" dirty="0">
                <a:solidFill>
                  <a:srgbClr val="E63275"/>
                </a:solidFill>
              </a:rPr>
              <a:t> </a:t>
            </a:r>
            <a:endParaRPr lang="en-IE" b="1" dirty="0">
              <a:solidFill>
                <a:srgbClr val="10B1A2"/>
              </a:solidFill>
            </a:endParaRPr>
          </a:p>
        </p:txBody>
      </p:sp>
    </p:spTree>
    <p:extLst>
      <p:ext uri="{BB962C8B-B14F-4D97-AF65-F5344CB8AC3E}">
        <p14:creationId xmlns:p14="http://schemas.microsoft.com/office/powerpoint/2010/main" val="3935034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C1B97B65-4E72-4030-90FC-46503B65F58A}"/>
              </a:ext>
            </a:extLst>
          </p:cNvPr>
          <p:cNvSpPr>
            <a:spLocks noGrp="1"/>
          </p:cNvSpPr>
          <p:nvPr>
            <p:ph type="body" sz="quarter" idx="14"/>
          </p:nvPr>
        </p:nvSpPr>
        <p:spPr>
          <a:xfrm>
            <a:off x="609599" y="1946991"/>
            <a:ext cx="11191873" cy="3975101"/>
          </a:xfrm>
          <a:solidFill>
            <a:schemeClr val="bg1"/>
          </a:solidFill>
        </p:spPr>
        <p:txBody>
          <a:bodyPr/>
          <a:lstStyle/>
          <a:p>
            <a:pPr fontAlgn="base"/>
            <a:r>
              <a:rPr lang="en-IE" dirty="0"/>
              <a:t>Every one of your product’s features can be turned into a benefit with a little practice. Doing so will also help you better understand what your audience is looking for in a product like yours. This will assist you in reaching your audience, making sure they understand your message, and ultimately selling your product or service. To achieve this transformation, </a:t>
            </a:r>
            <a:r>
              <a:rPr lang="en-IE" b="1" dirty="0"/>
              <a:t>simply tell the audience how the </a:t>
            </a:r>
            <a:r>
              <a:rPr lang="en-IE" b="1" i="1" dirty="0"/>
              <a:t>feature</a:t>
            </a:r>
            <a:r>
              <a:rPr lang="en-IE" b="1" dirty="0"/>
              <a:t> will</a:t>
            </a:r>
            <a:r>
              <a:rPr lang="en-IE" b="1" i="1" dirty="0"/>
              <a:t> benefit</a:t>
            </a:r>
            <a:r>
              <a:rPr lang="en-IE" b="1" dirty="0"/>
              <a:t> them.</a:t>
            </a:r>
          </a:p>
          <a:p>
            <a:pPr fontAlgn="base"/>
            <a:r>
              <a:rPr lang="en-IE" b="1" dirty="0">
                <a:solidFill>
                  <a:srgbClr val="10B1A2"/>
                </a:solidFill>
              </a:rPr>
              <a:t>More Examples: </a:t>
            </a:r>
          </a:p>
          <a:p>
            <a:pPr marL="457200" indent="-457200" fontAlgn="base">
              <a:buFont typeface="+mj-lt"/>
              <a:buAutoNum type="arabicPeriod"/>
            </a:pPr>
            <a:r>
              <a:rPr lang="en-IE" dirty="0"/>
              <a:t>The gas mileage on a car is a feature; the amount of money you can save on gas is a benefit.</a:t>
            </a:r>
          </a:p>
          <a:p>
            <a:pPr marL="457200" indent="-457200" fontAlgn="base">
              <a:buFont typeface="+mj-lt"/>
              <a:buAutoNum type="arabicPeriod"/>
            </a:pPr>
            <a:r>
              <a:rPr lang="en-IE" dirty="0"/>
              <a:t>Pockets on the front of a sweater is a feature; having a place for your keys and keeping your hands warm in the winter are both benefits.</a:t>
            </a:r>
          </a:p>
          <a:p>
            <a:pPr marL="457200" indent="-457200" fontAlgn="base">
              <a:buFont typeface="+mj-lt"/>
              <a:buAutoNum type="arabicPeriod"/>
            </a:pPr>
            <a:r>
              <a:rPr lang="en-IE" dirty="0"/>
              <a:t>Home delivery is a feature; not having to interrupt your schedule to go to the store is a benefit.</a:t>
            </a:r>
          </a:p>
          <a:p>
            <a:endParaRPr lang="en-US" dirty="0"/>
          </a:p>
          <a:p>
            <a:endParaRPr lang="en-IE" dirty="0"/>
          </a:p>
        </p:txBody>
      </p:sp>
      <p:sp>
        <p:nvSpPr>
          <p:cNvPr id="6" name="Text Placeholder 6">
            <a:extLst>
              <a:ext uri="{FF2B5EF4-FFF2-40B4-BE49-F238E27FC236}">
                <a16:creationId xmlns:a16="http://schemas.microsoft.com/office/drawing/2014/main" id="{8EA17DB5-FDAA-4D5F-BCD0-38BFC40E3B5B}"/>
              </a:ext>
            </a:extLst>
          </p:cNvPr>
          <p:cNvSpPr txBox="1">
            <a:spLocks/>
          </p:cNvSpPr>
          <p:nvPr/>
        </p:nvSpPr>
        <p:spPr>
          <a:xfrm>
            <a:off x="609600" y="789261"/>
            <a:ext cx="7407087" cy="1402837"/>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a:buNone/>
              <a:defRPr sz="3600" kern="1200">
                <a:solidFill>
                  <a:srgbClr val="6D6E6C"/>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4600" b="1" dirty="0">
                <a:solidFill>
                  <a:srgbClr val="E63275"/>
                </a:solidFill>
              </a:rPr>
              <a:t>Fine Tuning: Benefits and Features </a:t>
            </a:r>
          </a:p>
          <a:p>
            <a:r>
              <a:rPr lang="en-US" b="1" dirty="0">
                <a:solidFill>
                  <a:srgbClr val="10B1A2"/>
                </a:solidFill>
              </a:rPr>
              <a:t>The Difference between Benefits and Features</a:t>
            </a:r>
          </a:p>
          <a:p>
            <a:r>
              <a:rPr lang="en-IE" b="1" dirty="0">
                <a:solidFill>
                  <a:srgbClr val="E63275"/>
                </a:solidFill>
              </a:rPr>
              <a:t> </a:t>
            </a:r>
            <a:endParaRPr lang="en-IE" b="1" dirty="0">
              <a:solidFill>
                <a:srgbClr val="10B1A2"/>
              </a:solidFill>
            </a:endParaRPr>
          </a:p>
        </p:txBody>
      </p:sp>
    </p:spTree>
    <p:extLst>
      <p:ext uri="{BB962C8B-B14F-4D97-AF65-F5344CB8AC3E}">
        <p14:creationId xmlns:p14="http://schemas.microsoft.com/office/powerpoint/2010/main" val="2652122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ED18D574-4A63-48D0-9221-8D1C2FB1C2FC}"/>
              </a:ext>
            </a:extLst>
          </p:cNvPr>
          <p:cNvSpPr>
            <a:spLocks noGrp="1"/>
          </p:cNvSpPr>
          <p:nvPr>
            <p:ph type="body" sz="quarter" idx="17"/>
          </p:nvPr>
        </p:nvSpPr>
        <p:spPr>
          <a:xfrm>
            <a:off x="5991225" y="1953078"/>
            <a:ext cx="5948527" cy="3947440"/>
          </a:xfrm>
        </p:spPr>
        <p:txBody>
          <a:bodyPr/>
          <a:lstStyle/>
          <a:p>
            <a:pPr algn="just"/>
            <a:r>
              <a:rPr lang="en-IE" b="1" dirty="0">
                <a:solidFill>
                  <a:srgbClr val="E63275"/>
                </a:solidFill>
              </a:rPr>
              <a:t>What exactly is a Value Proposition?</a:t>
            </a:r>
          </a:p>
          <a:p>
            <a:pPr algn="just"/>
            <a:r>
              <a:rPr lang="en-IE" dirty="0"/>
              <a:t>A </a:t>
            </a:r>
            <a:r>
              <a:rPr lang="en-IE" b="1" dirty="0"/>
              <a:t>unique selling proposition</a:t>
            </a:r>
            <a:r>
              <a:rPr lang="en-IE" dirty="0"/>
              <a:t> (USP, also seen as </a:t>
            </a:r>
            <a:r>
              <a:rPr lang="en-IE" b="1" dirty="0"/>
              <a:t>unique selling point</a:t>
            </a:r>
            <a:r>
              <a:rPr lang="en-IE" dirty="0"/>
              <a:t>) is a factor that differentiates a product from its competitors, such as the lowest cost, the highest quality or the first-ever product of its kind. </a:t>
            </a:r>
          </a:p>
          <a:p>
            <a:pPr algn="just"/>
            <a:r>
              <a:rPr lang="en-IE" dirty="0"/>
              <a:t>A USP could be thought of as “what you have that competitors don’t.”</a:t>
            </a:r>
          </a:p>
          <a:p>
            <a:pPr algn="just"/>
            <a:endParaRPr lang="en-IE" dirty="0"/>
          </a:p>
        </p:txBody>
      </p:sp>
      <p:sp>
        <p:nvSpPr>
          <p:cNvPr id="6" name="Text Placeholder 5">
            <a:extLst>
              <a:ext uri="{FF2B5EF4-FFF2-40B4-BE49-F238E27FC236}">
                <a16:creationId xmlns:a16="http://schemas.microsoft.com/office/drawing/2014/main" id="{BAFABB4E-DACA-401E-857D-390B00061724}"/>
              </a:ext>
            </a:extLst>
          </p:cNvPr>
          <p:cNvSpPr>
            <a:spLocks noGrp="1"/>
          </p:cNvSpPr>
          <p:nvPr>
            <p:ph type="body" sz="quarter" idx="14"/>
          </p:nvPr>
        </p:nvSpPr>
        <p:spPr>
          <a:xfrm>
            <a:off x="3831008" y="3771704"/>
            <a:ext cx="785328" cy="1056986"/>
          </a:xfrm>
        </p:spPr>
        <p:txBody>
          <a:bodyPr>
            <a:normAutofit fontScale="85000" lnSpcReduction="20000"/>
          </a:bodyPr>
          <a:lstStyle/>
          <a:p>
            <a:endParaRPr lang="en-IE" dirty="0"/>
          </a:p>
        </p:txBody>
      </p:sp>
      <p:sp>
        <p:nvSpPr>
          <p:cNvPr id="7" name="Text Placeholder 6">
            <a:extLst>
              <a:ext uri="{FF2B5EF4-FFF2-40B4-BE49-F238E27FC236}">
                <a16:creationId xmlns:a16="http://schemas.microsoft.com/office/drawing/2014/main" id="{ED094210-EB3A-428D-AD40-73499A64A81C}"/>
              </a:ext>
            </a:extLst>
          </p:cNvPr>
          <p:cNvSpPr>
            <a:spLocks noGrp="1"/>
          </p:cNvSpPr>
          <p:nvPr>
            <p:ph type="body" sz="quarter" idx="15"/>
          </p:nvPr>
        </p:nvSpPr>
        <p:spPr/>
        <p:txBody>
          <a:bodyPr>
            <a:normAutofit fontScale="92500" lnSpcReduction="10000"/>
          </a:bodyPr>
          <a:lstStyle/>
          <a:p>
            <a:endParaRPr lang="en-IE" dirty="0"/>
          </a:p>
        </p:txBody>
      </p:sp>
      <p:sp>
        <p:nvSpPr>
          <p:cNvPr id="5" name="Text Placeholder 4">
            <a:extLst>
              <a:ext uri="{FF2B5EF4-FFF2-40B4-BE49-F238E27FC236}">
                <a16:creationId xmlns:a16="http://schemas.microsoft.com/office/drawing/2014/main" id="{A2556B58-BB25-4F52-BC72-E9CF9A1A75FF}"/>
              </a:ext>
            </a:extLst>
          </p:cNvPr>
          <p:cNvSpPr>
            <a:spLocks noGrp="1"/>
          </p:cNvSpPr>
          <p:nvPr>
            <p:ph type="body" sz="quarter" idx="13"/>
          </p:nvPr>
        </p:nvSpPr>
        <p:spPr>
          <a:xfrm>
            <a:off x="480042" y="1536159"/>
            <a:ext cx="4364894" cy="2912016"/>
          </a:xfrm>
        </p:spPr>
        <p:txBody>
          <a:bodyPr>
            <a:normAutofit fontScale="92500" lnSpcReduction="10000"/>
          </a:bodyPr>
          <a:lstStyle/>
          <a:p>
            <a:r>
              <a:rPr lang="en-IE" dirty="0"/>
              <a:t>Differentiation is one of the most important strategic and tactical activities in which companies must constantly engage</a:t>
            </a:r>
          </a:p>
          <a:p>
            <a:endParaRPr lang="en-IE" dirty="0"/>
          </a:p>
          <a:p>
            <a:r>
              <a:rPr lang="en-IE" dirty="0"/>
              <a:t>Theodore Levitt</a:t>
            </a:r>
          </a:p>
        </p:txBody>
      </p:sp>
      <p:sp>
        <p:nvSpPr>
          <p:cNvPr id="10" name="Text Placeholder 1">
            <a:extLst>
              <a:ext uri="{FF2B5EF4-FFF2-40B4-BE49-F238E27FC236}">
                <a16:creationId xmlns:a16="http://schemas.microsoft.com/office/drawing/2014/main" id="{9E18FAEF-52BD-465B-9687-D38EACCB43A9}"/>
              </a:ext>
            </a:extLst>
          </p:cNvPr>
          <p:cNvSpPr txBox="1">
            <a:spLocks/>
          </p:cNvSpPr>
          <p:nvPr/>
        </p:nvSpPr>
        <p:spPr>
          <a:xfrm>
            <a:off x="6169572" y="630621"/>
            <a:ext cx="5399499" cy="1074505"/>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000" i="1" kern="1200"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600" b="1" i="0" dirty="0">
                <a:solidFill>
                  <a:srgbClr val="10B1A2"/>
                </a:solidFill>
              </a:rPr>
              <a:t>Fine Tuning: Unique Value Proposition</a:t>
            </a:r>
          </a:p>
          <a:p>
            <a:endParaRPr lang="en-IE" sz="3600" b="1" i="0" dirty="0">
              <a:solidFill>
                <a:srgbClr val="10B1A2"/>
              </a:solidFill>
            </a:endParaRPr>
          </a:p>
        </p:txBody>
      </p:sp>
    </p:spTree>
    <p:extLst>
      <p:ext uri="{BB962C8B-B14F-4D97-AF65-F5344CB8AC3E}">
        <p14:creationId xmlns:p14="http://schemas.microsoft.com/office/powerpoint/2010/main" val="1088880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1F962-4245-4CCF-B7C4-97BB5533495E}"/>
              </a:ext>
            </a:extLst>
          </p:cNvPr>
          <p:cNvSpPr>
            <a:spLocks noGrp="1"/>
          </p:cNvSpPr>
          <p:nvPr>
            <p:ph type="body" sz="quarter" idx="13"/>
          </p:nvPr>
        </p:nvSpPr>
        <p:spPr/>
        <p:txBody>
          <a:bodyPr/>
          <a:lstStyle/>
          <a:p>
            <a:r>
              <a:rPr lang="en-IE" b="1" i="1" dirty="0">
                <a:solidFill>
                  <a:srgbClr val="E63275"/>
                </a:solidFill>
              </a:rPr>
              <a:t>Writing a Powerful Value </a:t>
            </a:r>
            <a:r>
              <a:rPr lang="en-IE" b="1" i="1" dirty="0" err="1">
                <a:solidFill>
                  <a:srgbClr val="E63275"/>
                </a:solidFill>
              </a:rPr>
              <a:t>Propositon</a:t>
            </a:r>
            <a:r>
              <a:rPr lang="en-IE" b="1" i="1" dirty="0">
                <a:solidFill>
                  <a:srgbClr val="E63275"/>
                </a:solidFill>
              </a:rPr>
              <a:t> </a:t>
            </a:r>
          </a:p>
          <a:p>
            <a:endParaRPr lang="en-IE" b="1" dirty="0">
              <a:solidFill>
                <a:srgbClr val="10B1A2"/>
              </a:solidFill>
            </a:endParaRPr>
          </a:p>
        </p:txBody>
      </p:sp>
      <p:sp>
        <p:nvSpPr>
          <p:cNvPr id="3" name="Text Placeholder 2">
            <a:extLst>
              <a:ext uri="{FF2B5EF4-FFF2-40B4-BE49-F238E27FC236}">
                <a16:creationId xmlns:a16="http://schemas.microsoft.com/office/drawing/2014/main" id="{DF0E58A9-CBDD-4961-B2EF-A0D79B1FA183}"/>
              </a:ext>
            </a:extLst>
          </p:cNvPr>
          <p:cNvSpPr>
            <a:spLocks noGrp="1"/>
          </p:cNvSpPr>
          <p:nvPr>
            <p:ph type="body" sz="quarter" idx="14"/>
          </p:nvPr>
        </p:nvSpPr>
        <p:spPr>
          <a:xfrm>
            <a:off x="2984938" y="2107923"/>
            <a:ext cx="8584133" cy="3975101"/>
          </a:xfrm>
        </p:spPr>
        <p:txBody>
          <a:bodyPr/>
          <a:lstStyle/>
          <a:p>
            <a:r>
              <a:rPr lang="en-IE" u="sng" dirty="0">
                <a:hlinkClick r:id="rId2"/>
              </a:rPr>
              <a:t>Writing a powerful value proposition</a:t>
            </a:r>
            <a:r>
              <a:rPr lang="en-IE" dirty="0"/>
              <a:t> is a skill you can learn, but like any other skill, it helps to see examples from those that did it right.</a:t>
            </a:r>
          </a:p>
        </p:txBody>
      </p:sp>
      <p:sp>
        <p:nvSpPr>
          <p:cNvPr id="4" name="Text Placeholder 3">
            <a:extLst>
              <a:ext uri="{FF2B5EF4-FFF2-40B4-BE49-F238E27FC236}">
                <a16:creationId xmlns:a16="http://schemas.microsoft.com/office/drawing/2014/main" id="{E7C8564A-9255-4097-8012-6797B2FEC277}"/>
              </a:ext>
            </a:extLst>
          </p:cNvPr>
          <p:cNvSpPr txBox="1">
            <a:spLocks/>
          </p:cNvSpPr>
          <p:nvPr/>
        </p:nvSpPr>
        <p:spPr>
          <a:xfrm>
            <a:off x="2984937" y="3053874"/>
            <a:ext cx="8881241" cy="3631644"/>
          </a:xfrm>
          <a:prstGeom prst="rect">
            <a:avLst/>
          </a:prstGeom>
        </p:spPr>
        <p:txBody>
          <a:bodyPr/>
          <a:lstStyle>
            <a:lvl1pPr marL="0" indent="0" algn="l" defTabSz="914400" rtl="0" eaLnBrk="1" latinLnBrk="0" hangingPunct="1">
              <a:lnSpc>
                <a:spcPct val="90000"/>
              </a:lnSpc>
              <a:spcBef>
                <a:spcPts val="1000"/>
              </a:spcBef>
              <a:buFont typeface="Arial"/>
              <a:buNone/>
              <a:defRPr sz="3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3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IE" sz="2400" b="1" dirty="0">
                <a:solidFill>
                  <a:srgbClr val="E63275"/>
                </a:solidFill>
              </a:rPr>
              <a:t>Sample Tech USP: Invision </a:t>
            </a:r>
          </a:p>
          <a:p>
            <a:r>
              <a:rPr lang="en-IE" sz="2400" dirty="0"/>
              <a:t>Invision is dedicated to streamlining the design process by making it easier for people to share, view, and collaborate on design </a:t>
            </a:r>
            <a:r>
              <a:rPr lang="en-IE" sz="2400" dirty="0" err="1"/>
              <a:t>mockups</a:t>
            </a:r>
            <a:r>
              <a:rPr lang="en-IE" sz="2400" dirty="0"/>
              <a:t> and prototypes. The result? Better design, done faster, and done as a team, as explained in its value proposition. </a:t>
            </a:r>
          </a:p>
          <a:p>
            <a:r>
              <a:rPr lang="en-IE" sz="2400" b="1" dirty="0">
                <a:solidFill>
                  <a:srgbClr val="E63275"/>
                </a:solidFill>
              </a:rPr>
              <a:t>Platform Tour</a:t>
            </a:r>
          </a:p>
          <a:p>
            <a:r>
              <a:rPr lang="en-IE" sz="2400" dirty="0">
                <a:hlinkClick r:id="rId3"/>
              </a:rPr>
              <a:t>https://www.invisionapp.com/</a:t>
            </a:r>
            <a:endParaRPr lang="en-IE" sz="2400" dirty="0"/>
          </a:p>
        </p:txBody>
      </p:sp>
      <p:pic>
        <p:nvPicPr>
          <p:cNvPr id="5" name="Picture 4" descr="A picture containing drawing&#10;&#10;Description automatically generated">
            <a:extLst>
              <a:ext uri="{FF2B5EF4-FFF2-40B4-BE49-F238E27FC236}">
                <a16:creationId xmlns:a16="http://schemas.microsoft.com/office/drawing/2014/main" id="{8BE736B8-361B-4D90-953B-59D79C5893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86" y="3653086"/>
            <a:ext cx="2640644" cy="884773"/>
          </a:xfrm>
          <a:prstGeom prst="rect">
            <a:avLst/>
          </a:prstGeom>
        </p:spPr>
      </p:pic>
    </p:spTree>
    <p:extLst>
      <p:ext uri="{BB962C8B-B14F-4D97-AF65-F5344CB8AC3E}">
        <p14:creationId xmlns:p14="http://schemas.microsoft.com/office/powerpoint/2010/main" val="40810759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801258" y="481306"/>
            <a:ext cx="5644746" cy="1025618"/>
          </a:xfrm>
        </p:spPr>
        <p:txBody>
          <a:bodyPr>
            <a:noAutofit/>
          </a:bodyPr>
          <a:lstStyle/>
          <a:p>
            <a:r>
              <a:rPr lang="en-US" b="1" dirty="0">
                <a:solidFill>
                  <a:srgbClr val="E63275"/>
                </a:solidFill>
              </a:rPr>
              <a:t>Case Study: </a:t>
            </a:r>
            <a:r>
              <a:rPr lang="en-US" sz="2400" b="1" dirty="0"/>
              <a:t>Interview with Eleonora Burzyńska</a:t>
            </a:r>
          </a:p>
          <a:p>
            <a:r>
              <a:rPr lang="en-US" sz="2400" i="1" dirty="0"/>
              <a:t>Founder and CEO Quantum sp. z o.o. </a:t>
            </a:r>
            <a:endParaRPr lang="en-IE" sz="2400" i="1" dirty="0"/>
          </a:p>
          <a:p>
            <a:endParaRPr lang="en-IE" sz="2400" i="1" dirty="0"/>
          </a:p>
          <a:p>
            <a:endParaRPr lang="en-US" sz="3000" dirty="0"/>
          </a:p>
        </p:txBody>
      </p:sp>
      <p:sp>
        <p:nvSpPr>
          <p:cNvPr id="3" name="Text Placeholder 2"/>
          <p:cNvSpPr>
            <a:spLocks noGrp="1"/>
          </p:cNvSpPr>
          <p:nvPr>
            <p:ph type="body" sz="quarter" idx="14"/>
          </p:nvPr>
        </p:nvSpPr>
        <p:spPr>
          <a:xfrm>
            <a:off x="3699545" y="2117448"/>
            <a:ext cx="7869528" cy="3975101"/>
          </a:xfrm>
        </p:spPr>
        <p:txBody>
          <a:bodyPr/>
          <a:lstStyle/>
          <a:p>
            <a:r>
              <a:rPr lang="en-US" b="1" dirty="0">
                <a:solidFill>
                  <a:srgbClr val="E63275"/>
                </a:solidFill>
              </a:rPr>
              <a:t>Title: </a:t>
            </a:r>
            <a:r>
              <a:rPr lang="en-US" dirty="0"/>
              <a:t>How Eleonora Created and Developed her Company</a:t>
            </a:r>
          </a:p>
          <a:p>
            <a:r>
              <a:rPr lang="en-IE" b="1" dirty="0">
                <a:solidFill>
                  <a:srgbClr val="E63275"/>
                </a:solidFill>
              </a:rPr>
              <a:t>Description: </a:t>
            </a:r>
            <a:r>
              <a:rPr lang="en-US" dirty="0"/>
              <a:t>An interview with Eleonora Burzyńska, who run her own company Quantum sp. z o.o. She presents the backgrounds of her business and the idea of the application DrBarbara.pl which helped her to create and develop the company. There are also indicated some plans for the future growth. </a:t>
            </a:r>
            <a:endParaRPr lang="en-IE" dirty="0"/>
          </a:p>
          <a:p>
            <a:endParaRPr lang="en-US" dirty="0"/>
          </a:p>
          <a:p>
            <a:r>
              <a:rPr lang="en-IE" b="1" dirty="0">
                <a:solidFill>
                  <a:srgbClr val="E63275"/>
                </a:solidFill>
              </a:rPr>
              <a:t>Video (in Polish): </a:t>
            </a:r>
            <a:r>
              <a:rPr lang="en-IE" b="1" dirty="0"/>
              <a:t> </a:t>
            </a:r>
          </a:p>
          <a:p>
            <a:r>
              <a:rPr lang="en-IE" u="sng" dirty="0">
                <a:hlinkClick r:id="rId2"/>
              </a:rPr>
              <a:t>https://www.youtube.com/watch?v=noGCcx_foF0</a:t>
            </a:r>
            <a:endParaRPr lang="en-US" dirty="0"/>
          </a:p>
        </p:txBody>
      </p:sp>
      <p:pic>
        <p:nvPicPr>
          <p:cNvPr id="1026" name="Picture 2" descr="Image result for polish flag">
            <a:extLst>
              <a:ext uri="{FF2B5EF4-FFF2-40B4-BE49-F238E27FC236}">
                <a16:creationId xmlns:a16="http://schemas.microsoft.com/office/drawing/2014/main" id="{9160E091-D7E2-4799-B838-760C7726638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2927" y="3142015"/>
            <a:ext cx="2113266" cy="13170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E5337D-320A-4BEE-B73C-2755A93657C5}"/>
              </a:ext>
            </a:extLst>
          </p:cNvPr>
          <p:cNvSpPr txBox="1"/>
          <p:nvPr/>
        </p:nvSpPr>
        <p:spPr>
          <a:xfrm>
            <a:off x="735663" y="4628204"/>
            <a:ext cx="1887794" cy="461665"/>
          </a:xfrm>
          <a:prstGeom prst="rect">
            <a:avLst/>
          </a:prstGeom>
          <a:solidFill>
            <a:schemeClr val="bg1"/>
          </a:solidFill>
          <a:ln w="76200">
            <a:solidFill>
              <a:srgbClr val="FF0000"/>
            </a:solidFill>
          </a:ln>
        </p:spPr>
        <p:txBody>
          <a:bodyPr wrap="square" rtlCol="0">
            <a:spAutoFit/>
          </a:bodyPr>
          <a:lstStyle/>
          <a:p>
            <a:pPr algn="ctr">
              <a:spcBef>
                <a:spcPts val="600"/>
              </a:spcBef>
              <a:spcAft>
                <a:spcPts val="600"/>
              </a:spcAft>
            </a:pPr>
            <a:r>
              <a:rPr lang="en-IE" sz="2400" b="1" dirty="0">
                <a:solidFill>
                  <a:srgbClr val="FF0000"/>
                </a:solidFill>
              </a:rPr>
              <a:t>POLAND</a:t>
            </a:r>
          </a:p>
        </p:txBody>
      </p:sp>
    </p:spTree>
    <p:extLst>
      <p:ext uri="{BB962C8B-B14F-4D97-AF65-F5344CB8AC3E}">
        <p14:creationId xmlns:p14="http://schemas.microsoft.com/office/powerpoint/2010/main" val="418460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t="6608" b="6608"/>
          <a:stretch>
            <a:fillRect/>
          </a:stretch>
        </p:blipFill>
        <p:spPr>
          <a:xfrm>
            <a:off x="6934200" y="-3175"/>
            <a:ext cx="5257800" cy="6845300"/>
          </a:xfrm>
        </p:spPr>
      </p:pic>
      <p:sp>
        <p:nvSpPr>
          <p:cNvPr id="77828" name="Text Placeholder 6"/>
          <p:cNvSpPr>
            <a:spLocks noGrp="1"/>
          </p:cNvSpPr>
          <p:nvPr>
            <p:ph type="body" sz="quarter" idx="14"/>
          </p:nvPr>
        </p:nvSpPr>
        <p:spPr>
          <a:xfrm>
            <a:off x="4379222" y="5111113"/>
            <a:ext cx="785328" cy="1056986"/>
          </a:xfrm>
        </p:spPr>
        <p:txBody>
          <a:bodyPr>
            <a:normAutofit fontScale="92500" lnSpcReduction="20000"/>
          </a:bodyPr>
          <a:lstStyle/>
          <a:p>
            <a:r>
              <a:rPr lang="en-US" altLang="x-none" sz="8900" dirty="0"/>
              <a:t>”</a:t>
            </a:r>
          </a:p>
        </p:txBody>
      </p:sp>
      <p:sp>
        <p:nvSpPr>
          <p:cNvPr id="12" name="Text Placeholder 7"/>
          <p:cNvSpPr>
            <a:spLocks noGrp="1"/>
          </p:cNvSpPr>
          <p:nvPr>
            <p:ph type="body" sz="quarter" idx="15"/>
          </p:nvPr>
        </p:nvSpPr>
        <p:spPr>
          <a:xfrm>
            <a:off x="455036" y="696931"/>
            <a:ext cx="2613204" cy="1221666"/>
          </a:xfrm>
        </p:spPr>
        <p:txBody>
          <a:bodyPr rtlCol="0">
            <a:normAutofit fontScale="92500" lnSpcReduction="10000"/>
          </a:bodyPr>
          <a:lstStyle/>
          <a:p>
            <a:pPr fontAlgn="auto">
              <a:spcAft>
                <a:spcPts val="0"/>
              </a:spcAft>
              <a:buFont typeface="Arial"/>
              <a:buNone/>
              <a:defRPr/>
            </a:pPr>
            <a:r>
              <a:rPr lang="en-US" dirty="0"/>
              <a:t>“</a:t>
            </a:r>
          </a:p>
        </p:txBody>
      </p:sp>
      <p:sp>
        <p:nvSpPr>
          <p:cNvPr id="5" name="Text Placeholder 4"/>
          <p:cNvSpPr>
            <a:spLocks noGrp="1"/>
          </p:cNvSpPr>
          <p:nvPr>
            <p:ph type="body" sz="quarter" idx="13"/>
          </p:nvPr>
        </p:nvSpPr>
        <p:spPr/>
        <p:txBody>
          <a:bodyPr rtlCol="0">
            <a:noAutofit/>
          </a:bodyPr>
          <a:lstStyle/>
          <a:p>
            <a:pPr fontAlgn="auto">
              <a:lnSpc>
                <a:spcPct val="80000"/>
              </a:lnSpc>
              <a:spcBef>
                <a:spcPts val="400"/>
              </a:spcBef>
              <a:spcAft>
                <a:spcPts val="0"/>
              </a:spcAft>
              <a:defRPr/>
            </a:pPr>
            <a:r>
              <a:rPr lang="en-IE" dirty="0"/>
              <a:t>Idea validation is iterative.                The workflow of your project    should be: idea, validation,  modified idea, execution, repeat.        A similar process applies whenever you’re thinking of adding a new feature to an existing product or pivoting your offering to something else. The bottom line: Do your research and never stop taking feedback on your ideas</a:t>
            </a:r>
          </a:p>
        </p:txBody>
      </p:sp>
      <p:sp>
        <p:nvSpPr>
          <p:cNvPr id="77827" name="Rectangle 8"/>
          <p:cNvSpPr>
            <a:spLocks noChangeArrowheads="1"/>
          </p:cNvSpPr>
          <p:nvPr/>
        </p:nvSpPr>
        <p:spPr bwMode="auto">
          <a:xfrm>
            <a:off x="310271" y="5730250"/>
            <a:ext cx="5515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IE" b="1" dirty="0">
                <a:solidFill>
                  <a:schemeClr val="bg1"/>
                </a:solidFill>
              </a:rPr>
              <a:t>NATASHA CHE</a:t>
            </a:r>
            <a:r>
              <a:rPr lang="en-IE" dirty="0">
                <a:solidFill>
                  <a:schemeClr val="bg1"/>
                </a:solidFill>
              </a:rPr>
              <a:t>, founder of  Soundwise</a:t>
            </a:r>
          </a:p>
        </p:txBody>
      </p:sp>
      <p:sp>
        <p:nvSpPr>
          <p:cNvPr id="8" name="テキスト プレースホルダー 36">
            <a:extLst>
              <a:ext uri="{FF2B5EF4-FFF2-40B4-BE49-F238E27FC236}">
                <a16:creationId xmlns:a16="http://schemas.microsoft.com/office/drawing/2014/main" id="{6C7126E6-DE6C-4FA8-8F36-462F63AAC966}"/>
              </a:ext>
            </a:extLst>
          </p:cNvPr>
          <p:cNvSpPr txBox="1">
            <a:spLocks/>
          </p:cNvSpPr>
          <p:nvPr/>
        </p:nvSpPr>
        <p:spPr bwMode="auto">
          <a:xfrm>
            <a:off x="7596025" y="6168099"/>
            <a:ext cx="41767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r">
              <a:buFontTx/>
              <a:buNone/>
            </a:pPr>
            <a:r>
              <a:rPr lang="en-US" altLang="ja-JP" sz="1400" b="1" dirty="0">
                <a:solidFill>
                  <a:schemeClr val="bg1"/>
                </a:solidFill>
                <a:latin typeface="+mn-lt"/>
              </a:rPr>
              <a:t>Source</a:t>
            </a:r>
            <a:r>
              <a:rPr lang="en-US" altLang="ja-JP" sz="1400" b="1" dirty="0">
                <a:solidFill>
                  <a:srgbClr val="525252"/>
                </a:solidFill>
                <a:latin typeface="+mn-lt"/>
              </a:rPr>
              <a:t>: </a:t>
            </a:r>
            <a:r>
              <a:rPr lang="en-US" altLang="ja-JP" sz="1400" dirty="0">
                <a:solidFill>
                  <a:srgbClr val="525252"/>
                </a:solidFill>
                <a:latin typeface="+mn-lt"/>
                <a:hlinkClick r:id="rId3"/>
              </a:rPr>
              <a:t>Business Ideas, Natasha Che</a:t>
            </a:r>
            <a:endParaRPr kumimoji="1" lang="ja-JP" altLang="en-US" sz="1400" dirty="0">
              <a:solidFill>
                <a:srgbClr val="525252"/>
              </a:solidFill>
              <a:latin typeface="+mn-lt"/>
            </a:endParaRPr>
          </a:p>
        </p:txBody>
      </p:sp>
    </p:spTree>
    <p:extLst>
      <p:ext uri="{BB962C8B-B14F-4D97-AF65-F5344CB8AC3E}">
        <p14:creationId xmlns:p14="http://schemas.microsoft.com/office/powerpoint/2010/main" val="808952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3783724" y="536029"/>
            <a:ext cx="7785347" cy="1169098"/>
          </a:xfrm>
        </p:spPr>
        <p:txBody>
          <a:bodyPr>
            <a:normAutofit/>
          </a:bodyPr>
          <a:lstStyle/>
          <a:p>
            <a:r>
              <a:rPr lang="en-US" altLang="ja-JP" b="1" dirty="0">
                <a:solidFill>
                  <a:srgbClr val="E95273"/>
                </a:solidFill>
                <a:latin typeface="Calibri" charset="0"/>
                <a:ea typeface="MS PGothic" charset="-128"/>
              </a:rPr>
              <a:t>MODULE 2 – SUMMARY</a:t>
            </a:r>
            <a:br>
              <a:rPr lang="en-US" altLang="ja-JP" b="1" dirty="0">
                <a:solidFill>
                  <a:srgbClr val="E95273"/>
                </a:solidFill>
                <a:latin typeface="Calibri" charset="0"/>
                <a:ea typeface="MS PGothic" charset="-128"/>
              </a:rPr>
            </a:br>
            <a:r>
              <a:rPr lang="en-US" altLang="ja-JP" b="1" dirty="0">
                <a:solidFill>
                  <a:srgbClr val="E95273"/>
                </a:solidFill>
                <a:latin typeface="Calibri" charset="0"/>
                <a:ea typeface="MS PGothic" charset="-128"/>
              </a:rPr>
              <a:t>What you Have Learned?</a:t>
            </a:r>
            <a:endParaRPr lang="en-US" b="1" dirty="0"/>
          </a:p>
        </p:txBody>
      </p:sp>
      <p:sp>
        <p:nvSpPr>
          <p:cNvPr id="6" name="Text Placeholder 5"/>
          <p:cNvSpPr>
            <a:spLocks noGrp="1"/>
          </p:cNvSpPr>
          <p:nvPr>
            <p:ph type="body" sz="quarter" idx="14"/>
          </p:nvPr>
        </p:nvSpPr>
        <p:spPr>
          <a:xfrm>
            <a:off x="451257" y="2822123"/>
            <a:ext cx="10696617" cy="3975101"/>
          </a:xfrm>
        </p:spPr>
        <p:txBody>
          <a:bodyPr numCol="1"/>
          <a:lstStyle/>
          <a:p>
            <a:pPr marL="342900" indent="-342900">
              <a:spcBef>
                <a:spcPts val="700"/>
              </a:spcBef>
              <a:buClr>
                <a:srgbClr val="E95273"/>
              </a:buClr>
              <a:buFont typeface="Arial" charset="0"/>
              <a:buChar char="•"/>
            </a:pPr>
            <a:r>
              <a:rPr lang="en-US" altLang="ja-JP" dirty="0"/>
              <a:t>You now understand how to validate and incubate my engineering (and/or STEM) idea. You know what Idea validation is and isn’t, what to look for, key tips, key questions and tests. </a:t>
            </a:r>
          </a:p>
          <a:p>
            <a:pPr marL="342900" indent="-342900">
              <a:spcBef>
                <a:spcPts val="700"/>
              </a:spcBef>
              <a:buClr>
                <a:srgbClr val="E95273"/>
              </a:buClr>
              <a:buFont typeface="Arial" charset="0"/>
              <a:buChar char="•"/>
            </a:pPr>
            <a:r>
              <a:rPr lang="en-US" altLang="ja-JP" dirty="0"/>
              <a:t>You now understand my target market better, how to research them, key questions, how to conduct an interview and validate and assess the results</a:t>
            </a:r>
          </a:p>
          <a:p>
            <a:pPr marL="342900" indent="-342900">
              <a:spcBef>
                <a:spcPts val="700"/>
              </a:spcBef>
              <a:buClr>
                <a:srgbClr val="E95273"/>
              </a:buClr>
              <a:buFont typeface="Arial" charset="0"/>
              <a:buChar char="•"/>
            </a:pPr>
            <a:r>
              <a:rPr lang="en-US" altLang="ja-JP" dirty="0"/>
              <a:t>You know what’s needed to do an elevator pitch</a:t>
            </a:r>
          </a:p>
          <a:p>
            <a:pPr marL="342900" indent="-342900">
              <a:spcBef>
                <a:spcPts val="700"/>
              </a:spcBef>
              <a:buClr>
                <a:srgbClr val="E95273"/>
              </a:buClr>
              <a:buFont typeface="Arial" charset="0"/>
              <a:buChar char="•"/>
            </a:pPr>
            <a:r>
              <a:rPr lang="en-US" altLang="ja-JP" dirty="0"/>
              <a:t>You know the difference between Features v Benefits, Unique Value Proposition v Unique Selling Point</a:t>
            </a:r>
          </a:p>
          <a:p>
            <a:pPr marL="342900" indent="-342900">
              <a:spcBef>
                <a:spcPts val="700"/>
              </a:spcBef>
              <a:buClr>
                <a:srgbClr val="E95273"/>
              </a:buClr>
              <a:buFont typeface="Arial" charset="0"/>
              <a:buChar char="•"/>
            </a:pPr>
            <a:r>
              <a:rPr lang="en-US" altLang="ja-JP" dirty="0"/>
              <a:t>Crucially you know how to incubate and further develop your business idea</a:t>
            </a:r>
          </a:p>
        </p:txBody>
      </p:sp>
    </p:spTree>
    <p:extLst>
      <p:ext uri="{BB962C8B-B14F-4D97-AF65-F5344CB8AC3E}">
        <p14:creationId xmlns:p14="http://schemas.microsoft.com/office/powerpoint/2010/main" val="982997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4621FF-CB89-4AC1-9640-6085732E2190}"/>
              </a:ext>
            </a:extLst>
          </p:cNvPr>
          <p:cNvSpPr>
            <a:spLocks noGrp="1"/>
          </p:cNvSpPr>
          <p:nvPr>
            <p:ph type="body" sz="quarter" idx="11"/>
          </p:nvPr>
        </p:nvSpPr>
        <p:spPr/>
        <p:txBody>
          <a:bodyPr/>
          <a:lstStyle/>
          <a:p>
            <a:r>
              <a:rPr lang="en-IE" b="1" dirty="0"/>
              <a:t>EXTRA LEARNING</a:t>
            </a:r>
          </a:p>
          <a:p>
            <a:r>
              <a:rPr lang="en-IE" sz="2400" b="1" dirty="0"/>
              <a:t>In this section we provide you with some extra information on the topics covered so you can delve deeper</a:t>
            </a:r>
          </a:p>
        </p:txBody>
      </p:sp>
    </p:spTree>
    <p:extLst>
      <p:ext uri="{BB962C8B-B14F-4D97-AF65-F5344CB8AC3E}">
        <p14:creationId xmlns:p14="http://schemas.microsoft.com/office/powerpoint/2010/main" val="70330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sz="quarter" idx="13"/>
          </p:nvPr>
        </p:nvSpPr>
        <p:spPr/>
        <p:txBody>
          <a:bodyPr/>
          <a:lstStyle/>
          <a:p>
            <a:endParaRPr lang="en-IE" b="1" dirty="0">
              <a:solidFill>
                <a:srgbClr val="E95273"/>
              </a:solidFill>
            </a:endParaRPr>
          </a:p>
        </p:txBody>
      </p:sp>
      <p:sp>
        <p:nvSpPr>
          <p:cNvPr id="47106" name="Text Placeholder 5"/>
          <p:cNvSpPr>
            <a:spLocks noGrp="1"/>
          </p:cNvSpPr>
          <p:nvPr>
            <p:ph type="body" sz="quarter" idx="14"/>
          </p:nvPr>
        </p:nvSpPr>
        <p:spPr/>
        <p:txBody>
          <a:bodyPr/>
          <a:lstStyle/>
          <a:p>
            <a:pPr>
              <a:spcBef>
                <a:spcPts val="300"/>
              </a:spcBef>
            </a:pPr>
            <a:r>
              <a:rPr lang="en-IE" b="1" dirty="0">
                <a:solidFill>
                  <a:srgbClr val="E95273"/>
                </a:solidFill>
              </a:rPr>
              <a:t>Build relationships early</a:t>
            </a:r>
          </a:p>
          <a:p>
            <a:pPr>
              <a:spcBef>
                <a:spcPts val="300"/>
              </a:spcBef>
            </a:pPr>
            <a:endParaRPr lang="en-IE" dirty="0"/>
          </a:p>
          <a:p>
            <a:pPr>
              <a:spcBef>
                <a:spcPts val="300"/>
              </a:spcBef>
            </a:pPr>
            <a:r>
              <a:rPr lang="en-IE" dirty="0"/>
              <a:t>Start developing relationships with seasoned engineering entrepreneurs, mentors, and investors as early as you can. </a:t>
            </a:r>
          </a:p>
          <a:p>
            <a:pPr>
              <a:spcBef>
                <a:spcPts val="300"/>
              </a:spcBef>
            </a:pPr>
            <a:endParaRPr lang="en-IE" dirty="0"/>
          </a:p>
          <a:p>
            <a:pPr>
              <a:spcBef>
                <a:spcPts val="300"/>
              </a:spcBef>
            </a:pPr>
            <a:r>
              <a:rPr lang="en-IE" dirty="0"/>
              <a:t>It’s important to not only speak with customers and end-users, but to connect with experienced people in the ecosystem. </a:t>
            </a:r>
          </a:p>
        </p:txBody>
      </p:sp>
      <p:pic>
        <p:nvPicPr>
          <p:cNvPr id="3" name="Picture Placeholder 2"/>
          <p:cNvPicPr>
            <a:picLocks noGrp="1" noChangeAspect="1"/>
          </p:cNvPicPr>
          <p:nvPr>
            <p:ph type="pic" sz="quarter" idx="4294967295"/>
          </p:nvPr>
        </p:nvPicPr>
        <p:blipFill rotWithShape="1">
          <a:blip r:embed="rId2">
            <a:extLst>
              <a:ext uri="{28A0092B-C50C-407E-A947-70E740481C1C}">
                <a14:useLocalDpi xmlns:a14="http://schemas.microsoft.com/office/drawing/2010/main"/>
              </a:ext>
            </a:extLst>
          </a:blip>
          <a:srcRect l="29861" t="10994" r="37753" b="52"/>
          <a:stretch/>
        </p:blipFill>
        <p:spPr>
          <a:xfrm>
            <a:off x="9982898" y="3196711"/>
            <a:ext cx="2209101" cy="3658114"/>
          </a:xfrm>
        </p:spPr>
      </p:pic>
    </p:spTree>
    <p:extLst>
      <p:ext uri="{BB962C8B-B14F-4D97-AF65-F5344CB8AC3E}">
        <p14:creationId xmlns:p14="http://schemas.microsoft.com/office/powerpoint/2010/main" val="1719422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sz="quarter" idx="13"/>
          </p:nvPr>
        </p:nvSpPr>
        <p:spPr>
          <a:xfrm>
            <a:off x="657226" y="486671"/>
            <a:ext cx="7407087" cy="1075716"/>
          </a:xfrm>
        </p:spPr>
        <p:txBody>
          <a:bodyPr>
            <a:normAutofit lnSpcReduction="10000"/>
          </a:bodyPr>
          <a:lstStyle/>
          <a:p>
            <a:r>
              <a:rPr lang="en-IE" b="1" dirty="0">
                <a:solidFill>
                  <a:srgbClr val="E95273"/>
                </a:solidFill>
              </a:rPr>
              <a:t>11 Ways to Build Strong, Lasting Business Relationships </a:t>
            </a:r>
          </a:p>
        </p:txBody>
      </p:sp>
      <p:sp>
        <p:nvSpPr>
          <p:cNvPr id="47106" name="Text Placeholder 5"/>
          <p:cNvSpPr>
            <a:spLocks noGrp="1"/>
          </p:cNvSpPr>
          <p:nvPr>
            <p:ph type="body" sz="quarter" idx="14"/>
          </p:nvPr>
        </p:nvSpPr>
        <p:spPr>
          <a:xfrm>
            <a:off x="657226" y="2005574"/>
            <a:ext cx="11534774" cy="3975101"/>
          </a:xfrm>
          <a:solidFill>
            <a:schemeClr val="bg1"/>
          </a:solidFill>
        </p:spPr>
        <p:txBody>
          <a:bodyPr/>
          <a:lstStyle/>
          <a:p>
            <a:r>
              <a:rPr lang="en-IE" dirty="0"/>
              <a:t>Lasting business relationships just don’t happen and develop without the dedicated, consistent work. Our business network should be a qualified, selective group of people we count on, tap into and rely on for support, direction and insight.</a:t>
            </a:r>
          </a:p>
          <a:p>
            <a:pPr marL="457200" indent="-457200">
              <a:buFont typeface="+mj-lt"/>
              <a:buAutoNum type="arabicPeriod"/>
            </a:pPr>
            <a:r>
              <a:rPr lang="en-IE" dirty="0"/>
              <a:t>Be Authentic</a:t>
            </a:r>
          </a:p>
          <a:p>
            <a:pPr marL="457200" indent="-457200">
              <a:buFont typeface="+mj-lt"/>
              <a:buAutoNum type="arabicPeriod"/>
            </a:pPr>
            <a:r>
              <a:rPr lang="en-IE" dirty="0"/>
              <a:t>Identify Shared Goals and Values</a:t>
            </a:r>
          </a:p>
          <a:p>
            <a:pPr marL="457200" indent="-457200">
              <a:buFont typeface="+mj-lt"/>
              <a:buAutoNum type="arabicPeriod"/>
            </a:pPr>
            <a:r>
              <a:rPr lang="en-IE" dirty="0"/>
              <a:t>Develop Mutual Respect</a:t>
            </a:r>
          </a:p>
          <a:p>
            <a:pPr marL="457200" indent="-457200">
              <a:buFont typeface="+mj-lt"/>
              <a:buAutoNum type="arabicPeriod"/>
            </a:pPr>
            <a:r>
              <a:rPr lang="en-IE" dirty="0"/>
              <a:t>Share Some Vulnerability</a:t>
            </a:r>
          </a:p>
          <a:p>
            <a:pPr marL="457200" indent="-457200">
              <a:buFont typeface="+mj-lt"/>
              <a:buAutoNum type="arabicPeriod"/>
            </a:pPr>
            <a:r>
              <a:rPr lang="en-IE" dirty="0"/>
              <a:t>“I’ve Got Your Back”</a:t>
            </a:r>
          </a:p>
          <a:p>
            <a:pPr marL="457200" indent="-457200">
              <a:buFont typeface="+mj-lt"/>
              <a:buAutoNum type="arabicPeriod"/>
            </a:pPr>
            <a:r>
              <a:rPr lang="en-IE" dirty="0"/>
              <a:t>Make Meaningful Connections for People to Network with Each Other</a:t>
            </a:r>
          </a:p>
        </p:txBody>
      </p:sp>
      <p:pic>
        <p:nvPicPr>
          <p:cNvPr id="4" name="Picture 3" descr="A picture containing drawing&#10;&#10;Description automatically generated">
            <a:extLst>
              <a:ext uri="{FF2B5EF4-FFF2-40B4-BE49-F238E27FC236}">
                <a16:creationId xmlns:a16="http://schemas.microsoft.com/office/drawing/2014/main" id="{165FFD7E-9075-437C-9FD2-2CAB38ED26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24725" y="3429000"/>
            <a:ext cx="4095750" cy="1998811"/>
          </a:xfrm>
          <a:prstGeom prst="rect">
            <a:avLst/>
          </a:prstGeom>
        </p:spPr>
      </p:pic>
    </p:spTree>
    <p:extLst>
      <p:ext uri="{BB962C8B-B14F-4D97-AF65-F5344CB8AC3E}">
        <p14:creationId xmlns:p14="http://schemas.microsoft.com/office/powerpoint/2010/main" val="42726545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4"/>
          <p:cNvSpPr>
            <a:spLocks noGrp="1"/>
          </p:cNvSpPr>
          <p:nvPr>
            <p:ph type="body" sz="quarter" idx="13"/>
          </p:nvPr>
        </p:nvSpPr>
        <p:spPr>
          <a:xfrm>
            <a:off x="599214" y="465271"/>
            <a:ext cx="7407087" cy="1075716"/>
          </a:xfrm>
        </p:spPr>
        <p:txBody>
          <a:bodyPr>
            <a:normAutofit lnSpcReduction="10000"/>
          </a:bodyPr>
          <a:lstStyle/>
          <a:p>
            <a:r>
              <a:rPr lang="en-IE" b="1" dirty="0">
                <a:solidFill>
                  <a:srgbClr val="E95273"/>
                </a:solidFill>
              </a:rPr>
              <a:t>11 Ways to Build Strong, Lasting Business Relationships </a:t>
            </a:r>
          </a:p>
        </p:txBody>
      </p:sp>
      <p:sp>
        <p:nvSpPr>
          <p:cNvPr id="47106" name="Text Placeholder 5"/>
          <p:cNvSpPr>
            <a:spLocks noGrp="1"/>
          </p:cNvSpPr>
          <p:nvPr>
            <p:ph type="body" sz="quarter" idx="14"/>
          </p:nvPr>
        </p:nvSpPr>
        <p:spPr>
          <a:xfrm>
            <a:off x="599214" y="1959569"/>
            <a:ext cx="7961257" cy="3975101"/>
          </a:xfrm>
          <a:solidFill>
            <a:schemeClr val="bg1"/>
          </a:solidFill>
        </p:spPr>
        <p:txBody>
          <a:bodyPr/>
          <a:lstStyle/>
          <a:p>
            <a:endParaRPr lang="en-IE" sz="1000" dirty="0"/>
          </a:p>
          <a:p>
            <a:pPr marL="457200" indent="-457200">
              <a:buFont typeface="+mj-lt"/>
              <a:buAutoNum type="arabicPeriod" startAt="7"/>
            </a:pPr>
            <a:r>
              <a:rPr lang="en-IE" dirty="0"/>
              <a:t>Get More Personal</a:t>
            </a:r>
          </a:p>
          <a:p>
            <a:pPr marL="457200" indent="-457200">
              <a:buFont typeface="+mj-lt"/>
              <a:buAutoNum type="arabicPeriod" startAt="7"/>
            </a:pPr>
            <a:r>
              <a:rPr lang="en-IE" dirty="0"/>
              <a:t>Plan Something Fun to Do Together</a:t>
            </a:r>
          </a:p>
          <a:p>
            <a:pPr marL="457200" indent="-457200">
              <a:buFont typeface="+mj-lt"/>
              <a:buAutoNum type="arabicPeriod" startAt="7"/>
            </a:pPr>
            <a:r>
              <a:rPr lang="en-IE" dirty="0"/>
              <a:t>Let Go of Expectations</a:t>
            </a:r>
          </a:p>
          <a:p>
            <a:pPr marL="457200" indent="-457200">
              <a:buFont typeface="+mj-lt"/>
              <a:buAutoNum type="arabicPeriod" startAt="7"/>
            </a:pPr>
            <a:r>
              <a:rPr lang="en-IE" dirty="0"/>
              <a:t>Schedule Brainstorming Time</a:t>
            </a:r>
          </a:p>
          <a:p>
            <a:pPr marL="457200" indent="-457200">
              <a:buFont typeface="+mj-lt"/>
              <a:buAutoNum type="arabicPeriod" startAt="7"/>
            </a:pPr>
            <a:r>
              <a:rPr lang="en-IE" dirty="0"/>
              <a:t>Offer Something Before Asking for Something</a:t>
            </a:r>
          </a:p>
        </p:txBody>
      </p:sp>
      <p:sp>
        <p:nvSpPr>
          <p:cNvPr id="2" name="Rectangle 1">
            <a:extLst>
              <a:ext uri="{FF2B5EF4-FFF2-40B4-BE49-F238E27FC236}">
                <a16:creationId xmlns:a16="http://schemas.microsoft.com/office/drawing/2014/main" id="{8620F9CB-325C-4620-A378-7011D05A7D7D}"/>
              </a:ext>
            </a:extLst>
          </p:cNvPr>
          <p:cNvSpPr/>
          <p:nvPr/>
        </p:nvSpPr>
        <p:spPr>
          <a:xfrm>
            <a:off x="599214" y="5269867"/>
            <a:ext cx="6096000" cy="246221"/>
          </a:xfrm>
          <a:prstGeom prst="rect">
            <a:avLst/>
          </a:prstGeom>
        </p:spPr>
        <p:txBody>
          <a:bodyPr>
            <a:spAutoFit/>
          </a:bodyPr>
          <a:lstStyle/>
          <a:p>
            <a:r>
              <a:rPr lang="en-IE" sz="1000" b="1" dirty="0">
                <a:solidFill>
                  <a:srgbClr val="E63275"/>
                </a:solidFill>
              </a:rPr>
              <a:t>READ for further information: </a:t>
            </a:r>
            <a:r>
              <a:rPr lang="en-IE" sz="1000" dirty="0">
                <a:hlinkClick r:id="rId2"/>
              </a:rPr>
              <a:t>https://smallbiztrends.com/2015/06/build-lasting-business-relationships.html</a:t>
            </a:r>
            <a:endParaRPr lang="en-IE" sz="1000" dirty="0"/>
          </a:p>
        </p:txBody>
      </p:sp>
    </p:spTree>
    <p:extLst>
      <p:ext uri="{BB962C8B-B14F-4D97-AF65-F5344CB8AC3E}">
        <p14:creationId xmlns:p14="http://schemas.microsoft.com/office/powerpoint/2010/main" val="3005024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Thank You</a:t>
            </a:r>
          </a:p>
        </p:txBody>
      </p:sp>
      <p:sp>
        <p:nvSpPr>
          <p:cNvPr id="5" name="Text Placeholder 4"/>
          <p:cNvSpPr>
            <a:spLocks noGrp="1"/>
          </p:cNvSpPr>
          <p:nvPr>
            <p:ph type="body" sz="quarter" idx="14"/>
          </p:nvPr>
        </p:nvSpPr>
        <p:spPr/>
        <p:txBody>
          <a:bodyPr/>
          <a:lstStyle/>
          <a:p>
            <a:r>
              <a:rPr lang="en-US" dirty="0"/>
              <a:t>Any Questions?</a:t>
            </a:r>
          </a:p>
        </p:txBody>
      </p:sp>
      <p:sp>
        <p:nvSpPr>
          <p:cNvPr id="6" name="Text Placeholder 5"/>
          <p:cNvSpPr>
            <a:spLocks noGrp="1"/>
          </p:cNvSpPr>
          <p:nvPr>
            <p:ph type="body" sz="quarter" idx="15"/>
          </p:nvPr>
        </p:nvSpPr>
        <p:spPr>
          <a:xfrm>
            <a:off x="7837392" y="2215211"/>
            <a:ext cx="4217588" cy="709081"/>
          </a:xfrm>
        </p:spPr>
        <p:txBody>
          <a:bodyPr>
            <a:normAutofit fontScale="85000" lnSpcReduction="20000"/>
          </a:bodyPr>
          <a:lstStyle/>
          <a:p>
            <a:r>
              <a:rPr lang="en-US" dirty="0"/>
              <a:t>@EMERGEPROJECTEU</a:t>
            </a:r>
          </a:p>
          <a:p>
            <a:r>
              <a:rPr lang="en-IE" dirty="0">
                <a:hlinkClick r:id="rId2">
                  <a:extLst>
                    <a:ext uri="{A12FA001-AC4F-418D-AE19-62706E023703}">
                      <ahyp:hlinkClr xmlns:ahyp="http://schemas.microsoft.com/office/drawing/2018/hyperlinkcolor" val="tx"/>
                    </a:ext>
                  </a:extLst>
                </a:hlinkClick>
              </a:rPr>
              <a:t>https://www.facebook.com/EMERGEPROJECTEU/?ref=br_rs</a:t>
            </a:r>
            <a:endParaRPr lang="en-US" dirty="0"/>
          </a:p>
        </p:txBody>
      </p:sp>
      <p:sp>
        <p:nvSpPr>
          <p:cNvPr id="7" name="Text Placeholder 6"/>
          <p:cNvSpPr>
            <a:spLocks noGrp="1"/>
          </p:cNvSpPr>
          <p:nvPr>
            <p:ph type="body" sz="quarter" idx="16"/>
          </p:nvPr>
        </p:nvSpPr>
        <p:spPr>
          <a:xfrm>
            <a:off x="8027185" y="3522871"/>
            <a:ext cx="4103296" cy="382588"/>
          </a:xfrm>
        </p:spPr>
        <p:txBody>
          <a:bodyPr>
            <a:noAutofit/>
          </a:bodyPr>
          <a:lstStyle/>
          <a:p>
            <a:r>
              <a:rPr lang="en-IE" sz="1400" dirty="0">
                <a:hlinkClick r:id="rId3">
                  <a:extLst>
                    <a:ext uri="{A12FA001-AC4F-418D-AE19-62706E023703}">
                      <ahyp:hlinkClr xmlns:ahyp="http://schemas.microsoft.com/office/drawing/2018/hyperlinkcolor" val="tx"/>
                    </a:ext>
                  </a:extLst>
                </a:hlinkClick>
              </a:rPr>
              <a:t>http://www.emergeengineers.eu/project-partners/</a:t>
            </a:r>
            <a:endParaRPr lang="en-US" sz="1400" dirty="0"/>
          </a:p>
        </p:txBody>
      </p:sp>
      <p:sp>
        <p:nvSpPr>
          <p:cNvPr id="8" name="Text Placeholder 7"/>
          <p:cNvSpPr>
            <a:spLocks noGrp="1"/>
          </p:cNvSpPr>
          <p:nvPr>
            <p:ph type="body" sz="quarter" idx="17"/>
          </p:nvPr>
        </p:nvSpPr>
        <p:spPr>
          <a:xfrm>
            <a:off x="8425435" y="4321462"/>
            <a:ext cx="3537266" cy="843457"/>
          </a:xfrm>
        </p:spPr>
        <p:txBody>
          <a:bodyPr>
            <a:normAutofit fontScale="92500" lnSpcReduction="10000"/>
          </a:bodyPr>
          <a:lstStyle/>
          <a:p>
            <a:r>
              <a:rPr lang="en-IE" sz="1400" dirty="0">
                <a:hlinkClick r:id="rId4">
                  <a:extLst>
                    <a:ext uri="{A12FA001-AC4F-418D-AE19-62706E023703}">
                      <ahyp:hlinkClr xmlns:ahyp="http://schemas.microsoft.com/office/drawing/2018/hyperlinkcolor" val="tx"/>
                    </a:ext>
                  </a:extLst>
                </a:hlinkClick>
              </a:rPr>
              <a:t>http://www.emergeengineers.eu/</a:t>
            </a:r>
            <a:endParaRPr lang="en-IE" sz="1400" dirty="0"/>
          </a:p>
          <a:p>
            <a:r>
              <a:rPr lang="en-US" sz="1400" dirty="0"/>
              <a:t>#EMERGE  #</a:t>
            </a:r>
            <a:r>
              <a:rPr lang="en-US" sz="1400" dirty="0" err="1"/>
              <a:t>femaleengineers</a:t>
            </a:r>
            <a:r>
              <a:rPr lang="en-US" sz="1400" dirty="0"/>
              <a:t>  #Erasmus+</a:t>
            </a:r>
          </a:p>
          <a:p>
            <a:r>
              <a:rPr lang="en-US" sz="1400" dirty="0"/>
              <a:t>#</a:t>
            </a:r>
            <a:r>
              <a:rPr lang="en-US" sz="1400" dirty="0" err="1"/>
              <a:t>femaleentrepreneurs</a:t>
            </a:r>
            <a:endParaRPr lang="en-US" sz="1400" dirty="0"/>
          </a:p>
        </p:txBody>
      </p:sp>
      <p:sp>
        <p:nvSpPr>
          <p:cNvPr id="9" name="Google Shape;482;p39"/>
          <p:cNvSpPr/>
          <p:nvPr/>
        </p:nvSpPr>
        <p:spPr>
          <a:xfrm>
            <a:off x="7232588" y="2462413"/>
            <a:ext cx="295553" cy="257910"/>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664;p39"/>
          <p:cNvGrpSpPr/>
          <p:nvPr/>
        </p:nvGrpSpPr>
        <p:grpSpPr>
          <a:xfrm>
            <a:off x="7852766" y="4477427"/>
            <a:ext cx="301041" cy="301041"/>
            <a:chOff x="5941025" y="3634400"/>
            <a:chExt cx="467650" cy="467650"/>
          </a:xfrm>
        </p:grpSpPr>
        <p:sp>
          <p:nvSpPr>
            <p:cNvPr id="11" name="Google Shape;665;p39"/>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666;p39"/>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67;p39"/>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68;p39"/>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69;p39"/>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70;p39"/>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506;p39"/>
          <p:cNvGrpSpPr/>
          <p:nvPr/>
        </p:nvGrpSpPr>
        <p:grpSpPr>
          <a:xfrm>
            <a:off x="7380365" y="3606172"/>
            <a:ext cx="299463" cy="202260"/>
            <a:chOff x="564675" y="1700625"/>
            <a:chExt cx="465200" cy="314200"/>
          </a:xfrm>
        </p:grpSpPr>
        <p:sp>
          <p:nvSpPr>
            <p:cNvPr id="18" name="Google Shape;507;p39"/>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08;p39"/>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09;p39"/>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no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73740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3"/>
          <p:cNvSpPr>
            <a:spLocks noGrp="1"/>
          </p:cNvSpPr>
          <p:nvPr>
            <p:ph type="body" sz="quarter" idx="13"/>
          </p:nvPr>
        </p:nvSpPr>
        <p:spPr>
          <a:xfrm>
            <a:off x="4161984" y="570451"/>
            <a:ext cx="7407087" cy="1134675"/>
          </a:xfrm>
        </p:spPr>
        <p:txBody>
          <a:bodyPr>
            <a:normAutofit/>
          </a:bodyPr>
          <a:lstStyle/>
          <a:p>
            <a:r>
              <a:rPr lang="en-IE" b="1" dirty="0">
                <a:solidFill>
                  <a:srgbClr val="E63275"/>
                </a:solidFill>
              </a:rPr>
              <a:t>Idea Validation and Proof of Concept – what’s involved?</a:t>
            </a:r>
          </a:p>
        </p:txBody>
      </p:sp>
      <p:sp>
        <p:nvSpPr>
          <p:cNvPr id="45058" name="Text Placeholder 4"/>
          <p:cNvSpPr>
            <a:spLocks noGrp="1"/>
          </p:cNvSpPr>
          <p:nvPr>
            <p:ph type="body" sz="quarter" idx="14"/>
          </p:nvPr>
        </p:nvSpPr>
        <p:spPr>
          <a:xfrm>
            <a:off x="3825766" y="2028109"/>
            <a:ext cx="8366233" cy="3975101"/>
          </a:xfrm>
        </p:spPr>
        <p:txBody>
          <a:bodyPr/>
          <a:lstStyle/>
          <a:p>
            <a:pPr>
              <a:spcBef>
                <a:spcPts val="300"/>
              </a:spcBef>
            </a:pPr>
            <a:r>
              <a:rPr lang="en-IE" b="1" dirty="0">
                <a:solidFill>
                  <a:srgbClr val="10B1A2"/>
                </a:solidFill>
              </a:rPr>
              <a:t>Having a good business idea is great but more is needed to start a successful business. How can you tell if your idea is the basis for a successful business? This check list is a good starting point:</a:t>
            </a:r>
            <a:br>
              <a:rPr lang="en-IE" b="1" dirty="0">
                <a:solidFill>
                  <a:srgbClr val="10B1A2"/>
                </a:solidFill>
              </a:rPr>
            </a:br>
            <a:endParaRPr lang="en-IE" b="1" dirty="0">
              <a:solidFill>
                <a:srgbClr val="10B1A2"/>
              </a:solidFill>
            </a:endParaRPr>
          </a:p>
          <a:p>
            <a:pPr marL="457200" indent="-457200">
              <a:spcBef>
                <a:spcPts val="300"/>
              </a:spcBef>
              <a:buFont typeface="Wingdings" panose="05000000000000000000" pitchFamily="2" charset="2"/>
              <a:buChar char="ü"/>
            </a:pPr>
            <a:r>
              <a:rPr lang="en-IE" dirty="0"/>
              <a:t>Your business solves a problem</a:t>
            </a:r>
          </a:p>
          <a:p>
            <a:pPr marL="457200" indent="-457200">
              <a:spcBef>
                <a:spcPts val="300"/>
              </a:spcBef>
              <a:buFont typeface="Wingdings" panose="05000000000000000000" pitchFamily="2" charset="2"/>
              <a:buChar char="ü"/>
            </a:pPr>
            <a:r>
              <a:rPr lang="en-IE" dirty="0"/>
              <a:t>You can get funding for your start-up</a:t>
            </a:r>
          </a:p>
          <a:p>
            <a:pPr marL="457200" indent="-457200">
              <a:spcBef>
                <a:spcPts val="300"/>
              </a:spcBef>
              <a:buFont typeface="Wingdings" panose="05000000000000000000" pitchFamily="2" charset="2"/>
              <a:buChar char="ü"/>
            </a:pPr>
            <a:r>
              <a:rPr lang="en-IE" dirty="0"/>
              <a:t>You have a unique idea or business proposition</a:t>
            </a:r>
          </a:p>
          <a:p>
            <a:pPr marL="457200" indent="-457200">
              <a:spcBef>
                <a:spcPts val="300"/>
              </a:spcBef>
              <a:buFont typeface="Wingdings" panose="05000000000000000000" pitchFamily="2" charset="2"/>
              <a:buChar char="ü"/>
            </a:pPr>
            <a:r>
              <a:rPr lang="en-IE" dirty="0"/>
              <a:t>There is a target market for your product/business idea</a:t>
            </a:r>
          </a:p>
          <a:p>
            <a:pPr marL="457200" indent="-457200">
              <a:spcBef>
                <a:spcPts val="300"/>
              </a:spcBef>
              <a:buFont typeface="Wingdings" panose="05000000000000000000" pitchFamily="2" charset="2"/>
              <a:buChar char="ü"/>
            </a:pPr>
            <a:r>
              <a:rPr lang="en-IE" dirty="0"/>
              <a:t>You can simply and quickly answer the question “why?”</a:t>
            </a:r>
          </a:p>
          <a:p>
            <a:pPr marL="457200" indent="-457200">
              <a:spcBef>
                <a:spcPts val="300"/>
              </a:spcBef>
              <a:buFont typeface="Wingdings" panose="05000000000000000000" pitchFamily="2" charset="2"/>
              <a:buChar char="ü"/>
            </a:pPr>
            <a:r>
              <a:rPr lang="en-IE" dirty="0"/>
              <a:t>You’ve tested your idea</a:t>
            </a:r>
          </a:p>
          <a:p>
            <a:pPr>
              <a:spcBef>
                <a:spcPts val="300"/>
              </a:spcBef>
            </a:pPr>
            <a:endParaRPr lang="en-IE" dirty="0"/>
          </a:p>
          <a:p>
            <a:pPr>
              <a:spcBef>
                <a:spcPts val="300"/>
              </a:spcBef>
            </a:pPr>
            <a:r>
              <a:rPr lang="en-IE" sz="1000" b="1" dirty="0">
                <a:solidFill>
                  <a:srgbClr val="E63275"/>
                </a:solidFill>
              </a:rPr>
              <a:t>Source: </a:t>
            </a:r>
            <a:r>
              <a:rPr lang="en-IE" sz="1000" dirty="0">
                <a:hlinkClick r:id="rId2"/>
              </a:rPr>
              <a:t>https://innovation-village.com/seven-important-metrics-for-validating-your-business-idea/</a:t>
            </a:r>
            <a:endParaRPr lang="en-IE" sz="1000" dirty="0"/>
          </a:p>
        </p:txBody>
      </p:sp>
      <p:pic>
        <p:nvPicPr>
          <p:cNvPr id="3" name="Picture Placeholder 2"/>
          <p:cNvPicPr>
            <a:picLocks noGrp="1" noChangeAspect="1"/>
          </p:cNvPicPr>
          <p:nvPr>
            <p:ph type="pic" sz="quarter" idx="4294967295"/>
          </p:nvPr>
        </p:nvPicPr>
        <p:blipFill rotWithShape="1">
          <a:blip r:embed="rId3">
            <a:extLst>
              <a:ext uri="{28A0092B-C50C-407E-A947-70E740481C1C}">
                <a14:useLocalDpi xmlns:a14="http://schemas.microsoft.com/office/drawing/2010/main"/>
              </a:ext>
            </a:extLst>
          </a:blip>
          <a:srcRect l="22015" t="-48267" r="10402" b="4001"/>
          <a:stretch/>
        </p:blipFill>
        <p:spPr>
          <a:xfrm>
            <a:off x="1" y="1705126"/>
            <a:ext cx="3627728" cy="5152874"/>
          </a:xfrm>
        </p:spPr>
      </p:pic>
    </p:spTree>
    <p:extLst>
      <p:ext uri="{BB962C8B-B14F-4D97-AF65-F5344CB8AC3E}">
        <p14:creationId xmlns:p14="http://schemas.microsoft.com/office/powerpoint/2010/main" val="215676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a:xfrm>
            <a:off x="5143708" y="4733709"/>
            <a:ext cx="785328" cy="1056986"/>
          </a:xfrm>
        </p:spPr>
        <p:txBody>
          <a:bodyPr rtlCol="0">
            <a:normAutofit fontScale="85000" lnSpcReduction="20000"/>
          </a:bodyPr>
          <a:lstStyle/>
          <a:p>
            <a:pPr fontAlgn="auto">
              <a:spcAft>
                <a:spcPts val="0"/>
              </a:spcAft>
              <a:buFont typeface="Arial"/>
              <a:buNone/>
              <a:defRPr/>
            </a:pPr>
            <a:r>
              <a:rPr lang="en-US" dirty="0"/>
              <a:t>”</a:t>
            </a:r>
          </a:p>
        </p:txBody>
      </p:sp>
      <p:sp>
        <p:nvSpPr>
          <p:cNvPr id="6" name="Text Placeholder 5"/>
          <p:cNvSpPr>
            <a:spLocks noGrp="1"/>
          </p:cNvSpPr>
          <p:nvPr>
            <p:ph type="body" sz="quarter" idx="15"/>
          </p:nvPr>
        </p:nvSpPr>
        <p:spPr/>
        <p:txBody>
          <a:bodyPr rtlCol="0">
            <a:normAutofit fontScale="92500" lnSpcReduction="10000"/>
          </a:bodyPr>
          <a:lstStyle/>
          <a:p>
            <a:pPr fontAlgn="auto">
              <a:spcAft>
                <a:spcPts val="0"/>
              </a:spcAft>
              <a:buFont typeface="Arial"/>
              <a:buNone/>
              <a:defRPr/>
            </a:pPr>
            <a:r>
              <a:rPr lang="en-US" dirty="0"/>
              <a:t>“</a:t>
            </a:r>
          </a:p>
        </p:txBody>
      </p:sp>
      <p:sp>
        <p:nvSpPr>
          <p:cNvPr id="54276" name="Text Placeholder 3"/>
          <p:cNvSpPr>
            <a:spLocks noGrp="1"/>
          </p:cNvSpPr>
          <p:nvPr>
            <p:ph type="body" sz="quarter" idx="13"/>
          </p:nvPr>
        </p:nvSpPr>
        <p:spPr>
          <a:xfrm>
            <a:off x="505763" y="1991442"/>
            <a:ext cx="6056962" cy="2497338"/>
          </a:xfrm>
        </p:spPr>
        <p:txBody>
          <a:bodyPr anchor="t">
            <a:noAutofit/>
          </a:bodyPr>
          <a:lstStyle/>
          <a:p>
            <a:pPr>
              <a:spcBef>
                <a:spcPct val="0"/>
              </a:spcBef>
            </a:pPr>
            <a:r>
              <a:rPr lang="en-IE" sz="2800" dirty="0"/>
              <a:t>The best businesses come from people’s </a:t>
            </a:r>
            <a:r>
              <a:rPr lang="en-IE" sz="2800" b="1" dirty="0"/>
              <a:t>bad personal experiences</a:t>
            </a:r>
            <a:r>
              <a:rPr lang="en-IE" sz="2800" dirty="0"/>
              <a:t>. If you just keep your eyes open, you’re going to find something that frustrates you, and then you think, ‘</a:t>
            </a:r>
            <a:r>
              <a:rPr lang="en-IE" sz="2800" b="1" dirty="0"/>
              <a:t>well I could maybe do it better than it’s being done,’ </a:t>
            </a:r>
            <a:r>
              <a:rPr lang="en-IE" sz="2800" dirty="0"/>
              <a:t>and there you have a business</a:t>
            </a:r>
            <a:endParaRPr lang="en-US" altLang="x-none" sz="2800" dirty="0"/>
          </a:p>
        </p:txBody>
      </p:sp>
      <p:pic>
        <p:nvPicPr>
          <p:cNvPr id="9" name="Picture Placeholder 8"/>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l="11596" r="11596"/>
          <a:stretch>
            <a:fillRect/>
          </a:stretch>
        </p:blipFill>
        <p:spPr>
          <a:xfrm>
            <a:off x="8908764" y="1510587"/>
            <a:ext cx="3283236" cy="4274551"/>
          </a:xfrm>
        </p:spPr>
      </p:pic>
      <p:sp>
        <p:nvSpPr>
          <p:cNvPr id="54277" name="Rectangle 7"/>
          <p:cNvSpPr>
            <a:spLocks noChangeArrowheads="1"/>
          </p:cNvSpPr>
          <p:nvPr/>
        </p:nvSpPr>
        <p:spPr bwMode="auto">
          <a:xfrm>
            <a:off x="465931" y="5397500"/>
            <a:ext cx="5134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eaLnBrk="1" hangingPunct="1"/>
            <a:r>
              <a:rPr lang="en-IE" altLang="x-none" b="1" dirty="0">
                <a:solidFill>
                  <a:schemeClr val="bg1"/>
                </a:solidFill>
              </a:rPr>
              <a:t>Richard Branson</a:t>
            </a:r>
          </a:p>
        </p:txBody>
      </p:sp>
      <p:sp>
        <p:nvSpPr>
          <p:cNvPr id="2" name="Rectangle 1">
            <a:extLst>
              <a:ext uri="{FF2B5EF4-FFF2-40B4-BE49-F238E27FC236}">
                <a16:creationId xmlns:a16="http://schemas.microsoft.com/office/drawing/2014/main" id="{AF603930-64C9-475F-B11E-67A9ADBA3A82}"/>
              </a:ext>
            </a:extLst>
          </p:cNvPr>
          <p:cNvSpPr/>
          <p:nvPr/>
        </p:nvSpPr>
        <p:spPr>
          <a:xfrm>
            <a:off x="0" y="475867"/>
            <a:ext cx="5818003" cy="584775"/>
          </a:xfrm>
          <a:prstGeom prst="rect">
            <a:avLst/>
          </a:prstGeom>
          <a:solidFill>
            <a:srgbClr val="10B1A2"/>
          </a:solidFill>
        </p:spPr>
        <p:txBody>
          <a:bodyPr wrap="none">
            <a:spAutoFit/>
          </a:bodyPr>
          <a:lstStyle/>
          <a:p>
            <a:pPr marL="457200" indent="-457200">
              <a:spcBef>
                <a:spcPts val="300"/>
              </a:spcBef>
              <a:buFont typeface="Wingdings" panose="05000000000000000000" pitchFamily="2" charset="2"/>
              <a:buChar char="ü"/>
            </a:pPr>
            <a:r>
              <a:rPr lang="en-IE" sz="3200" dirty="0">
                <a:solidFill>
                  <a:schemeClr val="bg1"/>
                </a:solidFill>
              </a:rPr>
              <a:t>Your business solves a problem</a:t>
            </a:r>
          </a:p>
        </p:txBody>
      </p:sp>
    </p:spTree>
    <p:extLst>
      <p:ext uri="{BB962C8B-B14F-4D97-AF65-F5344CB8AC3E}">
        <p14:creationId xmlns:p14="http://schemas.microsoft.com/office/powerpoint/2010/main" val="2030583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3"/>
          <p:cNvSpPr>
            <a:spLocks noGrp="1"/>
          </p:cNvSpPr>
          <p:nvPr>
            <p:ph type="body" sz="quarter" idx="13"/>
          </p:nvPr>
        </p:nvSpPr>
        <p:spPr>
          <a:xfrm>
            <a:off x="3731173" y="2005672"/>
            <a:ext cx="8397765" cy="1106036"/>
          </a:xfrm>
        </p:spPr>
        <p:txBody>
          <a:bodyPr>
            <a:normAutofit/>
          </a:bodyPr>
          <a:lstStyle/>
          <a:p>
            <a:r>
              <a:rPr lang="en-IE" sz="2800" b="1" dirty="0">
                <a:solidFill>
                  <a:srgbClr val="E95273"/>
                </a:solidFill>
              </a:rPr>
              <a:t>Focus on solving real problems and engage your target audience in your product/business idea design process</a:t>
            </a:r>
            <a:endParaRPr lang="en-US" sz="2800" b="1" dirty="0">
              <a:solidFill>
                <a:srgbClr val="10B1A2"/>
              </a:solidFill>
            </a:endParaRPr>
          </a:p>
        </p:txBody>
      </p:sp>
      <p:sp>
        <p:nvSpPr>
          <p:cNvPr id="43010" name="Text Placeholder 4"/>
          <p:cNvSpPr>
            <a:spLocks noGrp="1"/>
          </p:cNvSpPr>
          <p:nvPr>
            <p:ph type="body" sz="quarter" idx="14"/>
          </p:nvPr>
        </p:nvSpPr>
        <p:spPr>
          <a:xfrm>
            <a:off x="3762704" y="2925586"/>
            <a:ext cx="8366234" cy="3975101"/>
          </a:xfrm>
        </p:spPr>
        <p:txBody>
          <a:bodyPr/>
          <a:lstStyle/>
          <a:p>
            <a:pPr>
              <a:spcBef>
                <a:spcPts val="300"/>
              </a:spcBef>
            </a:pPr>
            <a:r>
              <a:rPr lang="en-IE" dirty="0"/>
              <a:t>Many entrepreneurs lose valuable time and money in developing a concept or a product, only to find that their product/solution didn’t create value for it’s users. </a:t>
            </a:r>
          </a:p>
          <a:p>
            <a:pPr>
              <a:spcBef>
                <a:spcPts val="300"/>
              </a:spcBef>
            </a:pPr>
            <a:endParaRPr lang="en-IE" dirty="0"/>
          </a:p>
          <a:p>
            <a:pPr>
              <a:spcBef>
                <a:spcPts val="300"/>
              </a:spcBef>
            </a:pPr>
            <a:r>
              <a:rPr lang="en-IE" dirty="0"/>
              <a:t>The best way to ensure your product/business idea is fit for purpose is to talk to the people you are designing it for.</a:t>
            </a:r>
          </a:p>
          <a:p>
            <a:pPr>
              <a:spcBef>
                <a:spcPts val="300"/>
              </a:spcBef>
            </a:pPr>
            <a:r>
              <a:rPr lang="en-IE" b="1" dirty="0">
                <a:solidFill>
                  <a:srgbClr val="10B1A2"/>
                </a:solidFill>
              </a:rPr>
              <a:t>KEY ACTIONS</a:t>
            </a:r>
          </a:p>
          <a:p>
            <a:pPr marL="342900" indent="-342900">
              <a:spcBef>
                <a:spcPts val="300"/>
              </a:spcBef>
              <a:buFont typeface="Arial" panose="020B0604020202020204" pitchFamily="34" charset="0"/>
              <a:buChar char="•"/>
            </a:pPr>
            <a:r>
              <a:rPr lang="en-IE" b="1" dirty="0">
                <a:solidFill>
                  <a:srgbClr val="10B1A2"/>
                </a:solidFill>
              </a:rPr>
              <a:t>Speak</a:t>
            </a:r>
            <a:r>
              <a:rPr lang="en-IE" b="1" dirty="0"/>
              <a:t> </a:t>
            </a:r>
            <a:r>
              <a:rPr lang="en-IE" b="1" dirty="0">
                <a:solidFill>
                  <a:srgbClr val="10B1A2"/>
                </a:solidFill>
              </a:rPr>
              <a:t>to 40-50 people before committing to an approach. </a:t>
            </a:r>
          </a:p>
          <a:p>
            <a:pPr marL="342900" indent="-342900">
              <a:spcBef>
                <a:spcPts val="300"/>
              </a:spcBef>
              <a:buFont typeface="Arial" panose="020B0604020202020204" pitchFamily="34" charset="0"/>
              <a:buChar char="•"/>
            </a:pPr>
            <a:r>
              <a:rPr lang="en-IE" b="1" dirty="0">
                <a:solidFill>
                  <a:srgbClr val="10B1A2"/>
                </a:solidFill>
              </a:rPr>
              <a:t>Keep an open mind and don’t be afraid to change directions</a:t>
            </a:r>
            <a:r>
              <a:rPr lang="en-IE" b="1" dirty="0"/>
              <a:t>.</a:t>
            </a:r>
          </a:p>
        </p:txBody>
      </p:sp>
      <p:pic>
        <p:nvPicPr>
          <p:cNvPr id="3" name="Picture 2" descr="A group of people sitting at a table looking at a computer&#10;&#10;Description automatically generated">
            <a:extLst>
              <a:ext uri="{FF2B5EF4-FFF2-40B4-BE49-F238E27FC236}">
                <a16:creationId xmlns:a16="http://schemas.microsoft.com/office/drawing/2014/main" id="{86D9033C-8C4C-4755-A98B-988836B4759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258"/>
          <a:stretch/>
        </p:blipFill>
        <p:spPr>
          <a:xfrm>
            <a:off x="157655" y="2316021"/>
            <a:ext cx="3153104" cy="3094918"/>
          </a:xfrm>
          <a:prstGeom prst="ellipse">
            <a:avLst/>
          </a:prstGeom>
        </p:spPr>
      </p:pic>
      <p:sp>
        <p:nvSpPr>
          <p:cNvPr id="5" name="Rectangle 4">
            <a:extLst>
              <a:ext uri="{FF2B5EF4-FFF2-40B4-BE49-F238E27FC236}">
                <a16:creationId xmlns:a16="http://schemas.microsoft.com/office/drawing/2014/main" id="{C839CBB3-BD54-439C-90C9-046C5E8285D4}"/>
              </a:ext>
            </a:extLst>
          </p:cNvPr>
          <p:cNvSpPr/>
          <p:nvPr/>
        </p:nvSpPr>
        <p:spPr>
          <a:xfrm>
            <a:off x="3699642" y="678030"/>
            <a:ext cx="8429296" cy="1077218"/>
          </a:xfrm>
          <a:prstGeom prst="rect">
            <a:avLst/>
          </a:prstGeom>
          <a:solidFill>
            <a:srgbClr val="10B1A2"/>
          </a:solidFill>
        </p:spPr>
        <p:txBody>
          <a:bodyPr wrap="square">
            <a:spAutoFit/>
          </a:bodyPr>
          <a:lstStyle/>
          <a:p>
            <a:pPr>
              <a:spcBef>
                <a:spcPts val="300"/>
              </a:spcBef>
            </a:pPr>
            <a:r>
              <a:rPr lang="en-IE" sz="3200" dirty="0">
                <a:solidFill>
                  <a:schemeClr val="bg1"/>
                </a:solidFill>
              </a:rPr>
              <a:t>Top tip to ensure your business idea solves a problem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Text Placeholder 3"/>
          <p:cNvSpPr>
            <a:spLocks noGrp="1"/>
          </p:cNvSpPr>
          <p:nvPr>
            <p:ph type="body" sz="quarter" idx="13"/>
          </p:nvPr>
        </p:nvSpPr>
        <p:spPr>
          <a:xfrm>
            <a:off x="84018" y="1586974"/>
            <a:ext cx="6609740" cy="4729743"/>
          </a:xfrm>
        </p:spPr>
        <p:txBody>
          <a:bodyPr anchor="t">
            <a:noAutofit/>
          </a:bodyPr>
          <a:lstStyle/>
          <a:p>
            <a:pPr algn="just">
              <a:spcBef>
                <a:spcPct val="0"/>
              </a:spcBef>
            </a:pPr>
            <a:r>
              <a:rPr lang="en-US" altLang="x-none" sz="2400" i="0" dirty="0"/>
              <a:t>No business (no matter how good the idea) can start up or survive with out funding. </a:t>
            </a:r>
          </a:p>
          <a:p>
            <a:pPr algn="just">
              <a:spcBef>
                <a:spcPct val="0"/>
              </a:spcBef>
            </a:pPr>
            <a:endParaRPr lang="en-US" altLang="x-none" sz="2400" i="0" dirty="0"/>
          </a:p>
          <a:p>
            <a:pPr algn="just">
              <a:spcBef>
                <a:spcPct val="0"/>
              </a:spcBef>
            </a:pPr>
            <a:r>
              <a:rPr lang="en-US" altLang="x-none" sz="2400" i="0" dirty="0"/>
              <a:t>To get funding, your business idea needs to:</a:t>
            </a:r>
            <a:br>
              <a:rPr lang="en-US" altLang="x-none" sz="2400" i="0" dirty="0"/>
            </a:br>
            <a:endParaRPr lang="en-US" altLang="x-none" sz="2400" i="0" dirty="0"/>
          </a:p>
          <a:p>
            <a:pPr marL="457200" indent="-457200" algn="just">
              <a:spcBef>
                <a:spcPct val="0"/>
              </a:spcBef>
              <a:buFont typeface="Arial" panose="020B0604020202020204" pitchFamily="34" charset="0"/>
              <a:buChar char="•"/>
            </a:pPr>
            <a:r>
              <a:rPr lang="en-US" altLang="x-none" sz="2400" i="0" dirty="0"/>
              <a:t>Be rooted in research – can you identify and show the need for your product?</a:t>
            </a:r>
          </a:p>
          <a:p>
            <a:pPr marL="457200" indent="-457200" algn="just">
              <a:spcBef>
                <a:spcPct val="0"/>
              </a:spcBef>
              <a:buFont typeface="Arial" panose="020B0604020202020204" pitchFamily="34" charset="0"/>
              <a:buChar char="•"/>
            </a:pPr>
            <a:r>
              <a:rPr lang="en-US" altLang="x-none" sz="2400" i="0" dirty="0"/>
              <a:t>Needs to be innovative – can you show/explain how what you are doing is special?</a:t>
            </a:r>
          </a:p>
          <a:p>
            <a:pPr marL="457200" indent="-457200" algn="just">
              <a:spcBef>
                <a:spcPct val="0"/>
              </a:spcBef>
              <a:buFont typeface="Arial" panose="020B0604020202020204" pitchFamily="34" charset="0"/>
              <a:buChar char="•"/>
            </a:pPr>
            <a:r>
              <a:rPr lang="en-US" altLang="x-none" sz="2400" i="0" dirty="0"/>
              <a:t>Have growth/wider economic potential – how can you show investors a good return on investment and what return will that be?</a:t>
            </a:r>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a:p>
            <a:pPr algn="just">
              <a:spcBef>
                <a:spcPct val="0"/>
              </a:spcBef>
            </a:pPr>
            <a:endParaRPr lang="en-US" altLang="x-none" sz="2400" i="0" dirty="0"/>
          </a:p>
          <a:p>
            <a:pPr marL="457200" indent="-457200" algn="just">
              <a:spcBef>
                <a:spcPct val="0"/>
              </a:spcBef>
              <a:buFont typeface="Arial" panose="020B0604020202020204" pitchFamily="34" charset="0"/>
              <a:buChar char="•"/>
            </a:pPr>
            <a:endParaRPr lang="en-US" altLang="x-none" sz="2400" i="0" dirty="0"/>
          </a:p>
          <a:p>
            <a:pPr algn="just">
              <a:spcBef>
                <a:spcPct val="0"/>
              </a:spcBef>
            </a:pPr>
            <a:endParaRPr lang="en-US" altLang="x-none" sz="2400" i="0" dirty="0"/>
          </a:p>
        </p:txBody>
      </p:sp>
      <p:sp>
        <p:nvSpPr>
          <p:cNvPr id="2" name="Rectangle 1">
            <a:extLst>
              <a:ext uri="{FF2B5EF4-FFF2-40B4-BE49-F238E27FC236}">
                <a16:creationId xmlns:a16="http://schemas.microsoft.com/office/drawing/2014/main" id="{AF603930-64C9-475F-B11E-67A9ADBA3A82}"/>
              </a:ext>
            </a:extLst>
          </p:cNvPr>
          <p:cNvSpPr/>
          <p:nvPr/>
        </p:nvSpPr>
        <p:spPr>
          <a:xfrm>
            <a:off x="0" y="475867"/>
            <a:ext cx="5584029" cy="584775"/>
          </a:xfrm>
          <a:prstGeom prst="rect">
            <a:avLst/>
          </a:prstGeom>
          <a:solidFill>
            <a:srgbClr val="10B1A2"/>
          </a:solidFill>
        </p:spPr>
        <p:txBody>
          <a:bodyPr wrap="none">
            <a:spAutoFit/>
          </a:bodyPr>
          <a:lstStyle/>
          <a:p>
            <a:pPr marL="457200" indent="-457200">
              <a:spcBef>
                <a:spcPts val="300"/>
              </a:spcBef>
              <a:buFont typeface="Wingdings" panose="05000000000000000000" pitchFamily="2" charset="2"/>
              <a:buChar char="ü"/>
            </a:pPr>
            <a:r>
              <a:rPr lang="en-IE" sz="3200" dirty="0">
                <a:solidFill>
                  <a:schemeClr val="bg1"/>
                </a:solidFill>
              </a:rPr>
              <a:t>Your business can get funding</a:t>
            </a:r>
          </a:p>
        </p:txBody>
      </p:sp>
      <p:pic>
        <p:nvPicPr>
          <p:cNvPr id="4" name="Picture 3" descr="A close up of text on a white background&#10;&#10;Description automatically generated">
            <a:extLst>
              <a:ext uri="{FF2B5EF4-FFF2-40B4-BE49-F238E27FC236}">
                <a16:creationId xmlns:a16="http://schemas.microsoft.com/office/drawing/2014/main" id="{1021DD96-DA92-4395-81A1-A29F6CB985D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5400000">
            <a:off x="7812897" y="1736363"/>
            <a:ext cx="4930363" cy="2949931"/>
          </a:xfrm>
          <a:prstGeom prst="rect">
            <a:avLst/>
          </a:prstGeom>
        </p:spPr>
      </p:pic>
      <p:sp>
        <p:nvSpPr>
          <p:cNvPr id="15" name="Rectangle 14">
            <a:extLst>
              <a:ext uri="{FF2B5EF4-FFF2-40B4-BE49-F238E27FC236}">
                <a16:creationId xmlns:a16="http://schemas.microsoft.com/office/drawing/2014/main" id="{36B0A931-8B35-4D6B-B7A4-FFF5E0EF60C9}"/>
              </a:ext>
            </a:extLst>
          </p:cNvPr>
          <p:cNvSpPr/>
          <p:nvPr/>
        </p:nvSpPr>
        <p:spPr>
          <a:xfrm>
            <a:off x="261257" y="5741177"/>
            <a:ext cx="8716488" cy="461665"/>
          </a:xfrm>
          <a:prstGeom prst="rect">
            <a:avLst/>
          </a:prstGeom>
          <a:solidFill>
            <a:srgbClr val="CEDA29"/>
          </a:solidFill>
        </p:spPr>
        <p:txBody>
          <a:bodyPr wrap="square">
            <a:spAutoFit/>
          </a:bodyPr>
          <a:lstStyle/>
          <a:p>
            <a:pPr>
              <a:spcBef>
                <a:spcPts val="300"/>
              </a:spcBef>
            </a:pPr>
            <a:r>
              <a:rPr lang="en-IE" sz="2400" dirty="0">
                <a:solidFill>
                  <a:schemeClr val="bg1"/>
                </a:solidFill>
              </a:rPr>
              <a:t>Note: We look at financing and funding in more detail in Module 8</a:t>
            </a:r>
          </a:p>
        </p:txBody>
      </p:sp>
    </p:spTree>
    <p:extLst>
      <p:ext uri="{BB962C8B-B14F-4D97-AF65-F5344CB8AC3E}">
        <p14:creationId xmlns:p14="http://schemas.microsoft.com/office/powerpoint/2010/main" val="242296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10994</TotalTime>
  <Words>5390</Words>
  <Application>Microsoft Macintosh PowerPoint</Application>
  <PresentationFormat>Widescreen</PresentationFormat>
  <Paragraphs>363</Paragraphs>
  <Slides>55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Arial</vt:lpstr>
      <vt:lpstr>Calibri</vt:lpstr>
      <vt:lpstr>Calibri Light</vt:lpstr>
      <vt:lpstr>Lucida Grande</vt:lpstr>
      <vt:lpstr>Quattrocento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Gillian Keane</cp:lastModifiedBy>
  <cp:revision>573</cp:revision>
  <dcterms:created xsi:type="dcterms:W3CDTF">2018-09-19T09:23:58Z</dcterms:created>
  <dcterms:modified xsi:type="dcterms:W3CDTF">2020-05-11T10:07:25Z</dcterms:modified>
</cp:coreProperties>
</file>