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handoutMasterIdLst>
    <p:handoutMasterId r:id="rId60"/>
  </p:handoutMasterIdLst>
  <p:sldIdLst>
    <p:sldId id="310" r:id="rId2"/>
    <p:sldId id="314" r:id="rId3"/>
    <p:sldId id="447" r:id="rId4"/>
    <p:sldId id="357" r:id="rId5"/>
    <p:sldId id="579" r:id="rId6"/>
    <p:sldId id="353" r:id="rId7"/>
    <p:sldId id="373" r:id="rId8"/>
    <p:sldId id="346" r:id="rId9"/>
    <p:sldId id="418" r:id="rId10"/>
    <p:sldId id="420" r:id="rId11"/>
    <p:sldId id="422" r:id="rId12"/>
    <p:sldId id="423" r:id="rId13"/>
    <p:sldId id="448" r:id="rId14"/>
    <p:sldId id="354" r:id="rId15"/>
    <p:sldId id="358" r:id="rId16"/>
    <p:sldId id="355" r:id="rId17"/>
    <p:sldId id="324" r:id="rId18"/>
    <p:sldId id="360" r:id="rId19"/>
    <p:sldId id="581" r:id="rId20"/>
    <p:sldId id="582" r:id="rId21"/>
    <p:sldId id="431" r:id="rId22"/>
    <p:sldId id="432" r:id="rId23"/>
    <p:sldId id="374" r:id="rId24"/>
    <p:sldId id="375" r:id="rId25"/>
    <p:sldId id="376" r:id="rId26"/>
    <p:sldId id="377" r:id="rId27"/>
    <p:sldId id="378" r:id="rId28"/>
    <p:sldId id="434" r:id="rId29"/>
    <p:sldId id="435" r:id="rId30"/>
    <p:sldId id="436" r:id="rId31"/>
    <p:sldId id="437" r:id="rId32"/>
    <p:sldId id="438" r:id="rId33"/>
    <p:sldId id="451" r:id="rId34"/>
    <p:sldId id="383" r:id="rId35"/>
    <p:sldId id="406" r:id="rId36"/>
    <p:sldId id="407" r:id="rId37"/>
    <p:sldId id="446" r:id="rId38"/>
    <p:sldId id="409" r:id="rId39"/>
    <p:sldId id="410" r:id="rId40"/>
    <p:sldId id="411" r:id="rId41"/>
    <p:sldId id="412" r:id="rId42"/>
    <p:sldId id="413" r:id="rId43"/>
    <p:sldId id="414" r:id="rId44"/>
    <p:sldId id="415" r:id="rId45"/>
    <p:sldId id="584" r:id="rId46"/>
    <p:sldId id="352" r:id="rId47"/>
    <p:sldId id="262" r:id="rId48"/>
    <p:sldId id="576" r:id="rId49"/>
    <p:sldId id="578" r:id="rId50"/>
    <p:sldId id="261" r:id="rId51"/>
    <p:sldId id="583" r:id="rId52"/>
    <p:sldId id="424" r:id="rId53"/>
    <p:sldId id="425" r:id="rId54"/>
    <p:sldId id="426" r:id="rId55"/>
    <p:sldId id="427" r:id="rId56"/>
    <p:sldId id="429" r:id="rId57"/>
    <p:sldId id="309"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3275"/>
    <a:srgbClr val="CEDA29"/>
    <a:srgbClr val="6D6E6C"/>
    <a:srgbClr val="10B1A2"/>
    <a:srgbClr val="404040"/>
    <a:srgbClr val="392E85"/>
    <a:srgbClr val="404385"/>
    <a:srgbClr val="9EA735"/>
    <a:srgbClr val="174F72"/>
    <a:srgbClr val="1617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4" autoAdjust="0"/>
    <p:restoredTop sz="94729"/>
  </p:normalViewPr>
  <p:slideViewPr>
    <p:cSldViewPr snapToGrid="0" snapToObjects="1">
      <p:cViewPr varScale="1">
        <p:scale>
          <a:sx n="107" d="100"/>
          <a:sy n="107" d="100"/>
        </p:scale>
        <p:origin x="504" y="176"/>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7" d="100"/>
          <a:sy n="87" d="100"/>
        </p:scale>
        <p:origin x="3904"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74B3AB-1076-3847-9704-2735AAE6E6FB}" type="datetimeFigureOut">
              <a:rPr lang="en-US" smtClean="0"/>
              <a:t>5/8/20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C00C95-E645-9447-A3F8-A17F92449908}" type="slidenum">
              <a:rPr lang="en-US" smtClean="0"/>
              <a:t>‹#›</a:t>
            </a:fld>
            <a:endParaRPr lang="en-US"/>
          </a:p>
        </p:txBody>
      </p:sp>
    </p:spTree>
    <p:extLst>
      <p:ext uri="{BB962C8B-B14F-4D97-AF65-F5344CB8AC3E}">
        <p14:creationId xmlns:p14="http://schemas.microsoft.com/office/powerpoint/2010/main" val="14943909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C7370B-66A1-AB42-84E0-A4E6FD88C2A5}" type="datetimeFigureOut">
              <a:rPr lang="en-US" smtClean="0"/>
              <a:t>5/8/20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4AC054-D004-974A-8D8E-E228282ED491}" type="slidenum">
              <a:rPr lang="en-US" smtClean="0"/>
              <a:t>‹#›</a:t>
            </a:fld>
            <a:endParaRPr lang="en-US" dirty="0"/>
          </a:p>
        </p:txBody>
      </p:sp>
    </p:spTree>
    <p:extLst>
      <p:ext uri="{BB962C8B-B14F-4D97-AF65-F5344CB8AC3E}">
        <p14:creationId xmlns:p14="http://schemas.microsoft.com/office/powerpoint/2010/main" val="381035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ELCOME TO EMERGE">
    <p:spTree>
      <p:nvGrpSpPr>
        <p:cNvPr id="1" name=""/>
        <p:cNvGrpSpPr/>
        <p:nvPr/>
      </p:nvGrpSpPr>
      <p:grpSpPr>
        <a:xfrm>
          <a:off x="0" y="0"/>
          <a:ext cx="0" cy="0"/>
          <a:chOff x="0" y="0"/>
          <a:chExt cx="0" cy="0"/>
        </a:xfrm>
      </p:grpSpPr>
      <p:sp>
        <p:nvSpPr>
          <p:cNvPr id="13" name="Rectangle 12"/>
          <p:cNvSpPr/>
          <p:nvPr userDrawn="1"/>
        </p:nvSpPr>
        <p:spPr>
          <a:xfrm>
            <a:off x="0" y="-1"/>
            <a:ext cx="12192000" cy="6858001"/>
          </a:xfrm>
          <a:prstGeom prst="rect">
            <a:avLst/>
          </a:pr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424669" y="528535"/>
            <a:ext cx="5666415" cy="1446550"/>
          </a:xfrm>
          <a:prstGeom prst="rect">
            <a:avLst/>
          </a:prstGeom>
        </p:spPr>
        <p:txBody>
          <a:bodyPr wrap="square">
            <a:spAutoFit/>
          </a:bodyPr>
          <a:lstStyle/>
          <a:p>
            <a:pPr fontAlgn="base"/>
            <a:r>
              <a:rPr lang="en-IE" sz="4400" b="0" i="0" u="none" strike="noStrike" kern="1200" dirty="0">
                <a:solidFill>
                  <a:schemeClr val="bg1"/>
                </a:solidFill>
                <a:effectLst/>
                <a:latin typeface="+mn-lt"/>
                <a:ea typeface="+mn-ea"/>
                <a:cs typeface="+mn-cs"/>
              </a:rPr>
              <a:t>WELCOME TO THE </a:t>
            </a:r>
            <a:r>
              <a:rPr lang="en-IE" sz="4400" b="1" i="0" u="none" strike="noStrike" kern="1200" dirty="0">
                <a:solidFill>
                  <a:schemeClr val="bg1"/>
                </a:solidFill>
                <a:effectLst/>
                <a:latin typeface="+mn-lt"/>
                <a:ea typeface="+mn-ea"/>
                <a:cs typeface="+mn-cs"/>
              </a:rPr>
              <a:t>EMERGE</a:t>
            </a:r>
            <a:r>
              <a:rPr lang="en-IE" sz="4400" b="1" i="0" u="none" strike="noStrike" kern="1200" baseline="0" dirty="0">
                <a:solidFill>
                  <a:schemeClr val="bg1"/>
                </a:solidFill>
                <a:effectLst/>
                <a:latin typeface="+mn-lt"/>
                <a:ea typeface="+mn-ea"/>
                <a:cs typeface="+mn-cs"/>
              </a:rPr>
              <a:t> </a:t>
            </a:r>
            <a:r>
              <a:rPr lang="en-IE" sz="4400" b="0" i="0" u="none" strike="noStrike" kern="1200" dirty="0">
                <a:solidFill>
                  <a:schemeClr val="bg1"/>
                </a:solidFill>
                <a:effectLst/>
                <a:latin typeface="+mn-lt"/>
                <a:ea typeface="+mn-ea"/>
                <a:cs typeface="+mn-cs"/>
              </a:rPr>
              <a:t>POWERPOINT</a:t>
            </a:r>
            <a:endParaRPr lang="en-IE" sz="3600" baseline="0" dirty="0">
              <a:solidFill>
                <a:schemeClr val="bg1"/>
              </a:solidFill>
              <a:latin typeface="+mn-lt"/>
              <a:ea typeface="Quattrocento Sans"/>
              <a:cs typeface="Quattrocento Sans"/>
              <a:sym typeface="Quattrocento Sans"/>
            </a:endParaRPr>
          </a:p>
        </p:txBody>
      </p:sp>
      <p:sp>
        <p:nvSpPr>
          <p:cNvPr id="15" name="Rectangle 14"/>
          <p:cNvSpPr/>
          <p:nvPr userDrawn="1"/>
        </p:nvSpPr>
        <p:spPr>
          <a:xfrm>
            <a:off x="6539502" y="866550"/>
            <a:ext cx="5282381" cy="5909310"/>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FEATURES OF THE</a:t>
            </a:r>
          </a:p>
          <a:p>
            <a:pPr fontAlgn="base"/>
            <a:r>
              <a:rPr lang="en-IE" sz="3000" b="1" i="0" u="none" strike="noStrike" kern="1200" dirty="0">
                <a:solidFill>
                  <a:schemeClr val="bg1"/>
                </a:solidFill>
                <a:effectLst/>
                <a:latin typeface="+mn-lt"/>
                <a:ea typeface="+mn-ea"/>
                <a:cs typeface="+mn-cs"/>
              </a:rPr>
              <a:t>EMERGE </a:t>
            </a:r>
            <a:r>
              <a:rPr lang="en-IE" sz="3000" b="0" i="0" u="none" strike="noStrike" kern="1200" dirty="0">
                <a:solidFill>
                  <a:schemeClr val="bg1"/>
                </a:solidFill>
                <a:effectLst/>
                <a:latin typeface="+mn-lt"/>
                <a:ea typeface="+mn-ea"/>
                <a:cs typeface="+mn-cs"/>
              </a:rPr>
              <a:t>POWERPOINT:</a:t>
            </a:r>
          </a:p>
          <a:p>
            <a:pPr fontAlgn="base"/>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342900" indent="-342900" fontAlgn="base">
              <a:buFont typeface="Arial" charset="0"/>
              <a:buChar char="•"/>
            </a:pPr>
            <a:r>
              <a:rPr lang="en-IE" sz="2400" b="0" i="0" u="none" strike="noStrike" kern="1200" dirty="0">
                <a:solidFill>
                  <a:schemeClr val="bg1"/>
                </a:solidFill>
                <a:effectLst/>
                <a:latin typeface="+mn-lt"/>
                <a:ea typeface="+mn-ea"/>
                <a:cs typeface="+mn-cs"/>
              </a:rPr>
              <a:t>Set up in widescreen format. </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45 slide layouts to choose from</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4 Colour variations using the            </a:t>
            </a:r>
            <a:r>
              <a:rPr lang="en-IE" sz="2400" b="1" i="0" u="none" strike="noStrike" kern="1200" dirty="0">
                <a:solidFill>
                  <a:schemeClr val="bg1"/>
                </a:solidFill>
                <a:effectLst/>
                <a:latin typeface="+mn-lt"/>
                <a:ea typeface="+mn-ea"/>
                <a:cs typeface="+mn-cs"/>
              </a:rPr>
              <a:t>EMERGE </a:t>
            </a:r>
            <a:r>
              <a:rPr lang="en-IE" sz="2400" b="0" i="0" u="none" strike="noStrike" kern="1200" dirty="0">
                <a:solidFill>
                  <a:schemeClr val="bg1"/>
                </a:solidFill>
                <a:effectLst/>
                <a:latin typeface="+mn-lt"/>
                <a:ea typeface="+mn-ea"/>
                <a:cs typeface="+mn-cs"/>
              </a:rPr>
              <a:t>Brand Colours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Based on Master Slides design</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Drag and Drop to change picture</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80 easy editable icons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and Fully editable in PowerPoint</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600" b="0" i="0" u="none" strike="noStrike" kern="1200" dirty="0">
                <a:solidFill>
                  <a:schemeClr val="bg1"/>
                </a:solidFill>
                <a:effectLst/>
                <a:latin typeface="+mn-lt"/>
                <a:ea typeface="+mn-ea"/>
                <a:cs typeface="+mn-cs"/>
              </a:rPr>
              <a:t>		</a:t>
            </a:r>
            <a:endParaRPr lang="en-IE" sz="3600" baseline="0" dirty="0">
              <a:solidFill>
                <a:schemeClr val="bg1"/>
              </a:solidFill>
              <a:latin typeface="+mn-lt"/>
              <a:ea typeface="Quattrocento Sans"/>
              <a:cs typeface="Quattrocento Sans"/>
              <a:sym typeface="Quattrocento Sans"/>
            </a:endParaRPr>
          </a:p>
        </p:txBody>
      </p:sp>
      <p:sp>
        <p:nvSpPr>
          <p:cNvPr id="16" name="Rectangle 15"/>
          <p:cNvSpPr/>
          <p:nvPr userDrawn="1"/>
        </p:nvSpPr>
        <p:spPr>
          <a:xfrm>
            <a:off x="424669" y="3172202"/>
            <a:ext cx="5327201" cy="2677656"/>
          </a:xfrm>
          <a:prstGeom prst="rect">
            <a:avLst/>
          </a:prstGeom>
        </p:spPr>
        <p:txBody>
          <a:bodyPr wrap="square">
            <a:spAutoFit/>
          </a:bodyPr>
          <a:lstStyle/>
          <a:p>
            <a:pPr fontAlgn="base"/>
            <a:r>
              <a:rPr lang="en-IE" sz="2400" b="0" i="0" u="none" strike="noStrike" kern="1200" dirty="0">
                <a:solidFill>
                  <a:schemeClr val="bg1"/>
                </a:solidFill>
                <a:effectLst/>
                <a:latin typeface="+mn-lt"/>
                <a:ea typeface="+mn-ea"/>
                <a:cs typeface="+mn-cs"/>
              </a:rPr>
              <a:t>Our aim is to have a consistent “look and feel” throughout our branding material including our PowerPoint.</a:t>
            </a:r>
            <a:r>
              <a:rPr lang="en-IE" sz="2400" b="0" i="0" u="none" strike="noStrike" kern="1200" baseline="0" dirty="0">
                <a:solidFill>
                  <a:schemeClr val="bg1"/>
                </a:solidFill>
                <a:effectLst/>
                <a:latin typeface="+mn-lt"/>
                <a:ea typeface="+mn-ea"/>
                <a:cs typeface="+mn-cs"/>
              </a:rPr>
              <a:t> </a:t>
            </a:r>
          </a:p>
          <a:p>
            <a:pPr fontAlgn="base"/>
            <a:endParaRPr lang="en-IE" sz="2400" b="0" i="0" u="none" strike="noStrike" kern="1200" baseline="0" dirty="0">
              <a:solidFill>
                <a:schemeClr val="bg1"/>
              </a:solidFill>
              <a:effectLst/>
              <a:latin typeface="+mn-lt"/>
              <a:ea typeface="+mn-ea"/>
              <a:cs typeface="+mn-cs"/>
            </a:endParaRPr>
          </a:p>
          <a:p>
            <a:pPr fontAlgn="base"/>
            <a:r>
              <a:rPr lang="en-IE" sz="2400" b="0" i="0" u="none" strike="noStrike" kern="1200" dirty="0">
                <a:solidFill>
                  <a:schemeClr val="bg1"/>
                </a:solidFill>
                <a:effectLst/>
                <a:latin typeface="+mn-lt"/>
                <a:ea typeface="+mn-ea"/>
                <a:cs typeface="+mn-cs"/>
              </a:rPr>
              <a:t>The slide layouts within this PowerPoint  will give you a great deal of creative </a:t>
            </a:r>
            <a:r>
              <a:rPr lang="en-IE" sz="2400" b="0" i="0" u="none" strike="noStrike" kern="1200" dirty="0" err="1">
                <a:solidFill>
                  <a:schemeClr val="bg1"/>
                </a:solidFill>
                <a:effectLst/>
                <a:latin typeface="+mn-lt"/>
                <a:ea typeface="+mn-ea"/>
                <a:cs typeface="+mn-cs"/>
              </a:rPr>
              <a:t>flexibily</a:t>
            </a:r>
            <a:r>
              <a:rPr lang="en-IE" sz="2400" b="0" i="0" u="none" strike="noStrike" kern="1200" dirty="0">
                <a:solidFill>
                  <a:schemeClr val="bg1"/>
                </a:solidFill>
                <a:effectLst/>
                <a:latin typeface="+mn-lt"/>
                <a:ea typeface="+mn-ea"/>
                <a:cs typeface="+mn-cs"/>
              </a:rPr>
              <a:t> when creating your Presentation.</a:t>
            </a:r>
            <a:endParaRPr lang="en-IE" sz="3600" baseline="0" dirty="0">
              <a:solidFill>
                <a:schemeClr val="bg1"/>
              </a:solidFill>
              <a:latin typeface="+mn-lt"/>
              <a:ea typeface="Quattrocento Sans"/>
              <a:cs typeface="Quattrocento Sans"/>
              <a:sym typeface="Quattrocento Sans"/>
            </a:endParaRPr>
          </a:p>
        </p:txBody>
      </p:sp>
      <p:cxnSp>
        <p:nvCxnSpPr>
          <p:cNvPr id="17" name="Straight Connector 16"/>
          <p:cNvCxnSpPr/>
          <p:nvPr userDrawn="1"/>
        </p:nvCxnSpPr>
        <p:spPr>
          <a:xfrm>
            <a:off x="6102669" y="-1"/>
            <a:ext cx="0" cy="6681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1" y="2879179"/>
            <a:ext cx="609108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with 2 colums - LEF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21" name="Text Placeholder 25"/>
          <p:cNvSpPr>
            <a:spLocks noGrp="1"/>
          </p:cNvSpPr>
          <p:nvPr>
            <p:ph type="body" sz="quarter" idx="14" hasCustomPrompt="1"/>
          </p:nvPr>
        </p:nvSpPr>
        <p:spPr>
          <a:xfrm>
            <a:off x="876302" y="2117211"/>
            <a:ext cx="360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9" name="Text Placeholder 25"/>
          <p:cNvSpPr>
            <a:spLocks noGrp="1"/>
          </p:cNvSpPr>
          <p:nvPr>
            <p:ph type="body" sz="quarter" idx="15" hasCustomPrompt="1"/>
          </p:nvPr>
        </p:nvSpPr>
        <p:spPr>
          <a:xfrm>
            <a:off x="4683387" y="2139557"/>
            <a:ext cx="3600000"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4023474" flipH="1">
            <a:off x="8444824" y="117335"/>
            <a:ext cx="3596762" cy="2769300"/>
          </a:xfrm>
          <a:prstGeom prst="rect">
            <a:avLst/>
          </a:prstGeom>
        </p:spPr>
      </p:pic>
      <p:sp>
        <p:nvSpPr>
          <p:cNvPr id="14"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3756063" flipH="1">
            <a:off x="23560" y="6215909"/>
            <a:ext cx="740284" cy="569976"/>
          </a:xfrm>
          <a:prstGeom prst="rect">
            <a:avLst/>
          </a:prstGeom>
        </p:spPr>
      </p:pic>
      <p:cxnSp>
        <p:nvCxnSpPr>
          <p:cNvPr id="17" name="Straight Connector 16"/>
          <p:cNvCxnSpPr/>
          <p:nvPr userDrawn="1"/>
        </p:nvCxnSpPr>
        <p:spPr>
          <a:xfrm flipH="1">
            <a:off x="478388" y="1901510"/>
            <a:ext cx="8178914"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nly with 3 colums - LEFT">
    <p:spTree>
      <p:nvGrpSpPr>
        <p:cNvPr id="1" name=""/>
        <p:cNvGrpSpPr/>
        <p:nvPr/>
      </p:nvGrpSpPr>
      <p:grpSpPr>
        <a:xfrm>
          <a:off x="0" y="0"/>
          <a:ext cx="0" cy="0"/>
          <a:chOff x="0" y="0"/>
          <a:chExt cx="0" cy="0"/>
        </a:xfrm>
      </p:grpSpPr>
      <p:sp>
        <p:nvSpPr>
          <p:cNvPr id="16"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47" name="Text Placeholder 25"/>
          <p:cNvSpPr>
            <a:spLocks noGrp="1"/>
          </p:cNvSpPr>
          <p:nvPr>
            <p:ph type="body" sz="quarter" idx="17" hasCustomPrompt="1"/>
          </p:nvPr>
        </p:nvSpPr>
        <p:spPr>
          <a:xfrm>
            <a:off x="876300" y="2113005"/>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8" name="Text Placeholder 25"/>
          <p:cNvSpPr>
            <a:spLocks noGrp="1"/>
          </p:cNvSpPr>
          <p:nvPr>
            <p:ph type="body" sz="quarter" idx="18" hasCustomPrompt="1"/>
          </p:nvPr>
        </p:nvSpPr>
        <p:spPr>
          <a:xfrm>
            <a:off x="5929097" y="2107852"/>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9" name="Text Placeholder 25"/>
          <p:cNvSpPr>
            <a:spLocks noGrp="1"/>
          </p:cNvSpPr>
          <p:nvPr>
            <p:ph type="body" sz="quarter" idx="19" hasCustomPrompt="1"/>
          </p:nvPr>
        </p:nvSpPr>
        <p:spPr>
          <a:xfrm>
            <a:off x="3424130" y="2107852"/>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4023474" flipH="1">
            <a:off x="8444824" y="117335"/>
            <a:ext cx="3596762" cy="2769300"/>
          </a:xfrm>
          <a:prstGeom prst="rect">
            <a:avLst/>
          </a:prstGeom>
        </p:spPr>
      </p:pic>
      <p:sp>
        <p:nvSpPr>
          <p:cNvPr id="15"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3756063" flipH="1">
            <a:off x="23560" y="6215909"/>
            <a:ext cx="740284" cy="569976"/>
          </a:xfrm>
          <a:prstGeom prst="rect">
            <a:avLst/>
          </a:prstGeom>
        </p:spPr>
      </p:pic>
      <p:cxnSp>
        <p:nvCxnSpPr>
          <p:cNvPr id="18" name="Straight Connector 17"/>
          <p:cNvCxnSpPr/>
          <p:nvPr userDrawn="1"/>
        </p:nvCxnSpPr>
        <p:spPr>
          <a:xfrm flipH="1">
            <a:off x="478388" y="1901510"/>
            <a:ext cx="8178914"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to left - text to right">
    <p:spTree>
      <p:nvGrpSpPr>
        <p:cNvPr id="1" name=""/>
        <p:cNvGrpSpPr/>
        <p:nvPr/>
      </p:nvGrpSpPr>
      <p:grpSpPr>
        <a:xfrm>
          <a:off x="0" y="0"/>
          <a:ext cx="0" cy="0"/>
          <a:chOff x="0" y="0"/>
          <a:chExt cx="0" cy="0"/>
        </a:xfrm>
      </p:grpSpPr>
      <p:cxnSp>
        <p:nvCxnSpPr>
          <p:cNvPr id="16" name="Straight Connector 15"/>
          <p:cNvCxnSpPr/>
          <p:nvPr userDrawn="1"/>
        </p:nvCxnSpPr>
        <p:spPr>
          <a:xfrm flipH="1">
            <a:off x="6234807" y="1711826"/>
            <a:ext cx="5377589"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
        <p:nvSpPr>
          <p:cNvPr id="2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2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Picture Placeholder 7"/>
          <p:cNvSpPr>
            <a:spLocks noGrp="1"/>
          </p:cNvSpPr>
          <p:nvPr>
            <p:ph type="pic" sz="quarter" idx="10" hasCustomPrompt="1"/>
          </p:nvPr>
        </p:nvSpPr>
        <p:spPr>
          <a:xfrm flipH="1">
            <a:off x="-460162" y="0"/>
            <a:ext cx="5659526" cy="5659526"/>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38" name="Arc 37"/>
          <p:cNvSpPr/>
          <p:nvPr userDrawn="1"/>
        </p:nvSpPr>
        <p:spPr>
          <a:xfrm rot="9058514" flipH="1">
            <a:off x="-1593353" y="739143"/>
            <a:ext cx="5162451" cy="5162451"/>
          </a:xfrm>
          <a:prstGeom prst="arc">
            <a:avLst>
              <a:gd name="adj1" fmla="val 13109579"/>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pic>
        <p:nvPicPr>
          <p:cNvPr id="17" name="Picture 16"/>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106371" y="5437528"/>
            <a:ext cx="690436" cy="673218"/>
          </a:xfrm>
          <a:prstGeom prst="rect">
            <a:avLst/>
          </a:prstGeom>
        </p:spPr>
      </p:pic>
      <p:pic>
        <p:nvPicPr>
          <p:cNvPr id="21" name="Picture 20"/>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1482286" y="4911488"/>
            <a:ext cx="1363247" cy="1350410"/>
          </a:xfrm>
          <a:prstGeom prst="rect">
            <a:avLst/>
          </a:prstGeom>
        </p:spPr>
      </p:pic>
      <p:pic>
        <p:nvPicPr>
          <p:cNvPr id="22" name="Picture 21"/>
          <p:cNvPicPr>
            <a:picLocks noChangeAspect="1"/>
          </p:cNvPicPr>
          <p:nvPr userDrawn="1"/>
        </p:nvPicPr>
        <p:blipFill>
          <a:blip r:embed="rId5">
            <a:alphaModFix/>
            <a:extLst>
              <a:ext uri="{28A0092B-C50C-407E-A947-70E740481C1C}">
                <a14:useLocalDpi xmlns:a14="http://schemas.microsoft.com/office/drawing/2010/main" val="0"/>
              </a:ext>
            </a:extLst>
          </a:blip>
          <a:stretch>
            <a:fillRect/>
          </a:stretch>
        </p:blipFill>
        <p:spPr>
          <a:xfrm>
            <a:off x="3896635" y="1516952"/>
            <a:ext cx="2227993" cy="2220696"/>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to left - photo to right">
    <p:spTree>
      <p:nvGrpSpPr>
        <p:cNvPr id="1" name=""/>
        <p:cNvGrpSpPr/>
        <p:nvPr/>
      </p:nvGrpSpPr>
      <p:grpSpPr>
        <a:xfrm>
          <a:off x="0" y="0"/>
          <a:ext cx="0" cy="0"/>
          <a:chOff x="0" y="0"/>
          <a:chExt cx="0" cy="0"/>
        </a:xfrm>
      </p:grpSpPr>
      <p:cxnSp>
        <p:nvCxnSpPr>
          <p:cNvPr id="14" name="Straight Connector 13"/>
          <p:cNvCxnSpPr/>
          <p:nvPr userDrawn="1"/>
        </p:nvCxnSpPr>
        <p:spPr>
          <a:xfrm flipH="1">
            <a:off x="337256" y="1808079"/>
            <a:ext cx="5377589"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
        <p:nvSpPr>
          <p:cNvPr id="16" name="Text Placeholder 23"/>
          <p:cNvSpPr>
            <a:spLocks noGrp="1"/>
          </p:cNvSpPr>
          <p:nvPr>
            <p:ph type="body" sz="quarter" idx="16" hasCustomPrompt="1"/>
          </p:nvPr>
        </p:nvSpPr>
        <p:spPr>
          <a:xfrm>
            <a:off x="421069" y="915852"/>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17" name="Text Placeholder 25"/>
          <p:cNvSpPr>
            <a:spLocks noGrp="1"/>
          </p:cNvSpPr>
          <p:nvPr>
            <p:ph type="body" sz="quarter" idx="17" hasCustomPrompt="1"/>
          </p:nvPr>
        </p:nvSpPr>
        <p:spPr>
          <a:xfrm>
            <a:off x="428017" y="2049331"/>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6" name="Picture Placeholder 7"/>
          <p:cNvSpPr>
            <a:spLocks noGrp="1"/>
          </p:cNvSpPr>
          <p:nvPr>
            <p:ph type="pic" sz="quarter" idx="10" hasCustomPrompt="1"/>
          </p:nvPr>
        </p:nvSpPr>
        <p:spPr>
          <a:xfrm flipH="1">
            <a:off x="6929107" y="-160857"/>
            <a:ext cx="5659526" cy="5659526"/>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27" name="Arc 26"/>
          <p:cNvSpPr/>
          <p:nvPr userDrawn="1"/>
        </p:nvSpPr>
        <p:spPr>
          <a:xfrm rot="12415736">
            <a:off x="8575829" y="806436"/>
            <a:ext cx="5162451" cy="5162451"/>
          </a:xfrm>
          <a:prstGeom prst="arc">
            <a:avLst>
              <a:gd name="adj1" fmla="val 13109579"/>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pic>
        <p:nvPicPr>
          <p:cNvPr id="25" name="Picture 24"/>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11323261" y="4419920"/>
            <a:ext cx="690436" cy="673218"/>
          </a:xfrm>
          <a:prstGeom prst="rect">
            <a:avLst/>
          </a:prstGeom>
        </p:spPr>
      </p:pic>
      <p:pic>
        <p:nvPicPr>
          <p:cNvPr id="28" name="Picture 27"/>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9077246" y="4712644"/>
            <a:ext cx="1363247" cy="1350410"/>
          </a:xfrm>
          <a:prstGeom prst="rect">
            <a:avLst/>
          </a:prstGeom>
        </p:spPr>
      </p:pic>
      <p:pic>
        <p:nvPicPr>
          <p:cNvPr id="29" name="Picture 28"/>
          <p:cNvPicPr>
            <a:picLocks noChangeAspect="1"/>
          </p:cNvPicPr>
          <p:nvPr userDrawn="1"/>
        </p:nvPicPr>
        <p:blipFill>
          <a:blip r:embed="rId5">
            <a:alphaModFix/>
            <a:extLst>
              <a:ext uri="{28A0092B-C50C-407E-A947-70E740481C1C}">
                <a14:useLocalDpi xmlns:a14="http://schemas.microsoft.com/office/drawing/2010/main" val="0"/>
              </a:ext>
            </a:extLst>
          </a:blip>
          <a:stretch>
            <a:fillRect/>
          </a:stretch>
        </p:blipFill>
        <p:spPr>
          <a:xfrm>
            <a:off x="5814086" y="915852"/>
            <a:ext cx="2227993" cy="2220696"/>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with quote box on left  (NAVY)">
    <p:spTree>
      <p:nvGrpSpPr>
        <p:cNvPr id="1" name=""/>
        <p:cNvGrpSpPr/>
        <p:nvPr/>
      </p:nvGrpSpPr>
      <p:grpSpPr>
        <a:xfrm>
          <a:off x="0" y="0"/>
          <a:ext cx="0" cy="0"/>
          <a:chOff x="0" y="0"/>
          <a:chExt cx="0" cy="0"/>
        </a:xfrm>
      </p:grpSpPr>
      <p:grpSp>
        <p:nvGrpSpPr>
          <p:cNvPr id="2" name="Group 1"/>
          <p:cNvGrpSpPr/>
          <p:nvPr userDrawn="1"/>
        </p:nvGrpSpPr>
        <p:grpSpPr>
          <a:xfrm>
            <a:off x="-1514707" y="-747091"/>
            <a:ext cx="7840275" cy="7418211"/>
            <a:chOff x="-1514707" y="-747091"/>
            <a:chExt cx="7840275" cy="7418211"/>
          </a:xfrm>
        </p:grpSpPr>
        <p:sp>
          <p:nvSpPr>
            <p:cNvPr id="18" name="Arc 17"/>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174F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4" name="Picture 23"/>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4780799" y="4611219"/>
              <a:ext cx="690436" cy="673218"/>
            </a:xfrm>
            <a:prstGeom prst="rect">
              <a:avLst/>
            </a:prstGeom>
          </p:spPr>
        </p:pic>
        <p:pic>
          <p:nvPicPr>
            <p:cNvPr id="25" name="Picture 24"/>
            <p:cNvPicPr>
              <a:picLocks noChangeAspect="1"/>
            </p:cNvPicPr>
            <p:nvPr userDrawn="1"/>
          </p:nvPicPr>
          <p:blipFill>
            <a:blip r:embed="rId3">
              <a:alphaModFix amt="80000"/>
              <a:extLst>
                <a:ext uri="{28A0092B-C50C-407E-A947-70E740481C1C}">
                  <a14:useLocalDpi xmlns:a14="http://schemas.microsoft.com/office/drawing/2010/main" val="0"/>
                </a:ext>
              </a:extLst>
            </a:blip>
            <a:stretch>
              <a:fillRect/>
            </a:stretch>
          </p:blipFill>
          <p:spPr>
            <a:xfrm>
              <a:off x="114696" y="5320710"/>
              <a:ext cx="1363247" cy="1350410"/>
            </a:xfrm>
            <a:prstGeom prst="rect">
              <a:avLst/>
            </a:prstGeom>
          </p:spPr>
        </p:pic>
        <p:pic>
          <p:nvPicPr>
            <p:cNvPr id="26" name="Picture 25"/>
            <p:cNvPicPr>
              <a:picLocks noChangeAspect="1"/>
            </p:cNvPicPr>
            <p:nvPr userDrawn="1"/>
          </p:nvPicPr>
          <p:blipFill>
            <a:blip r:embed="rId4">
              <a:alphaModFix amt="80000"/>
              <a:extLst>
                <a:ext uri="{28A0092B-C50C-407E-A947-70E740481C1C}">
                  <a14:useLocalDpi xmlns:a14="http://schemas.microsoft.com/office/drawing/2010/main" val="0"/>
                </a:ext>
              </a:extLst>
            </a:blip>
            <a:stretch>
              <a:fillRect/>
            </a:stretch>
          </p:blipFill>
          <p:spPr>
            <a:xfrm>
              <a:off x="4097575" y="-105032"/>
              <a:ext cx="2227993" cy="2220696"/>
            </a:xfrm>
            <a:prstGeom prst="rect">
              <a:avLst/>
            </a:prstGeom>
          </p:spPr>
        </p:pic>
      </p:grpSp>
      <p:cxnSp>
        <p:nvCxnSpPr>
          <p:cNvPr id="27" name="Straight Connector 26"/>
          <p:cNvCxnSpPr/>
          <p:nvPr userDrawn="1"/>
        </p:nvCxnSpPr>
        <p:spPr>
          <a:xfrm flipH="1">
            <a:off x="6207098" y="1711826"/>
            <a:ext cx="5569265"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
        <p:nvSpPr>
          <p:cNvPr id="29" name="Text Placeholder 23"/>
          <p:cNvSpPr>
            <a:spLocks noGrp="1"/>
          </p:cNvSpPr>
          <p:nvPr userDrawn="1">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0" name="Text Placeholder 25"/>
          <p:cNvSpPr>
            <a:spLocks noGrp="1"/>
          </p:cNvSpPr>
          <p:nvPr userDrawn="1">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7" name="Picture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sp>
        <p:nvSpPr>
          <p:cNvPr id="21"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2"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3"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with quote box on left (PINK)">
    <p:spTree>
      <p:nvGrpSpPr>
        <p:cNvPr id="1" name=""/>
        <p:cNvGrpSpPr/>
        <p:nvPr/>
      </p:nvGrpSpPr>
      <p:grpSpPr>
        <a:xfrm>
          <a:off x="0" y="0"/>
          <a:ext cx="0" cy="0"/>
          <a:chOff x="0" y="0"/>
          <a:chExt cx="0" cy="0"/>
        </a:xfrm>
      </p:grpSpPr>
      <p:grpSp>
        <p:nvGrpSpPr>
          <p:cNvPr id="2" name="Group 1"/>
          <p:cNvGrpSpPr/>
          <p:nvPr userDrawn="1"/>
        </p:nvGrpSpPr>
        <p:grpSpPr>
          <a:xfrm>
            <a:off x="-1514707" y="-747091"/>
            <a:ext cx="7840275" cy="7415245"/>
            <a:chOff x="-1514707" y="-747091"/>
            <a:chExt cx="7840275" cy="7415245"/>
          </a:xfrm>
        </p:grpSpPr>
        <p:sp>
          <p:nvSpPr>
            <p:cNvPr id="20" name="Arc 19"/>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7" name="Picture 26"/>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4097575" y="-105032"/>
              <a:ext cx="2227993" cy="2220696"/>
            </a:xfrm>
            <a:prstGeom prst="rect">
              <a:avLst/>
            </a:prstGeom>
          </p:spPr>
        </p:pic>
        <p:pic>
          <p:nvPicPr>
            <p:cNvPr id="31" name="Picture 30"/>
            <p:cNvPicPr>
              <a:picLocks noChangeAspect="1"/>
            </p:cNvPicPr>
            <p:nvPr userDrawn="1"/>
          </p:nvPicPr>
          <p:blipFill>
            <a:blip r:embed="rId3">
              <a:alphaModFix amt="80000"/>
              <a:extLst>
                <a:ext uri="{28A0092B-C50C-407E-A947-70E740481C1C}">
                  <a14:useLocalDpi xmlns:a14="http://schemas.microsoft.com/office/drawing/2010/main" val="0"/>
                </a:ext>
              </a:extLst>
            </a:blip>
            <a:stretch>
              <a:fillRect/>
            </a:stretch>
          </p:blipFill>
          <p:spPr>
            <a:xfrm>
              <a:off x="114696" y="5284438"/>
              <a:ext cx="1419105" cy="1383716"/>
            </a:xfrm>
            <a:prstGeom prst="rect">
              <a:avLst/>
            </a:prstGeom>
          </p:spPr>
        </p:pic>
        <p:pic>
          <p:nvPicPr>
            <p:cNvPr id="32" name="Picture 31"/>
            <p:cNvPicPr>
              <a:picLocks noChangeAspect="1"/>
            </p:cNvPicPr>
            <p:nvPr userDrawn="1"/>
          </p:nvPicPr>
          <p:blipFill>
            <a:blip r:embed="rId4">
              <a:alphaModFix amt="80000"/>
              <a:extLst>
                <a:ext uri="{28A0092B-C50C-407E-A947-70E740481C1C}">
                  <a14:useLocalDpi xmlns:a14="http://schemas.microsoft.com/office/drawing/2010/main" val="0"/>
                </a:ext>
              </a:extLst>
            </a:blip>
            <a:stretch>
              <a:fillRect/>
            </a:stretch>
          </p:blipFill>
          <p:spPr>
            <a:xfrm>
              <a:off x="4825978" y="4665583"/>
              <a:ext cx="657487" cy="651295"/>
            </a:xfrm>
            <a:prstGeom prst="rect">
              <a:avLst/>
            </a:prstGeom>
          </p:spPr>
        </p:pic>
      </p:grpSp>
      <p:sp>
        <p:nvSpPr>
          <p:cNvPr id="3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5"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sp>
        <p:nvSpPr>
          <p:cNvPr id="22"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3"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4"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cxnSp>
        <p:nvCxnSpPr>
          <p:cNvPr id="35" name="Straight Connector 34"/>
          <p:cNvCxnSpPr/>
          <p:nvPr userDrawn="1"/>
        </p:nvCxnSpPr>
        <p:spPr>
          <a:xfrm flipH="1">
            <a:off x="6207098" y="1711826"/>
            <a:ext cx="5569265"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with quote box on left (TURQUOISE)">
    <p:spTree>
      <p:nvGrpSpPr>
        <p:cNvPr id="1" name=""/>
        <p:cNvGrpSpPr/>
        <p:nvPr/>
      </p:nvGrpSpPr>
      <p:grpSpPr>
        <a:xfrm>
          <a:off x="0" y="0"/>
          <a:ext cx="0" cy="0"/>
          <a:chOff x="0" y="0"/>
          <a:chExt cx="0" cy="0"/>
        </a:xfrm>
      </p:grpSpPr>
      <p:grpSp>
        <p:nvGrpSpPr>
          <p:cNvPr id="2" name="Group 1"/>
          <p:cNvGrpSpPr/>
          <p:nvPr userDrawn="1"/>
        </p:nvGrpSpPr>
        <p:grpSpPr>
          <a:xfrm>
            <a:off x="-1514707" y="-747091"/>
            <a:ext cx="7840275" cy="7418211"/>
            <a:chOff x="-1514707" y="-747091"/>
            <a:chExt cx="7840275" cy="7418211"/>
          </a:xfrm>
        </p:grpSpPr>
        <p:sp>
          <p:nvSpPr>
            <p:cNvPr id="20" name="Arc 19"/>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10B1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5" name="Picture 24"/>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4780799" y="4611219"/>
              <a:ext cx="690436" cy="673218"/>
            </a:xfrm>
            <a:prstGeom prst="rect">
              <a:avLst/>
            </a:prstGeom>
          </p:spPr>
        </p:pic>
        <p:pic>
          <p:nvPicPr>
            <p:cNvPr id="26" name="Picture 25"/>
            <p:cNvPicPr>
              <a:picLocks noChangeAspect="1"/>
            </p:cNvPicPr>
            <p:nvPr userDrawn="1"/>
          </p:nvPicPr>
          <p:blipFill>
            <a:blip r:embed="rId3">
              <a:alphaModFix amt="80000"/>
              <a:extLst>
                <a:ext uri="{28A0092B-C50C-407E-A947-70E740481C1C}">
                  <a14:useLocalDpi xmlns:a14="http://schemas.microsoft.com/office/drawing/2010/main" val="0"/>
                </a:ext>
              </a:extLst>
            </a:blip>
            <a:stretch>
              <a:fillRect/>
            </a:stretch>
          </p:blipFill>
          <p:spPr>
            <a:xfrm>
              <a:off x="114696" y="5320710"/>
              <a:ext cx="1363247" cy="1350410"/>
            </a:xfrm>
            <a:prstGeom prst="rect">
              <a:avLst/>
            </a:prstGeom>
          </p:spPr>
        </p:pic>
        <p:pic>
          <p:nvPicPr>
            <p:cNvPr id="27" name="Picture 26"/>
            <p:cNvPicPr>
              <a:picLocks noChangeAspect="1"/>
            </p:cNvPicPr>
            <p:nvPr userDrawn="1"/>
          </p:nvPicPr>
          <p:blipFill>
            <a:blip r:embed="rId4">
              <a:alphaModFix amt="80000"/>
              <a:extLst>
                <a:ext uri="{28A0092B-C50C-407E-A947-70E740481C1C}">
                  <a14:useLocalDpi xmlns:a14="http://schemas.microsoft.com/office/drawing/2010/main" val="0"/>
                </a:ext>
              </a:extLst>
            </a:blip>
            <a:stretch>
              <a:fillRect/>
            </a:stretch>
          </p:blipFill>
          <p:spPr>
            <a:xfrm>
              <a:off x="4097575" y="-105032"/>
              <a:ext cx="2227993" cy="2220696"/>
            </a:xfrm>
            <a:prstGeom prst="rect">
              <a:avLst/>
            </a:prstGeom>
          </p:spPr>
        </p:pic>
      </p:grpSp>
      <p:sp>
        <p:nvSpPr>
          <p:cNvPr id="56"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57"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5" name="テキスト プレースホルダー 36"/>
          <p:cNvSpPr txBox="1">
            <a:spLocks/>
          </p:cNvSpPr>
          <p:nvPr userDrawn="1"/>
        </p:nvSpPr>
        <p:spPr bwMode="auto">
          <a:xfrm>
            <a:off x="285884" y="6389956"/>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9" name="Picture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sp>
        <p:nvSpPr>
          <p:cNvPr id="22"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3"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4"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cxnSp>
        <p:nvCxnSpPr>
          <p:cNvPr id="29" name="Straight Connector 28"/>
          <p:cNvCxnSpPr/>
          <p:nvPr userDrawn="1"/>
        </p:nvCxnSpPr>
        <p:spPr>
          <a:xfrm flipH="1">
            <a:off x="6207098" y="1711826"/>
            <a:ext cx="5569265"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with quote box on left  (LIME)">
    <p:spTree>
      <p:nvGrpSpPr>
        <p:cNvPr id="1" name=""/>
        <p:cNvGrpSpPr/>
        <p:nvPr/>
      </p:nvGrpSpPr>
      <p:grpSpPr>
        <a:xfrm>
          <a:off x="0" y="0"/>
          <a:ext cx="0" cy="0"/>
          <a:chOff x="0" y="0"/>
          <a:chExt cx="0" cy="0"/>
        </a:xfrm>
      </p:grpSpPr>
      <p:grpSp>
        <p:nvGrpSpPr>
          <p:cNvPr id="6" name="Group 5"/>
          <p:cNvGrpSpPr/>
          <p:nvPr userDrawn="1"/>
        </p:nvGrpSpPr>
        <p:grpSpPr>
          <a:xfrm>
            <a:off x="-1514707" y="-747091"/>
            <a:ext cx="7748306" cy="7418211"/>
            <a:chOff x="-1514707" y="-747091"/>
            <a:chExt cx="7748306" cy="7418211"/>
          </a:xfrm>
        </p:grpSpPr>
        <p:sp>
          <p:nvSpPr>
            <p:cNvPr id="30" name="Arc 29"/>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Freeform 35"/>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CEDA2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Picture 21"/>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114696" y="5320710"/>
              <a:ext cx="1363247" cy="1350410"/>
            </a:xfrm>
            <a:prstGeom prst="rect">
              <a:avLst/>
            </a:prstGeom>
          </p:spPr>
        </p:pic>
        <p:pic>
          <p:nvPicPr>
            <p:cNvPr id="26" name="Picture 25"/>
            <p:cNvPicPr>
              <a:picLocks noChangeAspect="1"/>
            </p:cNvPicPr>
            <p:nvPr userDrawn="1"/>
          </p:nvPicPr>
          <p:blipFill>
            <a:blip r:embed="rId3">
              <a:alphaModFix amt="80000"/>
              <a:extLst>
                <a:ext uri="{28A0092B-C50C-407E-A947-70E740481C1C}">
                  <a14:useLocalDpi xmlns:a14="http://schemas.microsoft.com/office/drawing/2010/main" val="0"/>
                </a:ext>
              </a:extLst>
            </a:blip>
            <a:stretch>
              <a:fillRect/>
            </a:stretch>
          </p:blipFill>
          <p:spPr>
            <a:xfrm rot="299580">
              <a:off x="4206166" y="82689"/>
              <a:ext cx="2027433" cy="1976874"/>
            </a:xfrm>
            <a:prstGeom prst="rect">
              <a:avLst/>
            </a:prstGeom>
          </p:spPr>
        </p:pic>
        <p:pic>
          <p:nvPicPr>
            <p:cNvPr id="27" name="Picture 26"/>
            <p:cNvPicPr>
              <a:picLocks noChangeAspect="1"/>
            </p:cNvPicPr>
            <p:nvPr userDrawn="1"/>
          </p:nvPicPr>
          <p:blipFill>
            <a:blip r:embed="rId4">
              <a:alphaModFix amt="80000"/>
              <a:extLst>
                <a:ext uri="{28A0092B-C50C-407E-A947-70E740481C1C}">
                  <a14:useLocalDpi xmlns:a14="http://schemas.microsoft.com/office/drawing/2010/main" val="0"/>
                </a:ext>
              </a:extLst>
            </a:blip>
            <a:stretch>
              <a:fillRect/>
            </a:stretch>
          </p:blipFill>
          <p:spPr>
            <a:xfrm>
              <a:off x="4754778" y="4642672"/>
              <a:ext cx="724821" cy="722447"/>
            </a:xfrm>
            <a:prstGeom prst="rect">
              <a:avLst/>
            </a:prstGeom>
          </p:spPr>
        </p:pic>
      </p:grpSp>
      <p:sp>
        <p:nvSpPr>
          <p:cNvPr id="3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0" name="Text Placeholder 23"/>
          <p:cNvSpPr>
            <a:spLocks noGrp="1"/>
          </p:cNvSpPr>
          <p:nvPr userDrawn="1">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1" name="Text Placeholder 23"/>
          <p:cNvSpPr>
            <a:spLocks noGrp="1"/>
          </p:cNvSpPr>
          <p:nvPr userDrawn="1">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2" name="Text Placeholder 23"/>
          <p:cNvSpPr>
            <a:spLocks noGrp="1"/>
          </p:cNvSpPr>
          <p:nvPr userDrawn="1">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5"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9" name="Picture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cxnSp>
        <p:nvCxnSpPr>
          <p:cNvPr id="29" name="Straight Connector 28"/>
          <p:cNvCxnSpPr/>
          <p:nvPr userDrawn="1"/>
        </p:nvCxnSpPr>
        <p:spPr>
          <a:xfrm flipH="1">
            <a:off x="6207098" y="1711826"/>
            <a:ext cx="5569265"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with quote box on right (NAVY)">
    <p:spTree>
      <p:nvGrpSpPr>
        <p:cNvPr id="1" name=""/>
        <p:cNvGrpSpPr/>
        <p:nvPr/>
      </p:nvGrpSpPr>
      <p:grpSpPr>
        <a:xfrm>
          <a:off x="0" y="0"/>
          <a:ext cx="0" cy="0"/>
          <a:chOff x="0" y="0"/>
          <a:chExt cx="0" cy="0"/>
        </a:xfrm>
      </p:grpSpPr>
      <p:grpSp>
        <p:nvGrpSpPr>
          <p:cNvPr id="32" name="Group 31"/>
          <p:cNvGrpSpPr/>
          <p:nvPr userDrawn="1"/>
        </p:nvGrpSpPr>
        <p:grpSpPr>
          <a:xfrm flipH="1">
            <a:off x="5868795" y="-718410"/>
            <a:ext cx="7840275" cy="7418211"/>
            <a:chOff x="-1514707" y="-747091"/>
            <a:chExt cx="7840275" cy="7418211"/>
          </a:xfrm>
        </p:grpSpPr>
        <p:sp>
          <p:nvSpPr>
            <p:cNvPr id="33" name="Arc 32"/>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174F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5" name="Picture 34"/>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4780799" y="4611219"/>
              <a:ext cx="690436" cy="673218"/>
            </a:xfrm>
            <a:prstGeom prst="rect">
              <a:avLst/>
            </a:prstGeom>
          </p:spPr>
        </p:pic>
        <p:pic>
          <p:nvPicPr>
            <p:cNvPr id="36" name="Picture 35"/>
            <p:cNvPicPr>
              <a:picLocks noChangeAspect="1"/>
            </p:cNvPicPr>
            <p:nvPr userDrawn="1"/>
          </p:nvPicPr>
          <p:blipFill>
            <a:blip r:embed="rId3">
              <a:alphaModFix amt="80000"/>
              <a:extLst>
                <a:ext uri="{28A0092B-C50C-407E-A947-70E740481C1C}">
                  <a14:useLocalDpi xmlns:a14="http://schemas.microsoft.com/office/drawing/2010/main" val="0"/>
                </a:ext>
              </a:extLst>
            </a:blip>
            <a:stretch>
              <a:fillRect/>
            </a:stretch>
          </p:blipFill>
          <p:spPr>
            <a:xfrm>
              <a:off x="114696" y="5320710"/>
              <a:ext cx="1363247" cy="1350410"/>
            </a:xfrm>
            <a:prstGeom prst="rect">
              <a:avLst/>
            </a:prstGeom>
          </p:spPr>
        </p:pic>
        <p:pic>
          <p:nvPicPr>
            <p:cNvPr id="37" name="Picture 36"/>
            <p:cNvPicPr>
              <a:picLocks noChangeAspect="1"/>
            </p:cNvPicPr>
            <p:nvPr userDrawn="1"/>
          </p:nvPicPr>
          <p:blipFill>
            <a:blip r:embed="rId4">
              <a:alphaModFix amt="80000"/>
              <a:extLst>
                <a:ext uri="{28A0092B-C50C-407E-A947-70E740481C1C}">
                  <a14:useLocalDpi xmlns:a14="http://schemas.microsoft.com/office/drawing/2010/main" val="0"/>
                </a:ext>
              </a:extLst>
            </a:blip>
            <a:stretch>
              <a:fillRect/>
            </a:stretch>
          </p:blipFill>
          <p:spPr>
            <a:xfrm>
              <a:off x="4097575" y="-105032"/>
              <a:ext cx="2227993" cy="2220696"/>
            </a:xfrm>
            <a:prstGeom prst="rect">
              <a:avLst/>
            </a:prstGeom>
          </p:spPr>
        </p:pic>
      </p:grpSp>
      <p:sp>
        <p:nvSpPr>
          <p:cNvPr id="17" name="Text Placeholder 23"/>
          <p:cNvSpPr>
            <a:spLocks noGrp="1"/>
          </p:cNvSpPr>
          <p:nvPr>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18" name="Text Placeholder 25"/>
          <p:cNvSpPr>
            <a:spLocks noGrp="1"/>
          </p:cNvSpPr>
          <p:nvPr>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8" name="Text Placeholder 23"/>
          <p:cNvSpPr>
            <a:spLocks noGrp="1"/>
          </p:cNvSpPr>
          <p:nvPr>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9" name="Text Placeholder 23"/>
          <p:cNvSpPr>
            <a:spLocks noGrp="1"/>
          </p:cNvSpPr>
          <p:nvPr>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p:cNvSpPr>
            <a:spLocks noGrp="1"/>
          </p:cNvSpPr>
          <p:nvPr>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cxnSp>
        <p:nvCxnSpPr>
          <p:cNvPr id="31" name="Straight Connector 30"/>
          <p:cNvCxnSpPr/>
          <p:nvPr userDrawn="1"/>
        </p:nvCxnSpPr>
        <p:spPr>
          <a:xfrm flipH="1">
            <a:off x="178507" y="1724532"/>
            <a:ext cx="5569265"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
        <p:nvSpPr>
          <p:cNvPr id="16"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3756063" flipH="1">
            <a:off x="23560" y="6215909"/>
            <a:ext cx="740284" cy="569976"/>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ith quote box on right (PINK)">
    <p:spTree>
      <p:nvGrpSpPr>
        <p:cNvPr id="1" name=""/>
        <p:cNvGrpSpPr/>
        <p:nvPr/>
      </p:nvGrpSpPr>
      <p:grpSpPr>
        <a:xfrm>
          <a:off x="0" y="0"/>
          <a:ext cx="0" cy="0"/>
          <a:chOff x="0" y="0"/>
          <a:chExt cx="0" cy="0"/>
        </a:xfrm>
      </p:grpSpPr>
      <p:grpSp>
        <p:nvGrpSpPr>
          <p:cNvPr id="25" name="Group 24"/>
          <p:cNvGrpSpPr/>
          <p:nvPr userDrawn="1"/>
        </p:nvGrpSpPr>
        <p:grpSpPr>
          <a:xfrm flipH="1">
            <a:off x="5854282" y="-721714"/>
            <a:ext cx="7840275" cy="7415245"/>
            <a:chOff x="-1514707" y="-747091"/>
            <a:chExt cx="7840275" cy="7415245"/>
          </a:xfrm>
        </p:grpSpPr>
        <p:sp>
          <p:nvSpPr>
            <p:cNvPr id="26" name="Arc 25"/>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8" name="Picture 27"/>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4097575" y="-105032"/>
              <a:ext cx="2227993" cy="2220696"/>
            </a:xfrm>
            <a:prstGeom prst="rect">
              <a:avLst/>
            </a:prstGeom>
          </p:spPr>
        </p:pic>
        <p:pic>
          <p:nvPicPr>
            <p:cNvPr id="29" name="Picture 28"/>
            <p:cNvPicPr>
              <a:picLocks noChangeAspect="1"/>
            </p:cNvPicPr>
            <p:nvPr userDrawn="1"/>
          </p:nvPicPr>
          <p:blipFill>
            <a:blip r:embed="rId3">
              <a:alphaModFix amt="80000"/>
              <a:extLst>
                <a:ext uri="{28A0092B-C50C-407E-A947-70E740481C1C}">
                  <a14:useLocalDpi xmlns:a14="http://schemas.microsoft.com/office/drawing/2010/main" val="0"/>
                </a:ext>
              </a:extLst>
            </a:blip>
            <a:stretch>
              <a:fillRect/>
            </a:stretch>
          </p:blipFill>
          <p:spPr>
            <a:xfrm>
              <a:off x="114696" y="5284438"/>
              <a:ext cx="1419105" cy="1383716"/>
            </a:xfrm>
            <a:prstGeom prst="rect">
              <a:avLst/>
            </a:prstGeom>
          </p:spPr>
        </p:pic>
        <p:pic>
          <p:nvPicPr>
            <p:cNvPr id="30" name="Picture 29"/>
            <p:cNvPicPr>
              <a:picLocks noChangeAspect="1"/>
            </p:cNvPicPr>
            <p:nvPr userDrawn="1"/>
          </p:nvPicPr>
          <p:blipFill>
            <a:blip r:embed="rId4">
              <a:alphaModFix amt="80000"/>
              <a:extLst>
                <a:ext uri="{28A0092B-C50C-407E-A947-70E740481C1C}">
                  <a14:useLocalDpi xmlns:a14="http://schemas.microsoft.com/office/drawing/2010/main" val="0"/>
                </a:ext>
              </a:extLst>
            </a:blip>
            <a:stretch>
              <a:fillRect/>
            </a:stretch>
          </p:blipFill>
          <p:spPr>
            <a:xfrm>
              <a:off x="4825978" y="4665583"/>
              <a:ext cx="657487" cy="651295"/>
            </a:xfrm>
            <a:prstGeom prst="rect">
              <a:avLst/>
            </a:prstGeom>
          </p:spPr>
        </p:pic>
      </p:grpSp>
      <p:sp>
        <p:nvSpPr>
          <p:cNvPr id="49" name="Text Placeholder 23"/>
          <p:cNvSpPr>
            <a:spLocks noGrp="1"/>
          </p:cNvSpPr>
          <p:nvPr userDrawn="1">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50" name="Text Placeholder 25"/>
          <p:cNvSpPr>
            <a:spLocks noGrp="1"/>
          </p:cNvSpPr>
          <p:nvPr userDrawn="1">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2" name="Text Placeholder 23"/>
          <p:cNvSpPr>
            <a:spLocks noGrp="1"/>
          </p:cNvSpPr>
          <p:nvPr userDrawn="1">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53" name="Text Placeholder 23"/>
          <p:cNvSpPr>
            <a:spLocks noGrp="1"/>
          </p:cNvSpPr>
          <p:nvPr userDrawn="1">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54" name="Text Placeholder 23"/>
          <p:cNvSpPr>
            <a:spLocks noGrp="1"/>
          </p:cNvSpPr>
          <p:nvPr userDrawn="1">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5"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8" name="Picture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3756063" flipH="1">
            <a:off x="23560" y="6215909"/>
            <a:ext cx="740284" cy="569976"/>
          </a:xfrm>
          <a:prstGeom prst="rect">
            <a:avLst/>
          </a:prstGeom>
        </p:spPr>
      </p:pic>
      <p:cxnSp>
        <p:nvCxnSpPr>
          <p:cNvPr id="32" name="Straight Connector 31"/>
          <p:cNvCxnSpPr/>
          <p:nvPr userDrawn="1"/>
        </p:nvCxnSpPr>
        <p:spPr>
          <a:xfrm flipH="1">
            <a:off x="178507" y="1724532"/>
            <a:ext cx="5569265"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MERGE - FONT TYPEFACE &amp; SIZE">
    <p:spTree>
      <p:nvGrpSpPr>
        <p:cNvPr id="1" name=""/>
        <p:cNvGrpSpPr/>
        <p:nvPr/>
      </p:nvGrpSpPr>
      <p:grpSpPr>
        <a:xfrm>
          <a:off x="0" y="0"/>
          <a:ext cx="0" cy="0"/>
          <a:chOff x="0" y="0"/>
          <a:chExt cx="0" cy="0"/>
        </a:xfrm>
      </p:grpSpPr>
      <p:sp>
        <p:nvSpPr>
          <p:cNvPr id="22" name="Rectangle 21"/>
          <p:cNvSpPr/>
          <p:nvPr userDrawn="1"/>
        </p:nvSpPr>
        <p:spPr>
          <a:xfrm>
            <a:off x="0" y="-1"/>
            <a:ext cx="12192000" cy="6858001"/>
          </a:xfrm>
          <a:prstGeom prst="rect">
            <a:avLst/>
          </a:prstGeom>
          <a:solidFill>
            <a:srgbClr val="10B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EMERGE</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11" name="Rectangle 10"/>
          <p:cNvSpPr/>
          <p:nvPr userDrawn="1"/>
        </p:nvSpPr>
        <p:spPr>
          <a:xfrm>
            <a:off x="7469531" y="1633466"/>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12" name="Rectangle 11"/>
          <p:cNvSpPr/>
          <p:nvPr userDrawn="1"/>
        </p:nvSpPr>
        <p:spPr>
          <a:xfrm>
            <a:off x="424669" y="3172202"/>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EMERGE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3" name="Straight Connector 12"/>
          <p:cNvCxnSpPr/>
          <p:nvPr userDrawn="1"/>
        </p:nvCxnSpPr>
        <p:spPr>
          <a:xfrm>
            <a:off x="7098716" y="-1"/>
            <a:ext cx="0" cy="6681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with quote box on right (TURQUOISE)">
    <p:spTree>
      <p:nvGrpSpPr>
        <p:cNvPr id="1" name=""/>
        <p:cNvGrpSpPr/>
        <p:nvPr/>
      </p:nvGrpSpPr>
      <p:grpSpPr>
        <a:xfrm>
          <a:off x="0" y="0"/>
          <a:ext cx="0" cy="0"/>
          <a:chOff x="0" y="0"/>
          <a:chExt cx="0" cy="0"/>
        </a:xfrm>
      </p:grpSpPr>
      <p:grpSp>
        <p:nvGrpSpPr>
          <p:cNvPr id="25" name="Group 24"/>
          <p:cNvGrpSpPr/>
          <p:nvPr userDrawn="1"/>
        </p:nvGrpSpPr>
        <p:grpSpPr>
          <a:xfrm flipH="1">
            <a:off x="5855348" y="-713039"/>
            <a:ext cx="7840275" cy="7418211"/>
            <a:chOff x="-1514707" y="-747091"/>
            <a:chExt cx="7840275" cy="7418211"/>
          </a:xfrm>
        </p:grpSpPr>
        <p:sp>
          <p:nvSpPr>
            <p:cNvPr id="26" name="Arc 25"/>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10B1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8" name="Picture 27"/>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4780799" y="4611219"/>
              <a:ext cx="690436" cy="673218"/>
            </a:xfrm>
            <a:prstGeom prst="rect">
              <a:avLst/>
            </a:prstGeom>
          </p:spPr>
        </p:pic>
        <p:pic>
          <p:nvPicPr>
            <p:cNvPr id="29" name="Picture 28"/>
            <p:cNvPicPr>
              <a:picLocks noChangeAspect="1"/>
            </p:cNvPicPr>
            <p:nvPr userDrawn="1"/>
          </p:nvPicPr>
          <p:blipFill>
            <a:blip r:embed="rId3">
              <a:alphaModFix amt="80000"/>
              <a:extLst>
                <a:ext uri="{28A0092B-C50C-407E-A947-70E740481C1C}">
                  <a14:useLocalDpi xmlns:a14="http://schemas.microsoft.com/office/drawing/2010/main" val="0"/>
                </a:ext>
              </a:extLst>
            </a:blip>
            <a:stretch>
              <a:fillRect/>
            </a:stretch>
          </p:blipFill>
          <p:spPr>
            <a:xfrm>
              <a:off x="114696" y="5320710"/>
              <a:ext cx="1363247" cy="1350410"/>
            </a:xfrm>
            <a:prstGeom prst="rect">
              <a:avLst/>
            </a:prstGeom>
          </p:spPr>
        </p:pic>
        <p:pic>
          <p:nvPicPr>
            <p:cNvPr id="30" name="Picture 29"/>
            <p:cNvPicPr>
              <a:picLocks noChangeAspect="1"/>
            </p:cNvPicPr>
            <p:nvPr userDrawn="1"/>
          </p:nvPicPr>
          <p:blipFill>
            <a:blip r:embed="rId4">
              <a:alphaModFix amt="80000"/>
              <a:extLst>
                <a:ext uri="{28A0092B-C50C-407E-A947-70E740481C1C}">
                  <a14:useLocalDpi xmlns:a14="http://schemas.microsoft.com/office/drawing/2010/main" val="0"/>
                </a:ext>
              </a:extLst>
            </a:blip>
            <a:stretch>
              <a:fillRect/>
            </a:stretch>
          </p:blipFill>
          <p:spPr>
            <a:xfrm>
              <a:off x="4097575" y="-105032"/>
              <a:ext cx="2227993" cy="2220696"/>
            </a:xfrm>
            <a:prstGeom prst="rect">
              <a:avLst/>
            </a:prstGeom>
          </p:spPr>
        </p:pic>
      </p:grpSp>
      <p:sp>
        <p:nvSpPr>
          <p:cNvPr id="40" name="Text Placeholder 23"/>
          <p:cNvSpPr>
            <a:spLocks noGrp="1"/>
          </p:cNvSpPr>
          <p:nvPr userDrawn="1">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41" name="Text Placeholder 25"/>
          <p:cNvSpPr>
            <a:spLocks noGrp="1"/>
          </p:cNvSpPr>
          <p:nvPr userDrawn="1">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3" name="Text Placeholder 23"/>
          <p:cNvSpPr>
            <a:spLocks noGrp="1"/>
          </p:cNvSpPr>
          <p:nvPr userDrawn="1">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4" name="Text Placeholder 23"/>
          <p:cNvSpPr>
            <a:spLocks noGrp="1"/>
          </p:cNvSpPr>
          <p:nvPr userDrawn="1">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5" name="Text Placeholder 23"/>
          <p:cNvSpPr>
            <a:spLocks noGrp="1"/>
          </p:cNvSpPr>
          <p:nvPr userDrawn="1">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5"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8" name="Picture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3756063" flipH="1">
            <a:off x="23560" y="6215909"/>
            <a:ext cx="740284" cy="569976"/>
          </a:xfrm>
          <a:prstGeom prst="rect">
            <a:avLst/>
          </a:prstGeom>
        </p:spPr>
      </p:pic>
      <p:cxnSp>
        <p:nvCxnSpPr>
          <p:cNvPr id="32" name="Straight Connector 31"/>
          <p:cNvCxnSpPr/>
          <p:nvPr userDrawn="1"/>
        </p:nvCxnSpPr>
        <p:spPr>
          <a:xfrm flipH="1">
            <a:off x="178507" y="1724532"/>
            <a:ext cx="5569265"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with quote box on right (LIME)">
    <p:spTree>
      <p:nvGrpSpPr>
        <p:cNvPr id="1" name=""/>
        <p:cNvGrpSpPr/>
        <p:nvPr/>
      </p:nvGrpSpPr>
      <p:grpSpPr>
        <a:xfrm>
          <a:off x="0" y="0"/>
          <a:ext cx="0" cy="0"/>
          <a:chOff x="0" y="0"/>
          <a:chExt cx="0" cy="0"/>
        </a:xfrm>
      </p:grpSpPr>
      <p:grpSp>
        <p:nvGrpSpPr>
          <p:cNvPr id="25" name="Group 24"/>
          <p:cNvGrpSpPr/>
          <p:nvPr userDrawn="1"/>
        </p:nvGrpSpPr>
        <p:grpSpPr>
          <a:xfrm flipH="1">
            <a:off x="5961857" y="-711233"/>
            <a:ext cx="7748306" cy="7418211"/>
            <a:chOff x="-1514707" y="-747091"/>
            <a:chExt cx="7748306" cy="7418211"/>
          </a:xfrm>
        </p:grpSpPr>
        <p:sp>
          <p:nvSpPr>
            <p:cNvPr id="26" name="Arc 25"/>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CEDA2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8" name="Picture 27"/>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114696" y="5320710"/>
              <a:ext cx="1363247" cy="1350410"/>
            </a:xfrm>
            <a:prstGeom prst="rect">
              <a:avLst/>
            </a:prstGeom>
          </p:spPr>
        </p:pic>
        <p:pic>
          <p:nvPicPr>
            <p:cNvPr id="29" name="Picture 28"/>
            <p:cNvPicPr>
              <a:picLocks noChangeAspect="1"/>
            </p:cNvPicPr>
            <p:nvPr userDrawn="1"/>
          </p:nvPicPr>
          <p:blipFill>
            <a:blip r:embed="rId3">
              <a:alphaModFix amt="80000"/>
              <a:extLst>
                <a:ext uri="{28A0092B-C50C-407E-A947-70E740481C1C}">
                  <a14:useLocalDpi xmlns:a14="http://schemas.microsoft.com/office/drawing/2010/main" val="0"/>
                </a:ext>
              </a:extLst>
            </a:blip>
            <a:stretch>
              <a:fillRect/>
            </a:stretch>
          </p:blipFill>
          <p:spPr>
            <a:xfrm rot="299580">
              <a:off x="4206166" y="82689"/>
              <a:ext cx="2027433" cy="1976874"/>
            </a:xfrm>
            <a:prstGeom prst="rect">
              <a:avLst/>
            </a:prstGeom>
          </p:spPr>
        </p:pic>
        <p:pic>
          <p:nvPicPr>
            <p:cNvPr id="30" name="Picture 29"/>
            <p:cNvPicPr>
              <a:picLocks noChangeAspect="1"/>
            </p:cNvPicPr>
            <p:nvPr userDrawn="1"/>
          </p:nvPicPr>
          <p:blipFill>
            <a:blip r:embed="rId4">
              <a:alphaModFix amt="80000"/>
              <a:extLst>
                <a:ext uri="{28A0092B-C50C-407E-A947-70E740481C1C}">
                  <a14:useLocalDpi xmlns:a14="http://schemas.microsoft.com/office/drawing/2010/main" val="0"/>
                </a:ext>
              </a:extLst>
            </a:blip>
            <a:stretch>
              <a:fillRect/>
            </a:stretch>
          </p:blipFill>
          <p:spPr>
            <a:xfrm>
              <a:off x="4754778" y="4642672"/>
              <a:ext cx="724821" cy="722447"/>
            </a:xfrm>
            <a:prstGeom prst="rect">
              <a:avLst/>
            </a:prstGeom>
          </p:spPr>
        </p:pic>
      </p:grpSp>
      <p:sp>
        <p:nvSpPr>
          <p:cNvPr id="41" name="Text Placeholder 23"/>
          <p:cNvSpPr>
            <a:spLocks noGrp="1"/>
          </p:cNvSpPr>
          <p:nvPr userDrawn="1">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42" name="Text Placeholder 25"/>
          <p:cNvSpPr>
            <a:spLocks noGrp="1"/>
          </p:cNvSpPr>
          <p:nvPr userDrawn="1">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4" name="Text Placeholder 23"/>
          <p:cNvSpPr>
            <a:spLocks noGrp="1"/>
          </p:cNvSpPr>
          <p:nvPr userDrawn="1">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5" name="Text Placeholder 23"/>
          <p:cNvSpPr>
            <a:spLocks noGrp="1"/>
          </p:cNvSpPr>
          <p:nvPr userDrawn="1">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6" name="Text Placeholder 23"/>
          <p:cNvSpPr>
            <a:spLocks noGrp="1"/>
          </p:cNvSpPr>
          <p:nvPr userDrawn="1">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5"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8" name="Picture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3756063" flipH="1">
            <a:off x="23560" y="6215909"/>
            <a:ext cx="740284" cy="569976"/>
          </a:xfrm>
          <a:prstGeom prst="rect">
            <a:avLst/>
          </a:prstGeom>
        </p:spPr>
      </p:pic>
      <p:cxnSp>
        <p:nvCxnSpPr>
          <p:cNvPr id="32" name="Straight Connector 31"/>
          <p:cNvCxnSpPr/>
          <p:nvPr userDrawn="1"/>
        </p:nvCxnSpPr>
        <p:spPr>
          <a:xfrm flipH="1">
            <a:off x="178507" y="1724532"/>
            <a:ext cx="5569265"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Top - Text Bottom (NAVY)">
    <p:spTree>
      <p:nvGrpSpPr>
        <p:cNvPr id="1" name=""/>
        <p:cNvGrpSpPr/>
        <p:nvPr/>
      </p:nvGrpSpPr>
      <p:grpSpPr>
        <a:xfrm>
          <a:off x="0" y="0"/>
          <a:ext cx="0" cy="0"/>
          <a:chOff x="0" y="0"/>
          <a:chExt cx="0" cy="0"/>
        </a:xfrm>
      </p:grpSpPr>
      <p:sp>
        <p:nvSpPr>
          <p:cNvPr id="22"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12" name="Oval 11"/>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userDrawn="1"/>
        </p:nvSpPr>
        <p:spPr>
          <a:xfrm flipH="1">
            <a:off x="3787" y="2843368"/>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174F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Arc 19"/>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4" name="Straight Connector 23"/>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7"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sp>
        <p:nvSpPr>
          <p:cNvPr id="17"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EMERGE </a:t>
            </a:r>
            <a:r>
              <a:rPr lang="en-US" altLang="ja-JP" sz="1100" b="0" baseline="0" dirty="0">
                <a:solidFill>
                  <a:schemeClr val="bg1"/>
                </a:solidFill>
                <a:latin typeface="Calibri" charset="0"/>
              </a:rPr>
              <a:t>empowering female entrepreneurs in engineering</a:t>
            </a:r>
            <a:endParaRPr kumimoji="1" lang="ja-JP" altLang="en-US" sz="1100" b="0" dirty="0">
              <a:solidFill>
                <a:schemeClr val="bg1"/>
              </a:solidFill>
              <a:latin typeface="Calibri" charset="0"/>
            </a:endParaRPr>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3756063" flipH="1">
            <a:off x="23560" y="6215909"/>
            <a:ext cx="740284" cy="569976"/>
          </a:xfrm>
          <a:prstGeom prst="rect">
            <a:avLst/>
          </a:prstGeom>
        </p:spPr>
      </p:pic>
      <p:pic>
        <p:nvPicPr>
          <p:cNvPr id="28" name="Picture 27"/>
          <p:cNvPicPr>
            <a:picLocks noChangeAspect="1"/>
          </p:cNvPicPr>
          <p:nvPr userDrawn="1"/>
        </p:nvPicPr>
        <p:blipFill>
          <a:blip r:embed="rId3">
            <a:alphaModFix amt="80000"/>
            <a:extLst>
              <a:ext uri="{28A0092B-C50C-407E-A947-70E740481C1C}">
                <a14:useLocalDpi xmlns:a14="http://schemas.microsoft.com/office/drawing/2010/main" val="0"/>
              </a:ext>
            </a:extLst>
          </a:blip>
          <a:stretch>
            <a:fillRect/>
          </a:stretch>
        </p:blipFill>
        <p:spPr>
          <a:xfrm flipH="1">
            <a:off x="11026587" y="3382252"/>
            <a:ext cx="1086833" cy="1076599"/>
          </a:xfrm>
          <a:prstGeom prst="rect">
            <a:avLst/>
          </a:prstGeom>
        </p:spPr>
      </p:pic>
      <p:pic>
        <p:nvPicPr>
          <p:cNvPr id="29" name="Picture 28"/>
          <p:cNvPicPr>
            <a:picLocks noChangeAspect="1"/>
          </p:cNvPicPr>
          <p:nvPr userDrawn="1"/>
        </p:nvPicPr>
        <p:blipFill>
          <a:blip r:embed="rId4">
            <a:alphaModFix amt="80000"/>
            <a:extLst>
              <a:ext uri="{28A0092B-C50C-407E-A947-70E740481C1C}">
                <a14:useLocalDpi xmlns:a14="http://schemas.microsoft.com/office/drawing/2010/main" val="0"/>
              </a:ext>
            </a:extLst>
          </a:blip>
          <a:stretch>
            <a:fillRect/>
          </a:stretch>
        </p:blipFill>
        <p:spPr>
          <a:xfrm rot="21300420" flipH="1">
            <a:off x="53262" y="3174707"/>
            <a:ext cx="1313993" cy="1281225"/>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 Top - Text Bottom (PINK)">
    <p:spTree>
      <p:nvGrpSpPr>
        <p:cNvPr id="1" name=""/>
        <p:cNvGrpSpPr/>
        <p:nvPr/>
      </p:nvGrpSpPr>
      <p:grpSpPr>
        <a:xfrm>
          <a:off x="0" y="0"/>
          <a:ext cx="0" cy="0"/>
          <a:chOff x="0" y="0"/>
          <a:chExt cx="0" cy="0"/>
        </a:xfrm>
      </p:grpSpPr>
      <p:sp>
        <p:nvSpPr>
          <p:cNvPr id="22"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12" name="Oval 11"/>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userDrawn="1"/>
        </p:nvSpPr>
        <p:spPr>
          <a:xfrm flipH="1">
            <a:off x="3787" y="2843368"/>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Arc 19"/>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4" name="Straight Connector 23"/>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7"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sp>
        <p:nvSpPr>
          <p:cNvPr id="17"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EMERGE </a:t>
            </a:r>
            <a:r>
              <a:rPr lang="en-US" altLang="ja-JP" sz="1100" b="0" baseline="0" dirty="0">
                <a:solidFill>
                  <a:schemeClr val="bg1"/>
                </a:solidFill>
                <a:latin typeface="Calibri" charset="0"/>
              </a:rPr>
              <a:t>empowering female entrepreneurs in engineering</a:t>
            </a:r>
            <a:endParaRPr kumimoji="1" lang="ja-JP" altLang="en-US" sz="1100" b="0" dirty="0">
              <a:solidFill>
                <a:schemeClr val="bg1"/>
              </a:solidFill>
              <a:latin typeface="Calibri" charset="0"/>
            </a:endParaRPr>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3756063" flipH="1">
            <a:off x="23560" y="6215909"/>
            <a:ext cx="740284" cy="569976"/>
          </a:xfrm>
          <a:prstGeom prst="rect">
            <a:avLst/>
          </a:prstGeom>
        </p:spPr>
      </p:pic>
      <p:pic>
        <p:nvPicPr>
          <p:cNvPr id="16" name="Picture 15"/>
          <p:cNvPicPr>
            <a:picLocks noChangeAspect="1"/>
          </p:cNvPicPr>
          <p:nvPr userDrawn="1"/>
        </p:nvPicPr>
        <p:blipFill>
          <a:blip r:embed="rId3">
            <a:alphaModFix amt="80000"/>
            <a:extLst>
              <a:ext uri="{28A0092B-C50C-407E-A947-70E740481C1C}">
                <a14:useLocalDpi xmlns:a14="http://schemas.microsoft.com/office/drawing/2010/main" val="0"/>
              </a:ext>
            </a:extLst>
          </a:blip>
          <a:stretch>
            <a:fillRect/>
          </a:stretch>
        </p:blipFill>
        <p:spPr>
          <a:xfrm rot="21300420" flipH="1">
            <a:off x="53261" y="3152958"/>
            <a:ext cx="1313993" cy="1281225"/>
          </a:xfrm>
          <a:prstGeom prst="rect">
            <a:avLst/>
          </a:prstGeom>
        </p:spPr>
      </p:pic>
      <p:pic>
        <p:nvPicPr>
          <p:cNvPr id="19" name="Picture 18"/>
          <p:cNvPicPr>
            <a:picLocks noChangeAspect="1"/>
          </p:cNvPicPr>
          <p:nvPr userDrawn="1"/>
        </p:nvPicPr>
        <p:blipFill>
          <a:blip r:embed="rId4">
            <a:alphaModFix amt="80000"/>
            <a:extLst>
              <a:ext uri="{28A0092B-C50C-407E-A947-70E740481C1C}">
                <a14:useLocalDpi xmlns:a14="http://schemas.microsoft.com/office/drawing/2010/main" val="0"/>
              </a:ext>
            </a:extLst>
          </a:blip>
          <a:stretch>
            <a:fillRect/>
          </a:stretch>
        </p:blipFill>
        <p:spPr>
          <a:xfrm flipH="1">
            <a:off x="10950261" y="3294529"/>
            <a:ext cx="1167434" cy="1163610"/>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Top - Text Bottom (TURQUOISE)">
    <p:spTree>
      <p:nvGrpSpPr>
        <p:cNvPr id="1" name=""/>
        <p:cNvGrpSpPr/>
        <p:nvPr/>
      </p:nvGrpSpPr>
      <p:grpSpPr>
        <a:xfrm>
          <a:off x="0" y="0"/>
          <a:ext cx="0" cy="0"/>
          <a:chOff x="0" y="0"/>
          <a:chExt cx="0" cy="0"/>
        </a:xfrm>
      </p:grpSpPr>
      <p:sp>
        <p:nvSpPr>
          <p:cNvPr id="57"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58" name="Oval 57"/>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userDrawn="1"/>
        </p:nvSpPr>
        <p:spPr>
          <a:xfrm flipH="1">
            <a:off x="3787" y="2819305"/>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10B1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4" name="Arc 63"/>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6" name="Straight Connector 65"/>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7"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16"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sp>
        <p:nvSpPr>
          <p:cNvPr id="13"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EMERGE </a:t>
            </a:r>
            <a:r>
              <a:rPr lang="en-US" altLang="ja-JP" sz="1100" b="0" baseline="0" dirty="0">
                <a:solidFill>
                  <a:schemeClr val="bg1"/>
                </a:solidFill>
                <a:latin typeface="Calibri" charset="0"/>
              </a:rPr>
              <a:t>empowering female entrepreneurs in engineering</a:t>
            </a:r>
            <a:endParaRPr kumimoji="1" lang="ja-JP" altLang="en-US" sz="1100" b="0" dirty="0">
              <a:solidFill>
                <a:schemeClr val="bg1"/>
              </a:solidFill>
              <a:latin typeface="Calibri" charset="0"/>
            </a:endParaRP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3756063" flipH="1">
            <a:off x="23560" y="6215909"/>
            <a:ext cx="740284" cy="569976"/>
          </a:xfrm>
          <a:prstGeom prst="rect">
            <a:avLst/>
          </a:prstGeom>
        </p:spPr>
      </p:pic>
      <p:pic>
        <p:nvPicPr>
          <p:cNvPr id="18" name="Picture 17"/>
          <p:cNvPicPr>
            <a:picLocks noChangeAspect="1"/>
          </p:cNvPicPr>
          <p:nvPr userDrawn="1"/>
        </p:nvPicPr>
        <p:blipFill>
          <a:blip r:embed="rId3">
            <a:alphaModFix amt="80000"/>
            <a:extLst>
              <a:ext uri="{28A0092B-C50C-407E-A947-70E740481C1C}">
                <a14:useLocalDpi xmlns:a14="http://schemas.microsoft.com/office/drawing/2010/main" val="0"/>
              </a:ext>
            </a:extLst>
          </a:blip>
          <a:stretch>
            <a:fillRect/>
          </a:stretch>
        </p:blipFill>
        <p:spPr>
          <a:xfrm flipH="1">
            <a:off x="11026587" y="3382252"/>
            <a:ext cx="1086833" cy="1076599"/>
          </a:xfrm>
          <a:prstGeom prst="rect">
            <a:avLst/>
          </a:prstGeom>
        </p:spPr>
      </p:pic>
      <p:pic>
        <p:nvPicPr>
          <p:cNvPr id="19" name="Picture 18"/>
          <p:cNvPicPr>
            <a:picLocks noChangeAspect="1"/>
          </p:cNvPicPr>
          <p:nvPr userDrawn="1"/>
        </p:nvPicPr>
        <p:blipFill>
          <a:blip r:embed="rId4">
            <a:alphaModFix amt="80000"/>
            <a:extLst>
              <a:ext uri="{28A0092B-C50C-407E-A947-70E740481C1C}">
                <a14:useLocalDpi xmlns:a14="http://schemas.microsoft.com/office/drawing/2010/main" val="0"/>
              </a:ext>
            </a:extLst>
          </a:blip>
          <a:stretch>
            <a:fillRect/>
          </a:stretch>
        </p:blipFill>
        <p:spPr>
          <a:xfrm flipH="1">
            <a:off x="-29652" y="3095929"/>
            <a:ext cx="1450169" cy="1445419"/>
          </a:xfrm>
          <a:prstGeom prst="rect">
            <a:avLst/>
          </a:prstGeom>
        </p:spPr>
      </p:pic>
    </p:spTree>
    <p:extLst>
      <p:ext uri="{BB962C8B-B14F-4D97-AF65-F5344CB8AC3E}">
        <p14:creationId xmlns:p14="http://schemas.microsoft.com/office/powerpoint/2010/main" val="16026807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Top - Text Bottom  (LIME)">
    <p:spTree>
      <p:nvGrpSpPr>
        <p:cNvPr id="1" name=""/>
        <p:cNvGrpSpPr/>
        <p:nvPr/>
      </p:nvGrpSpPr>
      <p:grpSpPr>
        <a:xfrm>
          <a:off x="0" y="0"/>
          <a:ext cx="0" cy="0"/>
          <a:chOff x="0" y="0"/>
          <a:chExt cx="0" cy="0"/>
        </a:xfrm>
      </p:grpSpPr>
      <p:sp>
        <p:nvSpPr>
          <p:cNvPr id="11"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12" name="Oval 11"/>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userDrawn="1"/>
        </p:nvSpPr>
        <p:spPr>
          <a:xfrm flipH="1">
            <a:off x="3787" y="2819305"/>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CEDA2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Arc 15"/>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 name="Straight Connector 17"/>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2"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sp>
        <p:nvSpPr>
          <p:cNvPr id="20"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EMERGE </a:t>
            </a:r>
            <a:r>
              <a:rPr lang="en-US" altLang="ja-JP" sz="1100" b="0" baseline="0" dirty="0">
                <a:solidFill>
                  <a:schemeClr val="bg1"/>
                </a:solidFill>
                <a:latin typeface="Calibri" charset="0"/>
              </a:rPr>
              <a:t>empowering female entrepreneurs in engineering</a:t>
            </a:r>
            <a:endParaRPr kumimoji="1" lang="ja-JP" altLang="en-US" sz="1100" b="0" dirty="0">
              <a:solidFill>
                <a:schemeClr val="bg1"/>
              </a:solidFill>
              <a:latin typeface="Calibri" charset="0"/>
            </a:endParaRPr>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3756063" flipH="1">
            <a:off x="23560" y="6215909"/>
            <a:ext cx="740284" cy="569976"/>
          </a:xfrm>
          <a:prstGeom prst="rect">
            <a:avLst/>
          </a:prstGeom>
        </p:spPr>
      </p:pic>
      <p:pic>
        <p:nvPicPr>
          <p:cNvPr id="24" name="Picture 23"/>
          <p:cNvPicPr>
            <a:picLocks noChangeAspect="1"/>
          </p:cNvPicPr>
          <p:nvPr userDrawn="1"/>
        </p:nvPicPr>
        <p:blipFill>
          <a:blip r:embed="rId3">
            <a:alphaModFix amt="80000"/>
            <a:extLst>
              <a:ext uri="{28A0092B-C50C-407E-A947-70E740481C1C}">
                <a14:useLocalDpi xmlns:a14="http://schemas.microsoft.com/office/drawing/2010/main" val="0"/>
              </a:ext>
            </a:extLst>
          </a:blip>
          <a:stretch>
            <a:fillRect/>
          </a:stretch>
        </p:blipFill>
        <p:spPr>
          <a:xfrm rot="21300420" flipH="1">
            <a:off x="53261" y="3152958"/>
            <a:ext cx="1313993" cy="1281225"/>
          </a:xfrm>
          <a:prstGeom prst="rect">
            <a:avLst/>
          </a:prstGeom>
        </p:spPr>
      </p:pic>
      <p:pic>
        <p:nvPicPr>
          <p:cNvPr id="25" name="Picture 24"/>
          <p:cNvPicPr>
            <a:picLocks noChangeAspect="1"/>
          </p:cNvPicPr>
          <p:nvPr userDrawn="1"/>
        </p:nvPicPr>
        <p:blipFill>
          <a:blip r:embed="rId4">
            <a:alphaModFix amt="80000"/>
            <a:extLst>
              <a:ext uri="{28A0092B-C50C-407E-A947-70E740481C1C}">
                <a14:useLocalDpi xmlns:a14="http://schemas.microsoft.com/office/drawing/2010/main" val="0"/>
              </a:ext>
            </a:extLst>
          </a:blip>
          <a:stretch>
            <a:fillRect/>
          </a:stretch>
        </p:blipFill>
        <p:spPr>
          <a:xfrm flipH="1">
            <a:off x="11026587" y="3382252"/>
            <a:ext cx="1086833" cy="1076599"/>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Divider slide (NAVY)">
    <p:spTree>
      <p:nvGrpSpPr>
        <p:cNvPr id="1" name=""/>
        <p:cNvGrpSpPr/>
        <p:nvPr/>
      </p:nvGrpSpPr>
      <p:grpSpPr>
        <a:xfrm>
          <a:off x="0" y="0"/>
          <a:ext cx="0" cy="0"/>
          <a:chOff x="0" y="0"/>
          <a:chExt cx="0" cy="0"/>
        </a:xfrm>
      </p:grpSpPr>
      <p:sp>
        <p:nvSpPr>
          <p:cNvPr id="34" name="Freeform 33"/>
          <p:cNvSpPr/>
          <p:nvPr userDrawn="1"/>
        </p:nvSpPr>
        <p:spPr>
          <a:xfrm>
            <a:off x="0" y="0"/>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74F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sp>
        <p:nvSpPr>
          <p:cNvPr id="33" name="Arc 32"/>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pic>
        <p:nvPicPr>
          <p:cNvPr id="17" name="Picture 16"/>
          <p:cNvPicPr>
            <a:picLocks noChangeAspect="1"/>
          </p:cNvPicPr>
          <p:nvPr userDrawn="1"/>
        </p:nvPicPr>
        <p:blipFill rotWithShape="1">
          <a:blip r:embed="rId3">
            <a:alphaModFix/>
            <a:extLst>
              <a:ext uri="{28A0092B-C50C-407E-A947-70E740481C1C}">
                <a14:useLocalDpi xmlns:a14="http://schemas.microsoft.com/office/drawing/2010/main" val="0"/>
              </a:ext>
            </a:extLst>
          </a:blip>
          <a:srcRect t="29937"/>
          <a:stretch/>
        </p:blipFill>
        <p:spPr>
          <a:xfrm>
            <a:off x="5666635" y="-8419"/>
            <a:ext cx="3150740" cy="2200290"/>
          </a:xfrm>
          <a:prstGeom prst="rect">
            <a:avLst/>
          </a:prstGeom>
        </p:spPr>
      </p:pic>
      <p:pic>
        <p:nvPicPr>
          <p:cNvPr id="19" name="Picture 18"/>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7845847" y="2330561"/>
            <a:ext cx="971528" cy="962379"/>
          </a:xfrm>
          <a:prstGeom prst="rect">
            <a:avLst/>
          </a:prstGeom>
        </p:spPr>
      </p:pic>
      <p:pic>
        <p:nvPicPr>
          <p:cNvPr id="20" name="Picture 19"/>
          <p:cNvPicPr>
            <a:picLocks noChangeAspect="1"/>
          </p:cNvPicPr>
          <p:nvPr userDrawn="1"/>
        </p:nvPicPr>
        <p:blipFill>
          <a:blip r:embed="rId5">
            <a:alphaModFix/>
            <a:extLst>
              <a:ext uri="{28A0092B-C50C-407E-A947-70E740481C1C}">
                <a14:useLocalDpi xmlns:a14="http://schemas.microsoft.com/office/drawing/2010/main" val="0"/>
              </a:ext>
            </a:extLst>
          </a:blip>
          <a:stretch>
            <a:fillRect/>
          </a:stretch>
        </p:blipFill>
        <p:spPr>
          <a:xfrm>
            <a:off x="6284618" y="5671849"/>
            <a:ext cx="1045533" cy="1019460"/>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Divider slide (PINK)">
    <p:spTree>
      <p:nvGrpSpPr>
        <p:cNvPr id="1" name=""/>
        <p:cNvGrpSpPr/>
        <p:nvPr/>
      </p:nvGrpSpPr>
      <p:grpSpPr>
        <a:xfrm>
          <a:off x="0" y="0"/>
          <a:ext cx="0" cy="0"/>
          <a:chOff x="0" y="0"/>
          <a:chExt cx="0" cy="0"/>
        </a:xfrm>
      </p:grpSpPr>
      <p:sp>
        <p:nvSpPr>
          <p:cNvPr id="34" name="Freeform 33"/>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sp>
        <p:nvSpPr>
          <p:cNvPr id="33" name="Arc 32"/>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pic>
        <p:nvPicPr>
          <p:cNvPr id="11" name="Picture 10"/>
          <p:cNvPicPr>
            <a:picLocks noChangeAspect="1"/>
          </p:cNvPicPr>
          <p:nvPr userDrawn="1"/>
        </p:nvPicPr>
        <p:blipFill rotWithShape="1">
          <a:blip r:embed="rId3">
            <a:alphaModFix/>
            <a:extLst>
              <a:ext uri="{28A0092B-C50C-407E-A947-70E740481C1C}">
                <a14:useLocalDpi xmlns:a14="http://schemas.microsoft.com/office/drawing/2010/main" val="0"/>
              </a:ext>
            </a:extLst>
          </a:blip>
          <a:srcRect t="29937"/>
          <a:stretch/>
        </p:blipFill>
        <p:spPr>
          <a:xfrm>
            <a:off x="5666635" y="-8419"/>
            <a:ext cx="3150740" cy="2200290"/>
          </a:xfrm>
          <a:prstGeom prst="rect">
            <a:avLst/>
          </a:prstGeom>
        </p:spPr>
      </p:pic>
      <p:pic>
        <p:nvPicPr>
          <p:cNvPr id="12" name="Picture 11"/>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7845847" y="2330561"/>
            <a:ext cx="971528" cy="962379"/>
          </a:xfrm>
          <a:prstGeom prst="rect">
            <a:avLst/>
          </a:prstGeom>
        </p:spPr>
      </p:pic>
      <p:pic>
        <p:nvPicPr>
          <p:cNvPr id="14" name="Picture 13"/>
          <p:cNvPicPr>
            <a:picLocks noChangeAspect="1"/>
          </p:cNvPicPr>
          <p:nvPr userDrawn="1"/>
        </p:nvPicPr>
        <p:blipFill>
          <a:blip r:embed="rId5">
            <a:alphaModFix/>
            <a:extLst>
              <a:ext uri="{28A0092B-C50C-407E-A947-70E740481C1C}">
                <a14:useLocalDpi xmlns:a14="http://schemas.microsoft.com/office/drawing/2010/main" val="0"/>
              </a:ext>
            </a:extLst>
          </a:blip>
          <a:stretch>
            <a:fillRect/>
          </a:stretch>
        </p:blipFill>
        <p:spPr>
          <a:xfrm>
            <a:off x="6284618" y="5671849"/>
            <a:ext cx="1045533" cy="1019460"/>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Divider slide (TURQUOISE)">
    <p:spTree>
      <p:nvGrpSpPr>
        <p:cNvPr id="1" name=""/>
        <p:cNvGrpSpPr/>
        <p:nvPr/>
      </p:nvGrpSpPr>
      <p:grpSpPr>
        <a:xfrm>
          <a:off x="0" y="0"/>
          <a:ext cx="0" cy="0"/>
          <a:chOff x="0" y="0"/>
          <a:chExt cx="0" cy="0"/>
        </a:xfrm>
      </p:grpSpPr>
      <p:sp>
        <p:nvSpPr>
          <p:cNvPr id="33" name="Freeform 32"/>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0B1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sp>
        <p:nvSpPr>
          <p:cNvPr id="36" name="Arc 35"/>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pic>
        <p:nvPicPr>
          <p:cNvPr id="14" name="Picture 13"/>
          <p:cNvPicPr>
            <a:picLocks noChangeAspect="1"/>
          </p:cNvPicPr>
          <p:nvPr userDrawn="1"/>
        </p:nvPicPr>
        <p:blipFill rotWithShape="1">
          <a:blip r:embed="rId3">
            <a:alphaModFix/>
            <a:extLst>
              <a:ext uri="{28A0092B-C50C-407E-A947-70E740481C1C}">
                <a14:useLocalDpi xmlns:a14="http://schemas.microsoft.com/office/drawing/2010/main" val="0"/>
              </a:ext>
            </a:extLst>
          </a:blip>
          <a:srcRect t="29937"/>
          <a:stretch/>
        </p:blipFill>
        <p:spPr>
          <a:xfrm>
            <a:off x="5666635" y="-8419"/>
            <a:ext cx="3150740" cy="2200290"/>
          </a:xfrm>
          <a:prstGeom prst="rect">
            <a:avLst/>
          </a:prstGeom>
        </p:spPr>
      </p:pic>
      <p:pic>
        <p:nvPicPr>
          <p:cNvPr id="15" name="Picture 14"/>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6311624" y="5825975"/>
            <a:ext cx="971528" cy="962379"/>
          </a:xfrm>
          <a:prstGeom prst="rect">
            <a:avLst/>
          </a:prstGeom>
        </p:spPr>
      </p:pic>
      <p:pic>
        <p:nvPicPr>
          <p:cNvPr id="18" name="Picture 17"/>
          <p:cNvPicPr>
            <a:picLocks noChangeAspect="1"/>
          </p:cNvPicPr>
          <p:nvPr userDrawn="1"/>
        </p:nvPicPr>
        <p:blipFill>
          <a:blip r:embed="rId5">
            <a:alphaModFix/>
            <a:extLst>
              <a:ext uri="{28A0092B-C50C-407E-A947-70E740481C1C}">
                <a14:useLocalDpi xmlns:a14="http://schemas.microsoft.com/office/drawing/2010/main" val="0"/>
              </a:ext>
            </a:extLst>
          </a:blip>
          <a:stretch>
            <a:fillRect/>
          </a:stretch>
        </p:blipFill>
        <p:spPr>
          <a:xfrm>
            <a:off x="7920919" y="2330561"/>
            <a:ext cx="933458" cy="910180"/>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Divider slide (LIME)">
    <p:spTree>
      <p:nvGrpSpPr>
        <p:cNvPr id="1" name=""/>
        <p:cNvGrpSpPr/>
        <p:nvPr/>
      </p:nvGrpSpPr>
      <p:grpSpPr>
        <a:xfrm>
          <a:off x="0" y="0"/>
          <a:ext cx="0" cy="0"/>
          <a:chOff x="0" y="0"/>
          <a:chExt cx="0" cy="0"/>
        </a:xfrm>
      </p:grpSpPr>
      <p:sp>
        <p:nvSpPr>
          <p:cNvPr id="11" name="Freeform 10"/>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CEDA2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sp>
        <p:nvSpPr>
          <p:cNvPr id="15" name="Arc 14"/>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pic>
        <p:nvPicPr>
          <p:cNvPr id="20" name="Picture 19"/>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6284618" y="5671849"/>
            <a:ext cx="1045533" cy="1019460"/>
          </a:xfrm>
          <a:prstGeom prst="rect">
            <a:avLst/>
          </a:prstGeom>
        </p:spPr>
      </p:pic>
      <p:pic>
        <p:nvPicPr>
          <p:cNvPr id="25" name="Picture 24"/>
          <p:cNvPicPr>
            <a:picLocks noChangeAspect="1"/>
          </p:cNvPicPr>
          <p:nvPr userDrawn="1"/>
        </p:nvPicPr>
        <p:blipFill rotWithShape="1">
          <a:blip r:embed="rId4">
            <a:alphaModFix/>
            <a:extLst>
              <a:ext uri="{28A0092B-C50C-407E-A947-70E740481C1C}">
                <a14:useLocalDpi xmlns:a14="http://schemas.microsoft.com/office/drawing/2010/main" val="0"/>
              </a:ext>
            </a:extLst>
          </a:blip>
          <a:srcRect t="15809"/>
          <a:stretch/>
        </p:blipFill>
        <p:spPr>
          <a:xfrm>
            <a:off x="6370850" y="0"/>
            <a:ext cx="2446525" cy="2040365"/>
          </a:xfrm>
          <a:prstGeom prst="rect">
            <a:avLst/>
          </a:prstGeom>
        </p:spPr>
      </p:pic>
      <p:pic>
        <p:nvPicPr>
          <p:cNvPr id="27" name="Picture 26"/>
          <p:cNvPicPr>
            <a:picLocks noChangeAspect="1"/>
          </p:cNvPicPr>
          <p:nvPr userDrawn="1"/>
        </p:nvPicPr>
        <p:blipFill rotWithShape="1">
          <a:blip r:embed="rId5">
            <a:alphaModFix/>
            <a:extLst>
              <a:ext uri="{28A0092B-C50C-407E-A947-70E740481C1C}">
                <a14:useLocalDpi xmlns:a14="http://schemas.microsoft.com/office/drawing/2010/main" val="0"/>
              </a:ext>
            </a:extLst>
          </a:blip>
          <a:srcRect t="4246" r="6150" b="6691"/>
          <a:stretch/>
        </p:blipFill>
        <p:spPr>
          <a:xfrm>
            <a:off x="7895914" y="2475120"/>
            <a:ext cx="921461" cy="87160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MERGE - ICONS">
    <p:spTree>
      <p:nvGrpSpPr>
        <p:cNvPr id="1" name=""/>
        <p:cNvGrpSpPr/>
        <p:nvPr/>
      </p:nvGrpSpPr>
      <p:grpSpPr>
        <a:xfrm>
          <a:off x="0" y="0"/>
          <a:ext cx="0" cy="0"/>
          <a:chOff x="0" y="0"/>
          <a:chExt cx="0" cy="0"/>
        </a:xfrm>
      </p:grpSpPr>
      <p:sp>
        <p:nvSpPr>
          <p:cNvPr id="22" name="Rectangle 21"/>
          <p:cNvSpPr/>
          <p:nvPr userDrawn="1"/>
        </p:nvSpPr>
        <p:spPr>
          <a:xfrm>
            <a:off x="0" y="-1"/>
            <a:ext cx="12192000" cy="6858001"/>
          </a:xfrm>
          <a:prstGeom prst="rect">
            <a:avLst/>
          </a:prstGeom>
          <a:solidFill>
            <a:srgbClr val="CED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userDrawn="1"/>
        </p:nvSpPr>
        <p:spPr>
          <a:xfrm>
            <a:off x="586901" y="491138"/>
            <a:ext cx="3740169" cy="4893647"/>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EMERGE </a:t>
            </a: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Change line colour, width and style.</a:t>
            </a:r>
            <a:r>
              <a:rPr lang="en-IE" sz="2400" i="1" baseline="0" dirty="0">
                <a:solidFill>
                  <a:schemeClr val="bg1"/>
                </a:solidFill>
                <a:latin typeface="+mn-lt"/>
                <a:ea typeface="Quattrocento Sans"/>
                <a:cs typeface="Quattrocento Sans"/>
                <a:sym typeface="Quattrocento Sans"/>
              </a:rPr>
              <a:t> </a:t>
            </a:r>
          </a:p>
          <a:p>
            <a:pPr marL="0" lvl="0" indent="0" algn="l" rtl="0">
              <a:spcBef>
                <a:spcPts val="0"/>
              </a:spcBef>
              <a:spcAft>
                <a:spcPts val="0"/>
              </a:spcAft>
              <a:buClr>
                <a:schemeClr val="dk1"/>
              </a:buClr>
              <a:buSzPts val="1100"/>
              <a:buFont typeface="Arial"/>
              <a:buNone/>
            </a:pPr>
            <a:endParaRPr lang="en" sz="3600" dirty="0">
              <a:solidFill>
                <a:schemeClr val="bg1"/>
              </a:solidFill>
              <a:latin typeface="+mn-lt"/>
              <a:ea typeface="Quattrocento Sans"/>
              <a:cs typeface="Quattrocento Sans"/>
              <a:sym typeface="Quattrocento Sans"/>
            </a:endParaRPr>
          </a:p>
          <a:p>
            <a:pPr marL="0" lvl="0" indent="0" algn="l" rtl="0">
              <a:spcBef>
                <a:spcPts val="0"/>
              </a:spcBef>
              <a:spcAft>
                <a:spcPts val="0"/>
              </a:spcAft>
              <a:buFont typeface="Arial" charset="0"/>
              <a:buNone/>
            </a:pPr>
            <a:r>
              <a:rPr lang="en" sz="2400" dirty="0">
                <a:solidFill>
                  <a:schemeClr val="bg1"/>
                </a:solidFill>
                <a:latin typeface="+mn-lt"/>
                <a:ea typeface="Quattrocento Sans"/>
                <a:cs typeface="Quattrocento Sans"/>
                <a:sym typeface="Quattrocento Sans"/>
              </a:rPr>
              <a:t>Isn’t that nice? :)</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NAVY ICON CIRCLE - with text">
    <p:spTree>
      <p:nvGrpSpPr>
        <p:cNvPr id="1" name=""/>
        <p:cNvGrpSpPr/>
        <p:nvPr/>
      </p:nvGrpSpPr>
      <p:grpSpPr>
        <a:xfrm>
          <a:off x="0" y="0"/>
          <a:ext cx="0" cy="0"/>
          <a:chOff x="0" y="0"/>
          <a:chExt cx="0" cy="0"/>
        </a:xfrm>
      </p:grpSpPr>
      <p:sp>
        <p:nvSpPr>
          <p:cNvPr id="32"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174F72"/>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 name="Straight Connector 2"/>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5"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174F72"/>
                </a:solidFill>
                <a:latin typeface="+mn-lt"/>
              </a:defRPr>
            </a:lvl1pPr>
          </a:lstStyle>
          <a:p>
            <a:pPr lvl="0"/>
            <a:r>
              <a:rPr lang="en-US" dirty="0"/>
              <a:t>TITLE</a:t>
            </a:r>
          </a:p>
        </p:txBody>
      </p:sp>
      <p:sp>
        <p:nvSpPr>
          <p:cNvPr id="10"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sp>
        <p:nvSpPr>
          <p:cNvPr id="12" name="Oval 11"/>
          <p:cNvSpPr/>
          <p:nvPr userDrawn="1"/>
        </p:nvSpPr>
        <p:spPr>
          <a:xfrm>
            <a:off x="970490" y="635000"/>
            <a:ext cx="1010710" cy="1010710"/>
          </a:xfrm>
          <a:prstGeom prst="ellipse">
            <a:avLst/>
          </a:prstGeom>
          <a:solidFill>
            <a:srgbClr val="174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EEN ICON CIRCLE - with text">
    <p:spTree>
      <p:nvGrpSpPr>
        <p:cNvPr id="1" name=""/>
        <p:cNvGrpSpPr/>
        <p:nvPr/>
      </p:nvGrpSpPr>
      <p:grpSpPr>
        <a:xfrm>
          <a:off x="0" y="0"/>
          <a:ext cx="0" cy="0"/>
          <a:chOff x="0" y="0"/>
          <a:chExt cx="0" cy="0"/>
        </a:xfrm>
      </p:grpSpPr>
      <p:sp>
        <p:nvSpPr>
          <p:cNvPr id="16"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E63275"/>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7" name="Straight Connector 16"/>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9"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E63275"/>
                </a:solidFill>
                <a:latin typeface="+mn-lt"/>
              </a:defRPr>
            </a:lvl1pPr>
          </a:lstStyle>
          <a:p>
            <a:pPr lvl="0"/>
            <a:r>
              <a:rPr lang="en-US" dirty="0"/>
              <a:t>TITLE</a:t>
            </a:r>
          </a:p>
        </p:txBody>
      </p:sp>
      <p:sp>
        <p:nvSpPr>
          <p:cNvPr id="10" name="Oval 9"/>
          <p:cNvSpPr/>
          <p:nvPr userDrawn="1"/>
        </p:nvSpPr>
        <p:spPr>
          <a:xfrm>
            <a:off x="970490" y="635000"/>
            <a:ext cx="1010710" cy="1010710"/>
          </a:xfrm>
          <a:prstGeom prst="ellipse">
            <a:avLst/>
          </a:pr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テキスト プレースホルダー 36">
            <a:extLst>
              <a:ext uri="{FF2B5EF4-FFF2-40B4-BE49-F238E27FC236}">
                <a16:creationId xmlns:a16="http://schemas.microsoft.com/office/drawing/2014/main" id="{6891BDF3-DA1A-7243-9207-3E5C1BA21972}"/>
              </a:ext>
            </a:extLst>
          </p:cNvPr>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2" name="Picture 11">
            <a:extLst>
              <a:ext uri="{FF2B5EF4-FFF2-40B4-BE49-F238E27FC236}">
                <a16:creationId xmlns:a16="http://schemas.microsoft.com/office/drawing/2014/main" id="{05074226-DE10-B54B-8D12-03830EC163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URQUOISE ICON CIRCLE - with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10B1A2"/>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1"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10B1A2"/>
                </a:solidFill>
                <a:latin typeface="+mn-lt"/>
              </a:defRPr>
            </a:lvl1pPr>
          </a:lstStyle>
          <a:p>
            <a:pPr lvl="0"/>
            <a:r>
              <a:rPr lang="en-US" dirty="0"/>
              <a:t>TITLE</a:t>
            </a:r>
          </a:p>
        </p:txBody>
      </p:sp>
      <p:sp>
        <p:nvSpPr>
          <p:cNvPr id="10" name="Oval 9"/>
          <p:cNvSpPr/>
          <p:nvPr userDrawn="1"/>
        </p:nvSpPr>
        <p:spPr>
          <a:xfrm>
            <a:off x="970490" y="635000"/>
            <a:ext cx="1010710" cy="1010710"/>
          </a:xfrm>
          <a:prstGeom prst="ellipse">
            <a:avLst/>
          </a:prstGeom>
          <a:solidFill>
            <a:srgbClr val="10B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テキスト プレースホルダー 36">
            <a:extLst>
              <a:ext uri="{FF2B5EF4-FFF2-40B4-BE49-F238E27FC236}">
                <a16:creationId xmlns:a16="http://schemas.microsoft.com/office/drawing/2014/main" id="{5645F5D3-22C5-554A-8DA3-4466DE33548A}"/>
              </a:ext>
            </a:extLst>
          </p:cNvPr>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2" name="Picture 11">
            <a:extLst>
              <a:ext uri="{FF2B5EF4-FFF2-40B4-BE49-F238E27FC236}">
                <a16:creationId xmlns:a16="http://schemas.microsoft.com/office/drawing/2014/main" id="{1D309FEB-99DF-D143-AACC-D695D0C8FF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IME ICON CIRCLE - with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CEDA29"/>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1"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CEDA29"/>
                </a:solidFill>
                <a:latin typeface="+mn-lt"/>
              </a:defRPr>
            </a:lvl1pPr>
          </a:lstStyle>
          <a:p>
            <a:pPr lvl="0"/>
            <a:r>
              <a:rPr lang="en-US" dirty="0"/>
              <a:t>TITLE</a:t>
            </a:r>
          </a:p>
        </p:txBody>
      </p:sp>
      <p:sp>
        <p:nvSpPr>
          <p:cNvPr id="10" name="Oval 9"/>
          <p:cNvSpPr/>
          <p:nvPr userDrawn="1"/>
        </p:nvSpPr>
        <p:spPr>
          <a:xfrm>
            <a:off x="970490" y="635000"/>
            <a:ext cx="1010710" cy="1010710"/>
          </a:xfrm>
          <a:prstGeom prst="ellipse">
            <a:avLst/>
          </a:prstGeom>
          <a:solidFill>
            <a:srgbClr val="CED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テキスト プレースホルダー 36">
            <a:extLst>
              <a:ext uri="{FF2B5EF4-FFF2-40B4-BE49-F238E27FC236}">
                <a16:creationId xmlns:a16="http://schemas.microsoft.com/office/drawing/2014/main" id="{FDE08594-2FC4-A945-BD9F-0E410A21E38C}"/>
              </a:ext>
            </a:extLst>
          </p:cNvPr>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2" name="Picture 11">
            <a:extLst>
              <a:ext uri="{FF2B5EF4-FFF2-40B4-BE49-F238E27FC236}">
                <a16:creationId xmlns:a16="http://schemas.microsoft.com/office/drawing/2014/main" id="{D548C730-A3DF-6F40-8CEB-60F138946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 ICON CIRCLE (PINK) - with photo &amp;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0" name="Straight Connector 19"/>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6"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27"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E63275"/>
                </a:solidFill>
                <a:latin typeface="+mn-lt"/>
              </a:defRPr>
            </a:lvl1pPr>
          </a:lstStyle>
          <a:p>
            <a:pPr lvl="0"/>
            <a:r>
              <a:rPr lang="en-US" dirty="0"/>
              <a:t>TITLE</a:t>
            </a:r>
          </a:p>
        </p:txBody>
      </p:sp>
      <p:sp>
        <p:nvSpPr>
          <p:cNvPr id="9"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sp>
        <p:nvSpPr>
          <p:cNvPr id="14" name="Oval 13"/>
          <p:cNvSpPr/>
          <p:nvPr userDrawn="1"/>
        </p:nvSpPr>
        <p:spPr>
          <a:xfrm>
            <a:off x="928811" y="1274475"/>
            <a:ext cx="1061075" cy="1067983"/>
          </a:xfrm>
          <a:prstGeom prst="ellipse">
            <a:avLst/>
          </a:pr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URQUOISE ICON CIRCLE - with photo &amp; text">
    <p:spTree>
      <p:nvGrpSpPr>
        <p:cNvPr id="1" name=""/>
        <p:cNvGrpSpPr/>
        <p:nvPr/>
      </p:nvGrpSpPr>
      <p:grpSpPr>
        <a:xfrm>
          <a:off x="0" y="0"/>
          <a:ext cx="0" cy="0"/>
          <a:chOff x="0" y="0"/>
          <a:chExt cx="0" cy="0"/>
        </a:xfrm>
      </p:grpSpPr>
      <p:sp>
        <p:nvSpPr>
          <p:cNvPr id="20"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1" name="Straight Connector 20"/>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9"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0"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10B1A2"/>
                </a:solidFill>
                <a:latin typeface="+mn-lt"/>
              </a:defRPr>
            </a:lvl1pPr>
          </a:lstStyle>
          <a:p>
            <a:pPr lvl="0"/>
            <a:r>
              <a:rPr lang="en-US" dirty="0"/>
              <a:t>TITLE</a:t>
            </a:r>
          </a:p>
        </p:txBody>
      </p:sp>
      <p:sp>
        <p:nvSpPr>
          <p:cNvPr id="9"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sp>
        <p:nvSpPr>
          <p:cNvPr id="14" name="Oval 13"/>
          <p:cNvSpPr/>
          <p:nvPr userDrawn="1"/>
        </p:nvSpPr>
        <p:spPr>
          <a:xfrm>
            <a:off x="928811" y="1274475"/>
            <a:ext cx="1061075" cy="1067983"/>
          </a:xfrm>
          <a:prstGeom prst="ellipse">
            <a:avLst/>
          </a:prstGeom>
          <a:solidFill>
            <a:srgbClr val="10B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IME ICON CIRCLE - with photo &amp; text">
    <p:spTree>
      <p:nvGrpSpPr>
        <p:cNvPr id="1" name=""/>
        <p:cNvGrpSpPr/>
        <p:nvPr/>
      </p:nvGrpSpPr>
      <p:grpSpPr>
        <a:xfrm>
          <a:off x="0" y="0"/>
          <a:ext cx="0" cy="0"/>
          <a:chOff x="0" y="0"/>
          <a:chExt cx="0" cy="0"/>
        </a:xfrm>
      </p:grpSpPr>
      <p:sp>
        <p:nvSpPr>
          <p:cNvPr id="27"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0" name="Straight Connector 29"/>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5"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6"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CEDA29"/>
                </a:solidFill>
                <a:latin typeface="+mn-lt"/>
              </a:defRPr>
            </a:lvl1pPr>
          </a:lstStyle>
          <a:p>
            <a:pPr lvl="0"/>
            <a:r>
              <a:rPr lang="en-US" dirty="0"/>
              <a:t>TITLE</a:t>
            </a:r>
          </a:p>
        </p:txBody>
      </p:sp>
      <p:sp>
        <p:nvSpPr>
          <p:cNvPr id="9"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sp>
        <p:nvSpPr>
          <p:cNvPr id="13" name="Oval 12"/>
          <p:cNvSpPr/>
          <p:nvPr userDrawn="1"/>
        </p:nvSpPr>
        <p:spPr>
          <a:xfrm>
            <a:off x="928811" y="1274475"/>
            <a:ext cx="1061075" cy="1067983"/>
          </a:xfrm>
          <a:prstGeom prst="ellipse">
            <a:avLst/>
          </a:prstGeom>
          <a:solidFill>
            <a:srgbClr val="CED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lain Quote Slide (PINK)">
    <p:spTree>
      <p:nvGrpSpPr>
        <p:cNvPr id="1" name=""/>
        <p:cNvGrpSpPr/>
        <p:nvPr/>
      </p:nvGrpSpPr>
      <p:grpSpPr>
        <a:xfrm>
          <a:off x="0" y="0"/>
          <a:ext cx="0" cy="0"/>
          <a:chOff x="0" y="0"/>
          <a:chExt cx="0" cy="0"/>
        </a:xfrm>
      </p:grpSpPr>
      <p:cxnSp>
        <p:nvCxnSpPr>
          <p:cNvPr id="3" name="Straight Connector 2"/>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4" name="Oval 13"/>
          <p:cNvSpPr/>
          <p:nvPr userDrawn="1"/>
        </p:nvSpPr>
        <p:spPr>
          <a:xfrm>
            <a:off x="5510784" y="855426"/>
            <a:ext cx="1196057" cy="1196057"/>
          </a:xfrm>
          <a:prstGeom prst="ellipse">
            <a:avLst/>
          </a:pr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30"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テキスト プレースホルダー 36"/>
          <p:cNvSpPr txBox="1">
            <a:spLocks/>
          </p:cNvSpPr>
          <p:nvPr userDrawn="1"/>
        </p:nvSpPr>
        <p:spPr bwMode="auto">
          <a:xfrm>
            <a:off x="399487" y="6129548"/>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433089" flipH="1">
            <a:off x="5757836" y="6390769"/>
            <a:ext cx="740284" cy="569976"/>
          </a:xfrm>
          <a:prstGeom prst="rect">
            <a:avLst/>
          </a:pr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lain Quote Slide (TURQUOISE)">
    <p:spTree>
      <p:nvGrpSpPr>
        <p:cNvPr id="1" name=""/>
        <p:cNvGrpSpPr/>
        <p:nvPr/>
      </p:nvGrpSpPr>
      <p:grpSpPr>
        <a:xfrm>
          <a:off x="0" y="0"/>
          <a:ext cx="0" cy="0"/>
          <a:chOff x="0" y="0"/>
          <a:chExt cx="0" cy="0"/>
        </a:xfrm>
      </p:grpSpPr>
      <p:cxnSp>
        <p:nvCxnSpPr>
          <p:cNvPr id="18" name="Straight Connector 17"/>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3" name="Oval 12"/>
          <p:cNvSpPr/>
          <p:nvPr userDrawn="1"/>
        </p:nvSpPr>
        <p:spPr>
          <a:xfrm>
            <a:off x="5510784" y="855426"/>
            <a:ext cx="1196057" cy="1196057"/>
          </a:xfrm>
          <a:prstGeom prst="ellipse">
            <a:avLst/>
          </a:prstGeom>
          <a:solidFill>
            <a:srgbClr val="10B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11" name="テキスト プレースホルダー 36"/>
          <p:cNvSpPr txBox="1">
            <a:spLocks/>
          </p:cNvSpPr>
          <p:nvPr userDrawn="1"/>
        </p:nvSpPr>
        <p:spPr bwMode="auto">
          <a:xfrm>
            <a:off x="399487" y="6129548"/>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433089" flipH="1">
            <a:off x="5757836" y="6390769"/>
            <a:ext cx="740284" cy="569976"/>
          </a:xfrm>
          <a:prstGeom prst="rect">
            <a:avLst/>
          </a:prstGeom>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lain Quote Slide (LIME)">
    <p:spTree>
      <p:nvGrpSpPr>
        <p:cNvPr id="1" name=""/>
        <p:cNvGrpSpPr/>
        <p:nvPr/>
      </p:nvGrpSpPr>
      <p:grpSpPr>
        <a:xfrm>
          <a:off x="0" y="0"/>
          <a:ext cx="0" cy="0"/>
          <a:chOff x="0" y="0"/>
          <a:chExt cx="0" cy="0"/>
        </a:xfrm>
      </p:grpSpPr>
      <p:cxnSp>
        <p:nvCxnSpPr>
          <p:cNvPr id="17" name="Straight Connector 16"/>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3" name="Oval 12"/>
          <p:cNvSpPr/>
          <p:nvPr userDrawn="1"/>
        </p:nvSpPr>
        <p:spPr>
          <a:xfrm>
            <a:off x="5510784" y="855426"/>
            <a:ext cx="1196057" cy="1196057"/>
          </a:xfrm>
          <a:prstGeom prst="ellipse">
            <a:avLst/>
          </a:prstGeom>
          <a:solidFill>
            <a:srgbClr val="CED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1"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10" name="テキスト プレースホルダー 36"/>
          <p:cNvSpPr txBox="1">
            <a:spLocks/>
          </p:cNvSpPr>
          <p:nvPr userDrawn="1"/>
        </p:nvSpPr>
        <p:spPr bwMode="auto">
          <a:xfrm>
            <a:off x="399487" y="6129548"/>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433089" flipH="1">
            <a:off x="5757836" y="6390769"/>
            <a:ext cx="740284" cy="569976"/>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Design 1">
    <p:spTree>
      <p:nvGrpSpPr>
        <p:cNvPr id="1" name=""/>
        <p:cNvGrpSpPr/>
        <p:nvPr/>
      </p:nvGrpSpPr>
      <p:grpSpPr>
        <a:xfrm>
          <a:off x="0" y="0"/>
          <a:ext cx="0" cy="0"/>
          <a:chOff x="0" y="0"/>
          <a:chExt cx="0" cy="0"/>
        </a:xfrm>
      </p:grpSpPr>
      <p:sp>
        <p:nvSpPr>
          <p:cNvPr id="15" name="Freeform 14"/>
          <p:cNvSpPr/>
          <p:nvPr userDrawn="1"/>
        </p:nvSpPr>
        <p:spPr>
          <a:xfrm>
            <a:off x="0" y="3043451"/>
            <a:ext cx="8001000" cy="3803332"/>
          </a:xfrm>
          <a:custGeom>
            <a:avLst/>
            <a:gdLst>
              <a:gd name="connsiteX0" fmla="*/ 2177650 w 7655712"/>
              <a:gd name="connsiteY0" fmla="*/ 0 h 4619192"/>
              <a:gd name="connsiteX1" fmla="*/ 7623432 w 7655712"/>
              <a:gd name="connsiteY1" fmla="*/ 4438441 h 4619192"/>
              <a:gd name="connsiteX2" fmla="*/ 7655712 w 7655712"/>
              <a:gd name="connsiteY2" fmla="*/ 4619192 h 4619192"/>
              <a:gd name="connsiteX3" fmla="*/ 0 w 7655712"/>
              <a:gd name="connsiteY3" fmla="*/ 4619192 h 4619192"/>
              <a:gd name="connsiteX4" fmla="*/ 0 w 7655712"/>
              <a:gd name="connsiteY4" fmla="*/ 443137 h 4619192"/>
              <a:gd name="connsiteX5" fmla="*/ 13947 w 7655712"/>
              <a:gd name="connsiteY5" fmla="*/ 436832 h 4619192"/>
              <a:gd name="connsiteX6" fmla="*/ 2177650 w 7655712"/>
              <a:gd name="connsiteY6" fmla="*/ 0 h 461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5712" h="4619192">
                <a:moveTo>
                  <a:pt x="2177650" y="0"/>
                </a:moveTo>
                <a:cubicBezTo>
                  <a:pt x="4863895" y="0"/>
                  <a:pt x="7105103" y="1905428"/>
                  <a:pt x="7623432" y="4438441"/>
                </a:cubicBezTo>
                <a:lnTo>
                  <a:pt x="7655712" y="4619192"/>
                </a:lnTo>
                <a:lnTo>
                  <a:pt x="0" y="4619192"/>
                </a:lnTo>
                <a:lnTo>
                  <a:pt x="0" y="443137"/>
                </a:lnTo>
                <a:lnTo>
                  <a:pt x="13947" y="436832"/>
                </a:lnTo>
                <a:cubicBezTo>
                  <a:pt x="678983" y="155545"/>
                  <a:pt x="1410152" y="0"/>
                  <a:pt x="2177650" y="0"/>
                </a:cubicBezTo>
                <a:close/>
              </a:path>
            </a:pathLst>
          </a:custGeom>
          <a:gradFill>
            <a:gsLst>
              <a:gs pos="11000">
                <a:srgbClr val="10B1A2"/>
              </a:gs>
              <a:gs pos="68000">
                <a:srgbClr val="174F7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Oval 32"/>
          <p:cNvSpPr/>
          <p:nvPr userDrawn="1"/>
        </p:nvSpPr>
        <p:spPr>
          <a:xfrm>
            <a:off x="5826406" y="928119"/>
            <a:ext cx="4970207" cy="4970207"/>
          </a:xfrm>
          <a:prstGeom prst="ellipse">
            <a:avLst/>
          </a:prstGeom>
          <a:no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icture Placeholder 7"/>
          <p:cNvSpPr>
            <a:spLocks noGrp="1"/>
          </p:cNvSpPr>
          <p:nvPr>
            <p:ph type="pic" sz="quarter" idx="10" hasCustomPrompt="1"/>
          </p:nvPr>
        </p:nvSpPr>
        <p:spPr>
          <a:xfrm>
            <a:off x="5819671" y="-789158"/>
            <a:ext cx="6749004" cy="6749004"/>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17" name="Text Placeholder 23"/>
          <p:cNvSpPr>
            <a:spLocks noGrp="1"/>
          </p:cNvSpPr>
          <p:nvPr>
            <p:ph type="body" sz="quarter" idx="12" hasCustomPrompt="1"/>
          </p:nvPr>
        </p:nvSpPr>
        <p:spPr>
          <a:xfrm>
            <a:off x="323510" y="3811560"/>
            <a:ext cx="4654134" cy="1806803"/>
          </a:xfrm>
        </p:spPr>
        <p:txBody>
          <a:bodyPr>
            <a:normAutofit/>
          </a:bodyPr>
          <a:lstStyle>
            <a:lvl1pPr marL="0" indent="0" algn="l">
              <a:lnSpc>
                <a:spcPts val="4000"/>
              </a:lnSpc>
              <a:buNone/>
              <a:defRPr sz="3600" b="0" baseline="0">
                <a:solidFill>
                  <a:schemeClr val="bg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5214" y="428605"/>
            <a:ext cx="4722540" cy="1797044"/>
          </a:xfrm>
          <a:prstGeom prst="rect">
            <a:avLst/>
          </a:prstGeom>
        </p:spPr>
      </p:pic>
      <p:pic>
        <p:nvPicPr>
          <p:cNvPr id="21" name="Picture 20"/>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11251277" y="4746548"/>
            <a:ext cx="690436" cy="673218"/>
          </a:xfrm>
          <a:prstGeom prst="rect">
            <a:avLst/>
          </a:prstGeom>
        </p:spPr>
      </p:pic>
      <p:pic>
        <p:nvPicPr>
          <p:cNvPr id="22" name="Picture 21"/>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6539169" y="5015718"/>
            <a:ext cx="1363247" cy="1350410"/>
          </a:xfrm>
          <a:prstGeom prst="rect">
            <a:avLst/>
          </a:prstGeom>
        </p:spPr>
      </p:pic>
      <p:pic>
        <p:nvPicPr>
          <p:cNvPr id="24" name="Picture 23"/>
          <p:cNvPicPr>
            <a:picLocks noChangeAspect="1"/>
          </p:cNvPicPr>
          <p:nvPr userDrawn="1"/>
        </p:nvPicPr>
        <p:blipFill>
          <a:blip r:embed="rId5">
            <a:alphaModFix/>
            <a:extLst>
              <a:ext uri="{28A0092B-C50C-407E-A947-70E740481C1C}">
                <a14:useLocalDpi xmlns:a14="http://schemas.microsoft.com/office/drawing/2010/main" val="0"/>
              </a:ext>
            </a:extLst>
          </a:blip>
          <a:stretch>
            <a:fillRect/>
          </a:stretch>
        </p:blipFill>
        <p:spPr>
          <a:xfrm>
            <a:off x="4680028" y="2183126"/>
            <a:ext cx="2227993" cy="2220696"/>
          </a:xfrm>
          <a:prstGeom prst="rect">
            <a:avLst/>
          </a:prstGeom>
        </p:spPr>
      </p:pic>
      <p:pic>
        <p:nvPicPr>
          <p:cNvPr id="14" name="Picture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001000" y="6033246"/>
            <a:ext cx="3991439" cy="561609"/>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slide (NAVY)">
    <p:spTree>
      <p:nvGrpSpPr>
        <p:cNvPr id="1" name=""/>
        <p:cNvGrpSpPr/>
        <p:nvPr/>
      </p:nvGrpSpPr>
      <p:grpSpPr>
        <a:xfrm>
          <a:off x="0" y="0"/>
          <a:ext cx="0" cy="0"/>
          <a:chOff x="0" y="0"/>
          <a:chExt cx="0" cy="0"/>
        </a:xfrm>
      </p:grpSpPr>
      <p:sp>
        <p:nvSpPr>
          <p:cNvPr id="28" name="Arc 27"/>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74F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5"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6"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2"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pic>
        <p:nvPicPr>
          <p:cNvPr id="16" name="Picture 15"/>
          <p:cNvPicPr>
            <a:picLocks noChangeAspect="1"/>
          </p:cNvPicPr>
          <p:nvPr userDrawn="1"/>
        </p:nvPicPr>
        <p:blipFill rotWithShape="1">
          <a:blip r:embed="rId3">
            <a:alphaModFix/>
            <a:extLst>
              <a:ext uri="{28A0092B-C50C-407E-A947-70E740481C1C}">
                <a14:useLocalDpi xmlns:a14="http://schemas.microsoft.com/office/drawing/2010/main" val="0"/>
              </a:ext>
            </a:extLst>
          </a:blip>
          <a:srcRect t="29937"/>
          <a:stretch/>
        </p:blipFill>
        <p:spPr>
          <a:xfrm>
            <a:off x="5666635" y="-8419"/>
            <a:ext cx="3150740" cy="2200290"/>
          </a:xfrm>
          <a:prstGeom prst="rect">
            <a:avLst/>
          </a:prstGeom>
        </p:spPr>
      </p:pic>
      <p:pic>
        <p:nvPicPr>
          <p:cNvPr id="17" name="Picture 16"/>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7845847" y="2330561"/>
            <a:ext cx="971528" cy="962379"/>
          </a:xfrm>
          <a:prstGeom prst="rect">
            <a:avLst/>
          </a:prstGeom>
        </p:spPr>
      </p:pic>
      <p:pic>
        <p:nvPicPr>
          <p:cNvPr id="18" name="Picture 17"/>
          <p:cNvPicPr>
            <a:picLocks noChangeAspect="1"/>
          </p:cNvPicPr>
          <p:nvPr userDrawn="1"/>
        </p:nvPicPr>
        <p:blipFill>
          <a:blip r:embed="rId5">
            <a:alphaModFix/>
            <a:extLst>
              <a:ext uri="{28A0092B-C50C-407E-A947-70E740481C1C}">
                <a14:useLocalDpi xmlns:a14="http://schemas.microsoft.com/office/drawing/2010/main" val="0"/>
              </a:ext>
            </a:extLst>
          </a:blip>
          <a:stretch>
            <a:fillRect/>
          </a:stretch>
        </p:blipFill>
        <p:spPr>
          <a:xfrm>
            <a:off x="6284618" y="5671849"/>
            <a:ext cx="1045533" cy="1019460"/>
          </a:xfrm>
          <a:prstGeom prst="rect">
            <a:avLst/>
          </a:prstGeom>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slide (PINK)">
    <p:spTree>
      <p:nvGrpSpPr>
        <p:cNvPr id="1" name=""/>
        <p:cNvGrpSpPr/>
        <p:nvPr/>
      </p:nvGrpSpPr>
      <p:grpSpPr>
        <a:xfrm>
          <a:off x="0" y="0"/>
          <a:ext cx="0" cy="0"/>
          <a:chOff x="0" y="0"/>
          <a:chExt cx="0" cy="0"/>
        </a:xfrm>
      </p:grpSpPr>
      <p:sp>
        <p:nvSpPr>
          <p:cNvPr id="27" name="Arc 26"/>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3"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4"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2"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pic>
        <p:nvPicPr>
          <p:cNvPr id="16" name="Picture 15"/>
          <p:cNvPicPr>
            <a:picLocks noChangeAspect="1"/>
          </p:cNvPicPr>
          <p:nvPr userDrawn="1"/>
        </p:nvPicPr>
        <p:blipFill rotWithShape="1">
          <a:blip r:embed="rId3">
            <a:alphaModFix/>
            <a:extLst>
              <a:ext uri="{28A0092B-C50C-407E-A947-70E740481C1C}">
                <a14:useLocalDpi xmlns:a14="http://schemas.microsoft.com/office/drawing/2010/main" val="0"/>
              </a:ext>
            </a:extLst>
          </a:blip>
          <a:srcRect t="29937"/>
          <a:stretch/>
        </p:blipFill>
        <p:spPr>
          <a:xfrm>
            <a:off x="5666635" y="-8419"/>
            <a:ext cx="3150740" cy="2200290"/>
          </a:xfrm>
          <a:prstGeom prst="rect">
            <a:avLst/>
          </a:prstGeom>
        </p:spPr>
      </p:pic>
      <p:pic>
        <p:nvPicPr>
          <p:cNvPr id="17" name="Picture 16"/>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7845847" y="2330561"/>
            <a:ext cx="971528" cy="962379"/>
          </a:xfrm>
          <a:prstGeom prst="rect">
            <a:avLst/>
          </a:prstGeom>
        </p:spPr>
      </p:pic>
      <p:pic>
        <p:nvPicPr>
          <p:cNvPr id="18" name="Picture 17"/>
          <p:cNvPicPr>
            <a:picLocks noChangeAspect="1"/>
          </p:cNvPicPr>
          <p:nvPr userDrawn="1"/>
        </p:nvPicPr>
        <p:blipFill>
          <a:blip r:embed="rId5">
            <a:alphaModFix/>
            <a:extLst>
              <a:ext uri="{28A0092B-C50C-407E-A947-70E740481C1C}">
                <a14:useLocalDpi xmlns:a14="http://schemas.microsoft.com/office/drawing/2010/main" val="0"/>
              </a:ext>
            </a:extLst>
          </a:blip>
          <a:stretch>
            <a:fillRect/>
          </a:stretch>
        </p:blipFill>
        <p:spPr>
          <a:xfrm>
            <a:off x="6284618" y="5671849"/>
            <a:ext cx="1045533" cy="1019460"/>
          </a:xfrm>
          <a:prstGeom prst="rect">
            <a:avLst/>
          </a:prstGeom>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slide (TURQUOISE)">
    <p:spTree>
      <p:nvGrpSpPr>
        <p:cNvPr id="1" name=""/>
        <p:cNvGrpSpPr/>
        <p:nvPr/>
      </p:nvGrpSpPr>
      <p:grpSpPr>
        <a:xfrm>
          <a:off x="0" y="0"/>
          <a:ext cx="0" cy="0"/>
          <a:chOff x="0" y="0"/>
          <a:chExt cx="0" cy="0"/>
        </a:xfrm>
      </p:grpSpPr>
      <p:sp>
        <p:nvSpPr>
          <p:cNvPr id="33" name="Arc 32"/>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0B1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2"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23"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2"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pic>
        <p:nvPicPr>
          <p:cNvPr id="16" name="Picture 15"/>
          <p:cNvPicPr>
            <a:picLocks noChangeAspect="1"/>
          </p:cNvPicPr>
          <p:nvPr userDrawn="1"/>
        </p:nvPicPr>
        <p:blipFill rotWithShape="1">
          <a:blip r:embed="rId3">
            <a:alphaModFix/>
            <a:extLst>
              <a:ext uri="{28A0092B-C50C-407E-A947-70E740481C1C}">
                <a14:useLocalDpi xmlns:a14="http://schemas.microsoft.com/office/drawing/2010/main" val="0"/>
              </a:ext>
            </a:extLst>
          </a:blip>
          <a:srcRect t="29937"/>
          <a:stretch/>
        </p:blipFill>
        <p:spPr>
          <a:xfrm>
            <a:off x="5666635" y="-8419"/>
            <a:ext cx="3150740" cy="2200290"/>
          </a:xfrm>
          <a:prstGeom prst="rect">
            <a:avLst/>
          </a:prstGeom>
        </p:spPr>
      </p:pic>
      <p:pic>
        <p:nvPicPr>
          <p:cNvPr id="17" name="Picture 16"/>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6311624" y="5825975"/>
            <a:ext cx="971528" cy="962379"/>
          </a:xfrm>
          <a:prstGeom prst="rect">
            <a:avLst/>
          </a:prstGeom>
        </p:spPr>
      </p:pic>
      <p:pic>
        <p:nvPicPr>
          <p:cNvPr id="20" name="Picture 19"/>
          <p:cNvPicPr>
            <a:picLocks noChangeAspect="1"/>
          </p:cNvPicPr>
          <p:nvPr userDrawn="1"/>
        </p:nvPicPr>
        <p:blipFill>
          <a:blip r:embed="rId5">
            <a:alphaModFix/>
            <a:extLst>
              <a:ext uri="{28A0092B-C50C-407E-A947-70E740481C1C}">
                <a14:useLocalDpi xmlns:a14="http://schemas.microsoft.com/office/drawing/2010/main" val="0"/>
              </a:ext>
            </a:extLst>
          </a:blip>
          <a:stretch>
            <a:fillRect/>
          </a:stretch>
        </p:blipFill>
        <p:spPr>
          <a:xfrm>
            <a:off x="7920919" y="2330561"/>
            <a:ext cx="933458" cy="910180"/>
          </a:xfrm>
          <a:prstGeom prst="rect">
            <a:avLst/>
          </a:prstGeom>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lide (LIME)">
    <p:spTree>
      <p:nvGrpSpPr>
        <p:cNvPr id="1" name=""/>
        <p:cNvGrpSpPr/>
        <p:nvPr/>
      </p:nvGrpSpPr>
      <p:grpSpPr>
        <a:xfrm>
          <a:off x="0" y="0"/>
          <a:ext cx="0" cy="0"/>
          <a:chOff x="0" y="0"/>
          <a:chExt cx="0" cy="0"/>
        </a:xfrm>
      </p:grpSpPr>
      <p:sp>
        <p:nvSpPr>
          <p:cNvPr id="33" name="Arc 32"/>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userDrawn="1"/>
        </p:nvSpPr>
        <p:spPr>
          <a:xfrm>
            <a:off x="0" y="0"/>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CEDA2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2"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23"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2"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pic>
        <p:nvPicPr>
          <p:cNvPr id="13" name="Picture 12"/>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6284618" y="5671849"/>
            <a:ext cx="1045533" cy="1019460"/>
          </a:xfrm>
          <a:prstGeom prst="rect">
            <a:avLst/>
          </a:prstGeom>
        </p:spPr>
      </p:pic>
      <p:pic>
        <p:nvPicPr>
          <p:cNvPr id="14" name="Picture 13"/>
          <p:cNvPicPr>
            <a:picLocks noChangeAspect="1"/>
          </p:cNvPicPr>
          <p:nvPr userDrawn="1"/>
        </p:nvPicPr>
        <p:blipFill rotWithShape="1">
          <a:blip r:embed="rId4">
            <a:alphaModFix/>
            <a:extLst>
              <a:ext uri="{28A0092B-C50C-407E-A947-70E740481C1C}">
                <a14:useLocalDpi xmlns:a14="http://schemas.microsoft.com/office/drawing/2010/main" val="0"/>
              </a:ext>
            </a:extLst>
          </a:blip>
          <a:srcRect t="15809"/>
          <a:stretch/>
        </p:blipFill>
        <p:spPr>
          <a:xfrm>
            <a:off x="6370850" y="0"/>
            <a:ext cx="2446525" cy="2040365"/>
          </a:xfrm>
          <a:prstGeom prst="rect">
            <a:avLst/>
          </a:prstGeom>
        </p:spPr>
      </p:pic>
      <p:pic>
        <p:nvPicPr>
          <p:cNvPr id="18" name="Picture 17"/>
          <p:cNvPicPr>
            <a:picLocks noChangeAspect="1"/>
          </p:cNvPicPr>
          <p:nvPr userDrawn="1"/>
        </p:nvPicPr>
        <p:blipFill rotWithShape="1">
          <a:blip r:embed="rId5">
            <a:alphaModFix/>
            <a:extLst>
              <a:ext uri="{28A0092B-C50C-407E-A947-70E740481C1C}">
                <a14:useLocalDpi xmlns:a14="http://schemas.microsoft.com/office/drawing/2010/main" val="0"/>
              </a:ext>
            </a:extLst>
          </a:blip>
          <a:srcRect t="4246" r="6150" b="6691"/>
          <a:stretch/>
        </p:blipFill>
        <p:spPr>
          <a:xfrm>
            <a:off x="7895914" y="2475120"/>
            <a:ext cx="921461" cy="871608"/>
          </a:xfrm>
          <a:prstGeom prst="rect">
            <a:avLst/>
          </a:prstGeom>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1">
    <p:spTree>
      <p:nvGrpSpPr>
        <p:cNvPr id="1" name=""/>
        <p:cNvGrpSpPr/>
        <p:nvPr/>
      </p:nvGrpSpPr>
      <p:grpSpPr>
        <a:xfrm>
          <a:off x="0" y="0"/>
          <a:ext cx="0" cy="0"/>
          <a:chOff x="0" y="0"/>
          <a:chExt cx="0" cy="0"/>
        </a:xfrm>
      </p:grpSpPr>
      <p:cxnSp>
        <p:nvCxnSpPr>
          <p:cNvPr id="21" name="Straight Connector 20"/>
          <p:cNvCxnSpPr/>
          <p:nvPr userDrawn="1"/>
        </p:nvCxnSpPr>
        <p:spPr>
          <a:xfrm>
            <a:off x="-36415" y="299701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0" hasCustomPrompt="1"/>
          </p:nvPr>
        </p:nvSpPr>
        <p:spPr>
          <a:xfrm>
            <a:off x="303467" y="3845751"/>
            <a:ext cx="2672815" cy="1878334"/>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2" name="Text Placeholder 2"/>
          <p:cNvSpPr>
            <a:spLocks noGrp="1"/>
          </p:cNvSpPr>
          <p:nvPr>
            <p:ph type="body" sz="quarter" idx="11" hasCustomPrompt="1"/>
          </p:nvPr>
        </p:nvSpPr>
        <p:spPr>
          <a:xfrm>
            <a:off x="3243611" y="383455"/>
            <a:ext cx="2672815" cy="1779573"/>
          </a:xfrm>
        </p:spPr>
        <p:txBody>
          <a:bodyPr anchor="b">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4" name="Text Placeholder 2"/>
          <p:cNvSpPr>
            <a:spLocks noGrp="1"/>
          </p:cNvSpPr>
          <p:nvPr>
            <p:ph type="body" sz="quarter" idx="12" hasCustomPrompt="1"/>
          </p:nvPr>
        </p:nvSpPr>
        <p:spPr>
          <a:xfrm>
            <a:off x="6115112" y="3845751"/>
            <a:ext cx="2672815" cy="192257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6" name="Text Placeholder 2"/>
          <p:cNvSpPr>
            <a:spLocks noGrp="1"/>
          </p:cNvSpPr>
          <p:nvPr>
            <p:ph type="body" sz="quarter" idx="13" hasCustomPrompt="1"/>
          </p:nvPr>
        </p:nvSpPr>
        <p:spPr>
          <a:xfrm>
            <a:off x="9068395" y="383458"/>
            <a:ext cx="2672815" cy="1779573"/>
          </a:xfrm>
        </p:spPr>
        <p:txBody>
          <a:bodyPr anchor="b">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 name="Oval 1"/>
          <p:cNvSpPr/>
          <p:nvPr userDrawn="1"/>
        </p:nvSpPr>
        <p:spPr>
          <a:xfrm>
            <a:off x="985917" y="2341774"/>
            <a:ext cx="1327355" cy="1327355"/>
          </a:xfrm>
          <a:prstGeom prst="ellipse">
            <a:avLst/>
          </a:prstGeom>
          <a:solidFill>
            <a:srgbClr val="174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userDrawn="1"/>
        </p:nvSpPr>
        <p:spPr>
          <a:xfrm>
            <a:off x="3936550" y="2357577"/>
            <a:ext cx="1327355" cy="1327355"/>
          </a:xfrm>
          <a:prstGeom prst="ellipse">
            <a:avLst/>
          </a:pr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6751909" y="2313333"/>
            <a:ext cx="1327355" cy="1327355"/>
          </a:xfrm>
          <a:prstGeom prst="ellipse">
            <a:avLst/>
          </a:prstGeom>
          <a:solidFill>
            <a:srgbClr val="10B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userDrawn="1"/>
        </p:nvSpPr>
        <p:spPr>
          <a:xfrm>
            <a:off x="9765418" y="2342845"/>
            <a:ext cx="1327355" cy="1327355"/>
          </a:xfrm>
          <a:prstGeom prst="ellipse">
            <a:avLst/>
          </a:prstGeom>
          <a:solidFill>
            <a:srgbClr val="CED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テキスト プレースホルダー 36"/>
          <p:cNvSpPr txBox="1">
            <a:spLocks/>
          </p:cNvSpPr>
          <p:nvPr userDrawn="1"/>
        </p:nvSpPr>
        <p:spPr bwMode="auto">
          <a:xfrm>
            <a:off x="399487" y="6129548"/>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433089" flipH="1">
            <a:off x="5757836" y="6390769"/>
            <a:ext cx="740284" cy="569976"/>
          </a:xfrm>
          <a:prstGeom prst="rect">
            <a:avLst/>
          </a:prstGeom>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2">
    <p:spTree>
      <p:nvGrpSpPr>
        <p:cNvPr id="1" name=""/>
        <p:cNvGrpSpPr/>
        <p:nvPr/>
      </p:nvGrpSpPr>
      <p:grpSpPr>
        <a:xfrm>
          <a:off x="0" y="0"/>
          <a:ext cx="0" cy="0"/>
          <a:chOff x="0" y="0"/>
          <a:chExt cx="0" cy="0"/>
        </a:xfrm>
      </p:grpSpPr>
      <p:cxnSp>
        <p:nvCxnSpPr>
          <p:cNvPr id="18" name="Straight Connector 17"/>
          <p:cNvCxnSpPr/>
          <p:nvPr userDrawn="1"/>
        </p:nvCxnSpPr>
        <p:spPr>
          <a:xfrm>
            <a:off x="-6261" y="1227211"/>
            <a:ext cx="12192000" cy="0"/>
          </a:xfrm>
          <a:prstGeom prst="line">
            <a:avLst/>
          </a:prstGeom>
          <a:ln>
            <a:solidFill>
              <a:srgbClr val="353E47"/>
            </a:solidFill>
          </a:ln>
        </p:spPr>
        <p:style>
          <a:lnRef idx="1">
            <a:schemeClr val="accent1"/>
          </a:lnRef>
          <a:fillRef idx="0">
            <a:schemeClr val="accent1"/>
          </a:fillRef>
          <a:effectRef idx="0">
            <a:schemeClr val="accent1"/>
          </a:effectRef>
          <a:fontRef idx="minor">
            <a:schemeClr val="tx1"/>
          </a:fontRef>
        </p:style>
      </p:cxnSp>
      <p:sp>
        <p:nvSpPr>
          <p:cNvPr id="19" name="Text Placeholder 2"/>
          <p:cNvSpPr>
            <a:spLocks noGrp="1"/>
          </p:cNvSpPr>
          <p:nvPr>
            <p:ph type="body" sz="quarter" idx="10" hasCustomPrompt="1"/>
          </p:nvPr>
        </p:nvSpPr>
        <p:spPr>
          <a:xfrm>
            <a:off x="333621" y="2090693"/>
            <a:ext cx="2672815" cy="371208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0" name="Text Placeholder 2"/>
          <p:cNvSpPr>
            <a:spLocks noGrp="1"/>
          </p:cNvSpPr>
          <p:nvPr>
            <p:ph type="body" sz="quarter" idx="11" hasCustomPrompt="1"/>
          </p:nvPr>
        </p:nvSpPr>
        <p:spPr>
          <a:xfrm>
            <a:off x="3273765" y="2090693"/>
            <a:ext cx="2672815" cy="3712088"/>
          </a:xfrm>
        </p:spPr>
        <p:txBody>
          <a:bodyPr anchor="t">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1" name="Text Placeholder 2"/>
          <p:cNvSpPr>
            <a:spLocks noGrp="1"/>
          </p:cNvSpPr>
          <p:nvPr>
            <p:ph type="body" sz="quarter" idx="12" hasCustomPrompt="1"/>
          </p:nvPr>
        </p:nvSpPr>
        <p:spPr>
          <a:xfrm>
            <a:off x="6145266" y="2090693"/>
            <a:ext cx="2672815" cy="371208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2" name="Text Placeholder 2"/>
          <p:cNvSpPr>
            <a:spLocks noGrp="1"/>
          </p:cNvSpPr>
          <p:nvPr>
            <p:ph type="body" sz="quarter" idx="13" hasCustomPrompt="1"/>
          </p:nvPr>
        </p:nvSpPr>
        <p:spPr>
          <a:xfrm>
            <a:off x="9098549" y="2090693"/>
            <a:ext cx="2672815" cy="3712088"/>
          </a:xfrm>
        </p:spPr>
        <p:txBody>
          <a:bodyPr anchor="t">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3" name="Oval 22"/>
          <p:cNvSpPr/>
          <p:nvPr userDrawn="1"/>
        </p:nvSpPr>
        <p:spPr>
          <a:xfrm>
            <a:off x="1016071" y="571968"/>
            <a:ext cx="1327355" cy="1327355"/>
          </a:xfrm>
          <a:prstGeom prst="ellipse">
            <a:avLst/>
          </a:prstGeom>
          <a:solidFill>
            <a:srgbClr val="174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3966704" y="587771"/>
            <a:ext cx="1327355" cy="1327355"/>
          </a:xfrm>
          <a:prstGeom prst="ellipse">
            <a:avLst/>
          </a:pr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6782063" y="543527"/>
            <a:ext cx="1327355" cy="1327355"/>
          </a:xfrm>
          <a:prstGeom prst="ellipse">
            <a:avLst/>
          </a:prstGeom>
          <a:solidFill>
            <a:srgbClr val="10B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9795572" y="573039"/>
            <a:ext cx="1327355" cy="1327355"/>
          </a:xfrm>
          <a:prstGeom prst="ellipse">
            <a:avLst/>
          </a:prstGeom>
          <a:solidFill>
            <a:srgbClr val="CED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テキスト プレースホルダー 36"/>
          <p:cNvSpPr txBox="1">
            <a:spLocks/>
          </p:cNvSpPr>
          <p:nvPr userDrawn="1"/>
        </p:nvSpPr>
        <p:spPr bwMode="auto">
          <a:xfrm>
            <a:off x="399487" y="6129548"/>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433089" flipH="1">
            <a:off x="5757836" y="6390769"/>
            <a:ext cx="740284" cy="569976"/>
          </a:xfrm>
          <a:prstGeom prst="rect">
            <a:avLst/>
          </a:prstGeom>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column with icons slide">
    <p:spTree>
      <p:nvGrpSpPr>
        <p:cNvPr id="1" name=""/>
        <p:cNvGrpSpPr/>
        <p:nvPr/>
      </p:nvGrpSpPr>
      <p:grpSpPr>
        <a:xfrm>
          <a:off x="0" y="0"/>
          <a:ext cx="0" cy="0"/>
          <a:chOff x="0" y="0"/>
          <a:chExt cx="0" cy="0"/>
        </a:xfrm>
      </p:grpSpPr>
      <p:sp>
        <p:nvSpPr>
          <p:cNvPr id="12" name="Rectangle 11"/>
          <p:cNvSpPr/>
          <p:nvPr userDrawn="1"/>
        </p:nvSpPr>
        <p:spPr>
          <a:xfrm>
            <a:off x="0" y="0"/>
            <a:ext cx="12192000" cy="2728452"/>
          </a:xfrm>
          <a:prstGeom prst="rect">
            <a:avLst/>
          </a:prstGeom>
          <a:gradFill>
            <a:gsLst>
              <a:gs pos="11000">
                <a:srgbClr val="10B1A2"/>
              </a:gs>
              <a:gs pos="68000">
                <a:srgbClr val="174F7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E3C55"/>
              </a:solidFill>
            </a:endParaRPr>
          </a:p>
        </p:txBody>
      </p:sp>
      <p:sp>
        <p:nvSpPr>
          <p:cNvPr id="17" name="Oval 41"/>
          <p:cNvSpPr>
            <a:spLocks noChangeArrowheads="1"/>
          </p:cNvSpPr>
          <p:nvPr userDrawn="1"/>
        </p:nvSpPr>
        <p:spPr bwMode="auto">
          <a:xfrm>
            <a:off x="1863747" y="2031864"/>
            <a:ext cx="1049910" cy="1049910"/>
          </a:xfrm>
          <a:prstGeom prst="ellipse">
            <a:avLst/>
          </a:prstGeom>
          <a:solidFill>
            <a:srgbClr val="E63275"/>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18" name="Text Placeholder 23"/>
          <p:cNvSpPr>
            <a:spLocks noGrp="1"/>
          </p:cNvSpPr>
          <p:nvPr>
            <p:ph type="body" sz="quarter" idx="13" hasCustomPrompt="1"/>
          </p:nvPr>
        </p:nvSpPr>
        <p:spPr>
          <a:xfrm>
            <a:off x="0" y="826647"/>
            <a:ext cx="12192000"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2" name="Text Placeholder 23"/>
          <p:cNvSpPr>
            <a:spLocks noGrp="1"/>
          </p:cNvSpPr>
          <p:nvPr>
            <p:ph type="body" sz="quarter" idx="14" hasCustomPrompt="1"/>
          </p:nvPr>
        </p:nvSpPr>
        <p:spPr>
          <a:xfrm>
            <a:off x="684287"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23" name="Text Placeholder 23"/>
          <p:cNvSpPr>
            <a:spLocks noGrp="1"/>
          </p:cNvSpPr>
          <p:nvPr>
            <p:ph type="body" sz="quarter" idx="15" hasCustomPrompt="1"/>
          </p:nvPr>
        </p:nvSpPr>
        <p:spPr>
          <a:xfrm>
            <a:off x="684287"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4" name="Straight Connector 3"/>
          <p:cNvCxnSpPr/>
          <p:nvPr userDrawn="1"/>
        </p:nvCxnSpPr>
        <p:spPr>
          <a:xfrm flipH="1">
            <a:off x="555813" y="4342602"/>
            <a:ext cx="3591091" cy="0"/>
          </a:xfrm>
          <a:prstGeom prst="line">
            <a:avLst/>
          </a:prstGeom>
          <a:ln>
            <a:solidFill>
              <a:srgbClr val="E63275"/>
            </a:solidFill>
          </a:ln>
        </p:spPr>
        <p:style>
          <a:lnRef idx="1">
            <a:schemeClr val="accent1"/>
          </a:lnRef>
          <a:fillRef idx="0">
            <a:schemeClr val="accent1"/>
          </a:fillRef>
          <a:effectRef idx="0">
            <a:schemeClr val="accent1"/>
          </a:effectRef>
          <a:fontRef idx="minor">
            <a:schemeClr val="tx1"/>
          </a:fontRef>
        </p:style>
      </p:cxnSp>
      <p:sp>
        <p:nvSpPr>
          <p:cNvPr id="25" name="Oval 41"/>
          <p:cNvSpPr>
            <a:spLocks noChangeArrowheads="1"/>
          </p:cNvSpPr>
          <p:nvPr userDrawn="1"/>
        </p:nvSpPr>
        <p:spPr bwMode="auto">
          <a:xfrm>
            <a:off x="5691676" y="2031864"/>
            <a:ext cx="1049910" cy="1049910"/>
          </a:xfrm>
          <a:prstGeom prst="ellipse">
            <a:avLst/>
          </a:prstGeom>
          <a:solidFill>
            <a:srgbClr val="10B1A2"/>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26" name="Text Placeholder 23"/>
          <p:cNvSpPr>
            <a:spLocks noGrp="1"/>
          </p:cNvSpPr>
          <p:nvPr>
            <p:ph type="body" sz="quarter" idx="16" hasCustomPrompt="1"/>
          </p:nvPr>
        </p:nvSpPr>
        <p:spPr>
          <a:xfrm>
            <a:off x="4512216"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27" name="Text Placeholder 23"/>
          <p:cNvSpPr>
            <a:spLocks noGrp="1"/>
          </p:cNvSpPr>
          <p:nvPr>
            <p:ph type="body" sz="quarter" idx="17" hasCustomPrompt="1"/>
          </p:nvPr>
        </p:nvSpPr>
        <p:spPr>
          <a:xfrm>
            <a:off x="4512216"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28" name="Straight Connector 27"/>
          <p:cNvCxnSpPr/>
          <p:nvPr userDrawn="1"/>
        </p:nvCxnSpPr>
        <p:spPr>
          <a:xfrm flipH="1">
            <a:off x="4383742" y="4342602"/>
            <a:ext cx="3591091" cy="0"/>
          </a:xfrm>
          <a:prstGeom prst="line">
            <a:avLst/>
          </a:prstGeom>
          <a:ln>
            <a:solidFill>
              <a:srgbClr val="42B2E6"/>
            </a:solidFill>
          </a:ln>
        </p:spPr>
        <p:style>
          <a:lnRef idx="1">
            <a:schemeClr val="accent1"/>
          </a:lnRef>
          <a:fillRef idx="0">
            <a:schemeClr val="accent1"/>
          </a:fillRef>
          <a:effectRef idx="0">
            <a:schemeClr val="accent1"/>
          </a:effectRef>
          <a:fontRef idx="minor">
            <a:schemeClr val="tx1"/>
          </a:fontRef>
        </p:style>
      </p:cxnSp>
      <p:sp>
        <p:nvSpPr>
          <p:cNvPr id="29" name="Oval 41"/>
          <p:cNvSpPr>
            <a:spLocks noChangeArrowheads="1"/>
          </p:cNvSpPr>
          <p:nvPr userDrawn="1"/>
        </p:nvSpPr>
        <p:spPr bwMode="auto">
          <a:xfrm>
            <a:off x="9407546" y="2031864"/>
            <a:ext cx="1049910" cy="1049910"/>
          </a:xfrm>
          <a:prstGeom prst="ellipse">
            <a:avLst/>
          </a:prstGeom>
          <a:solidFill>
            <a:srgbClr val="CEDA29"/>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0" name="Text Placeholder 23"/>
          <p:cNvSpPr>
            <a:spLocks noGrp="1"/>
          </p:cNvSpPr>
          <p:nvPr>
            <p:ph type="body" sz="quarter" idx="18" hasCustomPrompt="1"/>
          </p:nvPr>
        </p:nvSpPr>
        <p:spPr>
          <a:xfrm>
            <a:off x="8228086"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31" name="Text Placeholder 23"/>
          <p:cNvSpPr>
            <a:spLocks noGrp="1"/>
          </p:cNvSpPr>
          <p:nvPr>
            <p:ph type="body" sz="quarter" idx="19" hasCustomPrompt="1"/>
          </p:nvPr>
        </p:nvSpPr>
        <p:spPr>
          <a:xfrm>
            <a:off x="8228086"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35" name="Straight Connector 34"/>
          <p:cNvCxnSpPr/>
          <p:nvPr userDrawn="1"/>
        </p:nvCxnSpPr>
        <p:spPr>
          <a:xfrm flipH="1">
            <a:off x="8099612" y="4342602"/>
            <a:ext cx="3591091" cy="0"/>
          </a:xfrm>
          <a:prstGeom prst="line">
            <a:avLst/>
          </a:prstGeom>
          <a:ln>
            <a:solidFill>
              <a:srgbClr val="CEDA29"/>
            </a:solidFill>
          </a:ln>
        </p:spPr>
        <p:style>
          <a:lnRef idx="1">
            <a:schemeClr val="accent1"/>
          </a:lnRef>
          <a:fillRef idx="0">
            <a:schemeClr val="accent1"/>
          </a:fillRef>
          <a:effectRef idx="0">
            <a:schemeClr val="accent1"/>
          </a:effectRef>
          <a:fontRef idx="minor">
            <a:schemeClr val="tx1"/>
          </a:fontRef>
        </p:style>
      </p:cxnSp>
      <p:sp>
        <p:nvSpPr>
          <p:cNvPr id="21" name="テキスト プレースホルダー 36"/>
          <p:cNvSpPr txBox="1">
            <a:spLocks/>
          </p:cNvSpPr>
          <p:nvPr userDrawn="1"/>
        </p:nvSpPr>
        <p:spPr bwMode="auto">
          <a:xfrm>
            <a:off x="399487" y="6129548"/>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433089" flipH="1">
            <a:off x="5757836" y="6390769"/>
            <a:ext cx="740284" cy="569976"/>
          </a:xfrm>
          <a:prstGeom prst="rect">
            <a:avLst/>
          </a:prstGeom>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bullets slide">
    <p:spTree>
      <p:nvGrpSpPr>
        <p:cNvPr id="1" name=""/>
        <p:cNvGrpSpPr/>
        <p:nvPr/>
      </p:nvGrpSpPr>
      <p:grpSpPr>
        <a:xfrm>
          <a:off x="0" y="0"/>
          <a:ext cx="0" cy="0"/>
          <a:chOff x="0" y="0"/>
          <a:chExt cx="0" cy="0"/>
        </a:xfrm>
      </p:grpSpPr>
      <p:sp>
        <p:nvSpPr>
          <p:cNvPr id="34" name="Rectangle 33"/>
          <p:cNvSpPr/>
          <p:nvPr userDrawn="1"/>
        </p:nvSpPr>
        <p:spPr>
          <a:xfrm>
            <a:off x="4903304" y="1126433"/>
            <a:ext cx="7288696" cy="1302295"/>
          </a:xfrm>
          <a:prstGeom prst="rect">
            <a:avLst/>
          </a:pr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userDrawn="1"/>
        </p:nvSpPr>
        <p:spPr>
          <a:xfrm>
            <a:off x="4903304" y="2749824"/>
            <a:ext cx="7288696" cy="1302295"/>
          </a:xfrm>
          <a:prstGeom prst="rect">
            <a:avLst/>
          </a:prstGeom>
          <a:solidFill>
            <a:srgbClr val="10B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userDrawn="1"/>
        </p:nvSpPr>
        <p:spPr>
          <a:xfrm>
            <a:off x="4903304" y="4373215"/>
            <a:ext cx="7288696" cy="1302295"/>
          </a:xfrm>
          <a:prstGeom prst="rect">
            <a:avLst/>
          </a:prstGeom>
          <a:solidFill>
            <a:srgbClr val="CED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p:cNvCxnSpPr/>
          <p:nvPr userDrawn="1"/>
        </p:nvCxnSpPr>
        <p:spPr>
          <a:xfrm>
            <a:off x="6175512" y="1223543"/>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175512" y="285205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6175512" y="449638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userDrawn="1"/>
        </p:nvPicPr>
        <p:blipFill rotWithShape="1">
          <a:blip r:embed="rId2">
            <a:extLst>
              <a:ext uri="{28A0092B-C50C-407E-A947-70E740481C1C}">
                <a14:useLocalDpi xmlns:a14="http://schemas.microsoft.com/office/drawing/2010/main" val="0"/>
              </a:ext>
            </a:extLst>
          </a:blip>
          <a:srcRect l="29694" t="6763" r="13475" b="6473"/>
          <a:stretch/>
        </p:blipFill>
        <p:spPr>
          <a:xfrm>
            <a:off x="3954456" y="677649"/>
            <a:ext cx="1176669" cy="5446643"/>
          </a:xfrm>
          <a:prstGeom prst="rect">
            <a:avLst/>
          </a:prstGeom>
        </p:spPr>
      </p:pic>
      <p:sp>
        <p:nvSpPr>
          <p:cNvPr id="42" name="Text Placeholder 23"/>
          <p:cNvSpPr>
            <a:spLocks noGrp="1"/>
          </p:cNvSpPr>
          <p:nvPr>
            <p:ph type="body" sz="quarter" idx="13" hasCustomPrompt="1"/>
          </p:nvPr>
        </p:nvSpPr>
        <p:spPr>
          <a:xfrm>
            <a:off x="643223" y="1079254"/>
            <a:ext cx="3821205"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43" name="Text Placeholder 25"/>
          <p:cNvSpPr>
            <a:spLocks noGrp="1"/>
          </p:cNvSpPr>
          <p:nvPr>
            <p:ph type="body" sz="quarter" idx="14" hasCustomPrompt="1"/>
          </p:nvPr>
        </p:nvSpPr>
        <p:spPr>
          <a:xfrm>
            <a:off x="643223" y="2087287"/>
            <a:ext cx="3821205"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44" name="Text Placeholder 23"/>
          <p:cNvSpPr>
            <a:spLocks noGrp="1"/>
          </p:cNvSpPr>
          <p:nvPr>
            <p:ph type="body" sz="quarter" idx="15" hasCustomPrompt="1"/>
          </p:nvPr>
        </p:nvSpPr>
        <p:spPr>
          <a:xfrm>
            <a:off x="4975024" y="1126433"/>
            <a:ext cx="1176670" cy="1292995"/>
          </a:xfrm>
        </p:spPr>
        <p:txBody>
          <a:bodyPr anchor="ctr">
            <a:normAutofit/>
          </a:bodyPr>
          <a:lstStyle>
            <a:lvl1pPr marL="0" indent="0" algn="ctr">
              <a:buNone/>
              <a:defRPr sz="4800">
                <a:solidFill>
                  <a:schemeClr val="bg1"/>
                </a:solidFill>
                <a:latin typeface="+mn-lt"/>
              </a:defRPr>
            </a:lvl1pPr>
          </a:lstStyle>
          <a:p>
            <a:pPr lvl="0"/>
            <a:r>
              <a:rPr lang="en-US" dirty="0"/>
              <a:t>01</a:t>
            </a:r>
          </a:p>
        </p:txBody>
      </p:sp>
      <p:sp>
        <p:nvSpPr>
          <p:cNvPr id="45" name="Text Placeholder 2"/>
          <p:cNvSpPr>
            <a:spLocks noGrp="1"/>
          </p:cNvSpPr>
          <p:nvPr>
            <p:ph type="body" sz="quarter" idx="12" hasCustomPrompt="1"/>
          </p:nvPr>
        </p:nvSpPr>
        <p:spPr>
          <a:xfrm>
            <a:off x="6271051" y="1126433"/>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cxnSp>
        <p:nvCxnSpPr>
          <p:cNvPr id="51" name="Straight Connector 50"/>
          <p:cNvCxnSpPr/>
          <p:nvPr userDrawn="1"/>
        </p:nvCxnSpPr>
        <p:spPr>
          <a:xfrm>
            <a:off x="417209" y="1920386"/>
            <a:ext cx="4287526" cy="0"/>
          </a:xfrm>
          <a:prstGeom prst="line">
            <a:avLst/>
          </a:prstGeom>
          <a:ln>
            <a:solidFill>
              <a:srgbClr val="174F72"/>
            </a:solidFill>
          </a:ln>
        </p:spPr>
        <p:style>
          <a:lnRef idx="1">
            <a:schemeClr val="accent1"/>
          </a:lnRef>
          <a:fillRef idx="0">
            <a:schemeClr val="accent1"/>
          </a:fillRef>
          <a:effectRef idx="0">
            <a:schemeClr val="accent1"/>
          </a:effectRef>
          <a:fontRef idx="minor">
            <a:schemeClr val="tx1"/>
          </a:fontRef>
        </p:style>
      </p:cxnSp>
      <p:sp>
        <p:nvSpPr>
          <p:cNvPr id="52" name="Text Placeholder 23"/>
          <p:cNvSpPr>
            <a:spLocks noGrp="1"/>
          </p:cNvSpPr>
          <p:nvPr>
            <p:ph type="body" sz="quarter" idx="16" hasCustomPrompt="1"/>
          </p:nvPr>
        </p:nvSpPr>
        <p:spPr>
          <a:xfrm>
            <a:off x="4998842" y="2740524"/>
            <a:ext cx="1176670" cy="1292995"/>
          </a:xfrm>
        </p:spPr>
        <p:txBody>
          <a:bodyPr anchor="ctr">
            <a:normAutofit/>
          </a:bodyPr>
          <a:lstStyle>
            <a:lvl1pPr marL="0" indent="0" algn="ctr">
              <a:buNone/>
              <a:defRPr sz="4800">
                <a:solidFill>
                  <a:schemeClr val="bg1"/>
                </a:solidFill>
                <a:latin typeface="+mn-lt"/>
              </a:defRPr>
            </a:lvl1pPr>
          </a:lstStyle>
          <a:p>
            <a:pPr lvl="0"/>
            <a:r>
              <a:rPr lang="en-US" dirty="0"/>
              <a:t>02</a:t>
            </a:r>
          </a:p>
        </p:txBody>
      </p:sp>
      <p:sp>
        <p:nvSpPr>
          <p:cNvPr id="53" name="Text Placeholder 2"/>
          <p:cNvSpPr>
            <a:spLocks noGrp="1"/>
          </p:cNvSpPr>
          <p:nvPr>
            <p:ph type="body" sz="quarter" idx="17" hasCustomPrompt="1"/>
          </p:nvPr>
        </p:nvSpPr>
        <p:spPr>
          <a:xfrm>
            <a:off x="6294869" y="2740524"/>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54" name="Text Placeholder 23"/>
          <p:cNvSpPr>
            <a:spLocks noGrp="1"/>
          </p:cNvSpPr>
          <p:nvPr>
            <p:ph type="body" sz="quarter" idx="18" hasCustomPrompt="1"/>
          </p:nvPr>
        </p:nvSpPr>
        <p:spPr>
          <a:xfrm>
            <a:off x="4968894" y="4387646"/>
            <a:ext cx="1176670" cy="1292995"/>
          </a:xfrm>
        </p:spPr>
        <p:txBody>
          <a:bodyPr anchor="ctr">
            <a:normAutofit/>
          </a:bodyPr>
          <a:lstStyle>
            <a:lvl1pPr marL="0" indent="0" algn="ctr">
              <a:buNone/>
              <a:defRPr sz="4800">
                <a:solidFill>
                  <a:schemeClr val="bg1"/>
                </a:solidFill>
                <a:latin typeface="+mn-lt"/>
              </a:defRPr>
            </a:lvl1pPr>
          </a:lstStyle>
          <a:p>
            <a:pPr lvl="0"/>
            <a:r>
              <a:rPr lang="en-US" dirty="0"/>
              <a:t>03</a:t>
            </a:r>
          </a:p>
        </p:txBody>
      </p:sp>
      <p:sp>
        <p:nvSpPr>
          <p:cNvPr id="55" name="Text Placeholder 2"/>
          <p:cNvSpPr>
            <a:spLocks noGrp="1"/>
          </p:cNvSpPr>
          <p:nvPr>
            <p:ph type="body" sz="quarter" idx="19" hasCustomPrompt="1"/>
          </p:nvPr>
        </p:nvSpPr>
        <p:spPr>
          <a:xfrm>
            <a:off x="6264921" y="4387646"/>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0"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23" name="Picture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3756063" flipH="1">
            <a:off x="23560" y="6215909"/>
            <a:ext cx="740284" cy="569976"/>
          </a:xfrm>
          <a:prstGeom prst="rect">
            <a:avLst/>
          </a:prstGeom>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aptop slide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8387" t="10823" r="9307" b="5574"/>
          <a:stretch/>
        </p:blipFill>
        <p:spPr>
          <a:xfrm>
            <a:off x="2000190" y="1447737"/>
            <a:ext cx="7941283" cy="4839954"/>
          </a:xfrm>
          <a:prstGeom prst="rect">
            <a:avLst/>
          </a:prstGeom>
        </p:spPr>
      </p:pic>
      <p:sp>
        <p:nvSpPr>
          <p:cNvPr id="25"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26" name="Text Placeholder 25"/>
          <p:cNvSpPr>
            <a:spLocks noGrp="1"/>
          </p:cNvSpPr>
          <p:nvPr>
            <p:ph type="body" sz="quarter" idx="14" hasCustomPrompt="1"/>
          </p:nvPr>
        </p:nvSpPr>
        <p:spPr>
          <a:xfrm>
            <a:off x="0" y="1045042"/>
            <a:ext cx="12192000" cy="590599"/>
          </a:xfrm>
        </p:spPr>
        <p:txBody>
          <a:bodyPr>
            <a:noAutofit/>
          </a:bodyPr>
          <a:lstStyle>
            <a:lvl1pPr marL="0" indent="0" algn="ctr">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cxnSp>
        <p:nvCxnSpPr>
          <p:cNvPr id="27" name="Straight Connector 26"/>
          <p:cNvCxnSpPr/>
          <p:nvPr userDrawn="1"/>
        </p:nvCxnSpPr>
        <p:spPr>
          <a:xfrm flipH="1">
            <a:off x="280404" y="945173"/>
            <a:ext cx="11623126" cy="0"/>
          </a:xfrm>
          <a:prstGeom prst="line">
            <a:avLst/>
          </a:prstGeom>
          <a:ln>
            <a:solidFill>
              <a:srgbClr val="174F72"/>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1" name="テキスト プレースホルダー 36"/>
          <p:cNvSpPr txBox="1">
            <a:spLocks/>
          </p:cNvSpPr>
          <p:nvPr userDrawn="1"/>
        </p:nvSpPr>
        <p:spPr bwMode="auto">
          <a:xfrm>
            <a:off x="399487" y="6129548"/>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433089" flipH="1">
            <a:off x="5757836" y="6390769"/>
            <a:ext cx="740284" cy="569976"/>
          </a:xfrm>
          <a:prstGeom prst="rect">
            <a:avLst/>
          </a:prstGeom>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aptop slide 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8387" t="10823" r="49050" b="5574"/>
          <a:stretch/>
        </p:blipFill>
        <p:spPr>
          <a:xfrm>
            <a:off x="7429500" y="740153"/>
            <a:ext cx="4762500" cy="5612853"/>
          </a:xfrm>
          <a:prstGeom prst="rect">
            <a:avLst/>
          </a:prstGeom>
        </p:spPr>
      </p:pic>
      <p:cxnSp>
        <p:nvCxnSpPr>
          <p:cNvPr id="27" name="Straight Connector 26"/>
          <p:cNvCxnSpPr/>
          <p:nvPr userDrawn="1"/>
        </p:nvCxnSpPr>
        <p:spPr>
          <a:xfrm flipH="1">
            <a:off x="378379" y="1908558"/>
            <a:ext cx="6789867" cy="0"/>
          </a:xfrm>
          <a:prstGeom prst="line">
            <a:avLst/>
          </a:prstGeom>
          <a:ln>
            <a:solidFill>
              <a:srgbClr val="174F72"/>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9" name="Text Placeholder 23"/>
          <p:cNvSpPr>
            <a:spLocks noGrp="1"/>
          </p:cNvSpPr>
          <p:nvPr>
            <p:ph type="body" sz="quarter" idx="16" hasCustomPrompt="1"/>
          </p:nvPr>
        </p:nvSpPr>
        <p:spPr>
          <a:xfrm>
            <a:off x="643223" y="1079254"/>
            <a:ext cx="6361734"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0" name="Text Placeholder 25"/>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13"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3756063" flipH="1">
            <a:off x="23560" y="6215909"/>
            <a:ext cx="740284" cy="569976"/>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ver Design 1">
    <p:spTree>
      <p:nvGrpSpPr>
        <p:cNvPr id="1" name=""/>
        <p:cNvGrpSpPr/>
        <p:nvPr/>
      </p:nvGrpSpPr>
      <p:grpSpPr>
        <a:xfrm>
          <a:off x="0" y="0"/>
          <a:ext cx="0" cy="0"/>
          <a:chOff x="0" y="0"/>
          <a:chExt cx="0" cy="0"/>
        </a:xfrm>
      </p:grpSpPr>
      <p:sp>
        <p:nvSpPr>
          <p:cNvPr id="36" name="Freeform 35"/>
          <p:cNvSpPr/>
          <p:nvPr userDrawn="1"/>
        </p:nvSpPr>
        <p:spPr>
          <a:xfrm>
            <a:off x="4904509" y="-13648"/>
            <a:ext cx="7329055" cy="6871648"/>
          </a:xfrm>
          <a:custGeom>
            <a:avLst/>
            <a:gdLst>
              <a:gd name="connsiteX0" fmla="*/ 2326041 w 7329055"/>
              <a:gd name="connsiteY0" fmla="*/ 0 h 6915800"/>
              <a:gd name="connsiteX1" fmla="*/ 7329055 w 7329055"/>
              <a:gd name="connsiteY1" fmla="*/ 0 h 6915800"/>
              <a:gd name="connsiteX2" fmla="*/ 7329055 w 7329055"/>
              <a:gd name="connsiteY2" fmla="*/ 6915800 h 6915800"/>
              <a:gd name="connsiteX3" fmla="*/ 633281 w 7329055"/>
              <a:gd name="connsiteY3" fmla="*/ 6915800 h 6915800"/>
              <a:gd name="connsiteX4" fmla="*/ 524561 w 7329055"/>
              <a:gd name="connsiteY4" fmla="*/ 6703526 h 6915800"/>
              <a:gd name="connsiteX5" fmla="*/ 0 w 7329055"/>
              <a:gd name="connsiteY5" fmla="*/ 4397304 h 6915800"/>
              <a:gd name="connsiteX6" fmla="*/ 2136758 w 7329055"/>
              <a:gd name="connsiteY6" fmla="*/ 134603 h 691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29055" h="6915800">
                <a:moveTo>
                  <a:pt x="2326041" y="0"/>
                </a:moveTo>
                <a:lnTo>
                  <a:pt x="7329055" y="0"/>
                </a:lnTo>
                <a:lnTo>
                  <a:pt x="7329055" y="6915800"/>
                </a:lnTo>
                <a:lnTo>
                  <a:pt x="633281" y="6915800"/>
                </a:lnTo>
                <a:lnTo>
                  <a:pt x="524561" y="6703526"/>
                </a:lnTo>
                <a:cubicBezTo>
                  <a:pt x="188390" y="6005859"/>
                  <a:pt x="0" y="5223582"/>
                  <a:pt x="0" y="4397304"/>
                </a:cubicBezTo>
                <a:cubicBezTo>
                  <a:pt x="0" y="2652940"/>
                  <a:pt x="839615" y="1104678"/>
                  <a:pt x="2136758" y="134603"/>
                </a:cubicBezTo>
                <a:close/>
              </a:path>
            </a:pathLst>
          </a:custGeom>
          <a:gradFill>
            <a:gsLst>
              <a:gs pos="11000">
                <a:srgbClr val="10B1A2"/>
              </a:gs>
              <a:gs pos="62000">
                <a:srgbClr val="174F7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userDrawn="1"/>
        </p:nvSpPr>
        <p:spPr>
          <a:xfrm>
            <a:off x="5780012" y="1238704"/>
            <a:ext cx="4970207" cy="4970207"/>
          </a:xfrm>
          <a:prstGeom prst="ellipse">
            <a:avLst/>
          </a:prstGeom>
          <a:no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icture Placeholder 7"/>
          <p:cNvSpPr>
            <a:spLocks noGrp="1"/>
          </p:cNvSpPr>
          <p:nvPr>
            <p:ph type="pic" sz="quarter" idx="10" hasCustomPrompt="1"/>
          </p:nvPr>
        </p:nvSpPr>
        <p:spPr>
          <a:xfrm>
            <a:off x="5773277" y="-478573"/>
            <a:ext cx="6749004" cy="6749004"/>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17" name="Text Placeholder 23"/>
          <p:cNvSpPr>
            <a:spLocks noGrp="1"/>
          </p:cNvSpPr>
          <p:nvPr>
            <p:ph type="body" sz="quarter" idx="12" hasCustomPrompt="1"/>
          </p:nvPr>
        </p:nvSpPr>
        <p:spPr>
          <a:xfrm>
            <a:off x="577959" y="3410884"/>
            <a:ext cx="4088056" cy="2374946"/>
          </a:xfrm>
        </p:spPr>
        <p:txBody>
          <a:bodyPr>
            <a:normAutofit/>
          </a:bodyPr>
          <a:lstStyle>
            <a:lvl1pPr marL="0" indent="0" algn="l">
              <a:lnSpc>
                <a:spcPts val="4000"/>
              </a:lnSpc>
              <a:buNone/>
              <a:defRPr sz="3600" b="0" baseline="0">
                <a:solidFill>
                  <a:srgbClr val="174F72"/>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5214" y="428605"/>
            <a:ext cx="4722540" cy="1797044"/>
          </a:xfrm>
          <a:prstGeom prst="rect">
            <a:avLst/>
          </a:prstGeom>
        </p:spPr>
      </p:pic>
      <p:pic>
        <p:nvPicPr>
          <p:cNvPr id="22" name="Picture 21"/>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11237264" y="4990472"/>
            <a:ext cx="690436" cy="673218"/>
          </a:xfrm>
          <a:prstGeom prst="rect">
            <a:avLst/>
          </a:prstGeom>
        </p:spPr>
      </p:pic>
      <p:pic>
        <p:nvPicPr>
          <p:cNvPr id="24" name="Picture 23"/>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7087689" y="5110625"/>
            <a:ext cx="1363247" cy="1350410"/>
          </a:xfrm>
          <a:prstGeom prst="rect">
            <a:avLst/>
          </a:prstGeom>
        </p:spPr>
      </p:pic>
      <p:pic>
        <p:nvPicPr>
          <p:cNvPr id="26" name="Picture 25"/>
          <p:cNvPicPr>
            <a:picLocks noChangeAspect="1"/>
          </p:cNvPicPr>
          <p:nvPr userDrawn="1"/>
        </p:nvPicPr>
        <p:blipFill>
          <a:blip r:embed="rId5">
            <a:alphaModFix/>
            <a:extLst>
              <a:ext uri="{28A0092B-C50C-407E-A947-70E740481C1C}">
                <a14:useLocalDpi xmlns:a14="http://schemas.microsoft.com/office/drawing/2010/main" val="0"/>
              </a:ext>
            </a:extLst>
          </a:blip>
          <a:stretch>
            <a:fillRect/>
          </a:stretch>
        </p:blipFill>
        <p:spPr>
          <a:xfrm>
            <a:off x="4666015" y="2427050"/>
            <a:ext cx="2227993" cy="2220696"/>
          </a:xfrm>
          <a:prstGeom prst="rect">
            <a:avLst/>
          </a:prstGeom>
        </p:spPr>
      </p:pic>
      <p:pic>
        <p:nvPicPr>
          <p:cNvPr id="14" name="Picture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77959" y="5989626"/>
            <a:ext cx="3991439" cy="561609"/>
          </a:xfrm>
          <a:prstGeom prst="rect">
            <a:avLst/>
          </a:prstGeom>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hone Slide 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3425" t="-1173" r="6562" b="12394"/>
          <a:stretch/>
        </p:blipFill>
        <p:spPr>
          <a:xfrm>
            <a:off x="2449287" y="1355271"/>
            <a:ext cx="9742714" cy="5502729"/>
          </a:xfrm>
          <a:prstGeom prst="rect">
            <a:avLst/>
          </a:prstGeom>
        </p:spPr>
      </p:pic>
      <p:sp>
        <p:nvSpPr>
          <p:cNvPr id="6" name="Picture Placeholder 5"/>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4"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6D6E6C"/>
                </a:solidFill>
                <a:latin typeface="+mn-lt"/>
              </a:defRPr>
            </a:lvl1pPr>
          </a:lstStyle>
          <a:p>
            <a:pPr lvl="0"/>
            <a:r>
              <a:rPr lang="en-US" dirty="0"/>
              <a:t>TITLE</a:t>
            </a:r>
          </a:p>
        </p:txBody>
      </p:sp>
      <p:cxnSp>
        <p:nvCxnSpPr>
          <p:cNvPr id="15" name="Straight Connector 14"/>
          <p:cNvCxnSpPr/>
          <p:nvPr userDrawn="1"/>
        </p:nvCxnSpPr>
        <p:spPr>
          <a:xfrm flipH="1">
            <a:off x="280404" y="945173"/>
            <a:ext cx="11623126" cy="0"/>
          </a:xfrm>
          <a:prstGeom prst="line">
            <a:avLst/>
          </a:prstGeom>
          <a:ln>
            <a:solidFill>
              <a:srgbClr val="174F72"/>
            </a:solidFill>
          </a:ln>
        </p:spPr>
        <p:style>
          <a:lnRef idx="1">
            <a:schemeClr val="accent1"/>
          </a:lnRef>
          <a:fillRef idx="0">
            <a:schemeClr val="accent1"/>
          </a:fillRef>
          <a:effectRef idx="0">
            <a:schemeClr val="accent1"/>
          </a:effectRef>
          <a:fontRef idx="minor">
            <a:schemeClr val="tx1"/>
          </a:fontRef>
        </p:style>
      </p:cxnSp>
      <p:sp>
        <p:nvSpPr>
          <p:cNvPr id="10"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3756063" flipH="1">
            <a:off x="23560" y="6215909"/>
            <a:ext cx="740284" cy="569976"/>
          </a:xfrm>
          <a:prstGeom prst="rect">
            <a:avLst/>
          </a:prstGeom>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ne Slide 2">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r="3454" b="8248"/>
          <a:stretch/>
        </p:blipFill>
        <p:spPr>
          <a:xfrm>
            <a:off x="6890657" y="550299"/>
            <a:ext cx="5479143" cy="6292294"/>
          </a:xfrm>
          <a:prstGeom prst="rect">
            <a:avLst/>
          </a:prstGeom>
        </p:spPr>
      </p:pic>
      <p:sp>
        <p:nvSpPr>
          <p:cNvPr id="7" name="Picture Placeholder 6"/>
          <p:cNvSpPr>
            <a:spLocks noGrp="1"/>
          </p:cNvSpPr>
          <p:nvPr>
            <p:ph type="pic" sz="quarter" idx="14" hasCustomPrompt="1"/>
          </p:nvPr>
        </p:nvSpPr>
        <p:spPr>
          <a:xfrm>
            <a:off x="7754938" y="1192681"/>
            <a:ext cx="2187575" cy="38862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cxnSp>
        <p:nvCxnSpPr>
          <p:cNvPr id="11" name="Straight Connector 10"/>
          <p:cNvCxnSpPr/>
          <p:nvPr userDrawn="1"/>
        </p:nvCxnSpPr>
        <p:spPr>
          <a:xfrm flipH="1">
            <a:off x="378380" y="1908558"/>
            <a:ext cx="6348991" cy="0"/>
          </a:xfrm>
          <a:prstGeom prst="line">
            <a:avLst/>
          </a:prstGeom>
          <a:ln>
            <a:solidFill>
              <a:srgbClr val="174F72"/>
            </a:solidFill>
          </a:ln>
        </p:spPr>
        <p:style>
          <a:lnRef idx="1">
            <a:schemeClr val="accent1"/>
          </a:lnRef>
          <a:fillRef idx="0">
            <a:schemeClr val="accent1"/>
          </a:fillRef>
          <a:effectRef idx="0">
            <a:schemeClr val="accent1"/>
          </a:effectRef>
          <a:fontRef idx="minor">
            <a:schemeClr val="tx1"/>
          </a:fontRef>
        </p:style>
      </p:cxnSp>
      <p:sp>
        <p:nvSpPr>
          <p:cNvPr id="12" name="Text Placeholder 23"/>
          <p:cNvSpPr>
            <a:spLocks noGrp="1"/>
          </p:cNvSpPr>
          <p:nvPr>
            <p:ph type="body" sz="quarter" idx="16" hasCustomPrompt="1"/>
          </p:nvPr>
        </p:nvSpPr>
        <p:spPr>
          <a:xfrm>
            <a:off x="643223" y="1079254"/>
            <a:ext cx="5839220"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3" name="Text Placeholder 25"/>
          <p:cNvSpPr>
            <a:spLocks noGrp="1"/>
          </p:cNvSpPr>
          <p:nvPr>
            <p:ph type="body" sz="quarter" idx="17" hasCustomPrompt="1"/>
          </p:nvPr>
        </p:nvSpPr>
        <p:spPr>
          <a:xfrm>
            <a:off x="643223" y="2087287"/>
            <a:ext cx="5839220"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10"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3756063" flipH="1">
            <a:off x="23560" y="6215909"/>
            <a:ext cx="740284" cy="569976"/>
          </a:xfrm>
          <a:prstGeom prst="rect">
            <a:avLst/>
          </a:prstGeom>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a:biLevel thresh="25000"/>
            <a:alphaModFix amt="2000"/>
            <a:extLst>
              <a:ext uri="{BEBA8EAE-BF5A-486C-A8C5-ECC9F3942E4B}">
                <a14:imgProps xmlns:a14="http://schemas.microsoft.com/office/drawing/2010/main">
                  <a14:imgLayer r:embed="rId3">
                    <a14:imgEffect>
                      <a14:colorTemperature colorTemp="6391"/>
                    </a14:imgEffect>
                  </a14:imgLayer>
                </a14:imgProps>
              </a:ext>
              <a:ext uri="{28A0092B-C50C-407E-A947-70E740481C1C}">
                <a14:useLocalDpi xmlns:a14="http://schemas.microsoft.com/office/drawing/2010/main" val="0"/>
              </a:ext>
            </a:extLst>
          </a:blip>
          <a:srcRect/>
          <a:stretch>
            <a:fillRect/>
          </a:stretch>
        </p:blipFill>
        <p:spPr>
          <a:xfrm rot="15744599" flipH="1">
            <a:off x="3423535" y="514727"/>
            <a:ext cx="6322751" cy="5225922"/>
          </a:xfrm>
          <a:custGeom>
            <a:avLst/>
            <a:gdLst>
              <a:gd name="connsiteX0" fmla="*/ 652261 w 652261"/>
              <a:gd name="connsiteY0" fmla="*/ 0 h 539111"/>
              <a:gd name="connsiteX1" fmla="*/ 652261 w 652261"/>
              <a:gd name="connsiteY1" fmla="*/ 352777 h 539111"/>
              <a:gd name="connsiteX2" fmla="*/ 412813 w 652261"/>
              <a:gd name="connsiteY2" fmla="*/ 510679 h 539111"/>
              <a:gd name="connsiteX3" fmla="*/ 431562 w 652261"/>
              <a:gd name="connsiteY3" fmla="*/ 539111 h 539111"/>
              <a:gd name="connsiteX4" fmla="*/ 229560 w 652261"/>
              <a:gd name="connsiteY4" fmla="*/ 539111 h 539111"/>
              <a:gd name="connsiteX5" fmla="*/ 0 w 652261"/>
              <a:gd name="connsiteY5" fmla="*/ 167133 h 539111"/>
              <a:gd name="connsiteX6" fmla="*/ 0 w 652261"/>
              <a:gd name="connsiteY6" fmla="*/ 0 h 539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2261" h="539111">
                <a:moveTo>
                  <a:pt x="652261" y="0"/>
                </a:moveTo>
                <a:lnTo>
                  <a:pt x="652261" y="352777"/>
                </a:lnTo>
                <a:lnTo>
                  <a:pt x="412813" y="510679"/>
                </a:lnTo>
                <a:lnTo>
                  <a:pt x="431562" y="539111"/>
                </a:lnTo>
                <a:lnTo>
                  <a:pt x="229560" y="539111"/>
                </a:lnTo>
                <a:lnTo>
                  <a:pt x="0" y="167133"/>
                </a:lnTo>
                <a:lnTo>
                  <a:pt x="0" y="0"/>
                </a:lnTo>
                <a:close/>
              </a:path>
            </a:pathLst>
          </a:custGeom>
        </p:spPr>
      </p:pic>
      <p:sp>
        <p:nvSpPr>
          <p:cNvPr id="41" name="Arc 40"/>
          <p:cNvSpPr/>
          <p:nvPr userDrawn="1"/>
        </p:nvSpPr>
        <p:spPr>
          <a:xfrm flipH="1">
            <a:off x="7261956" y="-901992"/>
            <a:ext cx="6797861" cy="6647700"/>
          </a:xfrm>
          <a:prstGeom prst="arc">
            <a:avLst>
              <a:gd name="adj1" fmla="val 18515705"/>
              <a:gd name="adj2" fmla="val 6898743"/>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7389115" y="13647"/>
            <a:ext cx="4830180" cy="5732060"/>
          </a:xfrm>
          <a:custGeom>
            <a:avLst/>
            <a:gdLst>
              <a:gd name="connsiteX0" fmla="*/ 1597452 w 4830180"/>
              <a:gd name="connsiteY0" fmla="*/ 0 h 5934062"/>
              <a:gd name="connsiteX1" fmla="*/ 4760544 w 4830180"/>
              <a:gd name="connsiteY1" fmla="*/ 0 h 5934062"/>
              <a:gd name="connsiteX2" fmla="*/ 4830180 w 4830180"/>
              <a:gd name="connsiteY2" fmla="*/ 42305 h 5934062"/>
              <a:gd name="connsiteX3" fmla="*/ 4830180 w 4830180"/>
              <a:gd name="connsiteY3" fmla="*/ 5467824 h 5934062"/>
              <a:gd name="connsiteX4" fmla="*/ 4694297 w 4830180"/>
              <a:gd name="connsiteY4" fmla="*/ 5550374 h 5934062"/>
              <a:gd name="connsiteX5" fmla="*/ 3178998 w 4830180"/>
              <a:gd name="connsiteY5" fmla="*/ 5934062 h 5934062"/>
              <a:gd name="connsiteX6" fmla="*/ 0 w 4830180"/>
              <a:gd name="connsiteY6" fmla="*/ 2755064 h 5934062"/>
              <a:gd name="connsiteX7" fmla="*/ 1401590 w 4830180"/>
              <a:gd name="connsiteY7" fmla="*/ 118989 h 593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0180" h="5934062">
                <a:moveTo>
                  <a:pt x="1597452" y="0"/>
                </a:moveTo>
                <a:lnTo>
                  <a:pt x="4760544" y="0"/>
                </a:lnTo>
                <a:lnTo>
                  <a:pt x="4830180" y="42305"/>
                </a:lnTo>
                <a:lnTo>
                  <a:pt x="4830180" y="5467824"/>
                </a:lnTo>
                <a:lnTo>
                  <a:pt x="4694297" y="5550374"/>
                </a:lnTo>
                <a:cubicBezTo>
                  <a:pt x="4243855" y="5795070"/>
                  <a:pt x="3727658" y="5934062"/>
                  <a:pt x="3178998" y="5934062"/>
                </a:cubicBezTo>
                <a:cubicBezTo>
                  <a:pt x="1423286" y="5934062"/>
                  <a:pt x="0" y="4510776"/>
                  <a:pt x="0" y="2755064"/>
                </a:cubicBezTo>
                <a:cubicBezTo>
                  <a:pt x="0" y="1657744"/>
                  <a:pt x="555971" y="690278"/>
                  <a:pt x="1401590" y="118989"/>
                </a:cubicBezTo>
                <a:close/>
              </a:path>
            </a:pathLst>
          </a:custGeom>
          <a:gradFill flip="none" rotWithShape="1">
            <a:gsLst>
              <a:gs pos="40000">
                <a:srgbClr val="174F72"/>
              </a:gs>
              <a:gs pos="97000">
                <a:srgbClr val="10B1A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23"/>
          <p:cNvSpPr>
            <a:spLocks noGrp="1"/>
          </p:cNvSpPr>
          <p:nvPr userDrawn="1">
            <p:ph type="body" sz="quarter" idx="13" hasCustomPrompt="1"/>
          </p:nvPr>
        </p:nvSpPr>
        <p:spPr>
          <a:xfrm>
            <a:off x="454758" y="866857"/>
            <a:ext cx="3104978" cy="697353"/>
          </a:xfrm>
        </p:spPr>
        <p:txBody>
          <a:bodyPr anchor="ctr">
            <a:noAutofit/>
          </a:bodyPr>
          <a:lstStyle>
            <a:lvl1pPr marL="0" indent="0" algn="l">
              <a:buNone/>
              <a:defRPr sz="5400" baseline="0">
                <a:solidFill>
                  <a:srgbClr val="174F72"/>
                </a:solidFill>
                <a:latin typeface="+mn-lt"/>
              </a:defRPr>
            </a:lvl1pPr>
          </a:lstStyle>
          <a:p>
            <a:pPr lvl="0"/>
            <a:r>
              <a:rPr lang="en-US" dirty="0"/>
              <a:t>Thank You</a:t>
            </a:r>
          </a:p>
        </p:txBody>
      </p:sp>
      <p:sp>
        <p:nvSpPr>
          <p:cNvPr id="13" name="Text Placeholder 25"/>
          <p:cNvSpPr>
            <a:spLocks noGrp="1"/>
          </p:cNvSpPr>
          <p:nvPr userDrawn="1">
            <p:ph type="body" sz="quarter" idx="14" hasCustomPrompt="1"/>
          </p:nvPr>
        </p:nvSpPr>
        <p:spPr>
          <a:xfrm>
            <a:off x="3890873" y="872468"/>
            <a:ext cx="3854522" cy="697353"/>
          </a:xfrm>
        </p:spPr>
        <p:txBody>
          <a:bodyPr anchor="ctr">
            <a:noAutofit/>
          </a:bodyPr>
          <a:lstStyle>
            <a:lvl1pPr marL="0" indent="0" algn="l">
              <a:buNone/>
              <a:defRPr sz="2800" i="1" baseline="0">
                <a:solidFill>
                  <a:srgbClr val="174F7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10" name="Oval 9"/>
          <p:cNvSpPr/>
          <p:nvPr userDrawn="1"/>
        </p:nvSpPr>
        <p:spPr>
          <a:xfrm>
            <a:off x="7118748" y="2332687"/>
            <a:ext cx="591486" cy="591486"/>
          </a:xfrm>
          <a:prstGeom prst="ellipse">
            <a:avLst/>
          </a:pr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sp>
        <p:nvSpPr>
          <p:cNvPr id="15" name="Oval 14"/>
          <p:cNvSpPr/>
          <p:nvPr userDrawn="1"/>
        </p:nvSpPr>
        <p:spPr>
          <a:xfrm>
            <a:off x="7735194" y="4345853"/>
            <a:ext cx="591486" cy="591486"/>
          </a:xfrm>
          <a:prstGeom prst="ellipse">
            <a:avLst/>
          </a:prstGeom>
          <a:solidFill>
            <a:srgbClr val="CED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sp>
        <p:nvSpPr>
          <p:cNvPr id="17" name="Oval 16"/>
          <p:cNvSpPr/>
          <p:nvPr userDrawn="1"/>
        </p:nvSpPr>
        <p:spPr>
          <a:xfrm>
            <a:off x="7261957" y="3430213"/>
            <a:ext cx="591486" cy="591486"/>
          </a:xfrm>
          <a:prstGeom prst="ellipse">
            <a:avLst/>
          </a:prstGeom>
          <a:solidFill>
            <a:srgbClr val="10B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cxnSp>
        <p:nvCxnSpPr>
          <p:cNvPr id="19" name="Straight Connector 18"/>
          <p:cNvCxnSpPr/>
          <p:nvPr userDrawn="1"/>
        </p:nvCxnSpPr>
        <p:spPr>
          <a:xfrm>
            <a:off x="3734054" y="860398"/>
            <a:ext cx="0" cy="696487"/>
          </a:xfrm>
          <a:prstGeom prst="line">
            <a:avLst/>
          </a:prstGeom>
          <a:ln w="19050">
            <a:solidFill>
              <a:srgbClr val="CEDA29"/>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userDrawn="1">
            <p:ph type="body" sz="quarter" idx="15" hasCustomPrompt="1"/>
          </p:nvPr>
        </p:nvSpPr>
        <p:spPr>
          <a:xfrm>
            <a:off x="7837392" y="2516430"/>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20" name="Text Placeholder 2"/>
          <p:cNvSpPr>
            <a:spLocks noGrp="1"/>
          </p:cNvSpPr>
          <p:nvPr userDrawn="1">
            <p:ph type="body" sz="quarter" idx="16" hasCustomPrompt="1"/>
          </p:nvPr>
        </p:nvSpPr>
        <p:spPr>
          <a:xfrm>
            <a:off x="7948957" y="3505445"/>
            <a:ext cx="2757540" cy="382588"/>
          </a:xfrm>
        </p:spPr>
        <p:txBody>
          <a:bodyPr anchor="t">
            <a:normAutofit/>
          </a:bodyPr>
          <a:lstStyle>
            <a:lvl1pPr marL="0" indent="0">
              <a:buNone/>
              <a:defRPr sz="1600">
                <a:solidFill>
                  <a:schemeClr val="bg1"/>
                </a:solidFill>
              </a:defRPr>
            </a:lvl1pPr>
          </a:lstStyle>
          <a:p>
            <a:pPr lvl="0"/>
            <a:r>
              <a:rPr lang="en-US" dirty="0"/>
              <a:t>Text 1</a:t>
            </a:r>
          </a:p>
        </p:txBody>
      </p:sp>
      <p:sp>
        <p:nvSpPr>
          <p:cNvPr id="21" name="Text Placeholder 2"/>
          <p:cNvSpPr>
            <a:spLocks noGrp="1"/>
          </p:cNvSpPr>
          <p:nvPr userDrawn="1">
            <p:ph type="body" sz="quarter" idx="17" hasCustomPrompt="1"/>
          </p:nvPr>
        </p:nvSpPr>
        <p:spPr>
          <a:xfrm>
            <a:off x="8425435" y="4433218"/>
            <a:ext cx="2757540" cy="416755"/>
          </a:xfrm>
        </p:spPr>
        <p:txBody>
          <a:bodyPr anchor="t">
            <a:normAutofit/>
          </a:bodyPr>
          <a:lstStyle>
            <a:lvl1pPr marL="0" indent="0">
              <a:buNone/>
              <a:defRPr sz="1600">
                <a:solidFill>
                  <a:schemeClr val="bg1"/>
                </a:solidFill>
              </a:defRPr>
            </a:lvl1pPr>
          </a:lstStyle>
          <a:p>
            <a:pPr lvl="0"/>
            <a:r>
              <a:rPr lang="en-US" dirty="0"/>
              <a:t>Text 1</a:t>
            </a:r>
          </a:p>
        </p:txBody>
      </p:sp>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6535" y="4920717"/>
            <a:ext cx="4722540" cy="1797044"/>
          </a:xfrm>
          <a:prstGeom prst="rect">
            <a:avLst/>
          </a:prstGeom>
        </p:spPr>
      </p:pic>
      <p:pic>
        <p:nvPicPr>
          <p:cNvPr id="24" name="Picture 2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948957" y="5937081"/>
            <a:ext cx="3991439" cy="561609"/>
          </a:xfrm>
          <a:prstGeom prst="rect">
            <a:avLst/>
          </a:prstGeom>
        </p:spPr>
      </p:pic>
    </p:spTree>
    <p:extLst>
      <p:ext uri="{BB962C8B-B14F-4D97-AF65-F5344CB8AC3E}">
        <p14:creationId xmlns:p14="http://schemas.microsoft.com/office/powerpoint/2010/main" val="6429513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CA9471B1-8116-8D44-A9B8-B73C9AC62E0E}"/>
              </a:ext>
            </a:extLst>
          </p:cNvPr>
          <p:cNvPicPr>
            <a:picLocks noChangeAspect="1"/>
          </p:cNvPicPr>
          <p:nvPr userDrawn="1"/>
        </p:nvPicPr>
        <p:blipFill>
          <a:blip r:embed="rId2">
            <a:extLst>
              <a:ext uri="{28A0092B-C50C-407E-A947-70E740481C1C}">
                <a14:useLocalDpi xmlns:a14="http://schemas.microsoft.com/office/drawing/2010/main" val="0"/>
              </a:ext>
            </a:extLst>
          </a:blip>
          <a:srcRect l="8388" t="10823" r="20621" b="5574"/>
          <a:stretch>
            <a:fillRect/>
          </a:stretch>
        </p:blipFill>
        <p:spPr bwMode="auto">
          <a:xfrm>
            <a:off x="5330825" y="1431925"/>
            <a:ext cx="6848475" cy="484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7">
            <a:extLst>
              <a:ext uri="{FF2B5EF4-FFF2-40B4-BE49-F238E27FC236}">
                <a16:creationId xmlns:a16="http://schemas.microsoft.com/office/drawing/2014/main" id="{283287CE-AC37-7B4D-A150-9B8DE3DDD47A}"/>
              </a:ext>
            </a:extLst>
          </p:cNvPr>
          <p:cNvSpPr>
            <a:spLocks noGrp="1"/>
          </p:cNvSpPr>
          <p:nvPr>
            <p:ph type="pic" sz="quarter" idx="15"/>
          </p:nvPr>
        </p:nvSpPr>
        <p:spPr>
          <a:xfrm>
            <a:off x="6514098" y="1877326"/>
            <a:ext cx="5665788" cy="3478212"/>
          </a:xfrm>
          <a:prstGeom prst="rect">
            <a:avLst/>
          </a:prstGeom>
        </p:spPr>
        <p:txBody>
          <a:bodyPr rtlCol="0">
            <a:normAutofit/>
          </a:bodyPr>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baseline="0">
                <a:solidFill>
                  <a:schemeClr val="bg1">
                    <a:lumMod val="50000"/>
                  </a:schemeClr>
                </a:solidFill>
              </a:defRPr>
            </a:lvl1pPr>
          </a:lstStyle>
          <a:p>
            <a:pPr lvl="0"/>
            <a:r>
              <a:rPr lang="en-US" noProof="0"/>
              <a:t>Drag picture to placeholder or click icon to add</a:t>
            </a:r>
            <a:endParaRPr lang="en-US" noProof="0" dirty="0"/>
          </a:p>
        </p:txBody>
      </p:sp>
      <p:sp>
        <p:nvSpPr>
          <p:cNvPr id="6" name="Text Placeholder 23">
            <a:extLst>
              <a:ext uri="{FF2B5EF4-FFF2-40B4-BE49-F238E27FC236}">
                <a16:creationId xmlns:a16="http://schemas.microsoft.com/office/drawing/2014/main" id="{78A16FEA-1FEA-7C42-864C-40C7A7AFA9A3}"/>
              </a:ext>
            </a:extLst>
          </p:cNvPr>
          <p:cNvSpPr>
            <a:spLocks noGrp="1"/>
          </p:cNvSpPr>
          <p:nvPr>
            <p:ph type="body" sz="quarter" idx="13"/>
          </p:nvPr>
        </p:nvSpPr>
        <p:spPr>
          <a:xfrm>
            <a:off x="453178" y="388056"/>
            <a:ext cx="4877040" cy="906698"/>
          </a:xfrm>
        </p:spPr>
        <p:txBody>
          <a:bodyPr>
            <a:normAutofit/>
          </a:bodyPr>
          <a:lstStyle>
            <a:lvl1pPr marL="0" indent="0" algn="l">
              <a:buNone/>
              <a:defRPr sz="3600">
                <a:solidFill>
                  <a:srgbClr val="7F7F7F"/>
                </a:solidFill>
                <a:latin typeface="+mn-lt"/>
              </a:defRPr>
            </a:lvl1pPr>
          </a:lstStyle>
          <a:p>
            <a:pPr lvl="0"/>
            <a:r>
              <a:rPr lang="en-US"/>
              <a:t>Click to edit Master text styles</a:t>
            </a:r>
          </a:p>
        </p:txBody>
      </p:sp>
      <p:sp>
        <p:nvSpPr>
          <p:cNvPr id="7" name="Text Placeholder 25">
            <a:extLst>
              <a:ext uri="{FF2B5EF4-FFF2-40B4-BE49-F238E27FC236}">
                <a16:creationId xmlns:a16="http://schemas.microsoft.com/office/drawing/2014/main" id="{EA4BE790-5662-6E47-AF88-29E2E01FB419}"/>
              </a:ext>
            </a:extLst>
          </p:cNvPr>
          <p:cNvSpPr>
            <a:spLocks noGrp="1"/>
          </p:cNvSpPr>
          <p:nvPr>
            <p:ph type="body" sz="quarter" idx="14"/>
          </p:nvPr>
        </p:nvSpPr>
        <p:spPr>
          <a:xfrm>
            <a:off x="453178" y="1631415"/>
            <a:ext cx="4877040" cy="4450443"/>
          </a:xfrm>
        </p:spPr>
        <p:txBody>
          <a:bodyPr>
            <a:noAutofit/>
          </a:bodyPr>
          <a:lstStyle>
            <a:lvl1pPr marL="0" indent="0" algn="l">
              <a:buNone/>
              <a:defRPr sz="24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edit Master text styles</a:t>
            </a:r>
          </a:p>
        </p:txBody>
      </p:sp>
      <p:sp>
        <p:nvSpPr>
          <p:cNvPr id="8" name="テキスト プレースホルダー 36">
            <a:extLst>
              <a:ext uri="{FF2B5EF4-FFF2-40B4-BE49-F238E27FC236}">
                <a16:creationId xmlns:a16="http://schemas.microsoft.com/office/drawing/2014/main" id="{16B72586-A94F-2349-990F-F18E9C731C6E}"/>
              </a:ext>
            </a:extLst>
          </p:cNvPr>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9" name="Picture 8">
            <a:extLst>
              <a:ext uri="{FF2B5EF4-FFF2-40B4-BE49-F238E27FC236}">
                <a16:creationId xmlns:a16="http://schemas.microsoft.com/office/drawing/2014/main" id="{753E7AC4-AB73-8046-BEE0-95133E47E3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3756063" flipH="1">
            <a:off x="23560" y="6215909"/>
            <a:ext cx="740284" cy="569976"/>
          </a:xfrm>
          <a:prstGeom prst="rect">
            <a:avLst/>
          </a:prstGeom>
        </p:spPr>
      </p:pic>
      <p:cxnSp>
        <p:nvCxnSpPr>
          <p:cNvPr id="12" name="Straight Connector 11">
            <a:extLst>
              <a:ext uri="{FF2B5EF4-FFF2-40B4-BE49-F238E27FC236}">
                <a16:creationId xmlns:a16="http://schemas.microsoft.com/office/drawing/2014/main" id="{22D9F2C4-6B7C-B341-AFC0-9794A0320B88}"/>
              </a:ext>
            </a:extLst>
          </p:cNvPr>
          <p:cNvCxnSpPr>
            <a:cxnSpLocks/>
          </p:cNvCxnSpPr>
          <p:nvPr userDrawn="1"/>
        </p:nvCxnSpPr>
        <p:spPr>
          <a:xfrm flipH="1">
            <a:off x="285751" y="1463675"/>
            <a:ext cx="5276849" cy="0"/>
          </a:xfrm>
          <a:prstGeom prst="line">
            <a:avLst/>
          </a:prstGeom>
          <a:ln>
            <a:solidFill>
              <a:srgbClr val="174F7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15">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8047A67E-7FA2-7046-8F97-25588B890F49}"/>
              </a:ext>
            </a:extLst>
          </p:cNvPr>
          <p:cNvPicPr>
            <a:picLocks noChangeAspect="1"/>
          </p:cNvPicPr>
          <p:nvPr userDrawn="1"/>
        </p:nvPicPr>
        <p:blipFill>
          <a:blip r:embed="rId2">
            <a:extLst>
              <a:ext uri="{28A0092B-C50C-407E-A947-70E740481C1C}">
                <a14:useLocalDpi xmlns:a14="http://schemas.microsoft.com/office/drawing/2010/main" val="0"/>
              </a:ext>
            </a:extLst>
          </a:blip>
          <a:srcRect l="20656" t="10823" r="9412" b="5574"/>
          <a:stretch>
            <a:fillRect/>
          </a:stretch>
        </p:blipFill>
        <p:spPr bwMode="auto">
          <a:xfrm>
            <a:off x="-1588" y="1463675"/>
            <a:ext cx="6748463"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23">
            <a:extLst>
              <a:ext uri="{FF2B5EF4-FFF2-40B4-BE49-F238E27FC236}">
                <a16:creationId xmlns:a16="http://schemas.microsoft.com/office/drawing/2014/main" id="{97AFCF48-D88C-254C-B4FD-CD7020E4AAA7}"/>
              </a:ext>
            </a:extLst>
          </p:cNvPr>
          <p:cNvSpPr>
            <a:spLocks noGrp="1"/>
          </p:cNvSpPr>
          <p:nvPr>
            <p:ph type="body" sz="quarter" idx="16"/>
          </p:nvPr>
        </p:nvSpPr>
        <p:spPr>
          <a:xfrm>
            <a:off x="6746480" y="388056"/>
            <a:ext cx="4877040" cy="906698"/>
          </a:xfrm>
        </p:spPr>
        <p:txBody>
          <a:bodyPr>
            <a:normAutofit/>
          </a:bodyPr>
          <a:lstStyle>
            <a:lvl1pPr marL="0" indent="0" algn="l">
              <a:buNone/>
              <a:defRPr sz="3600">
                <a:solidFill>
                  <a:srgbClr val="7F7F7F"/>
                </a:solidFill>
                <a:latin typeface="+mn-lt"/>
              </a:defRPr>
            </a:lvl1pPr>
          </a:lstStyle>
          <a:p>
            <a:pPr lvl="0"/>
            <a:r>
              <a:rPr lang="en-US"/>
              <a:t>Click to edit Master text styles</a:t>
            </a:r>
          </a:p>
        </p:txBody>
      </p:sp>
      <p:sp>
        <p:nvSpPr>
          <p:cNvPr id="6" name="Text Placeholder 25">
            <a:extLst>
              <a:ext uri="{FF2B5EF4-FFF2-40B4-BE49-F238E27FC236}">
                <a16:creationId xmlns:a16="http://schemas.microsoft.com/office/drawing/2014/main" id="{62895944-36C8-1048-B860-D7D3CD5698C6}"/>
              </a:ext>
            </a:extLst>
          </p:cNvPr>
          <p:cNvSpPr>
            <a:spLocks noGrp="1"/>
          </p:cNvSpPr>
          <p:nvPr>
            <p:ph type="body" sz="quarter" idx="17"/>
          </p:nvPr>
        </p:nvSpPr>
        <p:spPr>
          <a:xfrm>
            <a:off x="6746480" y="1631415"/>
            <a:ext cx="4877040" cy="4450443"/>
          </a:xfrm>
        </p:spPr>
        <p:txBody>
          <a:bodyPr>
            <a:noAutofit/>
          </a:bodyPr>
          <a:lstStyle>
            <a:lvl1pPr marL="0" indent="0" algn="l">
              <a:buNone/>
              <a:defRPr sz="24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edit Master text styles</a:t>
            </a:r>
          </a:p>
        </p:txBody>
      </p:sp>
      <p:sp>
        <p:nvSpPr>
          <p:cNvPr id="7" name="Picture Placeholder 7">
            <a:extLst>
              <a:ext uri="{FF2B5EF4-FFF2-40B4-BE49-F238E27FC236}">
                <a16:creationId xmlns:a16="http://schemas.microsoft.com/office/drawing/2014/main" id="{1EADBD20-0CBA-CE4E-9DC7-FF0B552BAE03}"/>
              </a:ext>
            </a:extLst>
          </p:cNvPr>
          <p:cNvSpPr>
            <a:spLocks noGrp="1"/>
          </p:cNvSpPr>
          <p:nvPr>
            <p:ph type="pic" sz="quarter" idx="18"/>
          </p:nvPr>
        </p:nvSpPr>
        <p:spPr>
          <a:xfrm>
            <a:off x="-1002" y="1908781"/>
            <a:ext cx="5665788" cy="3478212"/>
          </a:xfrm>
          <a:prstGeom prst="rect">
            <a:avLst/>
          </a:prstGeom>
        </p:spPr>
        <p:txBody>
          <a:bodyPr rtlCol="0">
            <a:normAutofit/>
          </a:bodyPr>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baseline="0">
                <a:solidFill>
                  <a:schemeClr val="bg1">
                    <a:lumMod val="50000"/>
                  </a:schemeClr>
                </a:solidFill>
              </a:defRPr>
            </a:lvl1pPr>
          </a:lstStyle>
          <a:p>
            <a:pPr lvl="0"/>
            <a:r>
              <a:rPr lang="en-US" noProof="0"/>
              <a:t>Drag picture to placeholder or click icon to add</a:t>
            </a:r>
            <a:endParaRPr lang="en-US" noProof="0" dirty="0"/>
          </a:p>
        </p:txBody>
      </p:sp>
      <p:sp>
        <p:nvSpPr>
          <p:cNvPr id="8" name="テキスト プレースホルダー 36">
            <a:extLst>
              <a:ext uri="{FF2B5EF4-FFF2-40B4-BE49-F238E27FC236}">
                <a16:creationId xmlns:a16="http://schemas.microsoft.com/office/drawing/2014/main" id="{266E4574-4B21-6342-8DD0-040CE49425DE}"/>
              </a:ext>
            </a:extLst>
          </p:cNvPr>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9" name="Picture 8">
            <a:extLst>
              <a:ext uri="{FF2B5EF4-FFF2-40B4-BE49-F238E27FC236}">
                <a16:creationId xmlns:a16="http://schemas.microsoft.com/office/drawing/2014/main" id="{7486F762-C84C-184B-9272-F7A676B153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cxnSp>
        <p:nvCxnSpPr>
          <p:cNvPr id="11" name="Straight Connector 10">
            <a:extLst>
              <a:ext uri="{FF2B5EF4-FFF2-40B4-BE49-F238E27FC236}">
                <a16:creationId xmlns:a16="http://schemas.microsoft.com/office/drawing/2014/main" id="{DD32BE12-E62A-FA4F-BEAB-67D399EBE1D9}"/>
              </a:ext>
            </a:extLst>
          </p:cNvPr>
          <p:cNvCxnSpPr>
            <a:cxnSpLocks/>
          </p:cNvCxnSpPr>
          <p:nvPr userDrawn="1"/>
        </p:nvCxnSpPr>
        <p:spPr>
          <a:xfrm flipH="1">
            <a:off x="6578601" y="1471007"/>
            <a:ext cx="5276849" cy="0"/>
          </a:xfrm>
          <a:prstGeom prst="line">
            <a:avLst/>
          </a:prstGeom>
          <a:ln>
            <a:solidFill>
              <a:srgbClr val="174F7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INK ICON CIRCLE - with photo &amp; text">
    <p:spTree>
      <p:nvGrpSpPr>
        <p:cNvPr id="1" name=""/>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Divider slide - PINK">
    <p:spTree>
      <p:nvGrpSpPr>
        <p:cNvPr id="1" name=""/>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INK ICON CIRCLE - with text">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with 1 colum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4161985" y="2117448"/>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8" name="Straight Connector 17"/>
          <p:cNvCxnSpPr/>
          <p:nvPr userDrawn="1"/>
        </p:nvCxnSpPr>
        <p:spPr>
          <a:xfrm flipH="1">
            <a:off x="3764072" y="1901746"/>
            <a:ext cx="8178914"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
        <p:nvSpPr>
          <p:cNvPr id="27"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7576526">
            <a:off x="199389" y="22665"/>
            <a:ext cx="2891322" cy="2226152"/>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lain Quote Slide - ORANGE">
    <p:spTree>
      <p:nvGrpSpPr>
        <p:cNvPr id="1" name=""/>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uote slide - PINK">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hoto Top - Text Bottom -  PINK">
    <p:spTree>
      <p:nvGrpSpPr>
        <p:cNvPr id="1" name=""/>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8">
    <p:spTree>
      <p:nvGrpSpPr>
        <p:cNvPr id="1" name=""/>
        <p:cNvGrpSpPr/>
        <p:nvPr/>
      </p:nvGrpSpPr>
      <p:grpSpPr>
        <a:xfrm>
          <a:off x="0" y="0"/>
          <a:ext cx="0" cy="0"/>
          <a:chOff x="0" y="0"/>
          <a:chExt cx="0" cy="0"/>
        </a:xfrm>
      </p:grpSpPr>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9">
    <p:spTree>
      <p:nvGrpSpPr>
        <p:cNvPr id="1" name=""/>
        <p:cNvGrpSpPr/>
        <p:nvPr/>
      </p:nvGrpSpPr>
      <p:grpSpPr>
        <a:xfrm>
          <a:off x="0" y="0"/>
          <a:ext cx="0" cy="0"/>
          <a:chOff x="0" y="0"/>
          <a:chExt cx="0" cy="0"/>
        </a:xfrm>
      </p:grpSpPr>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 10">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with 2 colums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24" name="Text Placeholder 25"/>
          <p:cNvSpPr>
            <a:spLocks noGrp="1"/>
          </p:cNvSpPr>
          <p:nvPr>
            <p:ph type="body" sz="quarter" idx="15" hasCustomPrompt="1"/>
          </p:nvPr>
        </p:nvSpPr>
        <p:spPr>
          <a:xfrm>
            <a:off x="4161986" y="2127058"/>
            <a:ext cx="360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p:cNvSpPr>
            <a:spLocks noGrp="1"/>
          </p:cNvSpPr>
          <p:nvPr>
            <p:ph type="body" sz="quarter" idx="16" hasCustomPrompt="1"/>
          </p:nvPr>
        </p:nvSpPr>
        <p:spPr>
          <a:xfrm>
            <a:off x="7969071" y="2107839"/>
            <a:ext cx="3600000"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7576526">
            <a:off x="84296" y="-28200"/>
            <a:ext cx="3596762" cy="2769300"/>
          </a:xfrm>
          <a:prstGeom prst="rect">
            <a:avLst/>
          </a:prstGeom>
        </p:spPr>
      </p:pic>
      <p:sp>
        <p:nvSpPr>
          <p:cNvPr id="14"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cxnSp>
        <p:nvCxnSpPr>
          <p:cNvPr id="17" name="Straight Connector 16"/>
          <p:cNvCxnSpPr/>
          <p:nvPr userDrawn="1"/>
        </p:nvCxnSpPr>
        <p:spPr>
          <a:xfrm flipH="1">
            <a:off x="3764072" y="1901746"/>
            <a:ext cx="8178914"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11">
    <p:spTree>
      <p:nvGrpSpPr>
        <p:cNvPr id="1" name=""/>
        <p:cNvGrpSpPr/>
        <p:nvPr/>
      </p:nvGrpSpPr>
      <p:grpSpPr>
        <a:xfrm>
          <a:off x="0" y="0"/>
          <a:ext cx="0" cy="0"/>
          <a:chOff x="0" y="0"/>
          <a:chExt cx="0" cy="0"/>
        </a:xfrm>
      </p:grpSpPr>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_Title/Divider slide (PINK)">
    <p:spTree>
      <p:nvGrpSpPr>
        <p:cNvPr id="1" name=""/>
        <p:cNvGrpSpPr/>
        <p:nvPr/>
      </p:nvGrpSpPr>
      <p:grpSpPr>
        <a:xfrm>
          <a:off x="0" y="0"/>
          <a:ext cx="0" cy="0"/>
          <a:chOff x="0" y="0"/>
          <a:chExt cx="0" cy="0"/>
        </a:xfrm>
      </p:grpSpPr>
      <p:sp>
        <p:nvSpPr>
          <p:cNvPr id="34" name="Freeform 33"/>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Picture Placeholder 17">
            <a:extLst>
              <a:ext uri="{FF2B5EF4-FFF2-40B4-BE49-F238E27FC236}">
                <a16:creationId xmlns:a16="http://schemas.microsoft.com/office/drawing/2014/main" id="{875C51CB-37E1-DE48-AFDA-6AC772C82E7D}"/>
              </a:ext>
            </a:extLst>
          </p:cNvPr>
          <p:cNvSpPr>
            <a:spLocks noGrp="1"/>
          </p:cNvSpPr>
          <p:nvPr>
            <p:ph type="pic" sz="quarter" idx="13"/>
          </p:nvPr>
        </p:nvSpPr>
        <p:spPr>
          <a:xfrm>
            <a:off x="5213011" y="8417"/>
            <a:ext cx="6943999" cy="6858000"/>
          </a:xfrm>
          <a:custGeom>
            <a:avLst/>
            <a:gdLst>
              <a:gd name="connsiteX0" fmla="*/ 407528 w 6061010"/>
              <a:gd name="connsiteY0" fmla="*/ 0 h 6858000"/>
              <a:gd name="connsiteX1" fmla="*/ 6061010 w 6061010"/>
              <a:gd name="connsiteY1" fmla="*/ 0 h 6858000"/>
              <a:gd name="connsiteX2" fmla="*/ 6061010 w 6061010"/>
              <a:gd name="connsiteY2" fmla="*/ 6858000 h 6858000"/>
              <a:gd name="connsiteX3" fmla="*/ 0 w 6061010"/>
              <a:gd name="connsiteY3" fmla="*/ 6858000 h 6858000"/>
              <a:gd name="connsiteX4" fmla="*/ 118265 w 6061010"/>
              <a:gd name="connsiteY4" fmla="*/ 6755557 h 6858000"/>
              <a:gd name="connsiteX5" fmla="*/ 1676931 w 6061010"/>
              <a:gd name="connsiteY5" fmla="*/ 3233965 h 6858000"/>
              <a:gd name="connsiteX6" fmla="*/ 441018 w 6061010"/>
              <a:gd name="connsiteY6" fmla="*/ 3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61010" h="6858000">
                <a:moveTo>
                  <a:pt x="407528" y="0"/>
                </a:moveTo>
                <a:lnTo>
                  <a:pt x="6061010" y="0"/>
                </a:lnTo>
                <a:lnTo>
                  <a:pt x="6061010" y="6858000"/>
                </a:lnTo>
                <a:lnTo>
                  <a:pt x="0" y="6858000"/>
                </a:lnTo>
                <a:lnTo>
                  <a:pt x="118265" y="6755557"/>
                </a:lnTo>
                <a:cubicBezTo>
                  <a:pt x="1075786" y="5885276"/>
                  <a:pt x="1676931" y="4629823"/>
                  <a:pt x="1676931" y="3233965"/>
                </a:cubicBezTo>
                <a:cubicBezTo>
                  <a:pt x="1676931" y="2002326"/>
                  <a:pt x="1208911" y="879999"/>
                  <a:pt x="441018" y="35127"/>
                </a:cubicBezTo>
                <a:close/>
              </a:path>
            </a:pathLst>
          </a:custGeom>
        </p:spPr>
        <p:txBody>
          <a:bodyPr wrap="square">
            <a:noAutofit/>
          </a:bodyPr>
          <a:lstStyle/>
          <a:p>
            <a:endParaRPr lang="en-US"/>
          </a:p>
        </p:txBody>
      </p:sp>
      <p:sp>
        <p:nvSpPr>
          <p:cNvPr id="10"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EMERGE </a:t>
            </a:r>
            <a:r>
              <a:rPr lang="en-US" altLang="ja-JP" sz="1100" b="0" baseline="0" dirty="0">
                <a:solidFill>
                  <a:schemeClr val="bg1"/>
                </a:solidFill>
                <a:latin typeface="Calibri" charset="0"/>
              </a:rPr>
              <a:t>empowering female entrepreneurs in engineering</a:t>
            </a:r>
            <a:endParaRPr kumimoji="1" lang="ja-JP" altLang="en-US" sz="1100" b="0" dirty="0">
              <a:solidFill>
                <a:schemeClr val="bg1"/>
              </a:solidFill>
              <a:latin typeface="Calibri" charset="0"/>
            </a:endParaRPr>
          </a:p>
        </p:txBody>
      </p:sp>
      <p:sp>
        <p:nvSpPr>
          <p:cNvPr id="19" name="Text Placeholder 23">
            <a:extLst>
              <a:ext uri="{FF2B5EF4-FFF2-40B4-BE49-F238E27FC236}">
                <a16:creationId xmlns:a16="http://schemas.microsoft.com/office/drawing/2014/main" id="{C799B548-AE53-314F-8CB5-C8CC6C6B8B21}"/>
              </a:ext>
            </a:extLst>
          </p:cNvPr>
          <p:cNvSpPr>
            <a:spLocks noGrp="1"/>
          </p:cNvSpPr>
          <p:nvPr>
            <p:ph type="body" sz="quarter" idx="14" hasCustomPrompt="1"/>
          </p:nvPr>
        </p:nvSpPr>
        <p:spPr>
          <a:xfrm>
            <a:off x="4882999" y="3560988"/>
            <a:ext cx="891001"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1A384FE3-D60B-2A44-9ED8-58FD7B7F130D}"/>
              </a:ext>
            </a:extLst>
          </p:cNvPr>
          <p:cNvSpPr>
            <a:spLocks noGrp="1"/>
          </p:cNvSpPr>
          <p:nvPr>
            <p:ph type="body" sz="quarter" idx="15" hasCustomPrompt="1"/>
          </p:nvPr>
        </p:nvSpPr>
        <p:spPr>
          <a:xfrm>
            <a:off x="762770" y="946609"/>
            <a:ext cx="296483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1" name="Text Placeholder 23">
            <a:extLst>
              <a:ext uri="{FF2B5EF4-FFF2-40B4-BE49-F238E27FC236}">
                <a16:creationId xmlns:a16="http://schemas.microsoft.com/office/drawing/2014/main" id="{DCB82BDB-6C32-4343-A818-00B6457C26E3}"/>
              </a:ext>
            </a:extLst>
          </p:cNvPr>
          <p:cNvSpPr>
            <a:spLocks noGrp="1"/>
          </p:cNvSpPr>
          <p:nvPr>
            <p:ph type="body" sz="quarter" idx="16" hasCustomPrompt="1"/>
          </p:nvPr>
        </p:nvSpPr>
        <p:spPr>
          <a:xfrm>
            <a:off x="795427" y="1592143"/>
            <a:ext cx="4952229"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Tree>
    <p:extLst>
      <p:ext uri="{BB962C8B-B14F-4D97-AF65-F5344CB8AC3E}">
        <p14:creationId xmlns:p14="http://schemas.microsoft.com/office/powerpoint/2010/main" val="1079202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with 3 colums - RIGHT">
    <p:spTree>
      <p:nvGrpSpPr>
        <p:cNvPr id="1" name=""/>
        <p:cNvGrpSpPr/>
        <p:nvPr/>
      </p:nvGrpSpPr>
      <p:grpSpPr>
        <a:xfrm>
          <a:off x="0" y="0"/>
          <a:ext cx="0" cy="0"/>
          <a:chOff x="0" y="0"/>
          <a:chExt cx="0" cy="0"/>
        </a:xfrm>
      </p:grpSpPr>
      <p:sp>
        <p:nvSpPr>
          <p:cNvPr id="14"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33" name="Text Placeholder 25"/>
          <p:cNvSpPr>
            <a:spLocks noGrp="1"/>
          </p:cNvSpPr>
          <p:nvPr>
            <p:ph type="body" sz="quarter" idx="15" hasCustomPrompt="1"/>
          </p:nvPr>
        </p:nvSpPr>
        <p:spPr>
          <a:xfrm>
            <a:off x="4175360" y="2128494"/>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5"/>
          <p:cNvSpPr>
            <a:spLocks noGrp="1"/>
          </p:cNvSpPr>
          <p:nvPr>
            <p:ph type="body" sz="quarter" idx="16" hasCustomPrompt="1"/>
          </p:nvPr>
        </p:nvSpPr>
        <p:spPr>
          <a:xfrm>
            <a:off x="9228157" y="2123341"/>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5"/>
          <p:cNvSpPr>
            <a:spLocks noGrp="1"/>
          </p:cNvSpPr>
          <p:nvPr>
            <p:ph type="body" sz="quarter" idx="17" hasCustomPrompt="1"/>
          </p:nvPr>
        </p:nvSpPr>
        <p:spPr>
          <a:xfrm>
            <a:off x="6723190" y="2123341"/>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7576526">
            <a:off x="84296" y="-28200"/>
            <a:ext cx="3596762" cy="2769300"/>
          </a:xfrm>
          <a:prstGeom prst="rect">
            <a:avLst/>
          </a:prstGeom>
        </p:spPr>
      </p:pic>
      <p:sp>
        <p:nvSpPr>
          <p:cNvPr id="16"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cxnSp>
        <p:nvCxnSpPr>
          <p:cNvPr id="18" name="Straight Connector 17"/>
          <p:cNvCxnSpPr/>
          <p:nvPr userDrawn="1"/>
        </p:nvCxnSpPr>
        <p:spPr>
          <a:xfrm flipH="1">
            <a:off x="3764072" y="1901746"/>
            <a:ext cx="8178914"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with 1 colum - LEFT">
    <p:spTree>
      <p:nvGrpSpPr>
        <p:cNvPr id="1" name=""/>
        <p:cNvGrpSpPr/>
        <p:nvPr/>
      </p:nvGrpSpPr>
      <p:grpSpPr>
        <a:xfrm>
          <a:off x="0" y="0"/>
          <a:ext cx="0" cy="0"/>
          <a:chOff x="0" y="0"/>
          <a:chExt cx="0" cy="0"/>
        </a:xfrm>
      </p:grpSpPr>
      <p:sp>
        <p:nvSpPr>
          <p:cNvPr id="17"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5" name="Text Placeholder 25"/>
          <p:cNvSpPr>
            <a:spLocks noGrp="1"/>
          </p:cNvSpPr>
          <p:nvPr>
            <p:ph type="body" sz="quarter" idx="14" hasCustomPrompt="1"/>
          </p:nvPr>
        </p:nvSpPr>
        <p:spPr>
          <a:xfrm>
            <a:off x="876301" y="2117212"/>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478388" y="1901510"/>
            <a:ext cx="8178914"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
        <p:nvSpPr>
          <p:cNvPr id="30"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4023474" flipH="1">
            <a:off x="8444824" y="117335"/>
            <a:ext cx="3596762" cy="2769300"/>
          </a:xfrm>
          <a:prstGeom prst="rect">
            <a:avLst/>
          </a:prstGeom>
        </p:spPr>
      </p:pic>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3756063" flipH="1">
            <a:off x="23560" y="6215909"/>
            <a:ext cx="740284" cy="569976"/>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587680-F485-A944-B74B-98B26E054E49}" type="datetimeFigureOut">
              <a:rPr lang="en-US" smtClean="0"/>
              <a:t>5/8/20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04C27-DD68-9D4F-8D80-21602C2A289B}" type="slidenum">
              <a:rPr lang="en-US" smtClean="0"/>
              <a:t>‹#›</a:t>
            </a:fld>
            <a:endParaRPr lang="en-US"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722" r:id="rId1"/>
    <p:sldLayoutId id="2147483760" r:id="rId2"/>
    <p:sldLayoutId id="2147483714" r:id="rId3"/>
    <p:sldLayoutId id="2147483700" r:id="rId4"/>
    <p:sldLayoutId id="2147483766" r:id="rId5"/>
    <p:sldLayoutId id="2147483742" r:id="rId6"/>
    <p:sldLayoutId id="2147483743" r:id="rId7"/>
    <p:sldLayoutId id="2147483710" r:id="rId8"/>
    <p:sldLayoutId id="2147483745" r:id="rId9"/>
    <p:sldLayoutId id="2147483707" r:id="rId10"/>
    <p:sldLayoutId id="2147483744" r:id="rId11"/>
    <p:sldLayoutId id="2147483720" r:id="rId12"/>
    <p:sldLayoutId id="2147483701" r:id="rId13"/>
    <p:sldLayoutId id="2147483698" r:id="rId14"/>
    <p:sldLayoutId id="2147483715" r:id="rId15"/>
    <p:sldLayoutId id="2147483709" r:id="rId16"/>
    <p:sldLayoutId id="2147483716" r:id="rId17"/>
    <p:sldLayoutId id="2147483708" r:id="rId18"/>
    <p:sldLayoutId id="2147483717" r:id="rId19"/>
    <p:sldLayoutId id="2147483718" r:id="rId20"/>
    <p:sldLayoutId id="2147483719" r:id="rId21"/>
    <p:sldLayoutId id="2147483723" r:id="rId22"/>
    <p:sldLayoutId id="2147483767" r:id="rId23"/>
    <p:sldLayoutId id="2147483654" r:id="rId24"/>
    <p:sldLayoutId id="2147483721" r:id="rId25"/>
    <p:sldLayoutId id="2147483706" r:id="rId26"/>
    <p:sldLayoutId id="2147483768" r:id="rId27"/>
    <p:sldLayoutId id="2147483735" r:id="rId28"/>
    <p:sldLayoutId id="2147483764" r:id="rId29"/>
    <p:sldLayoutId id="2147483736" r:id="rId30"/>
    <p:sldLayoutId id="2147483737" r:id="rId31"/>
    <p:sldLayoutId id="2147483699" r:id="rId32"/>
    <p:sldLayoutId id="2147483769" r:id="rId33"/>
    <p:sldLayoutId id="2147483711" r:id="rId34"/>
    <p:sldLayoutId id="2147483705" r:id="rId35"/>
    <p:sldLayoutId id="2147483738" r:id="rId36"/>
    <p:sldLayoutId id="2147483739" r:id="rId37"/>
    <p:sldLayoutId id="2147483740" r:id="rId38"/>
    <p:sldLayoutId id="2147483741" r:id="rId39"/>
    <p:sldLayoutId id="2147483755" r:id="rId40"/>
    <p:sldLayoutId id="2147483754" r:id="rId41"/>
    <p:sldLayoutId id="2147483753" r:id="rId42"/>
    <p:sldLayoutId id="2147483770" r:id="rId43"/>
    <p:sldLayoutId id="2147483746" r:id="rId44"/>
    <p:sldLayoutId id="2147483734" r:id="rId45"/>
    <p:sldLayoutId id="2147483747" r:id="rId46"/>
    <p:sldLayoutId id="2147483748" r:id="rId47"/>
    <p:sldLayoutId id="2147483749" r:id="rId48"/>
    <p:sldLayoutId id="2147483750" r:id="rId49"/>
    <p:sldLayoutId id="2147483751" r:id="rId50"/>
    <p:sldLayoutId id="2147483752" r:id="rId51"/>
    <p:sldLayoutId id="2147483687" r:id="rId52"/>
    <p:sldLayoutId id="2147483712" r:id="rId53"/>
    <p:sldLayoutId id="2147483762" r:id="rId54"/>
    <p:sldLayoutId id="2147483704" r:id="rId55"/>
    <p:sldLayoutId id="2147483726" r:id="rId56"/>
    <p:sldLayoutId id="2147483727" r:id="rId57"/>
    <p:sldLayoutId id="2147483765" r:id="rId58"/>
    <p:sldLayoutId id="2147483703" r:id="rId59"/>
    <p:sldLayoutId id="2147483686" r:id="rId60"/>
    <p:sldLayoutId id="2147483756" r:id="rId61"/>
    <p:sldLayoutId id="2147483728" r:id="rId62"/>
    <p:sldLayoutId id="2147483725" r:id="rId63"/>
    <p:sldLayoutId id="2147483713" r:id="rId64"/>
    <p:sldLayoutId id="2147483729" r:id="rId65"/>
    <p:sldLayoutId id="2147483730" r:id="rId66"/>
    <p:sldLayoutId id="2147483731" r:id="rId67"/>
    <p:sldLayoutId id="2147483702" r:id="rId68"/>
    <p:sldLayoutId id="2147483732" r:id="rId69"/>
    <p:sldLayoutId id="2147483733" r:id="rId70"/>
    <p:sldLayoutId id="2147483785" r:id="rId71"/>
  </p:sldLayoutIdLst>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articles.lifequotes.com/what-questions-should-i-ask-before-replacing-a-life-insurance-policy/" TargetMode="External"/><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s://www.smartgurlz.com/" TargetMode="External"/><Relationship Id="rId1" Type="http://schemas.openxmlformats.org/officeDocument/2006/relationships/slideLayout" Target="../slideLayouts/slideLayout35.xml"/><Relationship Id="rId4" Type="http://schemas.openxmlformats.org/officeDocument/2006/relationships/hyperlink" Target="https://www.business2community.com/social-buzz/shark-tank-update-smartgurlz-02072289"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foliawater.com/" TargetMode="Externa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hyperlink" Target="https://www.bubblebum.co/" TargetMode="External"/><Relationship Id="rId2" Type="http://schemas.openxmlformats.org/officeDocument/2006/relationships/image" Target="../media/image23.jpg"/><Relationship Id="rId1" Type="http://schemas.openxmlformats.org/officeDocument/2006/relationships/slideLayout" Target="../slideLayouts/slideLayout12.xml"/><Relationship Id="rId4" Type="http://schemas.openxmlformats.org/officeDocument/2006/relationships/hyperlink" Target="https://www.bubblebum.co/ie/grainne-kelly-bubblebum-women-talking/"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youtu.be/wNg_YsbZ94g" TargetMode="External"/><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3" Type="http://schemas.openxmlformats.org/officeDocument/2006/relationships/hyperlink" Target="https://youtu.be/hz1DrwzVJaU" TargetMode="External"/><Relationship Id="rId2" Type="http://schemas.openxmlformats.org/officeDocument/2006/relationships/hyperlink" Target="https://www.enterprise-ireland.com/en/" TargetMode="External"/><Relationship Id="rId1" Type="http://schemas.openxmlformats.org/officeDocument/2006/relationships/slideLayout" Target="../slideLayouts/slideLayout49.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youtube.com/watch?time_continue=372&amp;v=OWVU3rP24sI" TargetMode="External"/><Relationship Id="rId1" Type="http://schemas.openxmlformats.org/officeDocument/2006/relationships/slideLayout" Target="../slideLayouts/slideLayout48.xml"/><Relationship Id="rId6" Type="http://schemas.openxmlformats.org/officeDocument/2006/relationships/hyperlink" Target="http://stemettes.org/" TargetMode="External"/><Relationship Id="rId5" Type="http://schemas.openxmlformats.org/officeDocument/2006/relationships/hyperlink" Target="https://outboxjourney.com/incubator/" TargetMode="External"/><Relationship Id="rId4" Type="http://schemas.openxmlformats.org/officeDocument/2006/relationships/hyperlink" Target="https://www.theguardian.com/women-in-leadership/2015/sep/08/meet-the-next-generation-of-stem-entrepreneurs"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theguardian.com/women-in-leadership/2015/sep/08/meet-the-next-generation-of-stem-entrepreneurs" TargetMode="External"/><Relationship Id="rId2" Type="http://schemas.openxmlformats.org/officeDocument/2006/relationships/image" Target="../media/image28.png"/><Relationship Id="rId1" Type="http://schemas.openxmlformats.org/officeDocument/2006/relationships/slideLayout" Target="../slideLayouts/slideLayout48.xml"/><Relationship Id="rId6" Type="http://schemas.openxmlformats.org/officeDocument/2006/relationships/hyperlink" Target="http://stemettes.org/" TargetMode="External"/><Relationship Id="rId5" Type="http://schemas.openxmlformats.org/officeDocument/2006/relationships/hyperlink" Target="https://outboxjourney.com/" TargetMode="External"/><Relationship Id="rId4" Type="http://schemas.openxmlformats.org/officeDocument/2006/relationships/hyperlink" Target="https://outboxjourney.com/incubator/"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pixabay.com/en/fireworks-explosion-firecracker-40954/" TargetMode="External"/><Relationship Id="rId2" Type="http://schemas.openxmlformats.org/officeDocument/2006/relationships/image" Target="../media/image13.png"/><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hyperlink" Target="http://unsuckdcmetro.blogspot.com/2011/11/on-metro-always-have-plan-b.html" TargetMode="External"/><Relationship Id="rId2" Type="http://schemas.openxmlformats.org/officeDocument/2006/relationships/image" Target="../media/image29.jpg"/><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www.entrepreneurship.org/articles/2002/05/business-planning-building-an-effective-business-model" TargetMode="Externa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hyperlink" Target="https://pixabay.com/en/business-cartoon-comic-2025815/" TargetMode="External"/><Relationship Id="rId2" Type="http://schemas.openxmlformats.org/officeDocument/2006/relationships/image" Target="../media/image14.png"/><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6.xml"/><Relationship Id="rId4" Type="http://schemas.openxmlformats.org/officeDocument/2006/relationships/hyperlink" Target="https://svgsilh.com/image/1296118.html"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hyperlink" Target="https://www.inc.com/sonia-thompson/why-tons-of-failure-is-the-key-to-success-according-to-seth-godin.html" TargetMode="External"/><Relationship Id="rId2" Type="http://schemas.openxmlformats.org/officeDocument/2006/relationships/hyperlink" Target="https://seths.blog/2011/04/how-to-fai/" TargetMode="External"/><Relationship Id="rId1" Type="http://schemas.openxmlformats.org/officeDocument/2006/relationships/slideLayout" Target="../slideLayouts/slideLayout7.xml"/><Relationship Id="rId4" Type="http://schemas.openxmlformats.org/officeDocument/2006/relationships/hyperlink" Target="https://www.youtube.com/watch?v=MAoX53n_ls0"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hyperlink" Target="http://www.skillsyouneed.com/ps/personal-empowerment.html" TargetMode="External"/><Relationship Id="rId2" Type="http://schemas.openxmlformats.org/officeDocument/2006/relationships/hyperlink" Target="https://funacademy.fi/empower-women-and-girls-in-stem-2/" TargetMode="External"/><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4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hyperlink" Target="http://www.skillsyouneed.com/ps/confidence.html" TargetMode="Externa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ixcela.com/" TargetMode="External"/><Relationship Id="rId1" Type="http://schemas.openxmlformats.org/officeDocument/2006/relationships/slideLayout" Target="../slideLayouts/slideLayout7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youtu.be/mVmao6D4EqQ" TargetMode="External"/><Relationship Id="rId1" Type="http://schemas.openxmlformats.org/officeDocument/2006/relationships/slideLayout" Target="../slideLayouts/slideLayout53.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youtube.com/watch?v=3_8kTupfaGY" TargetMode="Externa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youtube.com/watch?v=lRS14j4Podg&amp;list=PLENkEaHKvxkWrVTfrnWo3gFG5PUKsKOz_" TargetMode="Externa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3" Type="http://schemas.openxmlformats.org/officeDocument/2006/relationships/hyperlink" Target="https://www.flickr.com/photos/irsein/5144677794/in/photostream/" TargetMode="External"/><Relationship Id="rId2" Type="http://schemas.openxmlformats.org/officeDocument/2006/relationships/image" Target="../media/image16.jp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youtu.be/bgl7_lHHc0k" TargetMode="External"/><Relationship Id="rId1" Type="http://schemas.openxmlformats.org/officeDocument/2006/relationships/slideLayout" Target="../slideLayouts/slideLayout54.xml"/><Relationship Id="rId4" Type="http://schemas.openxmlformats.org/officeDocument/2006/relationships/hyperlink" Target="https://www.freeenterprise.com/asked-6-women-stem-entrepreneurs-advice-others-following-path-heres-said/"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youtube.com/watch?v=DUsiTjOcbr8&amp;feature=youtu.be" TargetMode="External"/><Relationship Id="rId1" Type="http://schemas.openxmlformats.org/officeDocument/2006/relationships/slideLayout" Target="../slideLayouts/slideLayout48.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youtu.be/PszfeK4PiY0" TargetMode="External"/><Relationship Id="rId1" Type="http://schemas.openxmlformats.org/officeDocument/2006/relationships/slideLayout" Target="../slideLayouts/slideLayout53.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youtu.be/i481ocoVjWo" TargetMode="External"/><Relationship Id="rId1" Type="http://schemas.openxmlformats.org/officeDocument/2006/relationships/slideLayout" Target="../slideLayouts/slideLayout5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hyperlink" Target="http://www.emergeengineers.eu/project-partners/" TargetMode="External"/><Relationship Id="rId2" Type="http://schemas.openxmlformats.org/officeDocument/2006/relationships/hyperlink" Target="https://www.facebook.com/EMERGEPROJECTEU/?ref=br_rs" TargetMode="External"/><Relationship Id="rId1" Type="http://schemas.openxmlformats.org/officeDocument/2006/relationships/slideLayout" Target="../slideLayouts/slideLayout52.xml"/><Relationship Id="rId4" Type="http://schemas.openxmlformats.org/officeDocument/2006/relationships/hyperlink" Target="http://www.emergeengineers.eu/" TargetMode="External"/></Relationships>
</file>

<file path=ppt/slides/_rels/slide6.xml.rels><?xml version="1.0" encoding="UTF-8" standalone="yes"?>
<Relationships xmlns="http://schemas.openxmlformats.org/package/2006/relationships"><Relationship Id="rId2" Type="http://schemas.openxmlformats.org/officeDocument/2006/relationships/hyperlink" Target="https://skillspanorama.cedefop.europa.eu/sites/default/files/EUSP_AH_STEM_0.pdf" TargetMode="Externa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hyperlink" Target="https://pixabay.com/en/woman-engineer-work-worker-lady-1455991/" TargetMode="External"/><Relationship Id="rId2" Type="http://schemas.openxmlformats.org/officeDocument/2006/relationships/image" Target="../media/image17.pn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astralar.com/" TargetMode="Externa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577959" y="2701255"/>
            <a:ext cx="4088056" cy="3420135"/>
          </a:xfrm>
        </p:spPr>
        <p:txBody>
          <a:bodyPr>
            <a:normAutofit/>
          </a:bodyPr>
          <a:lstStyle/>
          <a:p>
            <a:r>
              <a:rPr lang="en-US" b="1" dirty="0">
                <a:solidFill>
                  <a:srgbClr val="E63275"/>
                </a:solidFill>
              </a:rPr>
              <a:t>MODULE 1</a:t>
            </a:r>
          </a:p>
          <a:p>
            <a:r>
              <a:rPr lang="en-US" b="1" dirty="0"/>
              <a:t>Engineering Entrepreneurship: </a:t>
            </a:r>
            <a:r>
              <a:rPr lang="en-US" dirty="0"/>
              <a:t>Where are the Women?</a:t>
            </a:r>
          </a:p>
        </p:txBody>
      </p:sp>
      <p:pic>
        <p:nvPicPr>
          <p:cNvPr id="10" name="Picture Placeholder 9" descr="A person posing for the camera&#10;&#10;Description automatically generated">
            <a:extLst>
              <a:ext uri="{FF2B5EF4-FFF2-40B4-BE49-F238E27FC236}">
                <a16:creationId xmlns:a16="http://schemas.microsoft.com/office/drawing/2014/main" id="{6DD7849F-3F92-4E6E-8639-ED7C52D4DA9D}"/>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t="5450" b="5450"/>
          <a:stretch>
            <a:fillRect/>
          </a:stretch>
        </p:blipFill>
        <p:spPr/>
      </p:pic>
    </p:spTree>
    <p:extLst>
      <p:ext uri="{BB962C8B-B14F-4D97-AF65-F5344CB8AC3E}">
        <p14:creationId xmlns:p14="http://schemas.microsoft.com/office/powerpoint/2010/main" val="1250556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l="20367" r="20367"/>
          <a:stretch>
            <a:fillRect/>
          </a:stretch>
        </p:blipFill>
        <p:spPr/>
      </p:pic>
      <p:sp>
        <p:nvSpPr>
          <p:cNvPr id="110594" name="Text Placeholder 6"/>
          <p:cNvSpPr>
            <a:spLocks noGrp="1"/>
          </p:cNvSpPr>
          <p:nvPr>
            <p:ph type="body" sz="quarter" idx="22"/>
          </p:nvPr>
        </p:nvSpPr>
        <p:spPr>
          <a:xfrm>
            <a:off x="4852660" y="749736"/>
            <a:ext cx="7339340" cy="857158"/>
          </a:xfrm>
        </p:spPr>
        <p:txBody>
          <a:bodyPr>
            <a:noAutofit/>
          </a:bodyPr>
          <a:lstStyle/>
          <a:p>
            <a:pPr>
              <a:spcBef>
                <a:spcPts val="300"/>
              </a:spcBef>
            </a:pPr>
            <a:r>
              <a:rPr lang="en-IE" altLang="x-none" b="1" dirty="0"/>
              <a:t>“Set your stakes high, take things one step at a time.”</a:t>
            </a:r>
          </a:p>
          <a:p>
            <a:pPr>
              <a:spcBef>
                <a:spcPts val="300"/>
              </a:spcBef>
            </a:pPr>
            <a:endParaRPr lang="en-IE" altLang="x-none" b="1" i="1" dirty="0"/>
          </a:p>
          <a:p>
            <a:pPr>
              <a:spcBef>
                <a:spcPts val="300"/>
              </a:spcBef>
            </a:pPr>
            <a:r>
              <a:rPr lang="en-IE" altLang="x-none" b="1" i="1" dirty="0"/>
              <a:t> </a:t>
            </a:r>
            <a:endParaRPr lang="en-IE" altLang="x-none" b="1" dirty="0"/>
          </a:p>
        </p:txBody>
      </p:sp>
      <p:sp>
        <p:nvSpPr>
          <p:cNvPr id="2" name="Rectangle 1">
            <a:extLst>
              <a:ext uri="{FF2B5EF4-FFF2-40B4-BE49-F238E27FC236}">
                <a16:creationId xmlns:a16="http://schemas.microsoft.com/office/drawing/2014/main" id="{2B852CF7-29E0-4B35-BA1A-75CF9966BC9E}"/>
              </a:ext>
            </a:extLst>
          </p:cNvPr>
          <p:cNvSpPr/>
          <p:nvPr/>
        </p:nvSpPr>
        <p:spPr>
          <a:xfrm>
            <a:off x="294290" y="4991049"/>
            <a:ext cx="5046071" cy="1015663"/>
          </a:xfrm>
          <a:prstGeom prst="rect">
            <a:avLst/>
          </a:prstGeom>
          <a:solidFill>
            <a:srgbClr val="E63275"/>
          </a:solidFill>
        </p:spPr>
        <p:txBody>
          <a:bodyPr wrap="square">
            <a:spAutoFit/>
          </a:bodyPr>
          <a:lstStyle/>
          <a:p>
            <a:pPr algn="ctr">
              <a:spcBef>
                <a:spcPts val="300"/>
              </a:spcBef>
            </a:pPr>
            <a:r>
              <a:rPr lang="en-IE" altLang="x-none" sz="2000" b="1" i="1" dirty="0"/>
              <a:t>re: 3D </a:t>
            </a:r>
            <a:r>
              <a:rPr lang="en-IE" altLang="x-none" sz="2000" i="1" dirty="0"/>
              <a:t>is the creators of </a:t>
            </a:r>
            <a:r>
              <a:rPr lang="en-IE" altLang="x-none" sz="2000" i="1" dirty="0" err="1"/>
              <a:t>Gigabot</a:t>
            </a:r>
            <a:r>
              <a:rPr lang="en-IE" altLang="x-none" sz="2000" i="1" dirty="0"/>
              <a:t>, an</a:t>
            </a:r>
            <a:r>
              <a:rPr lang="en-IE" altLang="x-none" sz="2000" dirty="0">
                <a:solidFill>
                  <a:srgbClr val="E95273"/>
                </a:solidFill>
              </a:rPr>
              <a:t> </a:t>
            </a:r>
            <a:r>
              <a:rPr lang="en-IE" altLang="x-none" sz="2000" i="1" dirty="0"/>
              <a:t>industrial human-scale 3D printer that prints from plastic recyclables.</a:t>
            </a:r>
            <a:endParaRPr lang="en-IE" altLang="x-none" sz="2000" i="1" dirty="0">
              <a:solidFill>
                <a:srgbClr val="525252"/>
              </a:solidFill>
            </a:endParaRPr>
          </a:p>
        </p:txBody>
      </p:sp>
      <p:sp>
        <p:nvSpPr>
          <p:cNvPr id="8" name="Text Placeholder 6">
            <a:extLst>
              <a:ext uri="{FF2B5EF4-FFF2-40B4-BE49-F238E27FC236}">
                <a16:creationId xmlns:a16="http://schemas.microsoft.com/office/drawing/2014/main" id="{475DEFF2-D76E-4CA4-AEFD-EB5FD858AA7D}"/>
              </a:ext>
            </a:extLst>
          </p:cNvPr>
          <p:cNvSpPr txBox="1">
            <a:spLocks/>
          </p:cNvSpPr>
          <p:nvPr/>
        </p:nvSpPr>
        <p:spPr>
          <a:xfrm>
            <a:off x="5654157" y="1849868"/>
            <a:ext cx="6467390" cy="363164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EA1D76"/>
              </a:buClr>
              <a:buFont typeface="Arial" charset="0"/>
              <a:buNone/>
              <a:defRPr sz="2400" kern="1200">
                <a:solidFill>
                  <a:srgbClr val="6D6E6C"/>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300"/>
              </a:spcBef>
            </a:pPr>
            <a:r>
              <a:rPr lang="en-IE" altLang="x-none" b="1" dirty="0">
                <a:solidFill>
                  <a:srgbClr val="10B1A2"/>
                </a:solidFill>
              </a:rPr>
              <a:t>Samantha </a:t>
            </a:r>
            <a:r>
              <a:rPr lang="en-IE" altLang="x-none" b="1" dirty="0" err="1">
                <a:solidFill>
                  <a:srgbClr val="10B1A2"/>
                </a:solidFill>
              </a:rPr>
              <a:t>Snabes</a:t>
            </a:r>
            <a:r>
              <a:rPr lang="en-IE" altLang="x-none" b="1" dirty="0">
                <a:solidFill>
                  <a:srgbClr val="10B1A2"/>
                </a:solidFill>
              </a:rPr>
              <a:t>, Co-founder, re: 3D</a:t>
            </a:r>
          </a:p>
          <a:p>
            <a:pPr>
              <a:spcBef>
                <a:spcPts val="300"/>
              </a:spcBef>
            </a:pPr>
            <a:endParaRPr lang="en-IE" altLang="x-none" b="1" i="1" dirty="0"/>
          </a:p>
          <a:p>
            <a:pPr>
              <a:spcBef>
                <a:spcPts val="300"/>
              </a:spcBef>
            </a:pPr>
            <a:r>
              <a:rPr lang="en-IE" altLang="x-none" i="1" dirty="0"/>
              <a:t>“Women in tech and STEM fields </a:t>
            </a:r>
            <a:r>
              <a:rPr lang="en-IE" altLang="x-none" b="1" i="1" dirty="0"/>
              <a:t>– you are every bit as qualified as anyone else, so set your sights high and take things one step at a time. The world needs big dreamers and people who will execute on a vision. </a:t>
            </a:r>
            <a:r>
              <a:rPr lang="en-IE" altLang="x-none" i="1" dirty="0"/>
              <a:t>I think a great mentality that our team has which has allowed us to get to where we are is shooting for lofty goals, no matter how insurmountable the challenge may seem. You eat an elephant a bite at a time, and that’s a state of mind that helps us tackle big projects that others may have written off as impossible’’. </a:t>
            </a:r>
            <a:endParaRPr lang="en-IE" altLang="x-none" b="1" i="1" dirty="0"/>
          </a:p>
        </p:txBody>
      </p:sp>
      <p:sp>
        <p:nvSpPr>
          <p:cNvPr id="10" name="TextBox 9">
            <a:extLst>
              <a:ext uri="{FF2B5EF4-FFF2-40B4-BE49-F238E27FC236}">
                <a16:creationId xmlns:a16="http://schemas.microsoft.com/office/drawing/2014/main" id="{B2E20C45-9E0D-4B70-B436-023463C5A047}"/>
              </a:ext>
            </a:extLst>
          </p:cNvPr>
          <p:cNvSpPr txBox="1"/>
          <p:nvPr/>
        </p:nvSpPr>
        <p:spPr>
          <a:xfrm>
            <a:off x="0" y="163953"/>
            <a:ext cx="10079421" cy="461665"/>
          </a:xfrm>
          <a:prstGeom prst="rect">
            <a:avLst/>
          </a:prstGeom>
          <a:solidFill>
            <a:srgbClr val="E63275"/>
          </a:solidFill>
        </p:spPr>
        <p:txBody>
          <a:bodyPr wrap="square" rtlCol="0">
            <a:spAutoFit/>
          </a:bodyPr>
          <a:lstStyle/>
          <a:p>
            <a:r>
              <a:rPr lang="en-IE" sz="2400" dirty="0">
                <a:solidFill>
                  <a:schemeClr val="bg1"/>
                </a:solidFill>
              </a:rPr>
              <a:t>What you need to succeed? Top entrepreneurship tips from your peers!</a:t>
            </a:r>
          </a:p>
        </p:txBody>
      </p:sp>
    </p:spTree>
    <p:extLst>
      <p:ext uri="{BB962C8B-B14F-4D97-AF65-F5344CB8AC3E}">
        <p14:creationId xmlns:p14="http://schemas.microsoft.com/office/powerpoint/2010/main" val="2665781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ext Placeholder 5"/>
          <p:cNvSpPr>
            <a:spLocks noGrp="1"/>
          </p:cNvSpPr>
          <p:nvPr>
            <p:ph type="body" sz="quarter" idx="20"/>
          </p:nvPr>
        </p:nvSpPr>
        <p:spPr>
          <a:xfrm>
            <a:off x="5616501" y="1814513"/>
            <a:ext cx="6461199" cy="3631644"/>
          </a:xfrm>
          <a:solidFill>
            <a:schemeClr val="bg1"/>
          </a:solidFill>
        </p:spPr>
        <p:txBody>
          <a:bodyPr/>
          <a:lstStyle/>
          <a:p>
            <a:pPr>
              <a:spcBef>
                <a:spcPts val="300"/>
              </a:spcBef>
            </a:pPr>
            <a:r>
              <a:rPr lang="en-IE" b="1" dirty="0" err="1">
                <a:solidFill>
                  <a:srgbClr val="10B1A2"/>
                </a:solidFill>
              </a:rPr>
              <a:t>Sharmi</a:t>
            </a:r>
            <a:r>
              <a:rPr lang="en-IE" b="1" dirty="0">
                <a:solidFill>
                  <a:srgbClr val="10B1A2"/>
                </a:solidFill>
              </a:rPr>
              <a:t> </a:t>
            </a:r>
            <a:r>
              <a:rPr lang="en-IE" b="1" dirty="0" err="1">
                <a:solidFill>
                  <a:srgbClr val="10B1A2"/>
                </a:solidFill>
              </a:rPr>
              <a:t>Albrechsten</a:t>
            </a:r>
            <a:r>
              <a:rPr lang="en-IE" b="1" dirty="0">
                <a:solidFill>
                  <a:srgbClr val="10B1A2"/>
                </a:solidFill>
              </a:rPr>
              <a:t>, CEO, </a:t>
            </a:r>
            <a:r>
              <a:rPr lang="en-IE" dirty="0" err="1">
                <a:solidFill>
                  <a:srgbClr val="F26942"/>
                </a:solidFill>
                <a:hlinkClick r:id="rId2"/>
              </a:rPr>
              <a:t>SmartGurlz</a:t>
            </a:r>
            <a:r>
              <a:rPr lang="en-IE" dirty="0">
                <a:solidFill>
                  <a:srgbClr val="F26942"/>
                </a:solidFill>
                <a:hlinkClick r:id="rId2"/>
              </a:rPr>
              <a:t> Inc.</a:t>
            </a:r>
            <a:endParaRPr lang="en-IE" dirty="0">
              <a:solidFill>
                <a:srgbClr val="F26942"/>
              </a:solidFill>
            </a:endParaRPr>
          </a:p>
          <a:p>
            <a:pPr>
              <a:lnSpc>
                <a:spcPct val="50000"/>
              </a:lnSpc>
              <a:spcBef>
                <a:spcPts val="0"/>
              </a:spcBef>
            </a:pPr>
            <a:endParaRPr lang="en-IE" b="1" dirty="0">
              <a:solidFill>
                <a:srgbClr val="525252"/>
              </a:solidFill>
            </a:endParaRPr>
          </a:p>
          <a:p>
            <a:pPr>
              <a:lnSpc>
                <a:spcPct val="50000"/>
              </a:lnSpc>
              <a:spcBef>
                <a:spcPts val="0"/>
              </a:spcBef>
            </a:pPr>
            <a:endParaRPr lang="en-IE" sz="2300" b="1" dirty="0"/>
          </a:p>
          <a:p>
            <a:pPr>
              <a:spcBef>
                <a:spcPts val="300"/>
              </a:spcBef>
            </a:pPr>
            <a:r>
              <a:rPr lang="en-IE" sz="2300" dirty="0"/>
              <a:t>“O</a:t>
            </a:r>
            <a:r>
              <a:rPr lang="en-IE" dirty="0"/>
              <a:t>nce you catch that entrepreneurial spirit it won’t ever leave you, you’ll just have to do it. Passion will take you so far, you’ll need tenacity and inner strength, but if you believe from your core that you have a great product then never give up! In the coming years, I expect to see a huge rise in women in tech and in provisions and incentives for women in tech. We’re really lacking in tech products and services that are tailored to women. That’s all going to change.”</a:t>
            </a:r>
            <a:endParaRPr lang="en-IE" sz="2300" i="1" dirty="0"/>
          </a:p>
          <a:p>
            <a:pPr marL="177800"/>
            <a:endParaRPr lang="en-IE" dirty="0">
              <a:solidFill>
                <a:srgbClr val="E95273"/>
              </a:solidFill>
            </a:endParaRPr>
          </a:p>
        </p:txBody>
      </p:sp>
      <p:pic>
        <p:nvPicPr>
          <p:cNvPr id="6" name="Picture Placeholder 5"/>
          <p:cNvPicPr>
            <a:picLocks noGrp="1" noChangeAspect="1"/>
          </p:cNvPicPr>
          <p:nvPr>
            <p:ph type="pic" sz="quarter" idx="21"/>
          </p:nvPr>
        </p:nvPicPr>
        <p:blipFill rotWithShape="1">
          <a:blip r:embed="rId3">
            <a:extLst>
              <a:ext uri="{28A0092B-C50C-407E-A947-70E740481C1C}">
                <a14:useLocalDpi xmlns:a14="http://schemas.microsoft.com/office/drawing/2010/main" val="0"/>
              </a:ext>
            </a:extLst>
          </a:blip>
          <a:srcRect t="16503" b="16503"/>
          <a:stretch/>
        </p:blipFill>
        <p:spPr>
          <a:xfrm>
            <a:off x="608086" y="1382110"/>
            <a:ext cx="4849824" cy="4879740"/>
          </a:xfrm>
        </p:spPr>
      </p:pic>
      <p:sp>
        <p:nvSpPr>
          <p:cNvPr id="112642" name="Text Placeholder 6"/>
          <p:cNvSpPr>
            <a:spLocks noGrp="1"/>
          </p:cNvSpPr>
          <p:nvPr>
            <p:ph type="body" sz="quarter" idx="22"/>
          </p:nvPr>
        </p:nvSpPr>
        <p:spPr>
          <a:xfrm>
            <a:off x="5252927" y="755520"/>
            <a:ext cx="6330987" cy="857158"/>
          </a:xfrm>
        </p:spPr>
        <p:txBody>
          <a:bodyPr>
            <a:noAutofit/>
          </a:bodyPr>
          <a:lstStyle/>
          <a:p>
            <a:pPr>
              <a:spcBef>
                <a:spcPts val="300"/>
              </a:spcBef>
            </a:pPr>
            <a:r>
              <a:rPr lang="en-IE" sz="2800" b="1" dirty="0"/>
              <a:t>“Believe from your core that you have a </a:t>
            </a:r>
          </a:p>
          <a:p>
            <a:pPr>
              <a:spcBef>
                <a:spcPts val="300"/>
              </a:spcBef>
            </a:pPr>
            <a:r>
              <a:rPr lang="en-IE" sz="2800" b="1" dirty="0"/>
              <a:t>great product then never give up”</a:t>
            </a:r>
            <a:endParaRPr lang="en-IE" altLang="x-none" sz="2800" b="1" dirty="0">
              <a:solidFill>
                <a:srgbClr val="525252"/>
              </a:solidFill>
            </a:endParaRPr>
          </a:p>
        </p:txBody>
      </p:sp>
      <p:sp>
        <p:nvSpPr>
          <p:cNvPr id="2" name="Rectangle 1">
            <a:extLst>
              <a:ext uri="{FF2B5EF4-FFF2-40B4-BE49-F238E27FC236}">
                <a16:creationId xmlns:a16="http://schemas.microsoft.com/office/drawing/2014/main" id="{9314C73A-91BD-4476-9272-CD2A9D5A5C94}"/>
              </a:ext>
            </a:extLst>
          </p:cNvPr>
          <p:cNvSpPr/>
          <p:nvPr/>
        </p:nvSpPr>
        <p:spPr>
          <a:xfrm>
            <a:off x="344392" y="5477527"/>
            <a:ext cx="4908535" cy="1015663"/>
          </a:xfrm>
          <a:prstGeom prst="rect">
            <a:avLst/>
          </a:prstGeom>
          <a:solidFill>
            <a:srgbClr val="10B1A2"/>
          </a:solidFill>
        </p:spPr>
        <p:txBody>
          <a:bodyPr wrap="square">
            <a:spAutoFit/>
          </a:bodyPr>
          <a:lstStyle/>
          <a:p>
            <a:pPr algn="ctr">
              <a:spcBef>
                <a:spcPts val="300"/>
              </a:spcBef>
            </a:pPr>
            <a:r>
              <a:rPr lang="en-IE" sz="2000" b="1" i="1" dirty="0" err="1"/>
              <a:t>SmartGurlz</a:t>
            </a:r>
            <a:r>
              <a:rPr lang="en-IE" sz="2000" b="1" i="1" dirty="0"/>
              <a:t> </a:t>
            </a:r>
            <a:r>
              <a:rPr lang="en-IE" sz="2000" i="1" dirty="0"/>
              <a:t>is developing self-balancing robots and action dolls that encourage girls to learn to code</a:t>
            </a:r>
            <a:endParaRPr lang="en-IE" altLang="ja-JP" sz="2000" i="1" dirty="0"/>
          </a:p>
        </p:txBody>
      </p:sp>
      <p:sp>
        <p:nvSpPr>
          <p:cNvPr id="3" name="Rectangle 2">
            <a:extLst>
              <a:ext uri="{FF2B5EF4-FFF2-40B4-BE49-F238E27FC236}">
                <a16:creationId xmlns:a16="http://schemas.microsoft.com/office/drawing/2014/main" id="{6FF1D76A-3F7A-42B5-BA90-6AD3B40C1008}"/>
              </a:ext>
            </a:extLst>
          </p:cNvPr>
          <p:cNvSpPr/>
          <p:nvPr/>
        </p:nvSpPr>
        <p:spPr>
          <a:xfrm>
            <a:off x="6096000" y="6540514"/>
            <a:ext cx="6096000" cy="246221"/>
          </a:xfrm>
          <a:prstGeom prst="rect">
            <a:avLst/>
          </a:prstGeom>
        </p:spPr>
        <p:txBody>
          <a:bodyPr>
            <a:spAutoFit/>
          </a:bodyPr>
          <a:lstStyle/>
          <a:p>
            <a:r>
              <a:rPr lang="en-IE" sz="1000" dirty="0"/>
              <a:t>Source: </a:t>
            </a:r>
            <a:r>
              <a:rPr lang="en-IE" sz="1000" dirty="0">
                <a:hlinkClick r:id="rId4"/>
              </a:rPr>
              <a:t>https://www.business2community.com/social-buzz/shark-tank-update-smartgurlz-02072289</a:t>
            </a:r>
            <a:r>
              <a:rPr lang="en-IE" sz="1000" dirty="0"/>
              <a:t> </a:t>
            </a:r>
          </a:p>
        </p:txBody>
      </p:sp>
      <p:sp>
        <p:nvSpPr>
          <p:cNvPr id="8" name="TextBox 7">
            <a:extLst>
              <a:ext uri="{FF2B5EF4-FFF2-40B4-BE49-F238E27FC236}">
                <a16:creationId xmlns:a16="http://schemas.microsoft.com/office/drawing/2014/main" id="{F2BCE0EB-E342-43A4-AABF-64062D66DBBF}"/>
              </a:ext>
            </a:extLst>
          </p:cNvPr>
          <p:cNvSpPr txBox="1"/>
          <p:nvPr/>
        </p:nvSpPr>
        <p:spPr>
          <a:xfrm>
            <a:off x="0" y="163953"/>
            <a:ext cx="10079421" cy="461665"/>
          </a:xfrm>
          <a:prstGeom prst="rect">
            <a:avLst/>
          </a:prstGeom>
          <a:solidFill>
            <a:srgbClr val="E63275"/>
          </a:solidFill>
        </p:spPr>
        <p:txBody>
          <a:bodyPr wrap="square" rtlCol="0">
            <a:spAutoFit/>
          </a:bodyPr>
          <a:lstStyle/>
          <a:p>
            <a:r>
              <a:rPr lang="en-IE" sz="2400" dirty="0">
                <a:solidFill>
                  <a:schemeClr val="bg1"/>
                </a:solidFill>
              </a:rPr>
              <a:t>What you need to succeed? Top entrepreneurship tips from your peers!</a:t>
            </a:r>
          </a:p>
        </p:txBody>
      </p:sp>
    </p:spTree>
    <p:extLst>
      <p:ext uri="{BB962C8B-B14F-4D97-AF65-F5344CB8AC3E}">
        <p14:creationId xmlns:p14="http://schemas.microsoft.com/office/powerpoint/2010/main" val="1334695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ext Placeholder 6"/>
          <p:cNvSpPr>
            <a:spLocks noGrp="1"/>
          </p:cNvSpPr>
          <p:nvPr>
            <p:ph type="body" sz="quarter" idx="20"/>
          </p:nvPr>
        </p:nvSpPr>
        <p:spPr>
          <a:xfrm>
            <a:off x="5139560" y="1836148"/>
            <a:ext cx="6709626" cy="4065126"/>
          </a:xfrm>
          <a:solidFill>
            <a:schemeClr val="bg1"/>
          </a:solidFill>
        </p:spPr>
        <p:txBody>
          <a:bodyPr/>
          <a:lstStyle/>
          <a:p>
            <a:r>
              <a:rPr lang="en-IE" b="1" dirty="0">
                <a:solidFill>
                  <a:srgbClr val="10B1A2"/>
                </a:solidFill>
              </a:rPr>
              <a:t>Teri </a:t>
            </a:r>
            <a:r>
              <a:rPr lang="en-IE" b="1" dirty="0" err="1">
                <a:solidFill>
                  <a:srgbClr val="10B1A2"/>
                </a:solidFill>
              </a:rPr>
              <a:t>Dankovich</a:t>
            </a:r>
            <a:r>
              <a:rPr lang="en-IE" b="1" dirty="0">
                <a:solidFill>
                  <a:srgbClr val="10B1A2"/>
                </a:solidFill>
              </a:rPr>
              <a:t>, founder of </a:t>
            </a:r>
            <a:r>
              <a:rPr lang="en-IE" dirty="0">
                <a:solidFill>
                  <a:srgbClr val="F26942"/>
                </a:solidFill>
                <a:hlinkClick r:id="rId2"/>
              </a:rPr>
              <a:t>Folia Water</a:t>
            </a:r>
            <a:endParaRPr lang="en-IE" dirty="0"/>
          </a:p>
          <a:p>
            <a:pPr>
              <a:lnSpc>
                <a:spcPct val="50000"/>
              </a:lnSpc>
              <a:spcBef>
                <a:spcPts val="0"/>
              </a:spcBef>
            </a:pPr>
            <a:endParaRPr lang="en-IE" b="1" dirty="0"/>
          </a:p>
          <a:p>
            <a:pPr>
              <a:lnSpc>
                <a:spcPct val="50000"/>
              </a:lnSpc>
              <a:spcBef>
                <a:spcPts val="0"/>
              </a:spcBef>
            </a:pPr>
            <a:endParaRPr lang="en-IE" b="1" dirty="0"/>
          </a:p>
          <a:p>
            <a:r>
              <a:rPr lang="en-IE" i="1" dirty="0"/>
              <a:t>“Imagine what success looks like as a business owner in a few years in the future, and then figure out what you need to do to get there.  </a:t>
            </a:r>
            <a:r>
              <a:rPr lang="en-IE" b="1" i="1" dirty="0"/>
              <a:t>Ask other scientist-run start-ups for advice on how to get started and how to grow your business. </a:t>
            </a:r>
            <a:r>
              <a:rPr lang="en-IE" i="1" dirty="0"/>
              <a:t>Find more experienced business and technical people in your verticals for advisors. Create a community of other start-up founders to share your wins and loses with. Be patient.”</a:t>
            </a:r>
          </a:p>
        </p:txBody>
      </p:sp>
      <p:pic>
        <p:nvPicPr>
          <p:cNvPr id="4" name="Picture Placeholder 3"/>
          <p:cNvPicPr>
            <a:picLocks noGrp="1" noChangeAspect="1"/>
          </p:cNvPicPr>
          <p:nvPr>
            <p:ph type="pic" sz="quarter" idx="21"/>
          </p:nvPr>
        </p:nvPicPr>
        <p:blipFill rotWithShape="1">
          <a:blip r:embed="rId3">
            <a:extLst>
              <a:ext uri="{28A0092B-C50C-407E-A947-70E740481C1C}">
                <a14:useLocalDpi xmlns:a14="http://schemas.microsoft.com/office/drawing/2010/main" val="0"/>
              </a:ext>
            </a:extLst>
          </a:blip>
          <a:srcRect t="18330" b="18330"/>
          <a:stretch/>
        </p:blipFill>
        <p:spPr>
          <a:xfrm>
            <a:off x="608086" y="1404496"/>
            <a:ext cx="4040204" cy="4065126"/>
          </a:xfrm>
        </p:spPr>
      </p:pic>
      <p:sp>
        <p:nvSpPr>
          <p:cNvPr id="2" name="Text Placeholder 1">
            <a:extLst>
              <a:ext uri="{FF2B5EF4-FFF2-40B4-BE49-F238E27FC236}">
                <a16:creationId xmlns:a16="http://schemas.microsoft.com/office/drawing/2014/main" id="{C7A12893-21CD-4840-8BD0-55FF75BFC1C0}"/>
              </a:ext>
            </a:extLst>
          </p:cNvPr>
          <p:cNvSpPr>
            <a:spLocks noGrp="1"/>
          </p:cNvSpPr>
          <p:nvPr>
            <p:ph type="body" sz="quarter" idx="22"/>
          </p:nvPr>
        </p:nvSpPr>
        <p:spPr>
          <a:xfrm>
            <a:off x="3836276" y="783799"/>
            <a:ext cx="8093878" cy="857158"/>
          </a:xfrm>
        </p:spPr>
        <p:txBody>
          <a:bodyPr>
            <a:noAutofit/>
          </a:bodyPr>
          <a:lstStyle/>
          <a:p>
            <a:r>
              <a:rPr lang="en-IE" b="1" dirty="0">
                <a:solidFill>
                  <a:srgbClr val="E95273"/>
                </a:solidFill>
              </a:rPr>
              <a:t>“Ask other start-ups for advice… and be patient.”</a:t>
            </a:r>
            <a:endParaRPr lang="en-IE" b="1" dirty="0"/>
          </a:p>
        </p:txBody>
      </p:sp>
      <p:sp>
        <p:nvSpPr>
          <p:cNvPr id="3" name="Rectangle 2">
            <a:extLst>
              <a:ext uri="{FF2B5EF4-FFF2-40B4-BE49-F238E27FC236}">
                <a16:creationId xmlns:a16="http://schemas.microsoft.com/office/drawing/2014/main" id="{01D2AE72-1940-44CB-8066-7E171E02B3E6}"/>
              </a:ext>
            </a:extLst>
          </p:cNvPr>
          <p:cNvSpPr/>
          <p:nvPr/>
        </p:nvSpPr>
        <p:spPr>
          <a:xfrm>
            <a:off x="608086" y="5132408"/>
            <a:ext cx="3933584" cy="1323439"/>
          </a:xfrm>
          <a:prstGeom prst="rect">
            <a:avLst/>
          </a:prstGeom>
          <a:solidFill>
            <a:srgbClr val="E63275"/>
          </a:solidFill>
        </p:spPr>
        <p:txBody>
          <a:bodyPr wrap="square">
            <a:spAutoFit/>
          </a:bodyPr>
          <a:lstStyle/>
          <a:p>
            <a:pPr algn="ctr"/>
            <a:r>
              <a:rPr lang="en-IE" sz="2000" b="1" i="1" dirty="0"/>
              <a:t>Folia Water </a:t>
            </a:r>
            <a:r>
              <a:rPr lang="en-IE" sz="2000" i="1" dirty="0"/>
              <a:t>is a water filtration system made up of a single sheet of paper, which can provide 50 litres of safe water for 50 cents a sheet</a:t>
            </a:r>
            <a:endParaRPr lang="en-IE" altLang="ja-JP" sz="2000" i="1" dirty="0"/>
          </a:p>
        </p:txBody>
      </p:sp>
      <p:sp>
        <p:nvSpPr>
          <p:cNvPr id="7" name="TextBox 6">
            <a:extLst>
              <a:ext uri="{FF2B5EF4-FFF2-40B4-BE49-F238E27FC236}">
                <a16:creationId xmlns:a16="http://schemas.microsoft.com/office/drawing/2014/main" id="{BCCAA31B-03A2-498A-AA75-F71490BE1769}"/>
              </a:ext>
            </a:extLst>
          </p:cNvPr>
          <p:cNvSpPr txBox="1"/>
          <p:nvPr/>
        </p:nvSpPr>
        <p:spPr>
          <a:xfrm>
            <a:off x="0" y="163953"/>
            <a:ext cx="10079421" cy="461665"/>
          </a:xfrm>
          <a:prstGeom prst="rect">
            <a:avLst/>
          </a:prstGeom>
          <a:solidFill>
            <a:srgbClr val="E63275"/>
          </a:solidFill>
        </p:spPr>
        <p:txBody>
          <a:bodyPr wrap="square" rtlCol="0">
            <a:spAutoFit/>
          </a:bodyPr>
          <a:lstStyle/>
          <a:p>
            <a:r>
              <a:rPr lang="en-IE" sz="2400" dirty="0">
                <a:solidFill>
                  <a:schemeClr val="bg1"/>
                </a:solidFill>
              </a:rPr>
              <a:t>What you need to succeed? Top entrepreneurship tips from your peers!</a:t>
            </a:r>
          </a:p>
        </p:txBody>
      </p:sp>
    </p:spTree>
    <p:extLst>
      <p:ext uri="{BB962C8B-B14F-4D97-AF65-F5344CB8AC3E}">
        <p14:creationId xmlns:p14="http://schemas.microsoft.com/office/powerpoint/2010/main" val="3186326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5308555" y="684448"/>
            <a:ext cx="6532697" cy="697353"/>
          </a:xfrm>
        </p:spPr>
        <p:txBody>
          <a:bodyPr>
            <a:noAutofit/>
          </a:bodyPr>
          <a:lstStyle/>
          <a:p>
            <a:pPr>
              <a:lnSpc>
                <a:spcPts val="3600"/>
              </a:lnSpc>
              <a:spcBef>
                <a:spcPts val="200"/>
              </a:spcBef>
            </a:pPr>
            <a:r>
              <a:rPr lang="en-IE" b="1" i="1" dirty="0">
                <a:solidFill>
                  <a:srgbClr val="E63275"/>
                </a:solidFill>
              </a:rPr>
              <a:t>“Don’t over think it. Take calculated risks.”</a:t>
            </a:r>
            <a:endParaRPr lang="en-US" b="1" dirty="0">
              <a:solidFill>
                <a:srgbClr val="E63275"/>
              </a:solidFill>
            </a:endParaRPr>
          </a:p>
        </p:txBody>
      </p:sp>
      <p:sp>
        <p:nvSpPr>
          <p:cNvPr id="5" name="Text Placeholder 4"/>
          <p:cNvSpPr>
            <a:spLocks noGrp="1"/>
          </p:cNvSpPr>
          <p:nvPr>
            <p:ph type="body" sz="quarter" idx="17"/>
          </p:nvPr>
        </p:nvSpPr>
        <p:spPr/>
        <p:txBody>
          <a:bodyPr/>
          <a:lstStyle/>
          <a:p>
            <a:endParaRPr lang="en-IE" i="1" dirty="0">
              <a:solidFill>
                <a:srgbClr val="525252"/>
              </a:solidFill>
            </a:endParaRPr>
          </a:p>
          <a:p>
            <a:endParaRPr lang="en-IE" sz="2000" dirty="0">
              <a:solidFill>
                <a:srgbClr val="525252"/>
              </a:solidFill>
            </a:endParaRPr>
          </a:p>
          <a:p>
            <a:endParaRPr lang="en-US" dirty="0"/>
          </a:p>
        </p:txBody>
      </p:sp>
      <p:pic>
        <p:nvPicPr>
          <p:cNvPr id="7" name="Picture Placeholder 6"/>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5921" b="5921"/>
          <a:stretch/>
        </p:blipFill>
        <p:spPr>
          <a:xfrm flipH="1">
            <a:off x="270149" y="1187128"/>
            <a:ext cx="4894564" cy="4894564"/>
          </a:xfrm>
        </p:spPr>
      </p:pic>
      <p:sp>
        <p:nvSpPr>
          <p:cNvPr id="2" name="TextBox 1">
            <a:extLst>
              <a:ext uri="{FF2B5EF4-FFF2-40B4-BE49-F238E27FC236}">
                <a16:creationId xmlns:a16="http://schemas.microsoft.com/office/drawing/2014/main" id="{6717E362-1FC9-4355-AC1E-4A7EF731F170}"/>
              </a:ext>
            </a:extLst>
          </p:cNvPr>
          <p:cNvSpPr txBox="1"/>
          <p:nvPr/>
        </p:nvSpPr>
        <p:spPr>
          <a:xfrm>
            <a:off x="6181726" y="1741584"/>
            <a:ext cx="5831598" cy="3785652"/>
          </a:xfrm>
          <a:prstGeom prst="rect">
            <a:avLst/>
          </a:prstGeom>
          <a:noFill/>
        </p:spPr>
        <p:txBody>
          <a:bodyPr wrap="square" rtlCol="0">
            <a:spAutoFit/>
          </a:bodyPr>
          <a:lstStyle/>
          <a:p>
            <a:endParaRPr lang="en-IE" sz="2400" b="1" dirty="0">
              <a:solidFill>
                <a:srgbClr val="10B1A2"/>
              </a:solidFill>
            </a:endParaRPr>
          </a:p>
          <a:p>
            <a:r>
              <a:rPr lang="en-IE" sz="2400" b="1" dirty="0">
                <a:solidFill>
                  <a:srgbClr val="10B1A2"/>
                </a:solidFill>
              </a:rPr>
              <a:t>Grainne Kelly, Founder and CEO of </a:t>
            </a:r>
            <a:r>
              <a:rPr lang="en-IE" sz="2400" b="1" dirty="0" err="1">
                <a:solidFill>
                  <a:srgbClr val="10B1A2"/>
                </a:solidFill>
                <a:hlinkClick r:id="rId3"/>
              </a:rPr>
              <a:t>Bubblebum</a:t>
            </a:r>
            <a:r>
              <a:rPr lang="en-IE" sz="2400" b="1" dirty="0">
                <a:solidFill>
                  <a:srgbClr val="10B1A2"/>
                </a:solidFill>
                <a:hlinkClick r:id="rId3"/>
              </a:rPr>
              <a:t> </a:t>
            </a:r>
            <a:endParaRPr lang="en-IE" sz="2400" b="1" dirty="0">
              <a:solidFill>
                <a:srgbClr val="10B1A2"/>
              </a:solidFill>
            </a:endParaRPr>
          </a:p>
          <a:p>
            <a:endParaRPr lang="en-IE" sz="2400" dirty="0">
              <a:solidFill>
                <a:srgbClr val="525252"/>
              </a:solidFill>
            </a:endParaRPr>
          </a:p>
          <a:p>
            <a:r>
              <a:rPr lang="en-IE" sz="2400" i="1" dirty="0">
                <a:solidFill>
                  <a:srgbClr val="6D6E6C"/>
                </a:solidFill>
              </a:rPr>
              <a:t>“Don’t over think it. Take calculated risks. You don’t have to ask for permission to succeed. It is not a rocket science, don’t be blinded by technical jargon and don’t be afraid just ask plenty of stupid questions! ”</a:t>
            </a:r>
          </a:p>
          <a:p>
            <a:endParaRPr lang="en-IE" sz="2400" dirty="0"/>
          </a:p>
        </p:txBody>
      </p:sp>
      <p:sp>
        <p:nvSpPr>
          <p:cNvPr id="3" name="Rectangle 2">
            <a:extLst>
              <a:ext uri="{FF2B5EF4-FFF2-40B4-BE49-F238E27FC236}">
                <a16:creationId xmlns:a16="http://schemas.microsoft.com/office/drawing/2014/main" id="{0F70BA69-67AE-4107-BED9-D959ECA1EAE4}"/>
              </a:ext>
            </a:extLst>
          </p:cNvPr>
          <p:cNvSpPr/>
          <p:nvPr/>
        </p:nvSpPr>
        <p:spPr>
          <a:xfrm>
            <a:off x="85726" y="5376943"/>
            <a:ext cx="6096000" cy="1200329"/>
          </a:xfrm>
          <a:prstGeom prst="rect">
            <a:avLst/>
          </a:prstGeom>
          <a:solidFill>
            <a:srgbClr val="E63275"/>
          </a:solidFill>
        </p:spPr>
        <p:txBody>
          <a:bodyPr>
            <a:spAutoFit/>
          </a:bodyPr>
          <a:lstStyle/>
          <a:p>
            <a:pPr algn="ctr">
              <a:buClr>
                <a:srgbClr val="E95273"/>
              </a:buClr>
            </a:pPr>
            <a:r>
              <a:rPr lang="en-IE" sz="2400" b="1" dirty="0">
                <a:hlinkClick r:id="rId4"/>
              </a:rPr>
              <a:t>Grainne Kelly</a:t>
            </a:r>
            <a:r>
              <a:rPr lang="en-IE" sz="2400" dirty="0"/>
              <a:t> </a:t>
            </a:r>
            <a:r>
              <a:rPr lang="en-IE" sz="2400" dirty="0">
                <a:solidFill>
                  <a:schemeClr val="bg1"/>
                </a:solidFill>
              </a:rPr>
              <a:t>is the CEO and inventor of </a:t>
            </a:r>
            <a:r>
              <a:rPr lang="en-IE" sz="2400" b="1" dirty="0" err="1">
                <a:solidFill>
                  <a:schemeClr val="bg1"/>
                </a:solidFill>
              </a:rPr>
              <a:t>Bubblebum</a:t>
            </a:r>
            <a:r>
              <a:rPr lang="en-IE" sz="2400" b="1" dirty="0">
                <a:solidFill>
                  <a:schemeClr val="bg1"/>
                </a:solidFill>
              </a:rPr>
              <a:t> UK Ltd, </a:t>
            </a:r>
            <a:r>
              <a:rPr lang="en-IE" sz="2400" dirty="0">
                <a:solidFill>
                  <a:schemeClr val="bg1"/>
                </a:solidFill>
              </a:rPr>
              <a:t>manufacturer of the world’s first inflatable car booster seat. </a:t>
            </a:r>
          </a:p>
        </p:txBody>
      </p:sp>
      <p:sp>
        <p:nvSpPr>
          <p:cNvPr id="8" name="TextBox 7">
            <a:extLst>
              <a:ext uri="{FF2B5EF4-FFF2-40B4-BE49-F238E27FC236}">
                <a16:creationId xmlns:a16="http://schemas.microsoft.com/office/drawing/2014/main" id="{95C10DCD-CA36-43B1-93F2-AA4781A3AFD7}"/>
              </a:ext>
            </a:extLst>
          </p:cNvPr>
          <p:cNvSpPr txBox="1"/>
          <p:nvPr/>
        </p:nvSpPr>
        <p:spPr>
          <a:xfrm>
            <a:off x="0" y="163953"/>
            <a:ext cx="10079421" cy="461665"/>
          </a:xfrm>
          <a:prstGeom prst="rect">
            <a:avLst/>
          </a:prstGeom>
          <a:solidFill>
            <a:srgbClr val="E63275"/>
          </a:solidFill>
        </p:spPr>
        <p:txBody>
          <a:bodyPr wrap="square" rtlCol="0">
            <a:spAutoFit/>
          </a:bodyPr>
          <a:lstStyle/>
          <a:p>
            <a:r>
              <a:rPr lang="en-IE" sz="2400" dirty="0">
                <a:solidFill>
                  <a:schemeClr val="bg1"/>
                </a:solidFill>
              </a:rPr>
              <a:t>What you need to succeed? Top entrepreneurship tips from your peers!</a:t>
            </a:r>
          </a:p>
        </p:txBody>
      </p:sp>
    </p:spTree>
    <p:extLst>
      <p:ext uri="{BB962C8B-B14F-4D97-AF65-F5344CB8AC3E}">
        <p14:creationId xmlns:p14="http://schemas.microsoft.com/office/powerpoint/2010/main" val="914368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BB48EFD6-7121-4B1D-87AF-BAA426BCFDA2}"/>
              </a:ext>
            </a:extLst>
          </p:cNvPr>
          <p:cNvSpPr>
            <a:spLocks noGrp="1"/>
          </p:cNvSpPr>
          <p:nvPr>
            <p:ph type="body" sz="quarter" idx="16"/>
          </p:nvPr>
        </p:nvSpPr>
        <p:spPr>
          <a:xfrm>
            <a:off x="6309223" y="424082"/>
            <a:ext cx="5279028" cy="1428750"/>
          </a:xfrm>
        </p:spPr>
        <p:txBody>
          <a:bodyPr>
            <a:normAutofit/>
          </a:bodyPr>
          <a:lstStyle/>
          <a:p>
            <a:r>
              <a:rPr lang="en-IE" b="1" dirty="0">
                <a:solidFill>
                  <a:srgbClr val="10B1A2"/>
                </a:solidFill>
              </a:rPr>
              <a:t>Why NOW is a great time to be an entrepreneur?</a:t>
            </a:r>
          </a:p>
          <a:p>
            <a:endParaRPr lang="en-IE" b="1" dirty="0">
              <a:solidFill>
                <a:srgbClr val="10B1A2"/>
              </a:solidFill>
            </a:endParaRPr>
          </a:p>
        </p:txBody>
      </p:sp>
      <p:sp>
        <p:nvSpPr>
          <p:cNvPr id="15" name="Text Placeholder 14">
            <a:extLst>
              <a:ext uri="{FF2B5EF4-FFF2-40B4-BE49-F238E27FC236}">
                <a16:creationId xmlns:a16="http://schemas.microsoft.com/office/drawing/2014/main" id="{4B97B91A-387A-4D20-880F-62652D4C6C0F}"/>
              </a:ext>
            </a:extLst>
          </p:cNvPr>
          <p:cNvSpPr>
            <a:spLocks noGrp="1"/>
          </p:cNvSpPr>
          <p:nvPr>
            <p:ph type="body" sz="quarter" idx="17"/>
          </p:nvPr>
        </p:nvSpPr>
        <p:spPr>
          <a:xfrm>
            <a:off x="5819775" y="1772103"/>
            <a:ext cx="6372225" cy="3947440"/>
          </a:xfrm>
        </p:spPr>
        <p:txBody>
          <a:bodyPr/>
          <a:lstStyle/>
          <a:p>
            <a:pPr marL="88900" algn="l">
              <a:spcBef>
                <a:spcPts val="300"/>
              </a:spcBef>
            </a:pPr>
            <a:r>
              <a:rPr lang="en-IE" dirty="0"/>
              <a:t>Now is a great time to be an entrepreneur and start a business for many reasons:</a:t>
            </a:r>
          </a:p>
          <a:p>
            <a:pPr marL="342900" indent="-342900" algn="l" fontAlgn="auto">
              <a:spcAft>
                <a:spcPts val="0"/>
              </a:spcAft>
              <a:buClr>
                <a:srgbClr val="E63275"/>
              </a:buClr>
              <a:buFont typeface="Wingdings" panose="05000000000000000000" pitchFamily="2" charset="2"/>
              <a:buChar char="ü"/>
              <a:defRPr/>
            </a:pPr>
            <a:r>
              <a:rPr lang="en-IE" b="1" dirty="0"/>
              <a:t>Increase in Supportive Environments </a:t>
            </a:r>
            <a:r>
              <a:rPr lang="en-IE" dirty="0"/>
              <a:t>for Female Entrepreneurship</a:t>
            </a:r>
          </a:p>
          <a:p>
            <a:pPr marL="342900" indent="-342900" algn="l" fontAlgn="auto">
              <a:spcAft>
                <a:spcPts val="0"/>
              </a:spcAft>
              <a:buClr>
                <a:srgbClr val="E63275"/>
              </a:buClr>
              <a:buFont typeface="Wingdings" panose="05000000000000000000" pitchFamily="2" charset="2"/>
              <a:buChar char="ü"/>
              <a:defRPr/>
            </a:pPr>
            <a:r>
              <a:rPr lang="en-IE" dirty="0"/>
              <a:t>Abundance of </a:t>
            </a:r>
            <a:r>
              <a:rPr lang="en-IE" b="1" dirty="0"/>
              <a:t>Financial Support for Female Entrepreneurs</a:t>
            </a:r>
          </a:p>
          <a:p>
            <a:pPr marL="342900" indent="-342900" algn="l" fontAlgn="auto">
              <a:spcAft>
                <a:spcPts val="0"/>
              </a:spcAft>
              <a:buClr>
                <a:srgbClr val="E63275"/>
              </a:buClr>
              <a:buFont typeface="Wingdings" panose="05000000000000000000" pitchFamily="2" charset="2"/>
              <a:buChar char="ü"/>
              <a:defRPr/>
            </a:pPr>
            <a:r>
              <a:rPr lang="en-IE" b="1" dirty="0"/>
              <a:t>Rise of Women Entrepreneurs (</a:t>
            </a:r>
            <a:r>
              <a:rPr lang="en-IE" dirty="0"/>
              <a:t>older/younger/ migrant/everyone)</a:t>
            </a:r>
          </a:p>
          <a:p>
            <a:pPr marL="342900" indent="-342900" algn="l" fontAlgn="auto">
              <a:spcAft>
                <a:spcPts val="0"/>
              </a:spcAft>
              <a:buClr>
                <a:srgbClr val="E63275"/>
              </a:buClr>
              <a:buFont typeface="Wingdings" panose="05000000000000000000" pitchFamily="2" charset="2"/>
              <a:buChar char="ü"/>
              <a:defRPr/>
            </a:pPr>
            <a:r>
              <a:rPr lang="en-IE" b="1" dirty="0"/>
              <a:t>New ways to do business (</a:t>
            </a:r>
            <a:r>
              <a:rPr lang="en-IE" dirty="0"/>
              <a:t>Social Entrepreneurship, Frugal Innovation)</a:t>
            </a:r>
          </a:p>
          <a:p>
            <a:pPr marL="88900">
              <a:spcBef>
                <a:spcPts val="300"/>
              </a:spcBef>
            </a:pPr>
            <a:endParaRPr lang="en-IE" dirty="0"/>
          </a:p>
        </p:txBody>
      </p:sp>
      <p:sp>
        <p:nvSpPr>
          <p:cNvPr id="3" name="Text Placeholder 2">
            <a:extLst>
              <a:ext uri="{FF2B5EF4-FFF2-40B4-BE49-F238E27FC236}">
                <a16:creationId xmlns:a16="http://schemas.microsoft.com/office/drawing/2014/main" id="{7F45FE0A-C17E-4FBB-BAE9-E965DA882483}"/>
              </a:ext>
            </a:extLst>
          </p:cNvPr>
          <p:cNvSpPr>
            <a:spLocks noGrp="1"/>
          </p:cNvSpPr>
          <p:nvPr>
            <p:ph type="body" sz="quarter" idx="13"/>
          </p:nvPr>
        </p:nvSpPr>
        <p:spPr>
          <a:xfrm>
            <a:off x="185753" y="1852832"/>
            <a:ext cx="4364894" cy="2917216"/>
          </a:xfrm>
        </p:spPr>
        <p:txBody>
          <a:bodyPr>
            <a:noAutofit/>
          </a:bodyPr>
          <a:lstStyle/>
          <a:p>
            <a:r>
              <a:rPr lang="en-IE" sz="2800" dirty="0"/>
              <a:t>Entrepreneurship is the </a:t>
            </a:r>
            <a:r>
              <a:rPr lang="en-IE" sz="2800" b="1" dirty="0"/>
              <a:t>transformational megatrend </a:t>
            </a:r>
            <a:r>
              <a:rPr lang="en-IE" sz="2800" dirty="0"/>
              <a:t>of the 21st century due to its </a:t>
            </a:r>
            <a:r>
              <a:rPr lang="en-IE" sz="2800" b="1" dirty="0"/>
              <a:t>capacity to reshape economies and industries </a:t>
            </a:r>
            <a:r>
              <a:rPr lang="en-IE" sz="2800" dirty="0"/>
              <a:t>throughout the world.</a:t>
            </a:r>
          </a:p>
        </p:txBody>
      </p:sp>
    </p:spTree>
    <p:extLst>
      <p:ext uri="{BB962C8B-B14F-4D97-AF65-F5344CB8AC3E}">
        <p14:creationId xmlns:p14="http://schemas.microsoft.com/office/powerpoint/2010/main" val="23866378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C59A4B4-9569-4C1E-ABBF-AAEC76067FA4}"/>
              </a:ext>
            </a:extLst>
          </p:cNvPr>
          <p:cNvSpPr>
            <a:spLocks noGrp="1"/>
          </p:cNvSpPr>
          <p:nvPr>
            <p:ph type="body" sz="quarter" idx="14"/>
          </p:nvPr>
        </p:nvSpPr>
        <p:spPr>
          <a:xfrm>
            <a:off x="0" y="244942"/>
            <a:ext cx="12192000" cy="1310393"/>
          </a:xfrm>
          <a:solidFill>
            <a:schemeClr val="bg1"/>
          </a:solidFill>
        </p:spPr>
        <p:txBody>
          <a:bodyPr/>
          <a:lstStyle/>
          <a:p>
            <a:r>
              <a:rPr lang="en-IE" sz="2400" dirty="0"/>
              <a:t>Female specific supports entrepreneurship supports have a key role to play. In this video, we learn about the Enterprise Ireland Competitive Female Entrepreneurship Fund, that is helping female entrepreneurs succeed in areas that were once male dominated.</a:t>
            </a:r>
          </a:p>
        </p:txBody>
      </p:sp>
      <p:pic>
        <p:nvPicPr>
          <p:cNvPr id="10" name="Picture Placeholder 9">
            <a:hlinkClick r:id="rId2"/>
            <a:extLst>
              <a:ext uri="{FF2B5EF4-FFF2-40B4-BE49-F238E27FC236}">
                <a16:creationId xmlns:a16="http://schemas.microsoft.com/office/drawing/2014/main" id="{D32D9638-A4E4-4A46-BE09-683B370CE1D2}"/>
              </a:ext>
            </a:extLst>
          </p:cNvPr>
          <p:cNvPicPr>
            <a:picLocks noGrp="1" noChangeAspect="1"/>
          </p:cNvPicPr>
          <p:nvPr>
            <p:ph type="pic" sz="quarter" idx="15"/>
          </p:nvPr>
        </p:nvPicPr>
        <p:blipFill>
          <a:blip r:embed="rId3"/>
          <a:srcRect l="81" r="81"/>
          <a:stretch>
            <a:fillRect/>
          </a:stretch>
        </p:blipFill>
        <p:spPr>
          <a:prstGeom prst="rect">
            <a:avLst/>
          </a:prstGeom>
        </p:spPr>
      </p:pic>
      <p:sp>
        <p:nvSpPr>
          <p:cNvPr id="11" name="Star: 6 Points 10">
            <a:extLst>
              <a:ext uri="{FF2B5EF4-FFF2-40B4-BE49-F238E27FC236}">
                <a16:creationId xmlns:a16="http://schemas.microsoft.com/office/drawing/2014/main" id="{57BA4B86-804D-499B-A944-2B6552B64FE1}"/>
              </a:ext>
            </a:extLst>
          </p:cNvPr>
          <p:cNvSpPr/>
          <p:nvPr/>
        </p:nvSpPr>
        <p:spPr>
          <a:xfrm>
            <a:off x="9090025" y="3216275"/>
            <a:ext cx="1628775" cy="1885950"/>
          </a:xfrm>
          <a:prstGeom prst="star6">
            <a:avLst/>
          </a:prstGeom>
          <a:solidFill>
            <a:srgbClr val="E63275"/>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lnSpc>
                <a:spcPts val="1700"/>
              </a:lnSpc>
              <a:spcBef>
                <a:spcPts val="0"/>
              </a:spcBef>
              <a:spcAft>
                <a:spcPts val="0"/>
              </a:spcAft>
              <a:defRPr/>
            </a:pPr>
            <a:r>
              <a:rPr lang="en-IE" dirty="0"/>
              <a:t>CLICK TO SEE FULL </a:t>
            </a:r>
            <a:r>
              <a:rPr lang="en-IE" b="1" dirty="0"/>
              <a:t>VIDEO</a:t>
            </a:r>
          </a:p>
        </p:txBody>
      </p:sp>
      <p:sp>
        <p:nvSpPr>
          <p:cNvPr id="2" name="Rectangle 1">
            <a:extLst>
              <a:ext uri="{FF2B5EF4-FFF2-40B4-BE49-F238E27FC236}">
                <a16:creationId xmlns:a16="http://schemas.microsoft.com/office/drawing/2014/main" id="{69746F27-21A9-443B-BA56-72E7F0CA74A7}"/>
              </a:ext>
            </a:extLst>
          </p:cNvPr>
          <p:cNvSpPr/>
          <p:nvPr/>
        </p:nvSpPr>
        <p:spPr>
          <a:xfrm>
            <a:off x="78886" y="2644170"/>
            <a:ext cx="2517169" cy="1569660"/>
          </a:xfrm>
          <a:prstGeom prst="rect">
            <a:avLst/>
          </a:prstGeom>
          <a:solidFill>
            <a:srgbClr val="CEDA29"/>
          </a:solidFill>
        </p:spPr>
        <p:txBody>
          <a:bodyPr wrap="square">
            <a:spAutoFit/>
          </a:bodyPr>
          <a:lstStyle/>
          <a:p>
            <a:pPr algn="ctr">
              <a:buClr>
                <a:srgbClr val="E63275"/>
              </a:buClr>
              <a:defRPr/>
            </a:pPr>
            <a:r>
              <a:rPr lang="en-IE" sz="2400" b="1" dirty="0"/>
              <a:t>Example of Financial Support for Female Entrepreneurs</a:t>
            </a:r>
          </a:p>
        </p:txBody>
      </p:sp>
    </p:spTree>
    <p:extLst>
      <p:ext uri="{BB962C8B-B14F-4D97-AF65-F5344CB8AC3E}">
        <p14:creationId xmlns:p14="http://schemas.microsoft.com/office/powerpoint/2010/main" val="840600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C86F151-A843-4FC1-9D74-F9AA5C709EFF}"/>
              </a:ext>
            </a:extLst>
          </p:cNvPr>
          <p:cNvSpPr>
            <a:spLocks noGrp="1"/>
          </p:cNvSpPr>
          <p:nvPr>
            <p:ph type="pic" sz="quarter" idx="15"/>
          </p:nvPr>
        </p:nvSpPr>
        <p:spPr/>
      </p:sp>
      <p:sp>
        <p:nvSpPr>
          <p:cNvPr id="5" name="Text Placeholder 4">
            <a:extLst>
              <a:ext uri="{FF2B5EF4-FFF2-40B4-BE49-F238E27FC236}">
                <a16:creationId xmlns:a16="http://schemas.microsoft.com/office/drawing/2014/main" id="{5F63E87D-0F4E-48C9-9E10-A8A46849C440}"/>
              </a:ext>
            </a:extLst>
          </p:cNvPr>
          <p:cNvSpPr>
            <a:spLocks noGrp="1"/>
          </p:cNvSpPr>
          <p:nvPr>
            <p:ph type="body" sz="quarter" idx="16"/>
          </p:nvPr>
        </p:nvSpPr>
        <p:spPr>
          <a:xfrm>
            <a:off x="348933" y="289143"/>
            <a:ext cx="7081552" cy="697353"/>
          </a:xfrm>
        </p:spPr>
        <p:txBody>
          <a:bodyPr>
            <a:noAutofit/>
          </a:bodyPr>
          <a:lstStyle/>
          <a:p>
            <a:r>
              <a:rPr lang="en-US" altLang="ja-JP" b="1" dirty="0">
                <a:solidFill>
                  <a:srgbClr val="10B1A2"/>
                </a:solidFill>
                <a:ea typeface="MS PGothic" charset="-128"/>
              </a:rPr>
              <a:t>Now is a Good Time to Start in Engineering Entrepreneurship – what the funders want?!</a:t>
            </a:r>
            <a:endParaRPr lang="en-IE" b="1" dirty="0">
              <a:solidFill>
                <a:srgbClr val="10B1A2"/>
              </a:solidFill>
            </a:endParaRPr>
          </a:p>
        </p:txBody>
      </p:sp>
      <p:sp>
        <p:nvSpPr>
          <p:cNvPr id="6" name="Text Placeholder 5">
            <a:extLst>
              <a:ext uri="{FF2B5EF4-FFF2-40B4-BE49-F238E27FC236}">
                <a16:creationId xmlns:a16="http://schemas.microsoft.com/office/drawing/2014/main" id="{AA9AEC4F-B1FF-4B8B-9074-C7198FA2959C}"/>
              </a:ext>
            </a:extLst>
          </p:cNvPr>
          <p:cNvSpPr>
            <a:spLocks noGrp="1"/>
          </p:cNvSpPr>
          <p:nvPr>
            <p:ph type="body" sz="quarter" idx="17"/>
          </p:nvPr>
        </p:nvSpPr>
        <p:spPr>
          <a:xfrm>
            <a:off x="643223" y="2087287"/>
            <a:ext cx="7405402" cy="3642009"/>
          </a:xfrm>
        </p:spPr>
        <p:txBody>
          <a:bodyPr/>
          <a:lstStyle/>
          <a:p>
            <a:r>
              <a:rPr lang="en-IE" altLang="x-none" sz="2400" b="1" i="1" dirty="0">
                <a:solidFill>
                  <a:srgbClr val="E63275"/>
                </a:solidFill>
                <a:ea typeface="MS PGothic" charset="-128"/>
                <a:cs typeface="MS PGothic" charset="-128"/>
              </a:rPr>
              <a:t>Enterprise Ireland CEO wants women founders to get 50% of funding</a:t>
            </a:r>
          </a:p>
          <a:p>
            <a:endParaRPr lang="en-IE" altLang="x-none" sz="2400" i="1" dirty="0">
              <a:solidFill>
                <a:srgbClr val="E95273"/>
              </a:solidFill>
              <a:ea typeface="MS PGothic" charset="-128"/>
              <a:cs typeface="MS PGothic" charset="-128"/>
            </a:endParaRPr>
          </a:p>
          <a:p>
            <a:r>
              <a:rPr lang="en-IE" altLang="x-none" sz="2400" b="1" dirty="0">
                <a:solidFill>
                  <a:srgbClr val="E63275"/>
                </a:solidFill>
              </a:rPr>
              <a:t>Ireland is leading the field for funding women-led tech firms. </a:t>
            </a:r>
            <a:r>
              <a:rPr lang="en-IE" altLang="x-none" sz="2400" dirty="0"/>
              <a:t>Internationally, the funding level for women-led companies is typically 6% or lower. Enterprise Ireland is bucking this trend, with </a:t>
            </a:r>
            <a:r>
              <a:rPr lang="en-IE" altLang="x-none" sz="2400" b="1" dirty="0"/>
              <a:t>35% of all high-potential start-ups </a:t>
            </a:r>
            <a:r>
              <a:rPr lang="en-IE" altLang="x-none" sz="2400" dirty="0"/>
              <a:t>(HPSUs) backed in 2017 being women-led. For the CEO of </a:t>
            </a:r>
            <a:r>
              <a:rPr lang="en-IE" altLang="x-none" sz="2400" dirty="0">
                <a:hlinkClick r:id="rId2"/>
              </a:rPr>
              <a:t>Enterprise Ireland</a:t>
            </a:r>
            <a:r>
              <a:rPr lang="en-IE" altLang="x-none" sz="2400" dirty="0"/>
              <a:t>, Julie Sinnamon, 35% is still not good enough.</a:t>
            </a:r>
          </a:p>
          <a:p>
            <a:endParaRPr lang="en-IE" sz="2400" dirty="0"/>
          </a:p>
        </p:txBody>
      </p:sp>
      <p:pic>
        <p:nvPicPr>
          <p:cNvPr id="7" name="Picture Placeholder 6">
            <a:hlinkClick r:id="rId3"/>
            <a:extLst>
              <a:ext uri="{FF2B5EF4-FFF2-40B4-BE49-F238E27FC236}">
                <a16:creationId xmlns:a16="http://schemas.microsoft.com/office/drawing/2014/main" id="{10D8EDD6-3BE9-46ED-B571-2F775A4482FC}"/>
              </a:ext>
            </a:extLst>
          </p:cNvPr>
          <p:cNvPicPr>
            <a:picLocks noChangeAspect="1"/>
          </p:cNvPicPr>
          <p:nvPr/>
        </p:nvPicPr>
        <p:blipFill>
          <a:blip r:embed="rId4">
            <a:extLst>
              <a:ext uri="{28A0092B-C50C-407E-A947-70E740481C1C}">
                <a14:useLocalDpi xmlns:a14="http://schemas.microsoft.com/office/drawing/2010/main" val="0"/>
              </a:ext>
            </a:extLst>
          </a:blip>
          <a:srcRect l="23743" r="23743"/>
          <a:stretch>
            <a:fillRect/>
          </a:stretch>
        </p:blipFill>
        <p:spPr>
          <a:xfrm>
            <a:off x="8802688" y="1236663"/>
            <a:ext cx="3389312" cy="4033837"/>
          </a:xfrm>
          <a:prstGeom prst="rect">
            <a:avLst/>
          </a:prstGeom>
        </p:spPr>
      </p:pic>
      <p:sp>
        <p:nvSpPr>
          <p:cNvPr id="8" name="Star: 6 Points 10">
            <a:extLst>
              <a:ext uri="{FF2B5EF4-FFF2-40B4-BE49-F238E27FC236}">
                <a16:creationId xmlns:a16="http://schemas.microsoft.com/office/drawing/2014/main" id="{451E87E4-B7C5-43A1-9BCF-9FC1E03BB123}"/>
              </a:ext>
            </a:extLst>
          </p:cNvPr>
          <p:cNvSpPr/>
          <p:nvPr/>
        </p:nvSpPr>
        <p:spPr>
          <a:xfrm>
            <a:off x="10360025" y="142875"/>
            <a:ext cx="1628775" cy="1885950"/>
          </a:xfrm>
          <a:prstGeom prst="star6">
            <a:avLst/>
          </a:prstGeom>
          <a:solidFill>
            <a:srgbClr val="F26942"/>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lnSpc>
                <a:spcPts val="1700"/>
              </a:lnSpc>
              <a:spcBef>
                <a:spcPts val="0"/>
              </a:spcBef>
              <a:spcAft>
                <a:spcPts val="0"/>
              </a:spcAft>
              <a:defRPr/>
            </a:pPr>
            <a:r>
              <a:rPr lang="en-IE" dirty="0"/>
              <a:t>CLICK TO SEE FULL </a:t>
            </a:r>
            <a:r>
              <a:rPr lang="en-IE" b="1" dirty="0"/>
              <a:t>VIDEO</a:t>
            </a:r>
          </a:p>
        </p:txBody>
      </p:sp>
    </p:spTree>
    <p:extLst>
      <p:ext uri="{BB962C8B-B14F-4D97-AF65-F5344CB8AC3E}">
        <p14:creationId xmlns:p14="http://schemas.microsoft.com/office/powerpoint/2010/main" val="3645955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4"/>
          </p:nvPr>
        </p:nvSpPr>
        <p:spPr/>
        <p:txBody>
          <a:bodyPr>
            <a:normAutofit fontScale="85000" lnSpcReduction="20000"/>
          </a:bodyPr>
          <a:lstStyle/>
          <a:p>
            <a:endParaRPr lang="en-US"/>
          </a:p>
        </p:txBody>
      </p:sp>
      <p:sp>
        <p:nvSpPr>
          <p:cNvPr id="9" name="Text Placeholder 8"/>
          <p:cNvSpPr>
            <a:spLocks noGrp="1"/>
          </p:cNvSpPr>
          <p:nvPr>
            <p:ph type="body" sz="quarter" idx="15"/>
          </p:nvPr>
        </p:nvSpPr>
        <p:spPr/>
        <p:txBody>
          <a:bodyPr>
            <a:normAutofit fontScale="92500" lnSpcReduction="10000"/>
          </a:bodyPr>
          <a:lstStyle/>
          <a:p>
            <a:endParaRPr lang="en-US"/>
          </a:p>
        </p:txBody>
      </p:sp>
      <p:sp>
        <p:nvSpPr>
          <p:cNvPr id="7" name="Text Placeholder 6"/>
          <p:cNvSpPr>
            <a:spLocks noGrp="1"/>
          </p:cNvSpPr>
          <p:nvPr>
            <p:ph type="body" sz="quarter" idx="13"/>
          </p:nvPr>
        </p:nvSpPr>
        <p:spPr/>
        <p:txBody>
          <a:bodyPr/>
          <a:lstStyle/>
          <a:p>
            <a:r>
              <a:rPr lang="en-IE" altLang="x-none" sz="2800" b="1" dirty="0"/>
              <a:t>This is not an Irish        problem; it is a global problem. Only 8% of                tech entrepreneurs              globally are female,                    so it is a big problem</a:t>
            </a:r>
            <a:endParaRPr lang="en-US" b="1" dirty="0"/>
          </a:p>
        </p:txBody>
      </p:sp>
      <p:sp>
        <p:nvSpPr>
          <p:cNvPr id="12" name="Rectangle 11">
            <a:extLst>
              <a:ext uri="{FF2B5EF4-FFF2-40B4-BE49-F238E27FC236}">
                <a16:creationId xmlns:a16="http://schemas.microsoft.com/office/drawing/2014/main" id="{498A9B9D-D61E-465B-907F-2B3D269D35A0}"/>
              </a:ext>
            </a:extLst>
          </p:cNvPr>
          <p:cNvSpPr>
            <a:spLocks noChangeArrowheads="1"/>
          </p:cNvSpPr>
          <p:nvPr/>
        </p:nvSpPr>
        <p:spPr bwMode="auto">
          <a:xfrm>
            <a:off x="912813" y="4645567"/>
            <a:ext cx="32369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r" eaLnBrk="1" hangingPunct="1"/>
            <a:r>
              <a:rPr lang="en-IE" altLang="x-none" b="1" dirty="0">
                <a:solidFill>
                  <a:schemeClr val="bg1"/>
                </a:solidFill>
              </a:rPr>
              <a:t>JULIE SINNAMON</a:t>
            </a:r>
          </a:p>
          <a:p>
            <a:pPr algn="r" eaLnBrk="1" hangingPunct="1"/>
            <a:r>
              <a:rPr lang="en-IE" altLang="x-none" i="1" dirty="0">
                <a:solidFill>
                  <a:schemeClr val="bg1"/>
                </a:solidFill>
              </a:rPr>
              <a:t>CEO of Enterprise Ireland</a:t>
            </a:r>
            <a:endParaRPr lang="en-IE" altLang="x-none" b="1" i="1" dirty="0">
              <a:solidFill>
                <a:schemeClr val="bg1"/>
              </a:solidFill>
            </a:endParaRPr>
          </a:p>
        </p:txBody>
      </p:sp>
      <p:pic>
        <p:nvPicPr>
          <p:cNvPr id="13" name="Picture Placeholder 7">
            <a:extLst>
              <a:ext uri="{FF2B5EF4-FFF2-40B4-BE49-F238E27FC236}">
                <a16:creationId xmlns:a16="http://schemas.microsoft.com/office/drawing/2014/main" id="{6DA69D5F-9F90-4EF7-83B5-9FBC2873C1B6}"/>
              </a:ext>
            </a:extLst>
          </p:cNvPr>
          <p:cNvPicPr>
            <a:picLocks noChangeAspect="1"/>
          </p:cNvPicPr>
          <p:nvPr/>
        </p:nvPicPr>
        <p:blipFill>
          <a:blip r:embed="rId2">
            <a:extLst>
              <a:ext uri="{28A0092B-C50C-407E-A947-70E740481C1C}">
                <a14:useLocalDpi xmlns:a14="http://schemas.microsoft.com/office/drawing/2010/main" val="0"/>
              </a:ext>
            </a:extLst>
          </a:blip>
          <a:srcRect l="5833" r="5833"/>
          <a:stretch>
            <a:fillRect/>
          </a:stretch>
        </p:blipFill>
        <p:spPr>
          <a:xfrm>
            <a:off x="6136783" y="-16336"/>
            <a:ext cx="6058879" cy="6858000"/>
          </a:xfrm>
          <a:prstGeom prst="rect">
            <a:avLst/>
          </a:prstGeom>
        </p:spPr>
      </p:pic>
    </p:spTree>
    <p:extLst>
      <p:ext uri="{BB962C8B-B14F-4D97-AF65-F5344CB8AC3E}">
        <p14:creationId xmlns:p14="http://schemas.microsoft.com/office/powerpoint/2010/main" val="4112411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D84AA47-B6AC-4B46-B3EB-635FD1AC29D5}"/>
              </a:ext>
            </a:extLst>
          </p:cNvPr>
          <p:cNvSpPr>
            <a:spLocks noGrp="1"/>
          </p:cNvSpPr>
          <p:nvPr>
            <p:ph type="pic" sz="quarter" idx="15"/>
          </p:nvPr>
        </p:nvSpPr>
        <p:spPr/>
      </p:sp>
      <p:pic>
        <p:nvPicPr>
          <p:cNvPr id="7" name="Picture Placeholder 8">
            <a:hlinkClick r:id="rId2"/>
            <a:extLst>
              <a:ext uri="{FF2B5EF4-FFF2-40B4-BE49-F238E27FC236}">
                <a16:creationId xmlns:a16="http://schemas.microsoft.com/office/drawing/2014/main" id="{57DE7E25-F442-4FFC-A676-C8CDAB354197}"/>
              </a:ext>
            </a:extLst>
          </p:cNvPr>
          <p:cNvPicPr>
            <a:picLocks noChangeAspect="1"/>
          </p:cNvPicPr>
          <p:nvPr/>
        </p:nvPicPr>
        <p:blipFill>
          <a:blip r:embed="rId3">
            <a:extLst>
              <a:ext uri="{28A0092B-C50C-407E-A947-70E740481C1C}">
                <a14:useLocalDpi xmlns:a14="http://schemas.microsoft.com/office/drawing/2010/main" val="0"/>
              </a:ext>
            </a:extLst>
          </a:blip>
          <a:srcRect t="15875" b="16402"/>
          <a:stretch>
            <a:fillRect/>
          </a:stretch>
        </p:blipFill>
        <p:spPr>
          <a:xfrm>
            <a:off x="3184070" y="1798156"/>
            <a:ext cx="5775155" cy="3573490"/>
          </a:xfrm>
          <a:prstGeom prst="rect">
            <a:avLst/>
          </a:prstGeom>
        </p:spPr>
      </p:pic>
      <p:sp>
        <p:nvSpPr>
          <p:cNvPr id="9" name="テキスト プレースホルダー 36">
            <a:extLst>
              <a:ext uri="{FF2B5EF4-FFF2-40B4-BE49-F238E27FC236}">
                <a16:creationId xmlns:a16="http://schemas.microsoft.com/office/drawing/2014/main" id="{5940DF21-D8AB-4640-AA8E-D795D3436CE2}"/>
              </a:ext>
            </a:extLst>
          </p:cNvPr>
          <p:cNvSpPr txBox="1">
            <a:spLocks/>
          </p:cNvSpPr>
          <p:nvPr/>
        </p:nvSpPr>
        <p:spPr bwMode="auto">
          <a:xfrm>
            <a:off x="-360727" y="5911850"/>
            <a:ext cx="1219200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rgbClr val="7F7F7F"/>
                </a:solidFill>
                <a:latin typeface="Calibri" charset="0"/>
              </a:defRPr>
            </a:lvl1pPr>
            <a:lvl2pPr marL="742950" indent="-285750">
              <a:lnSpc>
                <a:spcPct val="90000"/>
              </a:lnSpc>
              <a:spcBef>
                <a:spcPts val="500"/>
              </a:spcBef>
              <a:buFont typeface="Arial" charset="0"/>
              <a:buChar char="•"/>
              <a:defRPr sz="2400">
                <a:solidFill>
                  <a:srgbClr val="7F7F7F"/>
                </a:solidFill>
                <a:latin typeface="Calibri" charset="0"/>
              </a:defRPr>
            </a:lvl2pPr>
            <a:lvl3pPr marL="1143000" indent="-228600">
              <a:lnSpc>
                <a:spcPct val="90000"/>
              </a:lnSpc>
              <a:spcBef>
                <a:spcPts val="500"/>
              </a:spcBef>
              <a:buFont typeface="Arial" charset="0"/>
              <a:buChar char="•"/>
              <a:defRPr sz="2000">
                <a:solidFill>
                  <a:srgbClr val="7F7F7F"/>
                </a:solidFill>
                <a:latin typeface="Calibri" charset="0"/>
              </a:defRPr>
            </a:lvl3pPr>
            <a:lvl4pPr marL="1600200" indent="-228600">
              <a:lnSpc>
                <a:spcPct val="90000"/>
              </a:lnSpc>
              <a:spcBef>
                <a:spcPts val="500"/>
              </a:spcBef>
              <a:buFont typeface="Arial" charset="0"/>
              <a:buChar char="•"/>
              <a:defRPr>
                <a:solidFill>
                  <a:srgbClr val="7F7F7F"/>
                </a:solidFill>
                <a:latin typeface="Calibri" charset="0"/>
              </a:defRPr>
            </a:lvl4pPr>
            <a:lvl5pPr marL="2057400" indent="-228600">
              <a:lnSpc>
                <a:spcPct val="90000"/>
              </a:lnSpc>
              <a:spcBef>
                <a:spcPts val="500"/>
              </a:spcBef>
              <a:buFont typeface="Arial" charset="0"/>
              <a:buChar char="•"/>
              <a:defRPr>
                <a:solidFill>
                  <a:srgbClr val="7F7F7F"/>
                </a:solidFill>
                <a:latin typeface="Calibri" charset="0"/>
              </a:defRPr>
            </a:lvl5pPr>
            <a:lvl6pPr marL="2514600" indent="-228600" fontAlgn="base">
              <a:lnSpc>
                <a:spcPct val="90000"/>
              </a:lnSpc>
              <a:spcBef>
                <a:spcPts val="500"/>
              </a:spcBef>
              <a:spcAft>
                <a:spcPct val="0"/>
              </a:spcAft>
              <a:buFont typeface="Arial" charset="0"/>
              <a:buChar char="•"/>
              <a:defRPr>
                <a:solidFill>
                  <a:srgbClr val="7F7F7F"/>
                </a:solidFill>
                <a:latin typeface="Calibri" charset="0"/>
              </a:defRPr>
            </a:lvl6pPr>
            <a:lvl7pPr marL="2971800" indent="-228600" fontAlgn="base">
              <a:lnSpc>
                <a:spcPct val="90000"/>
              </a:lnSpc>
              <a:spcBef>
                <a:spcPts val="500"/>
              </a:spcBef>
              <a:spcAft>
                <a:spcPct val="0"/>
              </a:spcAft>
              <a:buFont typeface="Arial" charset="0"/>
              <a:buChar char="•"/>
              <a:defRPr>
                <a:solidFill>
                  <a:srgbClr val="7F7F7F"/>
                </a:solidFill>
                <a:latin typeface="Calibri" charset="0"/>
              </a:defRPr>
            </a:lvl7pPr>
            <a:lvl8pPr marL="3429000" indent="-228600" fontAlgn="base">
              <a:lnSpc>
                <a:spcPct val="90000"/>
              </a:lnSpc>
              <a:spcBef>
                <a:spcPts val="500"/>
              </a:spcBef>
              <a:spcAft>
                <a:spcPct val="0"/>
              </a:spcAft>
              <a:buFont typeface="Arial" charset="0"/>
              <a:buChar char="•"/>
              <a:defRPr>
                <a:solidFill>
                  <a:srgbClr val="7F7F7F"/>
                </a:solidFill>
                <a:latin typeface="Calibri" charset="0"/>
              </a:defRPr>
            </a:lvl8pPr>
            <a:lvl9pPr marL="3886200" indent="-228600" fontAlgn="base">
              <a:lnSpc>
                <a:spcPct val="90000"/>
              </a:lnSpc>
              <a:spcBef>
                <a:spcPts val="500"/>
              </a:spcBef>
              <a:spcAft>
                <a:spcPct val="0"/>
              </a:spcAft>
              <a:buFont typeface="Arial" charset="0"/>
              <a:buChar char="•"/>
              <a:defRPr>
                <a:solidFill>
                  <a:srgbClr val="7F7F7F"/>
                </a:solidFill>
                <a:latin typeface="Calibri" charset="0"/>
              </a:defRPr>
            </a:lvl9pPr>
          </a:lstStyle>
          <a:p>
            <a:pPr algn="ctr">
              <a:lnSpc>
                <a:spcPct val="100000"/>
              </a:lnSpc>
              <a:spcBef>
                <a:spcPct val="20000"/>
              </a:spcBef>
              <a:buNone/>
            </a:pPr>
            <a:r>
              <a:rPr lang="en-IE" altLang="x-none" sz="1100" dirty="0">
                <a:solidFill>
                  <a:srgbClr val="525252"/>
                </a:solidFill>
                <a:latin typeface="Lucida Grande" charset="0"/>
                <a:ea typeface="MS PGothic" charset="-128"/>
                <a:cs typeface="Geneva" charset="0"/>
              </a:rPr>
              <a:t>Source </a:t>
            </a:r>
            <a:r>
              <a:rPr lang="en-IE" altLang="x-none" sz="1100" dirty="0">
                <a:solidFill>
                  <a:srgbClr val="525252"/>
                </a:solidFill>
                <a:latin typeface="Lucida Grande" charset="0"/>
                <a:ea typeface="MS PGothic" charset="-128"/>
                <a:cs typeface="Geneva" charset="0"/>
                <a:hlinkClick r:id="rId4"/>
              </a:rPr>
              <a:t>Meet the Next Generation of STEM Entrepreneurs</a:t>
            </a:r>
            <a:r>
              <a:rPr lang="en-IE" altLang="x-none" sz="1100" dirty="0">
                <a:solidFill>
                  <a:srgbClr val="525252"/>
                </a:solidFill>
                <a:latin typeface="Lucida Grande" charset="0"/>
                <a:ea typeface="MS PGothic" charset="-128"/>
                <a:cs typeface="Geneva" charset="0"/>
              </a:rPr>
              <a:t>        </a:t>
            </a:r>
            <a:r>
              <a:rPr lang="en-IE" altLang="x-none" sz="1100" dirty="0">
                <a:hlinkClick r:id="rId5"/>
              </a:rPr>
              <a:t>https://outboxjourney.com/incubator/</a:t>
            </a:r>
            <a:r>
              <a:rPr lang="en-IE" altLang="x-none" sz="1100" dirty="0"/>
              <a:t> </a:t>
            </a:r>
          </a:p>
          <a:p>
            <a:pPr algn="ctr" eaLnBrk="1" hangingPunct="1">
              <a:lnSpc>
                <a:spcPct val="100000"/>
              </a:lnSpc>
              <a:spcBef>
                <a:spcPct val="20000"/>
              </a:spcBef>
              <a:buFontTx/>
              <a:buNone/>
            </a:pPr>
            <a:endParaRPr kumimoji="1" lang="ja-JP" altLang="en-US" sz="1100" dirty="0">
              <a:solidFill>
                <a:srgbClr val="525252"/>
              </a:solidFill>
              <a:ea typeface="MS PGothic" charset="-128"/>
              <a:cs typeface="Geneva" charset="0"/>
            </a:endParaRPr>
          </a:p>
        </p:txBody>
      </p:sp>
      <p:sp>
        <p:nvSpPr>
          <p:cNvPr id="11" name="Star: 6 Points 10">
            <a:extLst>
              <a:ext uri="{FF2B5EF4-FFF2-40B4-BE49-F238E27FC236}">
                <a16:creationId xmlns:a16="http://schemas.microsoft.com/office/drawing/2014/main" id="{57BA4B86-804D-499B-A944-2B6552B64FE1}"/>
              </a:ext>
            </a:extLst>
          </p:cNvPr>
          <p:cNvSpPr/>
          <p:nvPr/>
        </p:nvSpPr>
        <p:spPr>
          <a:xfrm>
            <a:off x="8035471" y="2486025"/>
            <a:ext cx="1628775" cy="1885950"/>
          </a:xfrm>
          <a:prstGeom prst="star6">
            <a:avLst/>
          </a:prstGeom>
          <a:solidFill>
            <a:srgbClr val="E63275"/>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lnSpc>
                <a:spcPts val="1700"/>
              </a:lnSpc>
              <a:spcBef>
                <a:spcPts val="0"/>
              </a:spcBef>
              <a:spcAft>
                <a:spcPts val="0"/>
              </a:spcAft>
              <a:defRPr/>
            </a:pPr>
            <a:r>
              <a:rPr lang="en-IE" dirty="0"/>
              <a:t>CLICK TO SEE FULL </a:t>
            </a:r>
            <a:r>
              <a:rPr lang="en-IE" b="1" dirty="0"/>
              <a:t>VIDEO</a:t>
            </a:r>
          </a:p>
        </p:txBody>
      </p:sp>
      <p:sp>
        <p:nvSpPr>
          <p:cNvPr id="6" name="Text Placeholder 7">
            <a:extLst>
              <a:ext uri="{FF2B5EF4-FFF2-40B4-BE49-F238E27FC236}">
                <a16:creationId xmlns:a16="http://schemas.microsoft.com/office/drawing/2014/main" id="{F6A19754-3B2C-4049-BC4A-28740C2CA825}"/>
              </a:ext>
            </a:extLst>
          </p:cNvPr>
          <p:cNvSpPr txBox="1">
            <a:spLocks/>
          </p:cNvSpPr>
          <p:nvPr/>
        </p:nvSpPr>
        <p:spPr>
          <a:xfrm>
            <a:off x="0" y="244942"/>
            <a:ext cx="12192000" cy="1310393"/>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3000" kern="1200">
                <a:solidFill>
                  <a:srgbClr val="6D6E6C"/>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pPr>
            <a:r>
              <a:rPr lang="en-IE" sz="2400" dirty="0"/>
              <a:t>An initiative by </a:t>
            </a:r>
            <a:r>
              <a:rPr lang="en-IE" sz="2400" dirty="0" err="1">
                <a:hlinkClick r:id="rId6"/>
              </a:rPr>
              <a:t>Stemettes</a:t>
            </a:r>
            <a:r>
              <a:rPr lang="en-IE" sz="2400" dirty="0">
                <a:hlinkClick r:id="rId6"/>
              </a:rPr>
              <a:t> </a:t>
            </a:r>
            <a:r>
              <a:rPr lang="en-IE" sz="2400" dirty="0"/>
              <a:t>. </a:t>
            </a:r>
            <a:r>
              <a:rPr lang="en-US" sz="2400" dirty="0">
                <a:solidFill>
                  <a:schemeClr val="tx1">
                    <a:lumMod val="75000"/>
                    <a:lumOff val="25000"/>
                  </a:schemeClr>
                </a:solidFill>
              </a:rPr>
              <a:t>Outbox Incubator </a:t>
            </a:r>
            <a:r>
              <a:rPr lang="en-IE" sz="2400" b="1" dirty="0"/>
              <a:t>provides seed funding, intensive mentorship, and support</a:t>
            </a:r>
            <a:r>
              <a:rPr lang="en-IE" sz="2400" dirty="0"/>
              <a:t> to talented girls aged 22 and under who have innovative business and technology ideas. </a:t>
            </a:r>
            <a:endParaRPr lang="en-US" sz="2400" dirty="0">
              <a:solidFill>
                <a:schemeClr val="tx1">
                  <a:lumMod val="75000"/>
                  <a:lumOff val="25000"/>
                </a:schemeClr>
              </a:solidFill>
            </a:endParaRPr>
          </a:p>
        </p:txBody>
      </p:sp>
      <p:sp>
        <p:nvSpPr>
          <p:cNvPr id="8" name="Rectangle 7">
            <a:extLst>
              <a:ext uri="{FF2B5EF4-FFF2-40B4-BE49-F238E27FC236}">
                <a16:creationId xmlns:a16="http://schemas.microsoft.com/office/drawing/2014/main" id="{5B8F95C9-30C3-46C6-91E2-24301D6EC9B9}"/>
              </a:ext>
            </a:extLst>
          </p:cNvPr>
          <p:cNvSpPr/>
          <p:nvPr/>
        </p:nvSpPr>
        <p:spPr>
          <a:xfrm>
            <a:off x="78886" y="2644170"/>
            <a:ext cx="2517169" cy="2308324"/>
          </a:xfrm>
          <a:prstGeom prst="rect">
            <a:avLst/>
          </a:prstGeom>
          <a:solidFill>
            <a:srgbClr val="CEDA29"/>
          </a:solidFill>
        </p:spPr>
        <p:txBody>
          <a:bodyPr wrap="square">
            <a:spAutoFit/>
          </a:bodyPr>
          <a:lstStyle/>
          <a:p>
            <a:pPr algn="ctr">
              <a:buClr>
                <a:srgbClr val="E63275"/>
              </a:buClr>
              <a:defRPr/>
            </a:pPr>
            <a:r>
              <a:rPr lang="en-IE" sz="2400" b="1" dirty="0"/>
              <a:t>Example of Supportive Environments </a:t>
            </a:r>
            <a:r>
              <a:rPr lang="en-IE" sz="2400" dirty="0"/>
              <a:t>for Female Entrepreneurship</a:t>
            </a:r>
          </a:p>
          <a:p>
            <a:pPr algn="ctr">
              <a:buClr>
                <a:srgbClr val="E63275"/>
              </a:buClr>
              <a:defRPr/>
            </a:pPr>
            <a:endParaRPr lang="en-IE" sz="2400" b="1" dirty="0"/>
          </a:p>
        </p:txBody>
      </p:sp>
    </p:spTree>
    <p:extLst>
      <p:ext uri="{BB962C8B-B14F-4D97-AF65-F5344CB8AC3E}">
        <p14:creationId xmlns:p14="http://schemas.microsoft.com/office/powerpoint/2010/main" val="27630101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A6D347-CD28-4C18-A90B-0FBE79A71814}"/>
              </a:ext>
            </a:extLst>
          </p:cNvPr>
          <p:cNvPicPr>
            <a:picLocks noChangeAspect="1"/>
          </p:cNvPicPr>
          <p:nvPr/>
        </p:nvPicPr>
        <p:blipFill>
          <a:blip r:embed="rId2"/>
          <a:stretch>
            <a:fillRect/>
          </a:stretch>
        </p:blipFill>
        <p:spPr>
          <a:xfrm>
            <a:off x="3184071" y="1893434"/>
            <a:ext cx="5623597" cy="3426503"/>
          </a:xfrm>
          <a:prstGeom prst="rect">
            <a:avLst/>
          </a:prstGeom>
        </p:spPr>
      </p:pic>
      <p:sp>
        <p:nvSpPr>
          <p:cNvPr id="3" name="Picture Placeholder 2">
            <a:extLst>
              <a:ext uri="{FF2B5EF4-FFF2-40B4-BE49-F238E27FC236}">
                <a16:creationId xmlns:a16="http://schemas.microsoft.com/office/drawing/2014/main" id="{ED84AA47-B6AC-4B46-B3EB-635FD1AC29D5}"/>
              </a:ext>
            </a:extLst>
          </p:cNvPr>
          <p:cNvSpPr>
            <a:spLocks noGrp="1"/>
          </p:cNvSpPr>
          <p:nvPr>
            <p:ph type="pic" sz="quarter" idx="15"/>
          </p:nvPr>
        </p:nvSpPr>
        <p:spPr/>
      </p:sp>
      <p:sp>
        <p:nvSpPr>
          <p:cNvPr id="9" name="テキスト プレースホルダー 36">
            <a:extLst>
              <a:ext uri="{FF2B5EF4-FFF2-40B4-BE49-F238E27FC236}">
                <a16:creationId xmlns:a16="http://schemas.microsoft.com/office/drawing/2014/main" id="{5940DF21-D8AB-4640-AA8E-D795D3436CE2}"/>
              </a:ext>
            </a:extLst>
          </p:cNvPr>
          <p:cNvSpPr txBox="1">
            <a:spLocks/>
          </p:cNvSpPr>
          <p:nvPr/>
        </p:nvSpPr>
        <p:spPr bwMode="auto">
          <a:xfrm>
            <a:off x="-360727" y="5911850"/>
            <a:ext cx="1219200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rgbClr val="7F7F7F"/>
                </a:solidFill>
                <a:latin typeface="Calibri" charset="0"/>
              </a:defRPr>
            </a:lvl1pPr>
            <a:lvl2pPr marL="742950" indent="-285750">
              <a:lnSpc>
                <a:spcPct val="90000"/>
              </a:lnSpc>
              <a:spcBef>
                <a:spcPts val="500"/>
              </a:spcBef>
              <a:buFont typeface="Arial" charset="0"/>
              <a:buChar char="•"/>
              <a:defRPr sz="2400">
                <a:solidFill>
                  <a:srgbClr val="7F7F7F"/>
                </a:solidFill>
                <a:latin typeface="Calibri" charset="0"/>
              </a:defRPr>
            </a:lvl2pPr>
            <a:lvl3pPr marL="1143000" indent="-228600">
              <a:lnSpc>
                <a:spcPct val="90000"/>
              </a:lnSpc>
              <a:spcBef>
                <a:spcPts val="500"/>
              </a:spcBef>
              <a:buFont typeface="Arial" charset="0"/>
              <a:buChar char="•"/>
              <a:defRPr sz="2000">
                <a:solidFill>
                  <a:srgbClr val="7F7F7F"/>
                </a:solidFill>
                <a:latin typeface="Calibri" charset="0"/>
              </a:defRPr>
            </a:lvl3pPr>
            <a:lvl4pPr marL="1600200" indent="-228600">
              <a:lnSpc>
                <a:spcPct val="90000"/>
              </a:lnSpc>
              <a:spcBef>
                <a:spcPts val="500"/>
              </a:spcBef>
              <a:buFont typeface="Arial" charset="0"/>
              <a:buChar char="•"/>
              <a:defRPr>
                <a:solidFill>
                  <a:srgbClr val="7F7F7F"/>
                </a:solidFill>
                <a:latin typeface="Calibri" charset="0"/>
              </a:defRPr>
            </a:lvl4pPr>
            <a:lvl5pPr marL="2057400" indent="-228600">
              <a:lnSpc>
                <a:spcPct val="90000"/>
              </a:lnSpc>
              <a:spcBef>
                <a:spcPts val="500"/>
              </a:spcBef>
              <a:buFont typeface="Arial" charset="0"/>
              <a:buChar char="•"/>
              <a:defRPr>
                <a:solidFill>
                  <a:srgbClr val="7F7F7F"/>
                </a:solidFill>
                <a:latin typeface="Calibri" charset="0"/>
              </a:defRPr>
            </a:lvl5pPr>
            <a:lvl6pPr marL="2514600" indent="-228600" fontAlgn="base">
              <a:lnSpc>
                <a:spcPct val="90000"/>
              </a:lnSpc>
              <a:spcBef>
                <a:spcPts val="500"/>
              </a:spcBef>
              <a:spcAft>
                <a:spcPct val="0"/>
              </a:spcAft>
              <a:buFont typeface="Arial" charset="0"/>
              <a:buChar char="•"/>
              <a:defRPr>
                <a:solidFill>
                  <a:srgbClr val="7F7F7F"/>
                </a:solidFill>
                <a:latin typeface="Calibri" charset="0"/>
              </a:defRPr>
            </a:lvl6pPr>
            <a:lvl7pPr marL="2971800" indent="-228600" fontAlgn="base">
              <a:lnSpc>
                <a:spcPct val="90000"/>
              </a:lnSpc>
              <a:spcBef>
                <a:spcPts val="500"/>
              </a:spcBef>
              <a:spcAft>
                <a:spcPct val="0"/>
              </a:spcAft>
              <a:buFont typeface="Arial" charset="0"/>
              <a:buChar char="•"/>
              <a:defRPr>
                <a:solidFill>
                  <a:srgbClr val="7F7F7F"/>
                </a:solidFill>
                <a:latin typeface="Calibri" charset="0"/>
              </a:defRPr>
            </a:lvl7pPr>
            <a:lvl8pPr marL="3429000" indent="-228600" fontAlgn="base">
              <a:lnSpc>
                <a:spcPct val="90000"/>
              </a:lnSpc>
              <a:spcBef>
                <a:spcPts val="500"/>
              </a:spcBef>
              <a:spcAft>
                <a:spcPct val="0"/>
              </a:spcAft>
              <a:buFont typeface="Arial" charset="0"/>
              <a:buChar char="•"/>
              <a:defRPr>
                <a:solidFill>
                  <a:srgbClr val="7F7F7F"/>
                </a:solidFill>
                <a:latin typeface="Calibri" charset="0"/>
              </a:defRPr>
            </a:lvl8pPr>
            <a:lvl9pPr marL="3886200" indent="-228600" fontAlgn="base">
              <a:lnSpc>
                <a:spcPct val="90000"/>
              </a:lnSpc>
              <a:spcBef>
                <a:spcPts val="500"/>
              </a:spcBef>
              <a:spcAft>
                <a:spcPct val="0"/>
              </a:spcAft>
              <a:buFont typeface="Arial" charset="0"/>
              <a:buChar char="•"/>
              <a:defRPr>
                <a:solidFill>
                  <a:srgbClr val="7F7F7F"/>
                </a:solidFill>
                <a:latin typeface="Calibri" charset="0"/>
              </a:defRPr>
            </a:lvl9pPr>
          </a:lstStyle>
          <a:p>
            <a:pPr algn="ctr">
              <a:lnSpc>
                <a:spcPct val="100000"/>
              </a:lnSpc>
              <a:spcBef>
                <a:spcPct val="20000"/>
              </a:spcBef>
              <a:buNone/>
            </a:pPr>
            <a:r>
              <a:rPr lang="en-IE" altLang="x-none" sz="1100" dirty="0">
                <a:solidFill>
                  <a:srgbClr val="525252"/>
                </a:solidFill>
                <a:latin typeface="Lucida Grande" charset="0"/>
                <a:ea typeface="MS PGothic" charset="-128"/>
                <a:cs typeface="Geneva" charset="0"/>
              </a:rPr>
              <a:t>Source </a:t>
            </a:r>
            <a:r>
              <a:rPr lang="en-IE" altLang="x-none" sz="1100" dirty="0">
                <a:solidFill>
                  <a:srgbClr val="525252"/>
                </a:solidFill>
                <a:latin typeface="Lucida Grande" charset="0"/>
                <a:ea typeface="MS PGothic" charset="-128"/>
                <a:cs typeface="Geneva" charset="0"/>
                <a:hlinkClick r:id="rId3"/>
              </a:rPr>
              <a:t>Meet the Next Generation of STEM Entrepreneurs</a:t>
            </a:r>
            <a:r>
              <a:rPr lang="en-IE" altLang="x-none" sz="1100" dirty="0">
                <a:solidFill>
                  <a:srgbClr val="525252"/>
                </a:solidFill>
                <a:latin typeface="Lucida Grande" charset="0"/>
                <a:ea typeface="MS PGothic" charset="-128"/>
                <a:cs typeface="Geneva" charset="0"/>
              </a:rPr>
              <a:t>        </a:t>
            </a:r>
            <a:r>
              <a:rPr lang="en-IE" altLang="x-none" sz="1100" dirty="0">
                <a:hlinkClick r:id="rId4"/>
              </a:rPr>
              <a:t>https://outboxjourney.com/incubator/</a:t>
            </a:r>
            <a:r>
              <a:rPr lang="en-IE" altLang="x-none" sz="1100" dirty="0"/>
              <a:t> </a:t>
            </a:r>
          </a:p>
          <a:p>
            <a:pPr algn="ctr" eaLnBrk="1" hangingPunct="1">
              <a:lnSpc>
                <a:spcPct val="100000"/>
              </a:lnSpc>
              <a:spcBef>
                <a:spcPct val="20000"/>
              </a:spcBef>
              <a:buFontTx/>
              <a:buNone/>
            </a:pPr>
            <a:endParaRPr kumimoji="1" lang="ja-JP" altLang="en-US" sz="1100" dirty="0">
              <a:solidFill>
                <a:srgbClr val="525252"/>
              </a:solidFill>
              <a:ea typeface="MS PGothic" charset="-128"/>
              <a:cs typeface="Geneva" charset="0"/>
            </a:endParaRPr>
          </a:p>
        </p:txBody>
      </p:sp>
      <p:sp>
        <p:nvSpPr>
          <p:cNvPr id="11" name="Star: 6 Points 10">
            <a:hlinkClick r:id="rId5"/>
            <a:extLst>
              <a:ext uri="{FF2B5EF4-FFF2-40B4-BE49-F238E27FC236}">
                <a16:creationId xmlns:a16="http://schemas.microsoft.com/office/drawing/2014/main" id="{57BA4B86-804D-499B-A944-2B6552B64FE1}"/>
              </a:ext>
            </a:extLst>
          </p:cNvPr>
          <p:cNvSpPr/>
          <p:nvPr/>
        </p:nvSpPr>
        <p:spPr>
          <a:xfrm>
            <a:off x="8035471" y="2486025"/>
            <a:ext cx="1628775" cy="1885950"/>
          </a:xfrm>
          <a:prstGeom prst="star6">
            <a:avLst>
              <a:gd name="adj" fmla="val 28868"/>
              <a:gd name="hf" fmla="val 115470"/>
            </a:avLst>
          </a:prstGeom>
          <a:solidFill>
            <a:srgbClr val="E63275"/>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lnSpc>
                <a:spcPts val="1700"/>
              </a:lnSpc>
              <a:spcBef>
                <a:spcPts val="0"/>
              </a:spcBef>
              <a:spcAft>
                <a:spcPts val="0"/>
              </a:spcAft>
              <a:defRPr/>
            </a:pPr>
            <a:r>
              <a:rPr lang="en-IE" sz="1600" dirty="0"/>
              <a:t>CLICK TO FIND OUT MORE</a:t>
            </a:r>
            <a:endParaRPr lang="en-IE" sz="1600" b="1" dirty="0"/>
          </a:p>
        </p:txBody>
      </p:sp>
      <p:sp>
        <p:nvSpPr>
          <p:cNvPr id="6" name="Text Placeholder 7">
            <a:extLst>
              <a:ext uri="{FF2B5EF4-FFF2-40B4-BE49-F238E27FC236}">
                <a16:creationId xmlns:a16="http://schemas.microsoft.com/office/drawing/2014/main" id="{F6A19754-3B2C-4049-BC4A-28740C2CA825}"/>
              </a:ext>
            </a:extLst>
          </p:cNvPr>
          <p:cNvSpPr txBox="1">
            <a:spLocks/>
          </p:cNvSpPr>
          <p:nvPr/>
        </p:nvSpPr>
        <p:spPr>
          <a:xfrm>
            <a:off x="0" y="244942"/>
            <a:ext cx="12192000" cy="1310393"/>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3000" kern="1200">
                <a:solidFill>
                  <a:srgbClr val="6D6E6C"/>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pPr>
            <a:r>
              <a:rPr lang="en-IE" sz="2400" dirty="0"/>
              <a:t>An initiative by </a:t>
            </a:r>
            <a:r>
              <a:rPr lang="en-IE" sz="2400" dirty="0" err="1">
                <a:hlinkClick r:id="rId6"/>
              </a:rPr>
              <a:t>Stemettes</a:t>
            </a:r>
            <a:r>
              <a:rPr lang="en-IE" sz="2400" dirty="0">
                <a:hlinkClick r:id="rId6"/>
              </a:rPr>
              <a:t> </a:t>
            </a:r>
            <a:r>
              <a:rPr lang="en-IE" sz="2400" dirty="0"/>
              <a:t>. </a:t>
            </a:r>
            <a:r>
              <a:rPr lang="en-US" sz="2400" dirty="0">
                <a:solidFill>
                  <a:schemeClr val="tx1">
                    <a:lumMod val="75000"/>
                    <a:lumOff val="25000"/>
                  </a:schemeClr>
                </a:solidFill>
              </a:rPr>
              <a:t>Outbox Incubator </a:t>
            </a:r>
            <a:r>
              <a:rPr lang="en-IE" sz="2400" b="1" dirty="0"/>
              <a:t>provides seed funding, intensive mentorship, and support</a:t>
            </a:r>
            <a:r>
              <a:rPr lang="en-IE" sz="2400" dirty="0"/>
              <a:t> to talented girls aged 22 and under who have innovative business and technology ideas. </a:t>
            </a:r>
            <a:endParaRPr lang="en-US" sz="2400" dirty="0">
              <a:solidFill>
                <a:schemeClr val="tx1">
                  <a:lumMod val="75000"/>
                  <a:lumOff val="25000"/>
                </a:schemeClr>
              </a:solidFill>
            </a:endParaRPr>
          </a:p>
        </p:txBody>
      </p:sp>
      <p:sp>
        <p:nvSpPr>
          <p:cNvPr id="8" name="Rectangle 7">
            <a:extLst>
              <a:ext uri="{FF2B5EF4-FFF2-40B4-BE49-F238E27FC236}">
                <a16:creationId xmlns:a16="http://schemas.microsoft.com/office/drawing/2014/main" id="{5B8F95C9-30C3-46C6-91E2-24301D6EC9B9}"/>
              </a:ext>
            </a:extLst>
          </p:cNvPr>
          <p:cNvSpPr/>
          <p:nvPr/>
        </p:nvSpPr>
        <p:spPr>
          <a:xfrm>
            <a:off x="78886" y="2644170"/>
            <a:ext cx="2517169" cy="2308324"/>
          </a:xfrm>
          <a:prstGeom prst="rect">
            <a:avLst/>
          </a:prstGeom>
          <a:solidFill>
            <a:srgbClr val="CEDA29"/>
          </a:solidFill>
        </p:spPr>
        <p:txBody>
          <a:bodyPr wrap="square">
            <a:spAutoFit/>
          </a:bodyPr>
          <a:lstStyle/>
          <a:p>
            <a:pPr algn="ctr">
              <a:buClr>
                <a:srgbClr val="E63275"/>
              </a:buClr>
              <a:defRPr/>
            </a:pPr>
            <a:r>
              <a:rPr lang="en-IE" sz="2400" b="1" dirty="0"/>
              <a:t>Example of Supportive Environments </a:t>
            </a:r>
            <a:r>
              <a:rPr lang="en-IE" sz="2400" dirty="0"/>
              <a:t>for Female Entrepreneurship</a:t>
            </a:r>
          </a:p>
          <a:p>
            <a:pPr algn="ctr">
              <a:buClr>
                <a:srgbClr val="E63275"/>
              </a:buClr>
              <a:defRPr/>
            </a:pPr>
            <a:endParaRPr lang="en-IE" sz="2400" b="1" dirty="0"/>
          </a:p>
        </p:txBody>
      </p:sp>
    </p:spTree>
    <p:extLst>
      <p:ext uri="{BB962C8B-B14F-4D97-AF65-F5344CB8AC3E}">
        <p14:creationId xmlns:p14="http://schemas.microsoft.com/office/powerpoint/2010/main" val="3030804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380301" y="391886"/>
            <a:ext cx="4396530" cy="1384722"/>
          </a:xfrm>
        </p:spPr>
        <p:txBody>
          <a:bodyPr>
            <a:normAutofit fontScale="92500" lnSpcReduction="10000"/>
          </a:bodyPr>
          <a:lstStyle/>
          <a:p>
            <a:r>
              <a:rPr lang="en-IE" b="1" dirty="0">
                <a:solidFill>
                  <a:srgbClr val="E63275"/>
                </a:solidFill>
              </a:rPr>
              <a:t>Engineering Entrepreneurship: Where are the Women?</a:t>
            </a:r>
          </a:p>
          <a:p>
            <a:endParaRPr lang="en-US" b="1" dirty="0">
              <a:solidFill>
                <a:srgbClr val="E63275"/>
              </a:solidFill>
            </a:endParaRPr>
          </a:p>
        </p:txBody>
      </p:sp>
      <p:sp>
        <p:nvSpPr>
          <p:cNvPr id="7" name="Text Placeholder 6"/>
          <p:cNvSpPr>
            <a:spLocks noGrp="1"/>
          </p:cNvSpPr>
          <p:nvPr>
            <p:ph type="body" sz="quarter" idx="14"/>
          </p:nvPr>
        </p:nvSpPr>
        <p:spPr>
          <a:xfrm>
            <a:off x="389185" y="2038632"/>
            <a:ext cx="4396530" cy="3642009"/>
          </a:xfrm>
        </p:spPr>
        <p:txBody>
          <a:bodyPr/>
          <a:lstStyle/>
          <a:p>
            <a:pPr>
              <a:defRPr/>
            </a:pPr>
            <a:r>
              <a:rPr lang="en-IE" altLang="x-none" sz="2400" dirty="0"/>
              <a:t>It is known that </a:t>
            </a:r>
            <a:r>
              <a:rPr lang="en-IE" altLang="x-none" sz="2400" b="1" dirty="0">
                <a:solidFill>
                  <a:srgbClr val="E63275"/>
                </a:solidFill>
              </a:rPr>
              <a:t>perceptions of opportunity and capability are strongly link to entrepreneurial activity</a:t>
            </a:r>
            <a:r>
              <a:rPr lang="en-IE" altLang="x-none" sz="2400" dirty="0"/>
              <a:t> - that is, if you think you will succeed and will be supported, you are more likely to try.  </a:t>
            </a:r>
          </a:p>
          <a:p>
            <a:pPr>
              <a:defRPr/>
            </a:pPr>
            <a:r>
              <a:rPr lang="en-IE" altLang="x-none" sz="2400" dirty="0"/>
              <a:t>EMERGE provides the training, support and guidance you need to succeed. This module is the start of your entrepreneurship journey.</a:t>
            </a:r>
            <a:endParaRPr lang="en-US" sz="2400" dirty="0"/>
          </a:p>
        </p:txBody>
      </p:sp>
      <p:sp>
        <p:nvSpPr>
          <p:cNvPr id="8" name="Text Placeholder 7"/>
          <p:cNvSpPr>
            <a:spLocks noGrp="1"/>
          </p:cNvSpPr>
          <p:nvPr>
            <p:ph type="body" sz="quarter" idx="15"/>
          </p:nvPr>
        </p:nvSpPr>
        <p:spPr/>
        <p:txBody>
          <a:bodyPr/>
          <a:lstStyle/>
          <a:p>
            <a:endParaRPr lang="en-US" dirty="0"/>
          </a:p>
        </p:txBody>
      </p:sp>
      <p:sp>
        <p:nvSpPr>
          <p:cNvPr id="5" name="Text Placeholder 4"/>
          <p:cNvSpPr>
            <a:spLocks noGrp="1"/>
          </p:cNvSpPr>
          <p:nvPr>
            <p:ph type="body" sz="quarter" idx="12"/>
          </p:nvPr>
        </p:nvSpPr>
        <p:spPr>
          <a:xfrm>
            <a:off x="6221101" y="1102048"/>
            <a:ext cx="6038578" cy="1494856"/>
          </a:xfrm>
        </p:spPr>
        <p:txBody>
          <a:bodyPr anchor="t">
            <a:normAutofit/>
          </a:bodyPr>
          <a:lstStyle/>
          <a:p>
            <a:r>
              <a:rPr lang="en-US" b="1" dirty="0"/>
              <a:t>Ambition Knows No Gender</a:t>
            </a:r>
          </a:p>
          <a:p>
            <a:r>
              <a:rPr lang="en-US" sz="2000" dirty="0"/>
              <a:t>Being your own boss can be a great career move. We explain why and meet some female engineering entrepreneurs breaking the </a:t>
            </a:r>
            <a:r>
              <a:rPr lang="en-US" sz="2000" dirty="0" err="1"/>
              <a:t>mould</a:t>
            </a:r>
            <a:r>
              <a:rPr lang="en-US" sz="2000" dirty="0"/>
              <a:t>.</a:t>
            </a:r>
          </a:p>
        </p:txBody>
      </p:sp>
      <p:sp>
        <p:nvSpPr>
          <p:cNvPr id="9" name="Text Placeholder 8"/>
          <p:cNvSpPr>
            <a:spLocks noGrp="1"/>
          </p:cNvSpPr>
          <p:nvPr>
            <p:ph type="body" sz="quarter" idx="16"/>
          </p:nvPr>
        </p:nvSpPr>
        <p:spPr>
          <a:xfrm>
            <a:off x="4940048" y="2638944"/>
            <a:ext cx="1176670" cy="1292995"/>
          </a:xfrm>
        </p:spPr>
        <p:txBody>
          <a:bodyPr/>
          <a:lstStyle/>
          <a:p>
            <a:endParaRPr lang="en-US" dirty="0"/>
          </a:p>
        </p:txBody>
      </p:sp>
      <p:sp>
        <p:nvSpPr>
          <p:cNvPr id="10" name="Text Placeholder 9"/>
          <p:cNvSpPr>
            <a:spLocks noGrp="1"/>
          </p:cNvSpPr>
          <p:nvPr>
            <p:ph type="body" sz="quarter" idx="17"/>
          </p:nvPr>
        </p:nvSpPr>
        <p:spPr>
          <a:xfrm>
            <a:off x="6264921" y="2697390"/>
            <a:ext cx="5760497" cy="1292995"/>
          </a:xfrm>
        </p:spPr>
        <p:txBody>
          <a:bodyPr>
            <a:noAutofit/>
          </a:bodyPr>
          <a:lstStyle/>
          <a:p>
            <a:pPr>
              <a:lnSpc>
                <a:spcPct val="150000"/>
              </a:lnSpc>
              <a:spcBef>
                <a:spcPts val="0"/>
              </a:spcBef>
            </a:pPr>
            <a:r>
              <a:rPr lang="en-US" b="1" dirty="0"/>
              <a:t>Getting started</a:t>
            </a:r>
          </a:p>
          <a:p>
            <a:pPr>
              <a:lnSpc>
                <a:spcPct val="110000"/>
              </a:lnSpc>
              <a:spcBef>
                <a:spcPts val="0"/>
              </a:spcBef>
            </a:pPr>
            <a:r>
              <a:rPr lang="en-US" altLang="x-none" sz="2000" dirty="0"/>
              <a:t>W</a:t>
            </a:r>
            <a:r>
              <a:rPr lang="en-US" altLang="x-none" sz="2000" i="1" dirty="0"/>
              <a:t>hat </a:t>
            </a:r>
            <a:r>
              <a:rPr lang="en-US" altLang="x-none" sz="2000" dirty="0"/>
              <a:t>is </a:t>
            </a:r>
            <a:r>
              <a:rPr lang="en-US" altLang="x-none" sz="2000" i="1" dirty="0"/>
              <a:t>a business plan is and why it is so important</a:t>
            </a:r>
            <a:r>
              <a:rPr lang="en-US" altLang="x-none" sz="2000" dirty="0"/>
              <a:t>? We </a:t>
            </a:r>
            <a:r>
              <a:rPr lang="en-US" altLang="x-none" sz="2000" i="1" dirty="0"/>
              <a:t>debunk the myths of business planning</a:t>
            </a:r>
            <a:endParaRPr lang="en-US" sz="2000" dirty="0"/>
          </a:p>
        </p:txBody>
      </p:sp>
      <p:sp>
        <p:nvSpPr>
          <p:cNvPr id="11" name="Text Placeholder 10"/>
          <p:cNvSpPr>
            <a:spLocks noGrp="1"/>
          </p:cNvSpPr>
          <p:nvPr>
            <p:ph type="body" sz="quarter" idx="18"/>
          </p:nvPr>
        </p:nvSpPr>
        <p:spPr/>
        <p:txBody>
          <a:bodyPr/>
          <a:lstStyle/>
          <a:p>
            <a:endParaRPr lang="en-US" dirty="0"/>
          </a:p>
        </p:txBody>
      </p:sp>
      <p:sp>
        <p:nvSpPr>
          <p:cNvPr id="12" name="Text Placeholder 11"/>
          <p:cNvSpPr>
            <a:spLocks noGrp="1"/>
          </p:cNvSpPr>
          <p:nvPr>
            <p:ph type="body" sz="quarter" idx="19"/>
          </p:nvPr>
        </p:nvSpPr>
        <p:spPr/>
        <p:txBody>
          <a:bodyPr>
            <a:normAutofit fontScale="92500" lnSpcReduction="10000"/>
          </a:bodyPr>
          <a:lstStyle/>
          <a:p>
            <a:r>
              <a:rPr lang="en-US" b="1" dirty="0"/>
              <a:t>Reducing the Risk of Start Up Failure</a:t>
            </a:r>
          </a:p>
          <a:p>
            <a:r>
              <a:rPr lang="en-US" altLang="x-none" sz="2100" dirty="0"/>
              <a:t>Fear of failure is an </a:t>
            </a:r>
            <a:r>
              <a:rPr lang="en-US" altLang="x-none" sz="2100" dirty="0" err="1"/>
              <a:t>immobilising</a:t>
            </a:r>
            <a:r>
              <a:rPr lang="en-US" altLang="x-none" sz="2100" dirty="0"/>
              <a:t> barrier to entrepreneurship and is even more prevalent for Women </a:t>
            </a:r>
            <a:r>
              <a:rPr lang="en-US" altLang="x-none" sz="2100"/>
              <a:t>in Engineering</a:t>
            </a:r>
            <a:endParaRPr lang="en-US" dirty="0"/>
          </a:p>
        </p:txBody>
      </p:sp>
      <p:sp>
        <p:nvSpPr>
          <p:cNvPr id="2" name="Rectangle 1">
            <a:extLst>
              <a:ext uri="{FF2B5EF4-FFF2-40B4-BE49-F238E27FC236}">
                <a16:creationId xmlns:a16="http://schemas.microsoft.com/office/drawing/2014/main" id="{638BBF7B-7D59-4575-8F5C-84E127B41AF0}"/>
              </a:ext>
            </a:extLst>
          </p:cNvPr>
          <p:cNvSpPr/>
          <p:nvPr/>
        </p:nvSpPr>
        <p:spPr>
          <a:xfrm>
            <a:off x="4617842" y="6273301"/>
            <a:ext cx="11088414" cy="369332"/>
          </a:xfrm>
          <a:prstGeom prst="rect">
            <a:avLst/>
          </a:prstGeom>
        </p:spPr>
        <p:txBody>
          <a:bodyPr wrap="square">
            <a:spAutoFit/>
          </a:bodyPr>
          <a:lstStyle/>
          <a:p>
            <a:pPr>
              <a:spcBef>
                <a:spcPct val="0"/>
              </a:spcBef>
            </a:pPr>
            <a:r>
              <a:rPr lang="en-US" altLang="x-none" i="1" dirty="0"/>
              <a:t>This module will ignite your female Engineering Entrepreneurship spark!</a:t>
            </a:r>
            <a:endParaRPr lang="en-IE" dirty="0"/>
          </a:p>
        </p:txBody>
      </p:sp>
      <p:pic>
        <p:nvPicPr>
          <p:cNvPr id="14" name="Picture 13" descr="A close up of a logo&#10;&#10;Description automatically generated">
            <a:extLst>
              <a:ext uri="{FF2B5EF4-FFF2-40B4-BE49-F238E27FC236}">
                <a16:creationId xmlns:a16="http://schemas.microsoft.com/office/drawing/2014/main" id="{7E378404-52B3-49D8-AA03-620D22E312E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1175387" y="5917322"/>
            <a:ext cx="1031742" cy="987838"/>
          </a:xfrm>
          <a:prstGeom prst="rect">
            <a:avLst/>
          </a:prstGeom>
        </p:spPr>
      </p:pic>
    </p:spTree>
    <p:extLst>
      <p:ext uri="{BB962C8B-B14F-4D97-AF65-F5344CB8AC3E}">
        <p14:creationId xmlns:p14="http://schemas.microsoft.com/office/powerpoint/2010/main" val="1711883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B1BF89-CED9-461D-9973-328A93D25E05}"/>
              </a:ext>
            </a:extLst>
          </p:cNvPr>
          <p:cNvSpPr>
            <a:spLocks noGrp="1"/>
          </p:cNvSpPr>
          <p:nvPr>
            <p:ph type="body" sz="quarter" idx="14"/>
          </p:nvPr>
        </p:nvSpPr>
        <p:spPr/>
        <p:txBody>
          <a:bodyPr>
            <a:normAutofit fontScale="77500" lnSpcReduction="20000"/>
          </a:bodyPr>
          <a:lstStyle/>
          <a:p>
            <a:endParaRPr lang="en-IE"/>
          </a:p>
        </p:txBody>
      </p:sp>
      <p:sp>
        <p:nvSpPr>
          <p:cNvPr id="3" name="Text Placeholder 2">
            <a:extLst>
              <a:ext uri="{FF2B5EF4-FFF2-40B4-BE49-F238E27FC236}">
                <a16:creationId xmlns:a16="http://schemas.microsoft.com/office/drawing/2014/main" id="{3BFC8D8C-4919-4C6E-9C4E-D501B3D1D694}"/>
              </a:ext>
            </a:extLst>
          </p:cNvPr>
          <p:cNvSpPr>
            <a:spLocks noGrp="1"/>
          </p:cNvSpPr>
          <p:nvPr>
            <p:ph type="body" sz="quarter" idx="22"/>
          </p:nvPr>
        </p:nvSpPr>
        <p:spPr/>
        <p:txBody>
          <a:bodyPr/>
          <a:lstStyle/>
          <a:p>
            <a:r>
              <a:rPr lang="en-IE" sz="3200" b="1" dirty="0"/>
              <a:t>I was reminiscing about Outbox the other day and was thinking about how I wished I was as confident and ambitious as I am now back then, only to realise that it was Outbox itself that helped me become more confident.</a:t>
            </a:r>
          </a:p>
          <a:p>
            <a:endParaRPr lang="en-IE" sz="3200" b="1" dirty="0"/>
          </a:p>
          <a:p>
            <a:r>
              <a:rPr lang="en-IE" sz="3200" b="1" dirty="0"/>
              <a:t>Ellora, Scotland</a:t>
            </a:r>
          </a:p>
          <a:p>
            <a:endParaRPr lang="en-IE" dirty="0"/>
          </a:p>
        </p:txBody>
      </p:sp>
      <p:sp>
        <p:nvSpPr>
          <p:cNvPr id="4" name="Rectangle 3">
            <a:extLst>
              <a:ext uri="{FF2B5EF4-FFF2-40B4-BE49-F238E27FC236}">
                <a16:creationId xmlns:a16="http://schemas.microsoft.com/office/drawing/2014/main" id="{C06B9DA7-7B8C-4FC0-9BFD-96E22F387BB4}"/>
              </a:ext>
            </a:extLst>
          </p:cNvPr>
          <p:cNvSpPr/>
          <p:nvPr/>
        </p:nvSpPr>
        <p:spPr>
          <a:xfrm>
            <a:off x="0" y="249726"/>
            <a:ext cx="10650160" cy="461665"/>
          </a:xfrm>
          <a:prstGeom prst="rect">
            <a:avLst/>
          </a:prstGeom>
          <a:solidFill>
            <a:srgbClr val="E63275"/>
          </a:solidFill>
        </p:spPr>
        <p:txBody>
          <a:bodyPr wrap="none">
            <a:spAutoFit/>
          </a:bodyPr>
          <a:lstStyle/>
          <a:p>
            <a:r>
              <a:rPr lang="en-IE" sz="2400" b="1" dirty="0">
                <a:solidFill>
                  <a:schemeClr val="bg1"/>
                </a:solidFill>
              </a:rPr>
              <a:t>Impact of engaging with Female Entrepreneurship supports like Outbox Incubator</a:t>
            </a:r>
          </a:p>
        </p:txBody>
      </p:sp>
    </p:spTree>
    <p:extLst>
      <p:ext uri="{BB962C8B-B14F-4D97-AF65-F5344CB8AC3E}">
        <p14:creationId xmlns:p14="http://schemas.microsoft.com/office/powerpoint/2010/main" val="1877109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505763" y="2687728"/>
            <a:ext cx="6222208" cy="2497338"/>
          </a:xfrm>
        </p:spPr>
        <p:txBody>
          <a:bodyPr rtlCol="0">
            <a:noAutofit/>
          </a:bodyPr>
          <a:lstStyle/>
          <a:p>
            <a:pPr algn="l">
              <a:defRPr/>
            </a:pPr>
            <a:r>
              <a:rPr lang="en-US" sz="4800" b="1" i="0" dirty="0">
                <a:latin typeface="+mn-lt"/>
              </a:rPr>
              <a:t>SECTION 2:</a:t>
            </a:r>
          </a:p>
          <a:p>
            <a:pPr algn="l">
              <a:defRPr/>
            </a:pPr>
            <a:endParaRPr lang="en-US" sz="1200" b="1" i="0" dirty="0">
              <a:latin typeface="+mn-lt"/>
            </a:endParaRPr>
          </a:p>
          <a:p>
            <a:pPr algn="l">
              <a:defRPr/>
            </a:pPr>
            <a:r>
              <a:rPr lang="en-US" sz="4800" b="1" i="0" dirty="0">
                <a:latin typeface="+mn-lt"/>
              </a:rPr>
              <a:t>Getting Started </a:t>
            </a:r>
          </a:p>
          <a:p>
            <a:pPr algn="l">
              <a:defRPr/>
            </a:pPr>
            <a:endParaRPr lang="en-US" sz="1200" dirty="0">
              <a:latin typeface="+mn-lt"/>
            </a:endParaRPr>
          </a:p>
          <a:p>
            <a:pPr algn="l">
              <a:defRPr/>
            </a:pPr>
            <a:r>
              <a:rPr lang="en-US" altLang="x-none" sz="2800" dirty="0"/>
              <a:t>W</a:t>
            </a:r>
            <a:r>
              <a:rPr lang="en-US" altLang="x-none" sz="2800" i="1" dirty="0">
                <a:latin typeface="+mn-lt"/>
              </a:rPr>
              <a:t>hat </a:t>
            </a:r>
            <a:r>
              <a:rPr lang="en-US" altLang="x-none" sz="2800" dirty="0"/>
              <a:t>is </a:t>
            </a:r>
            <a:r>
              <a:rPr lang="en-US" altLang="x-none" sz="2800" i="1" dirty="0">
                <a:latin typeface="+mn-lt"/>
              </a:rPr>
              <a:t>a business plan is and why it is so important</a:t>
            </a:r>
            <a:r>
              <a:rPr lang="en-US" altLang="x-none" sz="2800" dirty="0"/>
              <a:t>? We </a:t>
            </a:r>
            <a:r>
              <a:rPr lang="en-US" altLang="x-none" sz="2800" i="1" dirty="0">
                <a:latin typeface="+mn-lt"/>
              </a:rPr>
              <a:t>debunk the myths of business planning and learn why experimentation is just as important as planning.</a:t>
            </a:r>
          </a:p>
          <a:p>
            <a:pPr algn="l">
              <a:defRPr/>
            </a:pPr>
            <a:endParaRPr lang="en-US" sz="4800" i="0" dirty="0">
              <a:latin typeface="+mn-lt"/>
            </a:endParaRPr>
          </a:p>
          <a:p>
            <a:pPr algn="l">
              <a:defRPr/>
            </a:pPr>
            <a:endParaRPr lang="en-US" sz="4800" i="0" dirty="0">
              <a:latin typeface="+mn-lt"/>
            </a:endParaRPr>
          </a:p>
        </p:txBody>
      </p:sp>
      <p:pic>
        <p:nvPicPr>
          <p:cNvPr id="5" name="Picture 4" descr="A picture containing person, man, holding, wearing&#10;&#10;Description automatically generated">
            <a:extLst>
              <a:ext uri="{FF2B5EF4-FFF2-40B4-BE49-F238E27FC236}">
                <a16:creationId xmlns:a16="http://schemas.microsoft.com/office/drawing/2014/main" id="{3C2D80FB-57E6-4F4A-AE66-7CFBB74CD45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081594" y="2193742"/>
            <a:ext cx="3110406" cy="2638882"/>
          </a:xfrm>
          <a:prstGeom prst="rect">
            <a:avLst/>
          </a:prstGeom>
        </p:spPr>
      </p:pic>
    </p:spTree>
    <p:extLst>
      <p:ext uri="{BB962C8B-B14F-4D97-AF65-F5344CB8AC3E}">
        <p14:creationId xmlns:p14="http://schemas.microsoft.com/office/powerpoint/2010/main" val="1171708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CD4E25F-5DDC-4745-A5AA-DDE52AFECF4D}"/>
              </a:ext>
            </a:extLst>
          </p:cNvPr>
          <p:cNvSpPr>
            <a:spLocks noGrp="1"/>
          </p:cNvSpPr>
          <p:nvPr>
            <p:ph type="body" sz="quarter" idx="22"/>
          </p:nvPr>
        </p:nvSpPr>
        <p:spPr/>
        <p:txBody>
          <a:bodyPr>
            <a:noAutofit/>
          </a:bodyPr>
          <a:lstStyle/>
          <a:p>
            <a:pPr marL="177800">
              <a:spcBef>
                <a:spcPts val="600"/>
              </a:spcBef>
              <a:defRPr/>
            </a:pPr>
            <a:r>
              <a:rPr lang="en-IE" sz="2400" i="0" dirty="0"/>
              <a:t>Yes, becoming an entrepreneur inevitably involves business, marketing and finance skills; however, </a:t>
            </a:r>
            <a:r>
              <a:rPr lang="en-IE" sz="2400" b="1" i="0" dirty="0">
                <a:solidFill>
                  <a:srgbClr val="E63275"/>
                </a:solidFill>
              </a:rPr>
              <a:t>many do not realize the value that STEM skills hugely contribute to running a company.</a:t>
            </a:r>
            <a:r>
              <a:rPr lang="en-IE" sz="2400" i="0" dirty="0"/>
              <a:t>  A lack of entrepreneurial skills should not deter you from your passion. These skills are extremely achievable and can be learned.  </a:t>
            </a:r>
          </a:p>
          <a:p>
            <a:pPr marL="177800">
              <a:spcBef>
                <a:spcPts val="0"/>
              </a:spcBef>
              <a:defRPr/>
            </a:pPr>
            <a:endParaRPr lang="en-IE" sz="2400" b="1" i="0" dirty="0">
              <a:solidFill>
                <a:srgbClr val="E63275"/>
              </a:solidFill>
            </a:endParaRPr>
          </a:p>
          <a:p>
            <a:pPr marL="177800">
              <a:spcBef>
                <a:spcPts val="0"/>
              </a:spcBef>
              <a:defRPr/>
            </a:pPr>
            <a:r>
              <a:rPr lang="en-IE" sz="2800" b="1" i="0" dirty="0">
                <a:solidFill>
                  <a:srgbClr val="E63275"/>
                </a:solidFill>
              </a:rPr>
              <a:t> In this section, we </a:t>
            </a:r>
          </a:p>
          <a:p>
            <a:pPr marL="520700" indent="-342900" fontAlgn="auto">
              <a:spcBef>
                <a:spcPts val="600"/>
              </a:spcBef>
              <a:spcAft>
                <a:spcPts val="0"/>
              </a:spcAft>
              <a:buClr>
                <a:srgbClr val="E95273"/>
              </a:buClr>
              <a:buFont typeface="Arial" charset="0"/>
              <a:buChar char="•"/>
              <a:defRPr/>
            </a:pPr>
            <a:r>
              <a:rPr lang="en-IE" sz="2400" i="0" dirty="0"/>
              <a:t>Learn what a business plan is and why is it important</a:t>
            </a:r>
          </a:p>
          <a:p>
            <a:pPr marL="520700" indent="-342900" fontAlgn="auto">
              <a:spcBef>
                <a:spcPts val="600"/>
              </a:spcBef>
              <a:spcAft>
                <a:spcPts val="0"/>
              </a:spcAft>
              <a:buClr>
                <a:srgbClr val="E95273"/>
              </a:buClr>
              <a:buFont typeface="Arial" charset="0"/>
              <a:buChar char="•"/>
              <a:defRPr/>
            </a:pPr>
            <a:r>
              <a:rPr lang="en-IE" sz="2400" i="0" dirty="0"/>
              <a:t>Debunk common myths and realities of business planning</a:t>
            </a:r>
          </a:p>
          <a:p>
            <a:pPr marL="520700" indent="-342900" fontAlgn="auto">
              <a:spcBef>
                <a:spcPts val="600"/>
              </a:spcBef>
              <a:spcAft>
                <a:spcPts val="0"/>
              </a:spcAft>
              <a:buClr>
                <a:srgbClr val="E95273"/>
              </a:buClr>
              <a:buFont typeface="Arial" charset="0"/>
              <a:buChar char="•"/>
              <a:defRPr/>
            </a:pPr>
            <a:r>
              <a:rPr lang="en-IE" sz="2400" i="0" dirty="0"/>
              <a:t>Learn why experimentation is just as important as planning</a:t>
            </a:r>
          </a:p>
          <a:p>
            <a:pPr marL="520700" indent="-342900" fontAlgn="auto">
              <a:spcBef>
                <a:spcPts val="600"/>
              </a:spcBef>
              <a:spcAft>
                <a:spcPts val="0"/>
              </a:spcAft>
              <a:buClr>
                <a:srgbClr val="E95273"/>
              </a:buClr>
              <a:buFont typeface="Arial" charset="0"/>
              <a:buChar char="•"/>
              <a:defRPr/>
            </a:pPr>
            <a:r>
              <a:rPr lang="en-IE" sz="2400" i="0" dirty="0"/>
              <a:t>Learn how to build a strong resilient business</a:t>
            </a:r>
          </a:p>
          <a:p>
            <a:pPr marL="520700" indent="-342900" fontAlgn="auto">
              <a:spcBef>
                <a:spcPts val="600"/>
              </a:spcBef>
              <a:spcAft>
                <a:spcPts val="0"/>
              </a:spcAft>
              <a:buClr>
                <a:srgbClr val="E95273"/>
              </a:buClr>
              <a:buFont typeface="Arial" charset="0"/>
              <a:buChar char="•"/>
              <a:defRPr/>
            </a:pPr>
            <a:r>
              <a:rPr lang="en-IE" sz="2400" i="0" dirty="0"/>
              <a:t>Plan for tough time and crises</a:t>
            </a:r>
          </a:p>
        </p:txBody>
      </p:sp>
    </p:spTree>
    <p:extLst>
      <p:ext uri="{BB962C8B-B14F-4D97-AF65-F5344CB8AC3E}">
        <p14:creationId xmlns:p14="http://schemas.microsoft.com/office/powerpoint/2010/main" val="6851910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4161985" y="765451"/>
            <a:ext cx="7407087" cy="697353"/>
          </a:xfrm>
          <a:solidFill>
            <a:schemeClr val="bg1"/>
          </a:solidFill>
        </p:spPr>
        <p:txBody>
          <a:bodyPr rtlCol="0">
            <a:noAutofit/>
          </a:bodyPr>
          <a:lstStyle/>
          <a:p>
            <a:pPr marL="177800" fontAlgn="auto">
              <a:spcBef>
                <a:spcPts val="0"/>
              </a:spcBef>
              <a:spcAft>
                <a:spcPts val="0"/>
              </a:spcAft>
              <a:buFont typeface="Arial"/>
              <a:buNone/>
              <a:defRPr/>
            </a:pPr>
            <a:r>
              <a:rPr lang="en-IE" b="1" dirty="0">
                <a:solidFill>
                  <a:srgbClr val="E95273"/>
                </a:solidFill>
              </a:rPr>
              <a:t>What are Business Plans </a:t>
            </a:r>
          </a:p>
          <a:p>
            <a:pPr marL="177800" fontAlgn="auto">
              <a:spcBef>
                <a:spcPts val="0"/>
              </a:spcBef>
              <a:spcAft>
                <a:spcPts val="0"/>
              </a:spcAft>
              <a:buFont typeface="Arial"/>
              <a:buNone/>
              <a:defRPr/>
            </a:pPr>
            <a:r>
              <a:rPr lang="en-IE" b="1" dirty="0">
                <a:solidFill>
                  <a:srgbClr val="E95273"/>
                </a:solidFill>
              </a:rPr>
              <a:t>and why are they important?</a:t>
            </a:r>
          </a:p>
          <a:p>
            <a:pPr fontAlgn="auto">
              <a:spcAft>
                <a:spcPts val="0"/>
              </a:spcAft>
              <a:buFont typeface="Arial"/>
              <a:buNone/>
              <a:defRPr/>
            </a:pPr>
            <a:endParaRPr lang="en-US" b="1" dirty="0"/>
          </a:p>
        </p:txBody>
      </p:sp>
      <p:sp>
        <p:nvSpPr>
          <p:cNvPr id="61442" name="Text Placeholder 5"/>
          <p:cNvSpPr>
            <a:spLocks noGrp="1"/>
          </p:cNvSpPr>
          <p:nvPr>
            <p:ph type="body" sz="quarter" idx="14"/>
          </p:nvPr>
        </p:nvSpPr>
        <p:spPr>
          <a:xfrm>
            <a:off x="3686175" y="2117448"/>
            <a:ext cx="8172450" cy="3975101"/>
          </a:xfrm>
        </p:spPr>
        <p:txBody>
          <a:bodyPr/>
          <a:lstStyle/>
          <a:p>
            <a:pPr marL="342900" indent="-342900">
              <a:spcBef>
                <a:spcPts val="400"/>
              </a:spcBef>
              <a:buClr>
                <a:srgbClr val="F26942"/>
              </a:buClr>
              <a:buFont typeface="Arial" charset="0"/>
              <a:buChar char="•"/>
            </a:pPr>
            <a:r>
              <a:rPr lang="en-IE" altLang="x-none" b="1" dirty="0">
                <a:solidFill>
                  <a:srgbClr val="E63275"/>
                </a:solidFill>
              </a:rPr>
              <a:t>A Business Plan is an essential tool that methodically thinks through the entire entrepreneurial planning process.</a:t>
            </a:r>
          </a:p>
          <a:p>
            <a:pPr marL="342900" indent="-342900">
              <a:spcBef>
                <a:spcPts val="400"/>
              </a:spcBef>
              <a:buClr>
                <a:srgbClr val="F26942"/>
              </a:buClr>
              <a:buFont typeface="Arial" charset="0"/>
              <a:buChar char="•"/>
            </a:pPr>
            <a:r>
              <a:rPr lang="en-IE" altLang="x-none" dirty="0"/>
              <a:t>Many entrepreneurs do not actually complete a business plan unless required to by their bank or funding agency.  This is a lost opportunity.</a:t>
            </a:r>
          </a:p>
          <a:p>
            <a:pPr marL="342900" indent="-342900">
              <a:spcBef>
                <a:spcPts val="400"/>
              </a:spcBef>
              <a:buClr>
                <a:srgbClr val="F26942"/>
              </a:buClr>
              <a:buFont typeface="Arial" charset="0"/>
              <a:buChar char="•"/>
            </a:pPr>
            <a:r>
              <a:rPr lang="en-IE" altLang="x-none" dirty="0"/>
              <a:t>A properly prepared Business Plan </a:t>
            </a:r>
            <a:r>
              <a:rPr lang="en-IE" altLang="x-none" b="1" dirty="0"/>
              <a:t>should tell a story, make an argument and </a:t>
            </a:r>
            <a:r>
              <a:rPr lang="en-IE" altLang="x-none" b="1" u="sng" dirty="0"/>
              <a:t>conservatively </a:t>
            </a:r>
            <a:r>
              <a:rPr lang="en-IE" altLang="x-none" b="1" dirty="0"/>
              <a:t> predict the future.</a:t>
            </a:r>
          </a:p>
          <a:p>
            <a:pPr marL="342900" indent="-342900">
              <a:spcBef>
                <a:spcPts val="400"/>
              </a:spcBef>
              <a:buClr>
                <a:srgbClr val="F26942"/>
              </a:buClr>
              <a:buFont typeface="Arial" charset="0"/>
              <a:buChar char="•"/>
            </a:pPr>
            <a:r>
              <a:rPr lang="en-IE" altLang="x-none" dirty="0"/>
              <a:t>Business planning guides you through the process of setting goals, explaining objectives and then mapping out a document to achieve these goals and objectives</a:t>
            </a:r>
            <a:r>
              <a:rPr lang="en-IE" altLang="x-none" b="1" dirty="0"/>
              <a:t>.  It does not need to be complicated.</a:t>
            </a:r>
          </a:p>
          <a:p>
            <a:pPr marL="342900" indent="-342900">
              <a:spcBef>
                <a:spcPts val="400"/>
              </a:spcBef>
              <a:buClr>
                <a:srgbClr val="F26942"/>
              </a:buClr>
              <a:buFont typeface="Arial" charset="0"/>
              <a:buChar char="•"/>
            </a:pPr>
            <a:endParaRPr lang="en-US" altLang="x-none" dirty="0"/>
          </a:p>
        </p:txBody>
      </p:sp>
      <p:sp>
        <p:nvSpPr>
          <p:cNvPr id="61443" name="Rectangle 6"/>
          <p:cNvSpPr>
            <a:spLocks noChangeArrowheads="1"/>
          </p:cNvSpPr>
          <p:nvPr/>
        </p:nvSpPr>
        <p:spPr bwMode="auto">
          <a:xfrm>
            <a:off x="438150" y="6324600"/>
            <a:ext cx="8096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IE" altLang="x-none" sz="1200" dirty="0">
                <a:solidFill>
                  <a:srgbClr val="7F7F7F"/>
                </a:solidFill>
              </a:rPr>
              <a:t>Source: </a:t>
            </a:r>
            <a:r>
              <a:rPr lang="en-IE" altLang="x-none" sz="1200" dirty="0">
                <a:solidFill>
                  <a:srgbClr val="7F7F7F"/>
                </a:solidFill>
                <a:hlinkClick r:id="rId2"/>
              </a:rPr>
              <a:t>www.entrepreneurship.org/articles/2002/05/business-planning-building-an-effective-business-model</a:t>
            </a:r>
            <a:r>
              <a:rPr lang="en-IE" altLang="x-none" sz="1200" dirty="0">
                <a:solidFill>
                  <a:srgbClr val="7F7F7F"/>
                </a:solidFill>
              </a:rPr>
              <a:t> </a:t>
            </a:r>
          </a:p>
        </p:txBody>
      </p:sp>
      <p:pic>
        <p:nvPicPr>
          <p:cNvPr id="3" name="Picture 2" descr="A picture containing drawing&#10;&#10;Description automatically generated">
            <a:extLst>
              <a:ext uri="{FF2B5EF4-FFF2-40B4-BE49-F238E27FC236}">
                <a16:creationId xmlns:a16="http://schemas.microsoft.com/office/drawing/2014/main" id="{641C990E-1578-41A7-9880-3F3C85F58EFA}"/>
              </a:ext>
            </a:extLst>
          </p:cNvPr>
          <p:cNvPicPr>
            <a:picLocks noChangeAspect="1"/>
          </p:cNvPicPr>
          <p:nvPr/>
        </p:nvPicPr>
        <p:blipFill>
          <a:blip r:embed="rId3"/>
          <a:stretch>
            <a:fillRect/>
          </a:stretch>
        </p:blipFill>
        <p:spPr>
          <a:xfrm>
            <a:off x="258940" y="3864372"/>
            <a:ext cx="3348326" cy="1634053"/>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ext Placeholder 3"/>
          <p:cNvSpPr>
            <a:spLocks noGrp="1"/>
          </p:cNvSpPr>
          <p:nvPr>
            <p:ph type="body" sz="quarter" idx="13"/>
          </p:nvPr>
        </p:nvSpPr>
        <p:spPr/>
        <p:txBody>
          <a:bodyPr>
            <a:normAutofit/>
          </a:bodyPr>
          <a:lstStyle/>
          <a:p>
            <a:r>
              <a:rPr lang="en-IE" altLang="en-US" b="1" dirty="0">
                <a:solidFill>
                  <a:srgbClr val="E95273"/>
                </a:solidFill>
              </a:rPr>
              <a:t>Reasons for a business plan</a:t>
            </a:r>
            <a:endParaRPr lang="en-US" altLang="en-US" b="1" dirty="0">
              <a:solidFill>
                <a:srgbClr val="E95273"/>
              </a:solidFill>
            </a:endParaRPr>
          </a:p>
        </p:txBody>
      </p:sp>
      <p:sp>
        <p:nvSpPr>
          <p:cNvPr id="62468" name="Text Placeholder 4"/>
          <p:cNvSpPr>
            <a:spLocks noGrp="1"/>
          </p:cNvSpPr>
          <p:nvPr>
            <p:ph type="body" sz="quarter" idx="14"/>
          </p:nvPr>
        </p:nvSpPr>
        <p:spPr>
          <a:xfrm>
            <a:off x="5998128" y="2162815"/>
            <a:ext cx="5201828" cy="3975101"/>
          </a:xfrm>
        </p:spPr>
        <p:txBody>
          <a:bodyPr/>
          <a:lstStyle/>
          <a:p>
            <a:r>
              <a:rPr lang="en-IE" altLang="en-US" dirty="0"/>
              <a:t>According to statistics </a:t>
            </a:r>
            <a:r>
              <a:rPr lang="en-IE" altLang="en-US" sz="2800" b="1" i="1" dirty="0">
                <a:solidFill>
                  <a:srgbClr val="E63275"/>
                </a:solidFill>
              </a:rPr>
              <a:t>*66% of all business start-ups will fail in their first five years and a staggering 80% of small businesses without a business plan will fail in their first 5 years </a:t>
            </a:r>
            <a:r>
              <a:rPr lang="en-IE" altLang="en-US" dirty="0">
                <a:solidFill>
                  <a:srgbClr val="F26942"/>
                </a:solidFill>
              </a:rPr>
              <a:t>**</a:t>
            </a:r>
            <a:endParaRPr lang="en-US" altLang="x-none" dirty="0">
              <a:solidFill>
                <a:srgbClr val="F26942"/>
              </a:solidFill>
            </a:endParaRPr>
          </a:p>
          <a:p>
            <a:endParaRPr lang="en-US" altLang="x-none" dirty="0"/>
          </a:p>
          <a:p>
            <a:endParaRPr lang="en-IE" altLang="en-US" sz="2000" dirty="0">
              <a:solidFill>
                <a:srgbClr val="F26942"/>
              </a:solidFill>
            </a:endParaRPr>
          </a:p>
          <a:p>
            <a:endParaRPr lang="en-IE" altLang="en-US" sz="2000" dirty="0">
              <a:solidFill>
                <a:srgbClr val="F26942"/>
              </a:solidFill>
            </a:endParaRPr>
          </a:p>
          <a:p>
            <a:r>
              <a:rPr lang="en-IE" altLang="en-US" sz="2000" dirty="0">
                <a:solidFill>
                  <a:srgbClr val="F26942"/>
                </a:solidFill>
              </a:rPr>
              <a:t>* Bank of Ireland    ** Paul Fagan, Action Coach*</a:t>
            </a:r>
            <a:endParaRPr lang="en-US" altLang="x-none" sz="2000" dirty="0">
              <a:solidFill>
                <a:srgbClr val="F26942"/>
              </a:solidFill>
            </a:endParaRPr>
          </a:p>
        </p:txBody>
      </p:sp>
      <p:pic>
        <p:nvPicPr>
          <p:cNvPr id="3" name="Picture 2" descr="A screenshot of a cell phone&#10;&#10;Description automatically generated">
            <a:extLst>
              <a:ext uri="{FF2B5EF4-FFF2-40B4-BE49-F238E27FC236}">
                <a16:creationId xmlns:a16="http://schemas.microsoft.com/office/drawing/2014/main" id="{38553386-0CBD-480E-84DB-8717CE6603A9}"/>
              </a:ext>
            </a:extLst>
          </p:cNvPr>
          <p:cNvPicPr>
            <a:picLocks noChangeAspect="1"/>
          </p:cNvPicPr>
          <p:nvPr/>
        </p:nvPicPr>
        <p:blipFill>
          <a:blip r:embed="rId2"/>
          <a:stretch>
            <a:fillRect/>
          </a:stretch>
        </p:blipFill>
        <p:spPr>
          <a:xfrm>
            <a:off x="544165" y="2944535"/>
            <a:ext cx="4891900" cy="366892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Text Placeholder 3"/>
          <p:cNvSpPr>
            <a:spLocks noGrp="1"/>
          </p:cNvSpPr>
          <p:nvPr>
            <p:ph type="body" sz="quarter" idx="13"/>
          </p:nvPr>
        </p:nvSpPr>
        <p:spPr/>
        <p:txBody>
          <a:bodyPr>
            <a:normAutofit/>
          </a:bodyPr>
          <a:lstStyle/>
          <a:p>
            <a:r>
              <a:rPr lang="en-IE" altLang="en-US" b="1" dirty="0">
                <a:solidFill>
                  <a:srgbClr val="E95273"/>
                </a:solidFill>
              </a:rPr>
              <a:t>Reasons for a business plan</a:t>
            </a:r>
            <a:endParaRPr lang="en-US" altLang="en-US" b="1" dirty="0">
              <a:solidFill>
                <a:srgbClr val="E95273"/>
              </a:solidFill>
            </a:endParaRPr>
          </a:p>
        </p:txBody>
      </p:sp>
      <p:sp>
        <p:nvSpPr>
          <p:cNvPr id="12" name="Text Placeholder 4"/>
          <p:cNvSpPr>
            <a:spLocks noGrp="1"/>
          </p:cNvSpPr>
          <p:nvPr>
            <p:ph type="body" sz="quarter" idx="14"/>
          </p:nvPr>
        </p:nvSpPr>
        <p:spPr>
          <a:xfrm>
            <a:off x="473629" y="1935753"/>
            <a:ext cx="8963024" cy="3975101"/>
          </a:xfrm>
          <a:noFill/>
        </p:spPr>
        <p:txBody>
          <a:bodyPr rtlCol="0"/>
          <a:lstStyle/>
          <a:p>
            <a:pPr marL="215900" fontAlgn="auto">
              <a:spcBef>
                <a:spcPts val="0"/>
              </a:spcBef>
              <a:spcAft>
                <a:spcPts val="0"/>
              </a:spcAft>
              <a:buFont typeface="Arial"/>
              <a:buNone/>
              <a:defRPr/>
            </a:pPr>
            <a:r>
              <a:rPr lang="en-IE" altLang="en-US" sz="2800" b="1" dirty="0">
                <a:solidFill>
                  <a:srgbClr val="10B1A2"/>
                </a:solidFill>
              </a:rPr>
              <a:t>Why business start-ups fail in their first five years? </a:t>
            </a:r>
          </a:p>
          <a:p>
            <a:pPr marL="215900" fontAlgn="auto">
              <a:lnSpc>
                <a:spcPts val="2000"/>
              </a:lnSpc>
              <a:spcBef>
                <a:spcPts val="0"/>
              </a:spcBef>
              <a:spcAft>
                <a:spcPts val="0"/>
              </a:spcAft>
              <a:buFont typeface="Arial"/>
              <a:buNone/>
              <a:defRPr/>
            </a:pPr>
            <a:endParaRPr lang="en-IE" altLang="en-US" dirty="0">
              <a:solidFill>
                <a:srgbClr val="F26942"/>
              </a:solidFill>
            </a:endParaRPr>
          </a:p>
          <a:p>
            <a:pPr marL="558800" indent="-342900" fontAlgn="auto">
              <a:spcBef>
                <a:spcPts val="0"/>
              </a:spcBef>
              <a:spcAft>
                <a:spcPts val="0"/>
              </a:spcAft>
              <a:buClr>
                <a:srgbClr val="F26942"/>
              </a:buClr>
              <a:buFont typeface="Arial" charset="0"/>
              <a:buChar char="•"/>
              <a:defRPr/>
            </a:pPr>
            <a:r>
              <a:rPr lang="en-IE" altLang="en-US" dirty="0"/>
              <a:t>Lack of planning on behalf of business owners. </a:t>
            </a:r>
          </a:p>
          <a:p>
            <a:pPr marL="558800" indent="-342900" fontAlgn="auto">
              <a:spcBef>
                <a:spcPts val="0"/>
              </a:spcBef>
              <a:spcAft>
                <a:spcPts val="0"/>
              </a:spcAft>
              <a:buClr>
                <a:srgbClr val="F26942"/>
              </a:buClr>
              <a:buFont typeface="Arial" charset="0"/>
              <a:buChar char="•"/>
              <a:defRPr/>
            </a:pPr>
            <a:r>
              <a:rPr lang="en-IE" altLang="en-US" dirty="0"/>
              <a:t>Having a well structured business plan gives you more  success of survival.  It helps you think through the whole process </a:t>
            </a:r>
          </a:p>
          <a:p>
            <a:pPr marL="558800" indent="-342900" fontAlgn="auto">
              <a:spcBef>
                <a:spcPts val="0"/>
              </a:spcBef>
              <a:spcAft>
                <a:spcPts val="0"/>
              </a:spcAft>
              <a:buClr>
                <a:srgbClr val="F26942"/>
              </a:buClr>
              <a:buFont typeface="Arial" charset="0"/>
              <a:buChar char="•"/>
              <a:defRPr/>
            </a:pPr>
            <a:r>
              <a:rPr lang="en-IE" altLang="en-US" dirty="0"/>
              <a:t>the value of a business plan is not only the plan itself, but the process of writing it. </a:t>
            </a:r>
          </a:p>
          <a:p>
            <a:pPr marL="558800" indent="-342900" fontAlgn="auto">
              <a:spcBef>
                <a:spcPts val="0"/>
              </a:spcBef>
              <a:spcAft>
                <a:spcPts val="0"/>
              </a:spcAft>
              <a:buClr>
                <a:srgbClr val="F26942"/>
              </a:buClr>
              <a:buFont typeface="Arial" charset="0"/>
              <a:buChar char="•"/>
              <a:defRPr/>
            </a:pPr>
            <a:r>
              <a:rPr lang="en-IE" altLang="en-US" dirty="0"/>
              <a:t>To put down on paper the resources you need to get started and what </a:t>
            </a:r>
          </a:p>
          <a:p>
            <a:pPr marL="558800" indent="-342900" fontAlgn="auto">
              <a:spcBef>
                <a:spcPts val="0"/>
              </a:spcBef>
              <a:spcAft>
                <a:spcPts val="0"/>
              </a:spcAft>
              <a:buClr>
                <a:srgbClr val="F26942"/>
              </a:buClr>
              <a:buFont typeface="Arial" charset="0"/>
              <a:buChar char="•"/>
              <a:defRPr/>
            </a:pPr>
            <a:r>
              <a:rPr lang="en-IE" altLang="en-US" dirty="0"/>
              <a:t>To convince yourself that it is worth doing</a:t>
            </a:r>
          </a:p>
          <a:p>
            <a:pPr marL="558800" indent="-342900" fontAlgn="auto">
              <a:spcBef>
                <a:spcPts val="0"/>
              </a:spcBef>
              <a:spcAft>
                <a:spcPts val="0"/>
              </a:spcAft>
              <a:buClr>
                <a:srgbClr val="F26942"/>
              </a:buClr>
              <a:buFont typeface="Arial" charset="0"/>
              <a:buChar char="•"/>
              <a:defRPr/>
            </a:pPr>
            <a:r>
              <a:rPr lang="en-IE" altLang="en-US" dirty="0"/>
              <a:t>To show others that you have thought it through</a:t>
            </a:r>
          </a:p>
          <a:p>
            <a:pPr marL="558800" indent="-342900" fontAlgn="auto">
              <a:spcBef>
                <a:spcPts val="0"/>
              </a:spcBef>
              <a:spcAft>
                <a:spcPts val="0"/>
              </a:spcAft>
              <a:buClr>
                <a:srgbClr val="F26942"/>
              </a:buClr>
              <a:buFont typeface="Arial" charset="0"/>
              <a:buChar char="•"/>
              <a:defRPr/>
            </a:pPr>
            <a:r>
              <a:rPr lang="en-IE" altLang="en-US" dirty="0"/>
              <a:t>To convince investors to give support</a:t>
            </a:r>
          </a:p>
          <a:p>
            <a:pPr marL="558800" indent="-342900" fontAlgn="auto">
              <a:spcBef>
                <a:spcPts val="0"/>
              </a:spcBef>
              <a:spcAft>
                <a:spcPts val="0"/>
              </a:spcAft>
              <a:buClr>
                <a:srgbClr val="F26942"/>
              </a:buClr>
              <a:buFont typeface="Arial" charset="0"/>
              <a:buChar char="•"/>
              <a:defRPr/>
            </a:pPr>
            <a:r>
              <a:rPr lang="en-IE" altLang="en-US" dirty="0"/>
              <a:t>To give you targets to aim towards and measure yourself against</a:t>
            </a:r>
          </a:p>
          <a:p>
            <a:pPr marL="215900" fontAlgn="auto">
              <a:spcBef>
                <a:spcPts val="0"/>
              </a:spcBef>
              <a:spcAft>
                <a:spcPts val="0"/>
              </a:spcAft>
              <a:buFont typeface="Arial"/>
              <a:buNone/>
              <a:defRPr/>
            </a:pPr>
            <a:endParaRPr lang="en-IE" dirty="0"/>
          </a:p>
          <a:p>
            <a:pPr marL="215900" fontAlgn="auto">
              <a:spcBef>
                <a:spcPts val="0"/>
              </a:spcBef>
              <a:spcAft>
                <a:spcPts val="0"/>
              </a:spcAft>
              <a:buClr>
                <a:srgbClr val="5BA2A4"/>
              </a:buClr>
              <a:buFont typeface="Arial" charset="0"/>
              <a:buChar char="•"/>
              <a:defRPr/>
            </a:pPr>
            <a:endParaRPr lang="en-IE" alt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box, food&#10;&#10;Description automatically generated">
            <a:extLst>
              <a:ext uri="{FF2B5EF4-FFF2-40B4-BE49-F238E27FC236}">
                <a16:creationId xmlns:a16="http://schemas.microsoft.com/office/drawing/2014/main" id="{ACB4B4CC-8846-4CD3-BEB3-791D8358FA3E}"/>
              </a:ext>
            </a:extLst>
          </p:cNvPr>
          <p:cNvPicPr>
            <a:picLocks noGrp="1" noChangeAspect="1"/>
          </p:cNvPicPr>
          <p:nvPr>
            <p:ph type="pic" sz="quarter" idx="10"/>
          </p:nvPr>
        </p:nvPicPr>
        <p:blipFill>
          <a:blip r:embed="rId2"/>
          <a:srcRect t="15835" b="15835"/>
          <a:stretch>
            <a:fillRect/>
          </a:stretch>
        </p:blipFill>
        <p:spPr/>
      </p:pic>
      <p:sp>
        <p:nvSpPr>
          <p:cNvPr id="64514" name="Text Placeholder 10"/>
          <p:cNvSpPr>
            <a:spLocks noGrp="1"/>
          </p:cNvSpPr>
          <p:nvPr>
            <p:ph type="body" sz="quarter" idx="25"/>
          </p:nvPr>
        </p:nvSpPr>
        <p:spPr>
          <a:xfrm>
            <a:off x="332508" y="5657906"/>
            <a:ext cx="11545518" cy="633861"/>
          </a:xfrm>
        </p:spPr>
        <p:txBody>
          <a:bodyPr>
            <a:noAutofit/>
          </a:bodyPr>
          <a:lstStyle/>
          <a:p>
            <a:r>
              <a:rPr lang="en-US" altLang="x-none" sz="2800" b="1" dirty="0"/>
              <a:t>In developing a Business Plan and a Business Model, women in STEM entrepreneurs need to be aware that there are myths and misconceptions about the process…</a:t>
            </a:r>
          </a:p>
          <a:p>
            <a:endParaRPr lang="en-US" altLang="x-none" sz="2800" b="1" dirty="0"/>
          </a:p>
          <a:p>
            <a:endParaRPr lang="en-US" altLang="x-none" sz="2800" b="1" dirty="0"/>
          </a:p>
          <a:p>
            <a:endParaRPr lang="en-US" altLang="x-none" sz="2800" b="1" dirty="0"/>
          </a:p>
        </p:txBody>
      </p:sp>
      <p:sp>
        <p:nvSpPr>
          <p:cNvPr id="64513" name="Text Placeholder 9"/>
          <p:cNvSpPr>
            <a:spLocks noGrp="1"/>
          </p:cNvSpPr>
          <p:nvPr>
            <p:ph type="body" sz="quarter" idx="20"/>
          </p:nvPr>
        </p:nvSpPr>
        <p:spPr>
          <a:xfrm>
            <a:off x="332508" y="3787182"/>
            <a:ext cx="11545518" cy="629984"/>
          </a:xfrm>
        </p:spPr>
        <p:txBody>
          <a:bodyPr>
            <a:noAutofit/>
          </a:bodyPr>
          <a:lstStyle/>
          <a:p>
            <a:pPr algn="ctr"/>
            <a:r>
              <a:rPr lang="en-US" altLang="x-none" sz="3600" b="1" dirty="0">
                <a:latin typeface="+mn-lt"/>
                <a:ea typeface="Trebuchet MS" charset="0"/>
                <a:cs typeface="Trebuchet MS" charset="0"/>
              </a:rPr>
              <a:t>Myths and Realities of Business Planning – Debunked!</a:t>
            </a:r>
            <a:endParaRPr lang="en-US" altLang="x-none" sz="3600" b="1" dirty="0">
              <a:latin typeface="+mn-l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ext Placeholder 4"/>
          <p:cNvSpPr>
            <a:spLocks noGrp="1"/>
          </p:cNvSpPr>
          <p:nvPr>
            <p:ph type="body" sz="quarter" idx="20"/>
          </p:nvPr>
        </p:nvSpPr>
        <p:spPr>
          <a:xfrm>
            <a:off x="5796793" y="1890713"/>
            <a:ext cx="5904670" cy="3631644"/>
          </a:xfrm>
        </p:spPr>
        <p:txBody>
          <a:bodyPr/>
          <a:lstStyle/>
          <a:p>
            <a:pPr>
              <a:spcBef>
                <a:spcPts val="0"/>
              </a:spcBef>
              <a:spcAft>
                <a:spcPts val="300"/>
              </a:spcAft>
              <a:defRPr/>
            </a:pPr>
            <a:r>
              <a:rPr lang="en-IE" sz="2800" b="1" dirty="0">
                <a:solidFill>
                  <a:srgbClr val="E63275"/>
                </a:solidFill>
              </a:rPr>
              <a:t>REALITY: </a:t>
            </a:r>
          </a:p>
          <a:p>
            <a:pPr>
              <a:spcBef>
                <a:spcPts val="0"/>
              </a:spcBef>
              <a:spcAft>
                <a:spcPts val="300"/>
              </a:spcAft>
              <a:defRPr/>
            </a:pPr>
            <a:endParaRPr lang="en-IE" dirty="0"/>
          </a:p>
          <a:p>
            <a:pPr>
              <a:spcBef>
                <a:spcPts val="0"/>
              </a:spcBef>
              <a:spcAft>
                <a:spcPts val="300"/>
              </a:spcAft>
              <a:defRPr/>
            </a:pPr>
            <a:r>
              <a:rPr lang="en-IE" dirty="0"/>
              <a:t>Although most Business Plans are written in connection with the search for capital, a well-written Business Plan will serve a variety of beneficial purposes to the company, it’s founder and its team.</a:t>
            </a:r>
          </a:p>
          <a:p>
            <a:pPr>
              <a:spcBef>
                <a:spcPts val="0"/>
              </a:spcBef>
              <a:spcAft>
                <a:spcPts val="300"/>
              </a:spcAft>
              <a:defRPr/>
            </a:pPr>
            <a:endParaRPr lang="en-IE" dirty="0"/>
          </a:p>
          <a:p>
            <a:pPr marL="342900" indent="-342900">
              <a:spcBef>
                <a:spcPts val="0"/>
              </a:spcBef>
              <a:spcAft>
                <a:spcPts val="300"/>
              </a:spcAft>
              <a:buClr>
                <a:srgbClr val="F26942"/>
              </a:buClr>
              <a:buFont typeface="Arial" charset="0"/>
              <a:buChar char="•"/>
              <a:defRPr/>
            </a:pPr>
            <a:r>
              <a:rPr lang="en-IE" dirty="0"/>
              <a:t>Use it as a management tool and road map for growth.  </a:t>
            </a:r>
          </a:p>
          <a:p>
            <a:pPr marL="342900" indent="-342900">
              <a:spcBef>
                <a:spcPts val="0"/>
              </a:spcBef>
              <a:spcAft>
                <a:spcPts val="300"/>
              </a:spcAft>
              <a:buClr>
                <a:srgbClr val="F26942"/>
              </a:buClr>
              <a:buFont typeface="Arial" charset="0"/>
              <a:buChar char="•"/>
              <a:defRPr/>
            </a:pPr>
            <a:r>
              <a:rPr lang="en-IE" dirty="0"/>
              <a:t>Use it to measure progress over time in achieving  projected goals and objectives</a:t>
            </a:r>
          </a:p>
        </p:txBody>
      </p:sp>
      <p:pic>
        <p:nvPicPr>
          <p:cNvPr id="3" name="Picture Placeholder 2" descr="A picture containing box, food&#10;&#10;Description automatically generated">
            <a:extLst>
              <a:ext uri="{FF2B5EF4-FFF2-40B4-BE49-F238E27FC236}">
                <a16:creationId xmlns:a16="http://schemas.microsoft.com/office/drawing/2014/main" id="{3C98C83F-EEA5-4A0F-A5BE-5CCCF38A8E05}"/>
              </a:ext>
            </a:extLst>
          </p:cNvPr>
          <p:cNvPicPr>
            <a:picLocks noGrp="1" noChangeAspect="1"/>
          </p:cNvPicPr>
          <p:nvPr>
            <p:ph type="pic" sz="quarter" idx="21"/>
          </p:nvPr>
        </p:nvPicPr>
        <p:blipFill>
          <a:blip r:embed="rId2"/>
          <a:srcRect l="23653" r="23653"/>
          <a:stretch>
            <a:fillRect/>
          </a:stretch>
        </p:blipFill>
        <p:spPr/>
      </p:pic>
      <p:sp>
        <p:nvSpPr>
          <p:cNvPr id="6" name="Text Placeholder 5"/>
          <p:cNvSpPr>
            <a:spLocks noGrp="1"/>
          </p:cNvSpPr>
          <p:nvPr>
            <p:ph type="body" sz="quarter" idx="22"/>
          </p:nvPr>
        </p:nvSpPr>
        <p:spPr>
          <a:xfrm>
            <a:off x="5796793" y="161926"/>
            <a:ext cx="5904670" cy="1463116"/>
          </a:xfrm>
        </p:spPr>
        <p:txBody>
          <a:bodyPr rtlCol="0">
            <a:noAutofit/>
          </a:bodyPr>
          <a:lstStyle/>
          <a:p>
            <a:pPr>
              <a:spcAft>
                <a:spcPts val="300"/>
              </a:spcAft>
              <a:defRPr/>
            </a:pPr>
            <a:r>
              <a:rPr lang="en-IE" altLang="x-none" b="1" dirty="0"/>
              <a:t>#1 Myth: </a:t>
            </a:r>
            <a:r>
              <a:rPr lang="en-IE" altLang="x-none" dirty="0">
                <a:solidFill>
                  <a:srgbClr val="6D6E6C"/>
                </a:solidFill>
              </a:rPr>
              <a:t>Business plans are written when a company needs to raise capital</a:t>
            </a:r>
            <a:endParaRPr lang="en-US" altLang="x-none" dirty="0">
              <a:solidFill>
                <a:srgbClr val="6D6E6C"/>
              </a:solidFill>
            </a:endParaRPr>
          </a:p>
          <a:p>
            <a:pPr>
              <a:spcAft>
                <a:spcPts val="300"/>
              </a:spcAft>
              <a:defRPr/>
            </a:pPr>
            <a:endParaRPr lang="en-IE" altLang="x-none" dirty="0">
              <a:solidFill>
                <a:srgbClr val="E95273"/>
              </a:solidFill>
            </a:endParaRPr>
          </a:p>
          <a:p>
            <a:pPr fontAlgn="auto">
              <a:spcAft>
                <a:spcPts val="300"/>
              </a:spcAft>
              <a:buFont typeface="Arial"/>
              <a:buNone/>
              <a:defRPr/>
            </a:pP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ext Placeholder 4"/>
          <p:cNvSpPr>
            <a:spLocks noGrp="1"/>
          </p:cNvSpPr>
          <p:nvPr>
            <p:ph type="body" sz="quarter" idx="20"/>
          </p:nvPr>
        </p:nvSpPr>
        <p:spPr>
          <a:xfrm>
            <a:off x="2495265" y="1754551"/>
            <a:ext cx="8944259" cy="3872188"/>
          </a:xfrm>
        </p:spPr>
        <p:txBody>
          <a:bodyPr/>
          <a:lstStyle/>
          <a:p>
            <a:pPr marL="0" indent="0">
              <a:spcBef>
                <a:spcPts val="0"/>
              </a:spcBef>
              <a:spcAft>
                <a:spcPts val="300"/>
              </a:spcAft>
              <a:buNone/>
              <a:defRPr/>
            </a:pPr>
            <a:r>
              <a:rPr lang="en-IE" sz="2800" b="1" dirty="0">
                <a:solidFill>
                  <a:srgbClr val="E63275"/>
                </a:solidFill>
              </a:rPr>
              <a:t>REALITY:</a:t>
            </a:r>
            <a:r>
              <a:rPr lang="en-IE" sz="2800" b="1" dirty="0"/>
              <a:t> </a:t>
            </a:r>
          </a:p>
          <a:p>
            <a:pPr>
              <a:spcBef>
                <a:spcPts val="0"/>
              </a:spcBef>
              <a:spcAft>
                <a:spcPts val="300"/>
              </a:spcAft>
              <a:defRPr/>
            </a:pPr>
            <a:endParaRPr lang="en-IE" dirty="0"/>
          </a:p>
          <a:p>
            <a:pPr>
              <a:spcBef>
                <a:spcPct val="0"/>
              </a:spcBef>
              <a:spcAft>
                <a:spcPts val="300"/>
              </a:spcAft>
            </a:pPr>
            <a:r>
              <a:rPr lang="en-IE" altLang="x-none" dirty="0"/>
              <a:t>Your reader will not have the time to review hundreds of pages of text. The plan must be concise, well-written and when used to seek funding should focus on the lender's or investor's principal areas of concern.  Do not clutter it with  irrelevant information.</a:t>
            </a:r>
          </a:p>
          <a:p>
            <a:pPr>
              <a:spcBef>
                <a:spcPct val="0"/>
              </a:spcBef>
              <a:spcAft>
                <a:spcPts val="300"/>
              </a:spcAft>
            </a:pPr>
            <a:endParaRPr lang="en-IE" altLang="x-none" dirty="0"/>
          </a:p>
          <a:p>
            <a:pPr>
              <a:spcBef>
                <a:spcPct val="0"/>
              </a:spcBef>
              <a:spcAft>
                <a:spcPts val="300"/>
              </a:spcAft>
            </a:pPr>
            <a:r>
              <a:rPr lang="en-IE" altLang="x-none" dirty="0"/>
              <a:t>Although a Business Plan ought to be presented professionally, an overly lavish presentation can have the opposite effect –substance over style wins every time.  Interestingly, business plans prepared in </a:t>
            </a:r>
            <a:r>
              <a:rPr lang="en-IE" altLang="x-none" dirty="0" err="1"/>
              <a:t>Powerpoint</a:t>
            </a:r>
            <a:r>
              <a:rPr lang="en-IE" altLang="x-none" dirty="0"/>
              <a:t> can be very effective –more later!</a:t>
            </a:r>
          </a:p>
        </p:txBody>
      </p:sp>
      <p:sp>
        <p:nvSpPr>
          <p:cNvPr id="6" name="Text Placeholder 5"/>
          <p:cNvSpPr>
            <a:spLocks noGrp="1"/>
          </p:cNvSpPr>
          <p:nvPr>
            <p:ph type="body" sz="quarter" idx="21"/>
          </p:nvPr>
        </p:nvSpPr>
        <p:spPr>
          <a:xfrm>
            <a:off x="2495266" y="475072"/>
            <a:ext cx="8403792" cy="857158"/>
          </a:xfrm>
        </p:spPr>
        <p:txBody>
          <a:bodyPr rtlCol="0">
            <a:noAutofit/>
          </a:bodyPr>
          <a:lstStyle/>
          <a:p>
            <a:pPr>
              <a:tabLst>
                <a:tab pos="1549400" algn="l"/>
              </a:tabLst>
            </a:pPr>
            <a:r>
              <a:rPr lang="en-IE" altLang="x-none" b="1" dirty="0"/>
              <a:t>#2 Myth:</a:t>
            </a:r>
            <a:r>
              <a:rPr lang="en-IE" altLang="x-none" dirty="0">
                <a:solidFill>
                  <a:srgbClr val="E95273"/>
                </a:solidFill>
              </a:rPr>
              <a:t>	</a:t>
            </a:r>
            <a:r>
              <a:rPr lang="en-IE" altLang="x-none" dirty="0">
                <a:solidFill>
                  <a:srgbClr val="6D6E6C"/>
                </a:solidFill>
              </a:rPr>
              <a:t>Business plans should be as detailed and slick as possible</a:t>
            </a:r>
            <a:endParaRPr lang="en-US" altLang="x-none" dirty="0">
              <a:solidFill>
                <a:srgbClr val="6D6E6C"/>
              </a:solidFill>
            </a:endParaRPr>
          </a:p>
          <a:p>
            <a:pPr>
              <a:spcAft>
                <a:spcPts val="300"/>
              </a:spcAft>
              <a:defRPr/>
            </a:pPr>
            <a:endParaRPr lang="en-IE" altLang="x-none" dirty="0">
              <a:solidFill>
                <a:srgbClr val="E95273"/>
              </a:solidFill>
            </a:endParaRPr>
          </a:p>
          <a:p>
            <a:pPr fontAlgn="auto">
              <a:spcAft>
                <a:spcPts val="300"/>
              </a:spcAft>
              <a:buFont typeface="Arial"/>
              <a:buNone/>
              <a:defRPr/>
            </a:pPr>
            <a:endParaRPr lang="en-US" dirty="0"/>
          </a:p>
        </p:txBody>
      </p:sp>
      <p:pic>
        <p:nvPicPr>
          <p:cNvPr id="3" name="Picture 2" descr="A picture containing window, light&#10;&#10;Description automatically generated">
            <a:extLst>
              <a:ext uri="{FF2B5EF4-FFF2-40B4-BE49-F238E27FC236}">
                <a16:creationId xmlns:a16="http://schemas.microsoft.com/office/drawing/2014/main" id="{57C36B8E-B5FC-46AD-B6EC-338C65B69241}"/>
              </a:ext>
            </a:extLst>
          </p:cNvPr>
          <p:cNvPicPr>
            <a:picLocks noChangeAspect="1"/>
          </p:cNvPicPr>
          <p:nvPr/>
        </p:nvPicPr>
        <p:blipFill>
          <a:blip r:embed="rId2"/>
          <a:stretch>
            <a:fillRect/>
          </a:stretch>
        </p:blipFill>
        <p:spPr>
          <a:xfrm>
            <a:off x="552627" y="2231471"/>
            <a:ext cx="1942638" cy="3192011"/>
          </a:xfrm>
          <a:prstGeom prst="rect">
            <a:avLst/>
          </a:prstGeom>
        </p:spPr>
      </p:pic>
    </p:spTree>
    <p:extLst>
      <p:ext uri="{BB962C8B-B14F-4D97-AF65-F5344CB8AC3E}">
        <p14:creationId xmlns:p14="http://schemas.microsoft.com/office/powerpoint/2010/main" val="40477863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ext Placeholder 4"/>
          <p:cNvSpPr>
            <a:spLocks noGrp="1"/>
          </p:cNvSpPr>
          <p:nvPr>
            <p:ph type="body" sz="quarter" idx="20"/>
          </p:nvPr>
        </p:nvSpPr>
        <p:spPr>
          <a:xfrm>
            <a:off x="2495265" y="1754551"/>
            <a:ext cx="8944259" cy="3872188"/>
          </a:xfrm>
        </p:spPr>
        <p:txBody>
          <a:bodyPr/>
          <a:lstStyle/>
          <a:p>
            <a:pPr marL="0" indent="0">
              <a:spcBef>
                <a:spcPts val="0"/>
              </a:spcBef>
              <a:spcAft>
                <a:spcPts val="300"/>
              </a:spcAft>
              <a:buNone/>
              <a:defRPr/>
            </a:pPr>
            <a:r>
              <a:rPr lang="en-IE" sz="2800" b="1" dirty="0">
                <a:solidFill>
                  <a:srgbClr val="E63275"/>
                </a:solidFill>
              </a:rPr>
              <a:t>REALITY: </a:t>
            </a:r>
          </a:p>
          <a:p>
            <a:pPr>
              <a:spcBef>
                <a:spcPts val="0"/>
              </a:spcBef>
              <a:spcAft>
                <a:spcPts val="300"/>
              </a:spcAft>
              <a:defRPr/>
            </a:pPr>
            <a:endParaRPr lang="en-IE" dirty="0"/>
          </a:p>
          <a:p>
            <a:pPr>
              <a:spcBef>
                <a:spcPct val="0"/>
              </a:spcBef>
              <a:spcAft>
                <a:spcPts val="600"/>
              </a:spcAft>
            </a:pPr>
            <a:r>
              <a:rPr lang="en-IE" altLang="x-none" dirty="0"/>
              <a:t>Many entrepreneurs fear that if the success of a company depends too heavily on any specific person, it can be a negative thing.</a:t>
            </a:r>
          </a:p>
          <a:p>
            <a:pPr>
              <a:spcBef>
                <a:spcPct val="0"/>
              </a:spcBef>
              <a:spcAft>
                <a:spcPts val="600"/>
              </a:spcAft>
            </a:pPr>
            <a:endParaRPr lang="en-IE" altLang="x-none" dirty="0"/>
          </a:p>
          <a:p>
            <a:pPr>
              <a:spcBef>
                <a:spcPct val="0"/>
              </a:spcBef>
              <a:spcAft>
                <a:spcPts val="600"/>
              </a:spcAft>
            </a:pPr>
            <a:r>
              <a:rPr lang="en-IE" altLang="x-none" dirty="0"/>
              <a:t>Although this is partially true, investors prefer to invest in a company that has great people.  People buy people but so many business plans are bland and fail to capture the personality and spirit of the promoter – write with passion, that same passion that keeps you craving entrepreneurial success. </a:t>
            </a:r>
          </a:p>
        </p:txBody>
      </p:sp>
      <p:sp>
        <p:nvSpPr>
          <p:cNvPr id="6" name="Text Placeholder 5"/>
          <p:cNvSpPr>
            <a:spLocks noGrp="1"/>
          </p:cNvSpPr>
          <p:nvPr>
            <p:ph type="body" sz="quarter" idx="21"/>
          </p:nvPr>
        </p:nvSpPr>
        <p:spPr>
          <a:xfrm>
            <a:off x="2495265" y="475072"/>
            <a:ext cx="9058559" cy="857158"/>
          </a:xfrm>
        </p:spPr>
        <p:txBody>
          <a:bodyPr rtlCol="0">
            <a:noAutofit/>
          </a:bodyPr>
          <a:lstStyle/>
          <a:p>
            <a:pPr>
              <a:tabLst>
                <a:tab pos="1549400" algn="l"/>
              </a:tabLst>
            </a:pPr>
            <a:r>
              <a:rPr lang="en-IE" altLang="x-none" b="1" dirty="0"/>
              <a:t>#3 Myth:</a:t>
            </a:r>
            <a:r>
              <a:rPr lang="en-IE" altLang="x-none" dirty="0">
                <a:solidFill>
                  <a:srgbClr val="E95273"/>
                </a:solidFill>
              </a:rPr>
              <a:t>	 </a:t>
            </a:r>
            <a:r>
              <a:rPr lang="en-IE" altLang="x-none" dirty="0">
                <a:solidFill>
                  <a:srgbClr val="6D6E6C"/>
                </a:solidFill>
              </a:rPr>
              <a:t>Business plans should emphasize 		    ideas and concepts, not people</a:t>
            </a:r>
            <a:endParaRPr lang="en-US" altLang="x-none" dirty="0">
              <a:solidFill>
                <a:srgbClr val="6D6E6C"/>
              </a:solidFill>
            </a:endParaRPr>
          </a:p>
          <a:p>
            <a:pPr>
              <a:spcAft>
                <a:spcPts val="300"/>
              </a:spcAft>
              <a:defRPr/>
            </a:pPr>
            <a:endParaRPr lang="en-IE" altLang="x-none" dirty="0">
              <a:solidFill>
                <a:srgbClr val="E95273"/>
              </a:solidFill>
            </a:endParaRPr>
          </a:p>
          <a:p>
            <a:pPr fontAlgn="auto">
              <a:spcAft>
                <a:spcPts val="300"/>
              </a:spcAft>
              <a:buFont typeface="Arial"/>
              <a:buNone/>
              <a:defRPr/>
            </a:pPr>
            <a:endParaRPr lang="en-US" dirty="0"/>
          </a:p>
        </p:txBody>
      </p:sp>
      <p:pic>
        <p:nvPicPr>
          <p:cNvPr id="4" name="Picture 3" descr="A picture containing window, light&#10;&#10;Description automatically generated">
            <a:extLst>
              <a:ext uri="{FF2B5EF4-FFF2-40B4-BE49-F238E27FC236}">
                <a16:creationId xmlns:a16="http://schemas.microsoft.com/office/drawing/2014/main" id="{216E5893-EA03-49A5-ACE3-040E2EFD2094}"/>
              </a:ext>
            </a:extLst>
          </p:cNvPr>
          <p:cNvPicPr>
            <a:picLocks noChangeAspect="1"/>
          </p:cNvPicPr>
          <p:nvPr/>
        </p:nvPicPr>
        <p:blipFill>
          <a:blip r:embed="rId2"/>
          <a:stretch>
            <a:fillRect/>
          </a:stretch>
        </p:blipFill>
        <p:spPr>
          <a:xfrm>
            <a:off x="552627" y="2231471"/>
            <a:ext cx="1942638" cy="3192011"/>
          </a:xfrm>
          <a:prstGeom prst="rect">
            <a:avLst/>
          </a:prstGeom>
        </p:spPr>
      </p:pic>
    </p:spTree>
    <p:extLst>
      <p:ext uri="{BB962C8B-B14F-4D97-AF65-F5344CB8AC3E}">
        <p14:creationId xmlns:p14="http://schemas.microsoft.com/office/powerpoint/2010/main" val="1218228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379639" y="2285732"/>
            <a:ext cx="6714844" cy="2497338"/>
          </a:xfrm>
        </p:spPr>
        <p:txBody>
          <a:bodyPr rtlCol="0">
            <a:noAutofit/>
          </a:bodyPr>
          <a:lstStyle/>
          <a:p>
            <a:pPr algn="l">
              <a:defRPr/>
            </a:pPr>
            <a:r>
              <a:rPr lang="en-US" sz="4800" b="1" i="0" dirty="0"/>
              <a:t>SECTION 1:</a:t>
            </a:r>
          </a:p>
          <a:p>
            <a:pPr algn="l">
              <a:defRPr/>
            </a:pPr>
            <a:endParaRPr lang="en-US" sz="1200" i="0" dirty="0"/>
          </a:p>
          <a:p>
            <a:pPr algn="l">
              <a:defRPr/>
            </a:pPr>
            <a:r>
              <a:rPr lang="en-US" sz="4800" i="0" dirty="0"/>
              <a:t>Ambition Knows No Gender</a:t>
            </a:r>
          </a:p>
          <a:p>
            <a:pPr algn="l">
              <a:defRPr/>
            </a:pPr>
            <a:r>
              <a:rPr lang="en-US" sz="2800" b="1" i="0" dirty="0"/>
              <a:t>Could entrepreneurship be a viable career path for you? In this section we meet some inspiring women who have “started up” and we find out why NOW is a good time to become an engineering entrepreneur. We get started on our business journey by learning about the </a:t>
            </a:r>
            <a:r>
              <a:rPr lang="en-IE" sz="2800" b="1" i="0" dirty="0"/>
              <a:t>5 Stages of Business Development.</a:t>
            </a:r>
          </a:p>
          <a:p>
            <a:pPr algn="l">
              <a:defRPr/>
            </a:pPr>
            <a:r>
              <a:rPr lang="en-US" sz="2800" b="1" i="0" dirty="0"/>
              <a:t> </a:t>
            </a:r>
            <a:endParaRPr lang="en-US" sz="4800" i="0" dirty="0"/>
          </a:p>
        </p:txBody>
      </p:sp>
      <p:pic>
        <p:nvPicPr>
          <p:cNvPr id="6" name="Picture 5">
            <a:extLst>
              <a:ext uri="{FF2B5EF4-FFF2-40B4-BE49-F238E27FC236}">
                <a16:creationId xmlns:a16="http://schemas.microsoft.com/office/drawing/2014/main" id="{C56DF11F-3844-4802-86C3-7E7FD1A6489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866837" y="468086"/>
            <a:ext cx="2819400" cy="5638800"/>
          </a:xfrm>
          <a:prstGeom prst="rect">
            <a:avLst/>
          </a:prstGeom>
        </p:spPr>
      </p:pic>
    </p:spTree>
    <p:extLst>
      <p:ext uri="{BB962C8B-B14F-4D97-AF65-F5344CB8AC3E}">
        <p14:creationId xmlns:p14="http://schemas.microsoft.com/office/powerpoint/2010/main" val="25295428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ext Placeholder 4"/>
          <p:cNvSpPr>
            <a:spLocks noGrp="1"/>
          </p:cNvSpPr>
          <p:nvPr>
            <p:ph type="body" sz="quarter" idx="20"/>
          </p:nvPr>
        </p:nvSpPr>
        <p:spPr>
          <a:xfrm>
            <a:off x="2495265" y="1754551"/>
            <a:ext cx="8944259" cy="3872188"/>
          </a:xfrm>
        </p:spPr>
        <p:txBody>
          <a:bodyPr/>
          <a:lstStyle/>
          <a:p>
            <a:pPr marL="0" indent="0">
              <a:spcBef>
                <a:spcPts val="0"/>
              </a:spcBef>
              <a:spcAft>
                <a:spcPts val="300"/>
              </a:spcAft>
              <a:buNone/>
              <a:defRPr/>
            </a:pPr>
            <a:r>
              <a:rPr lang="en-IE" sz="2800" b="1" dirty="0">
                <a:solidFill>
                  <a:srgbClr val="E63275"/>
                </a:solidFill>
              </a:rPr>
              <a:t>REALITY: </a:t>
            </a:r>
          </a:p>
          <a:p>
            <a:pPr>
              <a:spcBef>
                <a:spcPts val="0"/>
              </a:spcBef>
              <a:spcAft>
                <a:spcPts val="300"/>
              </a:spcAft>
              <a:defRPr/>
            </a:pPr>
            <a:endParaRPr lang="en-IE" dirty="0"/>
          </a:p>
          <a:p>
            <a:pPr>
              <a:spcBef>
                <a:spcPct val="0"/>
              </a:spcBef>
              <a:spcAft>
                <a:spcPts val="300"/>
              </a:spcAft>
            </a:pPr>
            <a:r>
              <a:rPr lang="en-US" altLang="x-none" dirty="0"/>
              <a:t>Most entrepreneurs are highly skilled in a particular profession or area of business development/ management.  This does not mean they necessarily possess the ability to prepare a Business Plan!</a:t>
            </a:r>
          </a:p>
          <a:p>
            <a:pPr>
              <a:spcBef>
                <a:spcPct val="0"/>
              </a:spcBef>
              <a:spcAft>
                <a:spcPts val="300"/>
              </a:spcAft>
            </a:pPr>
            <a:endParaRPr lang="en-US" altLang="x-none" dirty="0"/>
          </a:p>
          <a:p>
            <a:pPr>
              <a:spcBef>
                <a:spcPct val="0"/>
              </a:spcBef>
              <a:spcAft>
                <a:spcPts val="300"/>
              </a:spcAft>
            </a:pPr>
            <a:r>
              <a:rPr lang="en-US" altLang="x-none" dirty="0"/>
              <a:t>Ideally, the Business Plan should be developed by the founder but failing this, outside mentors and/or qualified experts should be sought.  You must have true ownership of your plan and be in a position to defend and champion the assumptions in it.</a:t>
            </a:r>
          </a:p>
        </p:txBody>
      </p:sp>
      <p:sp>
        <p:nvSpPr>
          <p:cNvPr id="6" name="Text Placeholder 5"/>
          <p:cNvSpPr>
            <a:spLocks noGrp="1"/>
          </p:cNvSpPr>
          <p:nvPr>
            <p:ph type="body" sz="quarter" idx="21"/>
          </p:nvPr>
        </p:nvSpPr>
        <p:spPr>
          <a:xfrm>
            <a:off x="2495265" y="475072"/>
            <a:ext cx="9058559" cy="857158"/>
          </a:xfrm>
        </p:spPr>
        <p:txBody>
          <a:bodyPr rtlCol="0">
            <a:noAutofit/>
          </a:bodyPr>
          <a:lstStyle/>
          <a:p>
            <a:pPr>
              <a:tabLst>
                <a:tab pos="1549400" algn="l"/>
              </a:tabLst>
            </a:pPr>
            <a:r>
              <a:rPr lang="en-IE" altLang="x-none" b="1" dirty="0"/>
              <a:t>#4 Myth:</a:t>
            </a:r>
            <a:r>
              <a:rPr lang="en-IE" altLang="x-none" dirty="0">
                <a:solidFill>
                  <a:srgbClr val="E95273"/>
                </a:solidFill>
              </a:rPr>
              <a:t>	 </a:t>
            </a:r>
            <a:r>
              <a:rPr lang="en-US" altLang="x-none" dirty="0">
                <a:solidFill>
                  <a:srgbClr val="6D6E6C"/>
                </a:solidFill>
              </a:rPr>
              <a:t>Only the founding entrepreneur 	   	    should prepare the business plan</a:t>
            </a:r>
            <a:endParaRPr lang="en-US" dirty="0">
              <a:solidFill>
                <a:srgbClr val="6D6E6C"/>
              </a:solidFill>
            </a:endParaRPr>
          </a:p>
        </p:txBody>
      </p:sp>
      <p:pic>
        <p:nvPicPr>
          <p:cNvPr id="4" name="Picture 3" descr="A picture containing window, light&#10;&#10;Description automatically generated">
            <a:extLst>
              <a:ext uri="{FF2B5EF4-FFF2-40B4-BE49-F238E27FC236}">
                <a16:creationId xmlns:a16="http://schemas.microsoft.com/office/drawing/2014/main" id="{6BBD50AD-1056-472C-9947-8AB89039395F}"/>
              </a:ext>
            </a:extLst>
          </p:cNvPr>
          <p:cNvPicPr>
            <a:picLocks noChangeAspect="1"/>
          </p:cNvPicPr>
          <p:nvPr/>
        </p:nvPicPr>
        <p:blipFill>
          <a:blip r:embed="rId2"/>
          <a:stretch>
            <a:fillRect/>
          </a:stretch>
        </p:blipFill>
        <p:spPr>
          <a:xfrm>
            <a:off x="552627" y="2231471"/>
            <a:ext cx="1942638" cy="3192011"/>
          </a:xfrm>
          <a:prstGeom prst="rect">
            <a:avLst/>
          </a:prstGeom>
        </p:spPr>
      </p:pic>
    </p:spTree>
    <p:extLst>
      <p:ext uri="{BB962C8B-B14F-4D97-AF65-F5344CB8AC3E}">
        <p14:creationId xmlns:p14="http://schemas.microsoft.com/office/powerpoint/2010/main" val="11304235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ext Placeholder 4"/>
          <p:cNvSpPr>
            <a:spLocks noGrp="1"/>
          </p:cNvSpPr>
          <p:nvPr>
            <p:ph type="body" sz="quarter" idx="20"/>
          </p:nvPr>
        </p:nvSpPr>
        <p:spPr>
          <a:xfrm>
            <a:off x="2495265" y="1754551"/>
            <a:ext cx="8944259" cy="3872188"/>
          </a:xfrm>
        </p:spPr>
        <p:txBody>
          <a:bodyPr/>
          <a:lstStyle/>
          <a:p>
            <a:pPr marL="0" indent="0">
              <a:spcBef>
                <a:spcPts val="0"/>
              </a:spcBef>
              <a:spcAft>
                <a:spcPts val="300"/>
              </a:spcAft>
              <a:buNone/>
              <a:defRPr/>
            </a:pPr>
            <a:r>
              <a:rPr lang="en-IE" sz="2800" b="1" dirty="0">
                <a:solidFill>
                  <a:srgbClr val="E63275"/>
                </a:solidFill>
              </a:rPr>
              <a:t>REALITY: </a:t>
            </a:r>
          </a:p>
          <a:p>
            <a:pPr>
              <a:spcBef>
                <a:spcPts val="0"/>
              </a:spcBef>
              <a:spcAft>
                <a:spcPts val="300"/>
              </a:spcAft>
              <a:defRPr/>
            </a:pPr>
            <a:endParaRPr lang="en-IE" dirty="0"/>
          </a:p>
          <a:p>
            <a:pPr marL="0" indent="0">
              <a:spcBef>
                <a:spcPct val="0"/>
              </a:spcBef>
              <a:spcAft>
                <a:spcPts val="300"/>
              </a:spcAft>
              <a:buClr>
                <a:schemeClr val="bg2"/>
              </a:buClr>
              <a:buNone/>
            </a:pPr>
            <a:r>
              <a:rPr lang="en-IE" altLang="x-none" dirty="0"/>
              <a:t>The Business Plan should demonstrate the enthusiasm of the founders of the company as well as generate excitement in the reader; however, it should be credible and accurate. If being used to seek funding, investors will want to know all of the company's strengths and its weaknesses. Previous failures should be tackled head on – admit the failure, explain the reasons why and what will be done differently second time around.  As a general rule, investors will feel more comfortable investing in someone who has learned from previous business failures rather than a person who has never managed a company. </a:t>
            </a:r>
          </a:p>
        </p:txBody>
      </p:sp>
      <p:sp>
        <p:nvSpPr>
          <p:cNvPr id="6" name="Text Placeholder 5"/>
          <p:cNvSpPr>
            <a:spLocks noGrp="1"/>
          </p:cNvSpPr>
          <p:nvPr>
            <p:ph type="body" sz="quarter" idx="21"/>
          </p:nvPr>
        </p:nvSpPr>
        <p:spPr>
          <a:xfrm>
            <a:off x="2495265" y="475072"/>
            <a:ext cx="9058559" cy="857158"/>
          </a:xfrm>
        </p:spPr>
        <p:txBody>
          <a:bodyPr rtlCol="0">
            <a:noAutofit/>
          </a:bodyPr>
          <a:lstStyle/>
          <a:p>
            <a:pPr>
              <a:tabLst>
                <a:tab pos="1549400" algn="l"/>
              </a:tabLst>
            </a:pPr>
            <a:r>
              <a:rPr lang="en-IE" altLang="x-none" b="1" dirty="0"/>
              <a:t>#5 Myth:</a:t>
            </a:r>
            <a:r>
              <a:rPr lang="en-IE" altLang="x-none" dirty="0">
                <a:solidFill>
                  <a:srgbClr val="E95273"/>
                </a:solidFill>
              </a:rPr>
              <a:t>	 </a:t>
            </a:r>
            <a:r>
              <a:rPr lang="en-IE" altLang="x-none" dirty="0">
                <a:solidFill>
                  <a:srgbClr val="6D6E6C"/>
                </a:solidFill>
              </a:rPr>
              <a:t>Optimism should prevail over realism</a:t>
            </a:r>
            <a:endParaRPr lang="en-US" dirty="0">
              <a:solidFill>
                <a:srgbClr val="6D6E6C"/>
              </a:solidFill>
            </a:endParaRPr>
          </a:p>
        </p:txBody>
      </p:sp>
      <p:pic>
        <p:nvPicPr>
          <p:cNvPr id="4" name="Picture 3" descr="A picture containing window, light&#10;&#10;Description automatically generated">
            <a:extLst>
              <a:ext uri="{FF2B5EF4-FFF2-40B4-BE49-F238E27FC236}">
                <a16:creationId xmlns:a16="http://schemas.microsoft.com/office/drawing/2014/main" id="{E5DBA0CF-CEDA-4C35-92DC-7FDF02FCA58A}"/>
              </a:ext>
            </a:extLst>
          </p:cNvPr>
          <p:cNvPicPr>
            <a:picLocks noChangeAspect="1"/>
          </p:cNvPicPr>
          <p:nvPr/>
        </p:nvPicPr>
        <p:blipFill>
          <a:blip r:embed="rId2"/>
          <a:stretch>
            <a:fillRect/>
          </a:stretch>
        </p:blipFill>
        <p:spPr>
          <a:xfrm>
            <a:off x="552627" y="2231471"/>
            <a:ext cx="1942638" cy="3192011"/>
          </a:xfrm>
          <a:prstGeom prst="rect">
            <a:avLst/>
          </a:prstGeom>
        </p:spPr>
      </p:pic>
    </p:spTree>
    <p:extLst>
      <p:ext uri="{BB962C8B-B14F-4D97-AF65-F5344CB8AC3E}">
        <p14:creationId xmlns:p14="http://schemas.microsoft.com/office/powerpoint/2010/main" val="12498543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ext Placeholder 4"/>
          <p:cNvSpPr>
            <a:spLocks noGrp="1"/>
          </p:cNvSpPr>
          <p:nvPr>
            <p:ph type="body" sz="quarter" idx="20"/>
          </p:nvPr>
        </p:nvSpPr>
        <p:spPr>
          <a:xfrm>
            <a:off x="2495265" y="1754551"/>
            <a:ext cx="8944259" cy="3872188"/>
          </a:xfrm>
        </p:spPr>
        <p:txBody>
          <a:bodyPr/>
          <a:lstStyle/>
          <a:p>
            <a:pPr marL="0" indent="0">
              <a:spcBef>
                <a:spcPts val="0"/>
              </a:spcBef>
              <a:spcAft>
                <a:spcPts val="300"/>
              </a:spcAft>
              <a:buNone/>
              <a:defRPr/>
            </a:pPr>
            <a:r>
              <a:rPr lang="en-IE" sz="2800" b="1" dirty="0">
                <a:solidFill>
                  <a:srgbClr val="E63275"/>
                </a:solidFill>
              </a:rPr>
              <a:t>REALITY: </a:t>
            </a:r>
          </a:p>
          <a:p>
            <a:pPr>
              <a:spcBef>
                <a:spcPts val="0"/>
              </a:spcBef>
              <a:spcAft>
                <a:spcPts val="300"/>
              </a:spcAft>
              <a:defRPr/>
            </a:pPr>
            <a:endParaRPr lang="en-IE" dirty="0"/>
          </a:p>
          <a:p>
            <a:pPr marL="0" indent="0">
              <a:spcBef>
                <a:spcPct val="0"/>
              </a:spcBef>
              <a:spcAft>
                <a:spcPts val="300"/>
              </a:spcAft>
              <a:buClr>
                <a:schemeClr val="bg2"/>
              </a:buClr>
              <a:buNone/>
            </a:pPr>
            <a:r>
              <a:rPr lang="en-US" altLang="x-none" dirty="0"/>
              <a:t>A solid business plan can be the difference between just a business  idea and a successful business. It allows you to set goals and determine how to realistically measure them. In the process of creating one, you develop an understanding of your market and the competition that is based on facts, not just hopes. Companies at </a:t>
            </a:r>
            <a:r>
              <a:rPr lang="en-US" altLang="x-none" u="sng" dirty="0"/>
              <a:t>all</a:t>
            </a:r>
            <a:r>
              <a:rPr lang="en-US" altLang="x-none" dirty="0"/>
              <a:t> stages of development need to prepare and update Business Plans to plot their course and plan and track progress. This could include attracting new investment ,how you will launch a new product, a new market, take on board new employees, expand or sometimes contract a business</a:t>
            </a:r>
            <a:endParaRPr lang="en-IE" altLang="x-none" dirty="0"/>
          </a:p>
        </p:txBody>
      </p:sp>
      <p:sp>
        <p:nvSpPr>
          <p:cNvPr id="6" name="Text Placeholder 5"/>
          <p:cNvSpPr>
            <a:spLocks noGrp="1"/>
          </p:cNvSpPr>
          <p:nvPr>
            <p:ph type="body" sz="quarter" idx="21"/>
          </p:nvPr>
        </p:nvSpPr>
        <p:spPr>
          <a:xfrm>
            <a:off x="2495265" y="475072"/>
            <a:ext cx="9058559" cy="857158"/>
          </a:xfrm>
        </p:spPr>
        <p:txBody>
          <a:bodyPr rtlCol="0">
            <a:noAutofit/>
          </a:bodyPr>
          <a:lstStyle/>
          <a:p>
            <a:pPr>
              <a:tabLst>
                <a:tab pos="1549400" algn="l"/>
              </a:tabLst>
            </a:pPr>
            <a:r>
              <a:rPr lang="en-IE" altLang="x-none" b="1" dirty="0"/>
              <a:t>#6 Myth:</a:t>
            </a:r>
            <a:r>
              <a:rPr lang="en-IE" altLang="x-none" dirty="0"/>
              <a:t>	</a:t>
            </a:r>
            <a:r>
              <a:rPr lang="en-IE" altLang="x-none" dirty="0">
                <a:solidFill>
                  <a:srgbClr val="E95273"/>
                </a:solidFill>
              </a:rPr>
              <a:t> </a:t>
            </a:r>
            <a:r>
              <a:rPr lang="en-US" altLang="x-none" dirty="0">
                <a:solidFill>
                  <a:srgbClr val="6D6E6C"/>
                </a:solidFill>
              </a:rPr>
              <a:t>Business plans are only for start-up companies.</a:t>
            </a:r>
            <a:endParaRPr lang="en-US" dirty="0">
              <a:solidFill>
                <a:srgbClr val="6D6E6C"/>
              </a:solidFill>
            </a:endParaRPr>
          </a:p>
        </p:txBody>
      </p:sp>
      <p:pic>
        <p:nvPicPr>
          <p:cNvPr id="4" name="Picture 3" descr="A picture containing window, light&#10;&#10;Description automatically generated">
            <a:extLst>
              <a:ext uri="{FF2B5EF4-FFF2-40B4-BE49-F238E27FC236}">
                <a16:creationId xmlns:a16="http://schemas.microsoft.com/office/drawing/2014/main" id="{9D54E40F-6292-4D4A-9BCB-5533A425F8C3}"/>
              </a:ext>
            </a:extLst>
          </p:cNvPr>
          <p:cNvPicPr>
            <a:picLocks noChangeAspect="1"/>
          </p:cNvPicPr>
          <p:nvPr/>
        </p:nvPicPr>
        <p:blipFill>
          <a:blip r:embed="rId2"/>
          <a:stretch>
            <a:fillRect/>
          </a:stretch>
        </p:blipFill>
        <p:spPr>
          <a:xfrm>
            <a:off x="552627" y="2231471"/>
            <a:ext cx="1942638" cy="3192011"/>
          </a:xfrm>
          <a:prstGeom prst="rect">
            <a:avLst/>
          </a:prstGeom>
        </p:spPr>
      </p:pic>
    </p:spTree>
    <p:extLst>
      <p:ext uri="{BB962C8B-B14F-4D97-AF65-F5344CB8AC3E}">
        <p14:creationId xmlns:p14="http://schemas.microsoft.com/office/powerpoint/2010/main" val="41102290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4CC479E-78A6-45EF-97D3-DD252B35A677}"/>
              </a:ext>
            </a:extLst>
          </p:cNvPr>
          <p:cNvSpPr>
            <a:spLocks noGrp="1"/>
          </p:cNvSpPr>
          <p:nvPr>
            <p:ph type="body" sz="quarter" idx="20"/>
          </p:nvPr>
        </p:nvSpPr>
        <p:spPr>
          <a:xfrm>
            <a:off x="5738070" y="2157413"/>
            <a:ext cx="5963393" cy="3631644"/>
          </a:xfrm>
        </p:spPr>
        <p:txBody>
          <a:bodyPr/>
          <a:lstStyle/>
          <a:p>
            <a:r>
              <a:rPr lang="en-IE" altLang="x-none" dirty="0"/>
              <a:t>As the document that tells the company's story,</a:t>
            </a:r>
            <a:r>
              <a:rPr lang="en-IE" altLang="x-none" b="1" dirty="0"/>
              <a:t> the Business Plan also helps shape and modify your company's Business Model</a:t>
            </a:r>
            <a:r>
              <a:rPr lang="en-IE" altLang="x-none" dirty="0"/>
              <a:t>, the elements of which will be driven by the answers to the following questions:</a:t>
            </a:r>
            <a:endParaRPr lang="en-US" altLang="x-none" dirty="0"/>
          </a:p>
          <a:p>
            <a:endParaRPr lang="en-IE" dirty="0"/>
          </a:p>
        </p:txBody>
      </p:sp>
      <p:pic>
        <p:nvPicPr>
          <p:cNvPr id="8" name="Picture Placeholder 7" descr="A picture containing food, drawing&#10;&#10;Description automatically generated">
            <a:extLst>
              <a:ext uri="{FF2B5EF4-FFF2-40B4-BE49-F238E27FC236}">
                <a16:creationId xmlns:a16="http://schemas.microsoft.com/office/drawing/2014/main" id="{524AC661-E96F-46D9-A7F7-87865BE2EFE1}"/>
              </a:ext>
            </a:extLst>
          </p:cNvPr>
          <p:cNvPicPr>
            <a:picLocks noGrp="1" noChangeAspect="1"/>
          </p:cNvPicPr>
          <p:nvPr>
            <p:ph type="pic" sz="quarter" idx="21"/>
          </p:nvPr>
        </p:nvPicPr>
        <p:blipFill>
          <a:blip r:embed="rId2"/>
          <a:srcRect l="16873" r="16873"/>
          <a:stretch>
            <a:fillRect/>
          </a:stretch>
        </p:blipFill>
        <p:spPr/>
      </p:pic>
      <p:sp>
        <p:nvSpPr>
          <p:cNvPr id="6" name="Text Placeholder 5">
            <a:extLst>
              <a:ext uri="{FF2B5EF4-FFF2-40B4-BE49-F238E27FC236}">
                <a16:creationId xmlns:a16="http://schemas.microsoft.com/office/drawing/2014/main" id="{62726C81-741A-44AD-9529-54AA6CCAB9F5}"/>
              </a:ext>
            </a:extLst>
          </p:cNvPr>
          <p:cNvSpPr>
            <a:spLocks noGrp="1"/>
          </p:cNvSpPr>
          <p:nvPr>
            <p:ph type="body" sz="quarter" idx="22"/>
          </p:nvPr>
        </p:nvSpPr>
        <p:spPr/>
        <p:txBody>
          <a:bodyPr/>
          <a:lstStyle/>
          <a:p>
            <a:r>
              <a:rPr lang="en-IE" b="1" dirty="0"/>
              <a:t>Business Model</a:t>
            </a:r>
          </a:p>
        </p:txBody>
      </p:sp>
    </p:spTree>
    <p:extLst>
      <p:ext uri="{BB962C8B-B14F-4D97-AF65-F5344CB8AC3E}">
        <p14:creationId xmlns:p14="http://schemas.microsoft.com/office/powerpoint/2010/main" val="9959612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Placeholder 5"/>
          <p:cNvSpPr>
            <a:spLocks noGrp="1"/>
          </p:cNvSpPr>
          <p:nvPr>
            <p:ph type="body" sz="quarter" idx="14"/>
          </p:nvPr>
        </p:nvSpPr>
        <p:spPr>
          <a:xfrm>
            <a:off x="684774" y="2774426"/>
            <a:ext cx="11202426" cy="3975101"/>
          </a:xfrm>
        </p:spPr>
        <p:txBody>
          <a:bodyPr/>
          <a:lstStyle/>
          <a:p>
            <a:pPr>
              <a:lnSpc>
                <a:spcPts val="2200"/>
              </a:lnSpc>
              <a:spcBef>
                <a:spcPct val="0"/>
              </a:spcBef>
            </a:pPr>
            <a:r>
              <a:rPr lang="en-IE" altLang="x-none" b="1" dirty="0">
                <a:solidFill>
                  <a:srgbClr val="10B1A2"/>
                </a:solidFill>
              </a:rPr>
              <a:t>Who are we? </a:t>
            </a:r>
            <a:r>
              <a:rPr lang="en-IE" altLang="x-none" dirty="0"/>
              <a:t>( the Founder and the Team – if you are a sole entrepreneur, this team description should  outline the skills and competencies of your external advisory team  i.e. accountant, mentor, marketing, quality assurance and IT subcontractors etc )</a:t>
            </a:r>
          </a:p>
          <a:p>
            <a:pPr>
              <a:lnSpc>
                <a:spcPts val="1500"/>
              </a:lnSpc>
              <a:spcBef>
                <a:spcPct val="0"/>
              </a:spcBef>
            </a:pPr>
            <a:endParaRPr lang="en-IE" altLang="x-none" dirty="0"/>
          </a:p>
          <a:p>
            <a:pPr>
              <a:lnSpc>
                <a:spcPts val="2200"/>
              </a:lnSpc>
              <a:spcBef>
                <a:spcPct val="0"/>
              </a:spcBef>
            </a:pPr>
            <a:r>
              <a:rPr lang="en-IE" altLang="x-none" b="1" dirty="0">
                <a:solidFill>
                  <a:srgbClr val="10B1A2"/>
                </a:solidFill>
              </a:rPr>
              <a:t>Past business experience </a:t>
            </a:r>
            <a:r>
              <a:rPr lang="en-IE" altLang="x-none" dirty="0"/>
              <a:t>(What other work or business experiences, both positive and negative have led to this point and this business idea?)</a:t>
            </a:r>
          </a:p>
          <a:p>
            <a:pPr>
              <a:lnSpc>
                <a:spcPts val="1500"/>
              </a:lnSpc>
              <a:spcBef>
                <a:spcPct val="0"/>
              </a:spcBef>
            </a:pPr>
            <a:endParaRPr lang="en-IE" altLang="x-none" dirty="0"/>
          </a:p>
          <a:p>
            <a:pPr>
              <a:lnSpc>
                <a:spcPts val="2200"/>
              </a:lnSpc>
              <a:spcBef>
                <a:spcPct val="0"/>
              </a:spcBef>
            </a:pPr>
            <a:r>
              <a:rPr lang="en-IE" altLang="x-none" b="1" dirty="0">
                <a:solidFill>
                  <a:srgbClr val="10B1A2"/>
                </a:solidFill>
              </a:rPr>
              <a:t>What are you trying to do? </a:t>
            </a:r>
            <a:r>
              <a:rPr lang="en-IE" altLang="x-none" dirty="0"/>
              <a:t>(Mission)  </a:t>
            </a:r>
          </a:p>
          <a:p>
            <a:pPr>
              <a:lnSpc>
                <a:spcPts val="1500"/>
              </a:lnSpc>
              <a:spcBef>
                <a:spcPct val="0"/>
              </a:spcBef>
            </a:pPr>
            <a:endParaRPr lang="en-IE" altLang="x-none" dirty="0"/>
          </a:p>
          <a:p>
            <a:pPr>
              <a:lnSpc>
                <a:spcPts val="2200"/>
              </a:lnSpc>
              <a:spcBef>
                <a:spcPct val="0"/>
              </a:spcBef>
            </a:pPr>
            <a:r>
              <a:rPr lang="en-IE" altLang="x-none" b="1" dirty="0">
                <a:solidFill>
                  <a:srgbClr val="10B1A2"/>
                </a:solidFill>
              </a:rPr>
              <a:t>What problem do you solve? </a:t>
            </a:r>
            <a:r>
              <a:rPr lang="en-IE" altLang="x-none" dirty="0"/>
              <a:t>(Faster/Better/Easier/Cheaper)  Why can we do it more profitably?</a:t>
            </a:r>
          </a:p>
          <a:p>
            <a:pPr>
              <a:lnSpc>
                <a:spcPts val="1500"/>
              </a:lnSpc>
              <a:spcBef>
                <a:spcPct val="0"/>
              </a:spcBef>
            </a:pPr>
            <a:endParaRPr lang="en-IE" altLang="x-none" dirty="0"/>
          </a:p>
          <a:p>
            <a:pPr>
              <a:lnSpc>
                <a:spcPts val="2200"/>
              </a:lnSpc>
              <a:spcBef>
                <a:spcPct val="0"/>
              </a:spcBef>
            </a:pPr>
            <a:r>
              <a:rPr lang="en-IE" altLang="x-none" b="1" dirty="0">
                <a:solidFill>
                  <a:srgbClr val="10B1A2"/>
                </a:solidFill>
              </a:rPr>
              <a:t>How are you going to get it done? </a:t>
            </a:r>
            <a:r>
              <a:rPr lang="en-IE" altLang="x-none" dirty="0"/>
              <a:t>(Operations)</a:t>
            </a:r>
          </a:p>
          <a:p>
            <a:pPr>
              <a:lnSpc>
                <a:spcPts val="2200"/>
              </a:lnSpc>
            </a:pPr>
            <a:endParaRPr lang="en-US" altLang="x-none" dirty="0"/>
          </a:p>
        </p:txBody>
      </p:sp>
      <p:sp>
        <p:nvSpPr>
          <p:cNvPr id="71683" name="TextBox 6"/>
          <p:cNvSpPr txBox="1">
            <a:spLocks noChangeArrowheads="1"/>
          </p:cNvSpPr>
          <p:nvPr/>
        </p:nvSpPr>
        <p:spPr bwMode="auto">
          <a:xfrm>
            <a:off x="2982913" y="6265587"/>
            <a:ext cx="8437562" cy="400050"/>
          </a:xfrm>
          <a:prstGeom prst="rect">
            <a:avLst/>
          </a:prstGeom>
          <a:solidFill>
            <a:srgbClr val="F2694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IE" altLang="x-none" sz="2000" dirty="0">
                <a:solidFill>
                  <a:schemeClr val="bg1"/>
                </a:solidFill>
              </a:rPr>
              <a:t>   MODULE 5 WILL TAKE YOU THROUGH CHOOSING YOUR BUSINESS MODEL</a:t>
            </a:r>
          </a:p>
        </p:txBody>
      </p:sp>
      <p:sp>
        <p:nvSpPr>
          <p:cNvPr id="5" name="Text Placeholder 5">
            <a:extLst>
              <a:ext uri="{FF2B5EF4-FFF2-40B4-BE49-F238E27FC236}">
                <a16:creationId xmlns:a16="http://schemas.microsoft.com/office/drawing/2014/main" id="{1022DE20-FD78-4126-A4E5-F817342310BA}"/>
              </a:ext>
            </a:extLst>
          </p:cNvPr>
          <p:cNvSpPr txBox="1">
            <a:spLocks/>
          </p:cNvSpPr>
          <p:nvPr/>
        </p:nvSpPr>
        <p:spPr>
          <a:xfrm>
            <a:off x="3646813" y="985997"/>
            <a:ext cx="5579898" cy="857158"/>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b="1" dirty="0">
                <a:solidFill>
                  <a:srgbClr val="10B1A2"/>
                </a:solidFill>
              </a:rPr>
              <a:t>Business Model</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552835" y="697442"/>
            <a:ext cx="6491432" cy="2654302"/>
          </a:xfrm>
        </p:spPr>
        <p:txBody>
          <a:bodyPr rtlCol="0"/>
          <a:lstStyle/>
          <a:p>
            <a:pPr>
              <a:defRPr/>
            </a:pPr>
            <a:r>
              <a:rPr lang="en-US" b="1" dirty="0">
                <a:latin typeface="+mn-lt"/>
              </a:rPr>
              <a:t>SECTION 3:</a:t>
            </a:r>
          </a:p>
          <a:p>
            <a:pPr>
              <a:defRPr/>
            </a:pPr>
            <a:endParaRPr lang="en-US" dirty="0">
              <a:latin typeface="+mn-lt"/>
            </a:endParaRPr>
          </a:p>
          <a:p>
            <a:pPr>
              <a:defRPr/>
            </a:pPr>
            <a:r>
              <a:rPr lang="en-IE" altLang="ja-JP" b="1" dirty="0">
                <a:latin typeface="+mn-lt"/>
                <a:ea typeface="MS PGothic" charset="-128"/>
              </a:rPr>
              <a:t>Reducing the Risk of Start Up Failure</a:t>
            </a:r>
            <a:endParaRPr lang="en-US" b="1" dirty="0">
              <a:latin typeface="+mn-lt"/>
            </a:endParaRPr>
          </a:p>
        </p:txBody>
      </p:sp>
      <p:sp>
        <p:nvSpPr>
          <p:cNvPr id="3" name="Text Placeholder 14"/>
          <p:cNvSpPr txBox="1">
            <a:spLocks/>
          </p:cNvSpPr>
          <p:nvPr/>
        </p:nvSpPr>
        <p:spPr>
          <a:xfrm>
            <a:off x="509588" y="4165600"/>
            <a:ext cx="6129337" cy="34163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kern="120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a:buNone/>
              <a:defRPr sz="1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lang="en-US" sz="2800" i="1" dirty="0">
                <a:solidFill>
                  <a:schemeClr val="bg1">
                    <a:lumMod val="95000"/>
                  </a:schemeClr>
                </a:solidFill>
                <a:latin typeface="+mn-lt"/>
              </a:rPr>
              <a:t>In this section you will learn how to deal with fear of failure from starting with nothing, making decisions based on money, how fear can be a motivator, and how your courage could be closer than you think.</a:t>
            </a:r>
          </a:p>
          <a:p>
            <a:pPr>
              <a:defRPr/>
            </a:pPr>
            <a:endParaRPr lang="en-US" sz="2400" i="1" dirty="0">
              <a:solidFill>
                <a:schemeClr val="bg1">
                  <a:lumMod val="95000"/>
                </a:schemeClr>
              </a:solidFill>
              <a:latin typeface="+mn-lt"/>
            </a:endParaRPr>
          </a:p>
        </p:txBody>
      </p:sp>
      <p:pic>
        <p:nvPicPr>
          <p:cNvPr id="7" name="Graphic 6">
            <a:extLst>
              <a:ext uri="{FF2B5EF4-FFF2-40B4-BE49-F238E27FC236}">
                <a16:creationId xmlns:a16="http://schemas.microsoft.com/office/drawing/2014/main" id="{613F6A80-ABA9-4D50-9666-8C988F6C0DF8}"/>
              </a:ext>
            </a:extLst>
          </p:cNvPr>
          <p:cNvPicPr>
            <a:picLocks noChangeAspect="1"/>
          </p:cNvPicPr>
          <p:nvPr/>
        </p:nvPicPr>
        <p:blipFill>
          <a:blip r:embed="rId2">
            <a:extLst>
              <a:ext uri="{96DAC541-7B7A-43D3-8B79-37D633B846F1}">
                <asvg:svgBlip xmlns:asvg="http://schemas.microsoft.com/office/drawing/2016/SVG/main" r:embed="rId3"/>
              </a:ext>
              <a:ext uri="{837473B0-CC2E-450A-ABE3-18F120FF3D39}">
                <a1611:picAttrSrcUrl xmlns:a1611="http://schemas.microsoft.com/office/drawing/2016/11/main" r:id="rId4"/>
              </a:ext>
            </a:extLst>
          </a:blip>
          <a:stretch>
            <a:fillRect/>
          </a:stretch>
        </p:blipFill>
        <p:spPr>
          <a:xfrm>
            <a:off x="8685745" y="2910309"/>
            <a:ext cx="3506255" cy="350625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ext Placeholder 2"/>
          <p:cNvSpPr>
            <a:spLocks noGrp="1"/>
          </p:cNvSpPr>
          <p:nvPr>
            <p:ph type="body" sz="quarter" idx="13"/>
          </p:nvPr>
        </p:nvSpPr>
        <p:spPr>
          <a:solidFill>
            <a:schemeClr val="bg1"/>
          </a:solidFill>
        </p:spPr>
        <p:txBody>
          <a:bodyPr/>
          <a:lstStyle/>
          <a:p>
            <a:pPr marL="127000"/>
            <a:r>
              <a:rPr lang="en-US" altLang="ja-JP" b="1" dirty="0">
                <a:solidFill>
                  <a:srgbClr val="E95273"/>
                </a:solidFill>
                <a:ea typeface="MS PGothic" charset="-128"/>
                <a:cs typeface="MS PGothic" charset="-128"/>
              </a:rPr>
              <a:t>Reducing the Risk of Start Up Failure</a:t>
            </a:r>
            <a:endParaRPr lang="en-US" altLang="x-none" b="1" dirty="0">
              <a:solidFill>
                <a:srgbClr val="E95273"/>
              </a:solidFill>
            </a:endParaRPr>
          </a:p>
        </p:txBody>
      </p:sp>
      <p:sp>
        <p:nvSpPr>
          <p:cNvPr id="4" name="Text Placeholder 3"/>
          <p:cNvSpPr>
            <a:spLocks noGrp="1"/>
          </p:cNvSpPr>
          <p:nvPr>
            <p:ph type="body" sz="quarter" idx="14"/>
          </p:nvPr>
        </p:nvSpPr>
        <p:spPr>
          <a:xfrm>
            <a:off x="257175" y="2129871"/>
            <a:ext cx="11810999" cy="3975101"/>
          </a:xfrm>
          <a:solidFill>
            <a:schemeClr val="bg1"/>
          </a:solidFill>
        </p:spPr>
        <p:txBody>
          <a:bodyPr rtlCol="0"/>
          <a:lstStyle/>
          <a:p>
            <a:pPr algn="just" fontAlgn="auto">
              <a:spcBef>
                <a:spcPts val="300"/>
              </a:spcBef>
              <a:spcAft>
                <a:spcPts val="0"/>
              </a:spcAft>
              <a:buFont typeface="Arial"/>
              <a:buNone/>
              <a:defRPr/>
            </a:pPr>
            <a:r>
              <a:rPr lang="en-IE" dirty="0"/>
              <a:t>The fear of failing can be immobilizing – it can cause us to do nothing, and therefore resist moving forward. </a:t>
            </a:r>
          </a:p>
          <a:p>
            <a:pPr fontAlgn="auto">
              <a:lnSpc>
                <a:spcPct val="40000"/>
              </a:lnSpc>
              <a:spcBef>
                <a:spcPts val="0"/>
              </a:spcBef>
              <a:spcAft>
                <a:spcPts val="0"/>
              </a:spcAft>
              <a:buFont typeface="Arial"/>
              <a:buNone/>
              <a:defRPr/>
            </a:pPr>
            <a:endParaRPr lang="en-IE" dirty="0"/>
          </a:p>
          <a:p>
            <a:pPr fontAlgn="auto">
              <a:spcBef>
                <a:spcPts val="300"/>
              </a:spcBef>
              <a:spcAft>
                <a:spcPts val="0"/>
              </a:spcAft>
              <a:buFont typeface="Arial"/>
              <a:buNone/>
              <a:defRPr/>
            </a:pPr>
            <a:r>
              <a:rPr lang="en-IE" b="1" dirty="0">
                <a:solidFill>
                  <a:srgbClr val="F26942"/>
                </a:solidFill>
              </a:rPr>
              <a:t>What does a fear of failure look like?   </a:t>
            </a:r>
            <a:r>
              <a:rPr lang="en-IE" dirty="0"/>
              <a:t>According to </a:t>
            </a:r>
            <a:r>
              <a:rPr lang="en-IE" dirty="0" err="1"/>
              <a:t>Mindtools.com</a:t>
            </a:r>
            <a:r>
              <a:rPr lang="en-IE" dirty="0"/>
              <a:t>…</a:t>
            </a:r>
          </a:p>
          <a:p>
            <a:pPr marL="266700" indent="-266700" fontAlgn="auto">
              <a:spcBef>
                <a:spcPts val="300"/>
              </a:spcBef>
              <a:spcAft>
                <a:spcPts val="0"/>
              </a:spcAft>
              <a:buClr>
                <a:srgbClr val="E95273"/>
              </a:buClr>
              <a:buFont typeface="Arial" charset="0"/>
              <a:buChar char="•"/>
              <a:defRPr/>
            </a:pPr>
            <a:r>
              <a:rPr lang="en-IE" dirty="0"/>
              <a:t>A reluctance to try new things or get involved in challenging projects.</a:t>
            </a:r>
          </a:p>
          <a:p>
            <a:pPr marL="266700" indent="-266700" fontAlgn="auto">
              <a:spcBef>
                <a:spcPts val="300"/>
              </a:spcBef>
              <a:spcAft>
                <a:spcPts val="0"/>
              </a:spcAft>
              <a:buClr>
                <a:srgbClr val="E95273"/>
              </a:buClr>
              <a:buFont typeface="Arial" charset="0"/>
              <a:buChar char="•"/>
              <a:defRPr/>
            </a:pPr>
            <a:r>
              <a:rPr lang="en-IE" dirty="0"/>
              <a:t>Self-sabotage  – for example, procrastination, excessive anxiety , or a failure to follow through with goals.</a:t>
            </a:r>
          </a:p>
          <a:p>
            <a:pPr marL="266700" indent="-266700" fontAlgn="auto">
              <a:spcBef>
                <a:spcPts val="300"/>
              </a:spcBef>
              <a:spcAft>
                <a:spcPts val="0"/>
              </a:spcAft>
              <a:buClr>
                <a:srgbClr val="E95273"/>
              </a:buClr>
              <a:buFont typeface="Arial" charset="0"/>
              <a:buChar char="•"/>
              <a:defRPr/>
            </a:pPr>
            <a:r>
              <a:rPr lang="en-IE" dirty="0"/>
              <a:t>Low self-esteem or self-confidence  – commonly using negative statements such as "I'll never …….“</a:t>
            </a:r>
          </a:p>
          <a:p>
            <a:pPr marL="266700" indent="-266700" fontAlgn="auto">
              <a:spcBef>
                <a:spcPts val="300"/>
              </a:spcBef>
              <a:spcAft>
                <a:spcPts val="0"/>
              </a:spcAft>
              <a:buClr>
                <a:srgbClr val="E95273"/>
              </a:buClr>
              <a:buFont typeface="Arial" charset="0"/>
              <a:buChar char="•"/>
              <a:defRPr/>
            </a:pPr>
            <a:r>
              <a:rPr lang="en-IE" dirty="0"/>
              <a:t>Perfectionism  – A willingness to try only those things that you know you'll finish perfectly and successfully.</a:t>
            </a:r>
          </a:p>
          <a:p>
            <a:pPr marL="266700" indent="-266700" fontAlgn="auto">
              <a:spcBef>
                <a:spcPts val="300"/>
              </a:spcBef>
              <a:spcAft>
                <a:spcPts val="0"/>
              </a:spcAft>
              <a:buClr>
                <a:srgbClr val="E95273"/>
              </a:buClr>
              <a:buFont typeface="Arial" charset="0"/>
              <a:buChar char="•"/>
              <a:defRPr/>
            </a:pPr>
            <a:r>
              <a:rPr lang="en-IE" dirty="0"/>
              <a:t>Failure can also teach us things about ourselves that we would never have learned otherwise. For instance, failure can help you discover how strong a person you are</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ADC2AE3-FCB6-41CF-8CE6-E5BEC88D1DB8}"/>
              </a:ext>
            </a:extLst>
          </p:cNvPr>
          <p:cNvSpPr>
            <a:spLocks noGrp="1"/>
          </p:cNvSpPr>
          <p:nvPr>
            <p:ph type="body" sz="quarter" idx="13"/>
          </p:nvPr>
        </p:nvSpPr>
        <p:spPr>
          <a:xfrm>
            <a:off x="4161984" y="457201"/>
            <a:ext cx="7407087" cy="1247926"/>
          </a:xfrm>
        </p:spPr>
        <p:txBody>
          <a:bodyPr>
            <a:normAutofit/>
          </a:bodyPr>
          <a:lstStyle/>
          <a:p>
            <a:r>
              <a:rPr lang="en-IE" altLang="x-none" b="1" dirty="0"/>
              <a:t>Typical Causes of Failure:</a:t>
            </a:r>
          </a:p>
          <a:p>
            <a:r>
              <a:rPr lang="en-IE" altLang="x-none" sz="2800" b="1" dirty="0">
                <a:solidFill>
                  <a:srgbClr val="10B1A2"/>
                </a:solidFill>
              </a:rPr>
              <a:t>Seth Godin’s list of failure causes!</a:t>
            </a:r>
            <a:endParaRPr lang="en-US" altLang="x-none" sz="2800" b="1" dirty="0">
              <a:solidFill>
                <a:srgbClr val="10B1A2"/>
              </a:solidFill>
            </a:endParaRPr>
          </a:p>
          <a:p>
            <a:endParaRPr lang="en-US" altLang="x-none" dirty="0"/>
          </a:p>
          <a:p>
            <a:endParaRPr lang="en-IE" dirty="0"/>
          </a:p>
        </p:txBody>
      </p:sp>
      <p:sp>
        <p:nvSpPr>
          <p:cNvPr id="5" name="Text Placeholder 4">
            <a:extLst>
              <a:ext uri="{FF2B5EF4-FFF2-40B4-BE49-F238E27FC236}">
                <a16:creationId xmlns:a16="http://schemas.microsoft.com/office/drawing/2014/main" id="{4B221210-4C40-4C10-A65E-6D4A7E478995}"/>
              </a:ext>
            </a:extLst>
          </p:cNvPr>
          <p:cNvSpPr>
            <a:spLocks noGrp="1"/>
          </p:cNvSpPr>
          <p:nvPr>
            <p:ph type="body" sz="quarter" idx="15"/>
          </p:nvPr>
        </p:nvSpPr>
        <p:spPr/>
        <p:txBody>
          <a:bodyPr/>
          <a:lstStyle/>
          <a:p>
            <a:pPr marL="342900" indent="-342900" fontAlgn="auto">
              <a:spcAft>
                <a:spcPts val="0"/>
              </a:spcAft>
              <a:buClr>
                <a:srgbClr val="E95273"/>
              </a:buClr>
              <a:buFont typeface="Arial" charset="0"/>
              <a:buChar char="•"/>
              <a:defRPr/>
            </a:pPr>
            <a:r>
              <a:rPr lang="en-IE" dirty="0"/>
              <a:t>Design failure</a:t>
            </a:r>
          </a:p>
          <a:p>
            <a:pPr marL="342900" indent="-342900" fontAlgn="auto">
              <a:spcAft>
                <a:spcPts val="0"/>
              </a:spcAft>
              <a:buClr>
                <a:srgbClr val="E95273"/>
              </a:buClr>
              <a:buFont typeface="Arial" charset="0"/>
              <a:buChar char="•"/>
              <a:defRPr/>
            </a:pPr>
            <a:r>
              <a:rPr lang="en-IE" dirty="0"/>
              <a:t>Failure of opportunity</a:t>
            </a:r>
          </a:p>
          <a:p>
            <a:pPr marL="342900" indent="-342900" fontAlgn="auto">
              <a:spcAft>
                <a:spcPts val="0"/>
              </a:spcAft>
              <a:buClr>
                <a:srgbClr val="E95273"/>
              </a:buClr>
              <a:buFont typeface="Arial" charset="0"/>
              <a:buChar char="•"/>
              <a:defRPr/>
            </a:pPr>
            <a:r>
              <a:rPr lang="en-IE" dirty="0"/>
              <a:t>Failure of trust</a:t>
            </a:r>
          </a:p>
          <a:p>
            <a:pPr marL="342900" indent="-342900" fontAlgn="auto">
              <a:spcAft>
                <a:spcPts val="0"/>
              </a:spcAft>
              <a:buClr>
                <a:srgbClr val="E95273"/>
              </a:buClr>
              <a:buFont typeface="Arial" charset="0"/>
              <a:buChar char="•"/>
              <a:defRPr/>
            </a:pPr>
            <a:r>
              <a:rPr lang="en-IE" dirty="0"/>
              <a:t>Failure of will</a:t>
            </a:r>
          </a:p>
          <a:p>
            <a:endParaRPr lang="en-IE" dirty="0"/>
          </a:p>
        </p:txBody>
      </p:sp>
      <p:sp>
        <p:nvSpPr>
          <p:cNvPr id="6" name="Text Placeholder 5">
            <a:extLst>
              <a:ext uri="{FF2B5EF4-FFF2-40B4-BE49-F238E27FC236}">
                <a16:creationId xmlns:a16="http://schemas.microsoft.com/office/drawing/2014/main" id="{BB7BE706-7701-4B1F-A706-60BBCAB4C86D}"/>
              </a:ext>
            </a:extLst>
          </p:cNvPr>
          <p:cNvSpPr>
            <a:spLocks noGrp="1"/>
          </p:cNvSpPr>
          <p:nvPr>
            <p:ph type="body" sz="quarter" idx="16"/>
          </p:nvPr>
        </p:nvSpPr>
        <p:spPr/>
        <p:txBody>
          <a:bodyPr/>
          <a:lstStyle/>
          <a:p>
            <a:pPr marL="342900" indent="-342900" fontAlgn="auto">
              <a:spcAft>
                <a:spcPts val="0"/>
              </a:spcAft>
              <a:buClr>
                <a:srgbClr val="E95273"/>
              </a:buClr>
              <a:buFont typeface="Arial" charset="0"/>
              <a:buChar char="•"/>
              <a:defRPr/>
            </a:pPr>
            <a:r>
              <a:rPr lang="en-IE" dirty="0"/>
              <a:t>Failure of priorities</a:t>
            </a:r>
          </a:p>
          <a:p>
            <a:pPr marL="342900" indent="-342900" fontAlgn="auto">
              <a:spcAft>
                <a:spcPts val="0"/>
              </a:spcAft>
              <a:buClr>
                <a:srgbClr val="E95273"/>
              </a:buClr>
              <a:buFont typeface="Arial" charset="0"/>
              <a:buChar char="•"/>
              <a:defRPr/>
            </a:pPr>
            <a:r>
              <a:rPr lang="en-IE" dirty="0"/>
              <a:t>Failure to quit</a:t>
            </a:r>
          </a:p>
          <a:p>
            <a:pPr marL="342900" indent="-342900" fontAlgn="auto">
              <a:spcAft>
                <a:spcPts val="0"/>
              </a:spcAft>
              <a:buClr>
                <a:srgbClr val="E95273"/>
              </a:buClr>
              <a:buFont typeface="Arial" charset="0"/>
              <a:buChar char="•"/>
              <a:defRPr/>
            </a:pPr>
            <a:r>
              <a:rPr lang="en-IE" dirty="0"/>
              <a:t>Failure of respect</a:t>
            </a:r>
          </a:p>
          <a:p>
            <a:pPr marL="342900" indent="-342900" fontAlgn="auto">
              <a:spcAft>
                <a:spcPts val="0"/>
              </a:spcAft>
              <a:buClr>
                <a:srgbClr val="E95273"/>
              </a:buClr>
              <a:buFont typeface="Arial" charset="0"/>
              <a:buChar char="•"/>
              <a:defRPr/>
            </a:pPr>
            <a:r>
              <a:rPr lang="en-IE" dirty="0"/>
              <a:t>Failure to see</a:t>
            </a:r>
          </a:p>
          <a:p>
            <a:endParaRPr lang="en-IE" dirty="0"/>
          </a:p>
        </p:txBody>
      </p:sp>
      <p:sp>
        <p:nvSpPr>
          <p:cNvPr id="7" name="Text Placeholder 4">
            <a:extLst>
              <a:ext uri="{FF2B5EF4-FFF2-40B4-BE49-F238E27FC236}">
                <a16:creationId xmlns:a16="http://schemas.microsoft.com/office/drawing/2014/main" id="{5851227B-8AB4-41F2-8D33-2F2AC9616F84}"/>
              </a:ext>
            </a:extLst>
          </p:cNvPr>
          <p:cNvSpPr txBox="1">
            <a:spLocks/>
          </p:cNvSpPr>
          <p:nvPr/>
        </p:nvSpPr>
        <p:spPr bwMode="auto">
          <a:xfrm>
            <a:off x="209725" y="4070350"/>
            <a:ext cx="11442583"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rgbClr val="7F7F7F"/>
                </a:solidFill>
                <a:latin typeface="Calibri" charset="0"/>
              </a:defRPr>
            </a:lvl1pPr>
            <a:lvl2pPr>
              <a:lnSpc>
                <a:spcPct val="90000"/>
              </a:lnSpc>
              <a:spcBef>
                <a:spcPts val="500"/>
              </a:spcBef>
              <a:buFont typeface="Arial" charset="0"/>
              <a:buChar char="•"/>
              <a:defRPr sz="2400">
                <a:solidFill>
                  <a:srgbClr val="7F7F7F"/>
                </a:solidFill>
                <a:latin typeface="Calibri" charset="0"/>
              </a:defRPr>
            </a:lvl2pPr>
            <a:lvl3pPr>
              <a:lnSpc>
                <a:spcPct val="90000"/>
              </a:lnSpc>
              <a:spcBef>
                <a:spcPts val="500"/>
              </a:spcBef>
              <a:buFont typeface="Arial" charset="0"/>
              <a:buChar char="•"/>
              <a:defRPr sz="2000">
                <a:solidFill>
                  <a:srgbClr val="7F7F7F"/>
                </a:solidFill>
                <a:latin typeface="Calibri" charset="0"/>
              </a:defRPr>
            </a:lvl3pPr>
            <a:lvl4pPr>
              <a:lnSpc>
                <a:spcPct val="90000"/>
              </a:lnSpc>
              <a:spcBef>
                <a:spcPts val="500"/>
              </a:spcBef>
              <a:buFont typeface="Arial" charset="0"/>
              <a:buChar char="•"/>
              <a:defRPr>
                <a:solidFill>
                  <a:srgbClr val="7F7F7F"/>
                </a:solidFill>
                <a:latin typeface="Calibri" charset="0"/>
              </a:defRPr>
            </a:lvl4pPr>
            <a:lvl5pPr>
              <a:lnSpc>
                <a:spcPct val="90000"/>
              </a:lnSpc>
              <a:spcBef>
                <a:spcPts val="500"/>
              </a:spcBef>
              <a:buFont typeface="Arial" charset="0"/>
              <a:buChar char="•"/>
              <a:defRPr>
                <a:solidFill>
                  <a:srgbClr val="7F7F7F"/>
                </a:solidFill>
                <a:latin typeface="Calibri" charset="0"/>
              </a:defRPr>
            </a:lvl5pPr>
            <a:lvl6pPr fontAlgn="base">
              <a:lnSpc>
                <a:spcPct val="90000"/>
              </a:lnSpc>
              <a:spcBef>
                <a:spcPts val="500"/>
              </a:spcBef>
              <a:spcAft>
                <a:spcPct val="0"/>
              </a:spcAft>
              <a:buFont typeface="Arial" charset="0"/>
              <a:buChar char="•"/>
              <a:defRPr>
                <a:solidFill>
                  <a:srgbClr val="7F7F7F"/>
                </a:solidFill>
                <a:latin typeface="Calibri" charset="0"/>
              </a:defRPr>
            </a:lvl6pPr>
            <a:lvl7pPr fontAlgn="base">
              <a:lnSpc>
                <a:spcPct val="90000"/>
              </a:lnSpc>
              <a:spcBef>
                <a:spcPts val="500"/>
              </a:spcBef>
              <a:spcAft>
                <a:spcPct val="0"/>
              </a:spcAft>
              <a:buFont typeface="Arial" charset="0"/>
              <a:buChar char="•"/>
              <a:defRPr>
                <a:solidFill>
                  <a:srgbClr val="7F7F7F"/>
                </a:solidFill>
                <a:latin typeface="Calibri" charset="0"/>
              </a:defRPr>
            </a:lvl7pPr>
            <a:lvl8pPr fontAlgn="base">
              <a:lnSpc>
                <a:spcPct val="90000"/>
              </a:lnSpc>
              <a:spcBef>
                <a:spcPts val="500"/>
              </a:spcBef>
              <a:spcAft>
                <a:spcPct val="0"/>
              </a:spcAft>
              <a:buFont typeface="Arial" charset="0"/>
              <a:buChar char="•"/>
              <a:defRPr>
                <a:solidFill>
                  <a:srgbClr val="7F7F7F"/>
                </a:solidFill>
                <a:latin typeface="Calibri" charset="0"/>
              </a:defRPr>
            </a:lvl8pPr>
            <a:lvl9pPr fontAlgn="base">
              <a:lnSpc>
                <a:spcPct val="90000"/>
              </a:lnSpc>
              <a:spcBef>
                <a:spcPts val="500"/>
              </a:spcBef>
              <a:spcAft>
                <a:spcPct val="0"/>
              </a:spcAft>
              <a:buFont typeface="Arial" charset="0"/>
              <a:buChar char="•"/>
              <a:defRPr>
                <a:solidFill>
                  <a:srgbClr val="7F7F7F"/>
                </a:solidFill>
                <a:latin typeface="Calibri" charset="0"/>
              </a:defRPr>
            </a:lvl9pPr>
          </a:lstStyle>
          <a:p>
            <a:pPr eaLnBrk="1" hangingPunct="1">
              <a:buFont typeface="Arial" charset="0"/>
              <a:buNone/>
            </a:pPr>
            <a:r>
              <a:rPr lang="en-IE" altLang="x-none" sz="2400" b="1" dirty="0">
                <a:solidFill>
                  <a:srgbClr val="E63275"/>
                </a:solidFill>
              </a:rPr>
              <a:t>READ more from Seth Godin…..</a:t>
            </a:r>
          </a:p>
          <a:p>
            <a:pPr eaLnBrk="1" hangingPunct="1">
              <a:buFont typeface="Arial" charset="0"/>
              <a:buNone/>
            </a:pPr>
            <a:r>
              <a:rPr lang="en-IE" altLang="x-none" sz="1800" b="1" dirty="0"/>
              <a:t>How to Fail </a:t>
            </a:r>
            <a:r>
              <a:rPr lang="en-IE" altLang="x-none" sz="1800" dirty="0">
                <a:hlinkClick r:id="rId2"/>
              </a:rPr>
              <a:t>https://seths.blog/2011/04/how-to-fai/</a:t>
            </a:r>
            <a:endParaRPr lang="en-IE" altLang="x-none" sz="1800" dirty="0"/>
          </a:p>
          <a:p>
            <a:pPr eaLnBrk="1" hangingPunct="1">
              <a:buFont typeface="Arial" charset="0"/>
              <a:buNone/>
            </a:pPr>
            <a:r>
              <a:rPr lang="en-IE" altLang="x-none" sz="1800" b="1" dirty="0"/>
              <a:t>Why Tons of Failure Is the Key to Success  </a:t>
            </a:r>
            <a:r>
              <a:rPr lang="en-IE" altLang="x-none" sz="1800" dirty="0"/>
              <a:t>- </a:t>
            </a:r>
            <a:r>
              <a:rPr lang="en-IE" altLang="x-none" sz="1800" dirty="0">
                <a:hlinkClick r:id="rId3"/>
              </a:rPr>
              <a:t>https://www.inc.com/sonia-thompson/why-tons-of-failure-is-the-key-to-success-according-to-seth-godin.html</a:t>
            </a:r>
            <a:endParaRPr lang="en-IE" altLang="x-none" sz="1800" dirty="0"/>
          </a:p>
          <a:p>
            <a:pPr eaLnBrk="1" hangingPunct="1">
              <a:buFont typeface="Arial" charset="0"/>
              <a:buNone/>
            </a:pPr>
            <a:r>
              <a:rPr lang="en-IE" altLang="x-none" sz="1800" b="1" dirty="0"/>
              <a:t>WATCH - How to Overcome the Fear of Failure  </a:t>
            </a:r>
            <a:r>
              <a:rPr lang="en-IE" altLang="x-none" sz="1800" dirty="0">
                <a:hlinkClick r:id="rId4"/>
              </a:rPr>
              <a:t>https://www.youtube.com/watch?v=MAoX53n_ls0</a:t>
            </a:r>
            <a:r>
              <a:rPr lang="en-IE" altLang="x-none" sz="1800" dirty="0"/>
              <a:t> </a:t>
            </a:r>
          </a:p>
        </p:txBody>
      </p:sp>
    </p:spTree>
    <p:extLst>
      <p:ext uri="{BB962C8B-B14F-4D97-AF65-F5344CB8AC3E}">
        <p14:creationId xmlns:p14="http://schemas.microsoft.com/office/powerpoint/2010/main" val="41346718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l="25134" r="25134"/>
          <a:stretch>
            <a:fillRect/>
          </a:stretch>
        </p:blipFill>
        <p:spPr>
          <a:xfrm>
            <a:off x="6451538" y="273343"/>
            <a:ext cx="5414781" cy="6129940"/>
          </a:xfrm>
        </p:spPr>
      </p:pic>
      <p:sp>
        <p:nvSpPr>
          <p:cNvPr id="12" name="Text Placeholder 7"/>
          <p:cNvSpPr>
            <a:spLocks noGrp="1"/>
          </p:cNvSpPr>
          <p:nvPr>
            <p:ph type="body" sz="quarter" idx="15"/>
          </p:nvPr>
        </p:nvSpPr>
        <p:spPr/>
        <p:txBody>
          <a:bodyPr rtlCol="0">
            <a:normAutofit fontScale="92500" lnSpcReduction="10000"/>
          </a:bodyPr>
          <a:lstStyle/>
          <a:p>
            <a:pPr fontAlgn="auto">
              <a:spcAft>
                <a:spcPts val="0"/>
              </a:spcAft>
              <a:buFont typeface="Arial"/>
              <a:buNone/>
              <a:defRPr/>
            </a:pPr>
            <a:r>
              <a:rPr lang="en-US" dirty="0"/>
              <a:t>“</a:t>
            </a:r>
          </a:p>
        </p:txBody>
      </p:sp>
      <p:sp>
        <p:nvSpPr>
          <p:cNvPr id="99330" name="Text Placeholder 4"/>
          <p:cNvSpPr>
            <a:spLocks noGrp="1"/>
          </p:cNvSpPr>
          <p:nvPr>
            <p:ph type="body" sz="quarter" idx="13"/>
          </p:nvPr>
        </p:nvSpPr>
        <p:spPr/>
        <p:txBody>
          <a:bodyPr/>
          <a:lstStyle/>
          <a:p>
            <a:r>
              <a:rPr lang="en-IE" altLang="x-none"/>
              <a:t>If you push through that feeling of being scared, that feeling of taking risk, really amazing things can happen</a:t>
            </a:r>
          </a:p>
        </p:txBody>
      </p:sp>
      <p:sp>
        <p:nvSpPr>
          <p:cNvPr id="99332" name="Text Placeholder 6"/>
          <p:cNvSpPr>
            <a:spLocks noGrp="1"/>
          </p:cNvSpPr>
          <p:nvPr>
            <p:ph type="body" sz="quarter" idx="14"/>
          </p:nvPr>
        </p:nvSpPr>
        <p:spPr/>
        <p:txBody>
          <a:bodyPr>
            <a:normAutofit fontScale="92500" lnSpcReduction="20000"/>
          </a:bodyPr>
          <a:lstStyle/>
          <a:p>
            <a:r>
              <a:rPr lang="en-US" altLang="x-none" sz="8900"/>
              <a:t>” </a:t>
            </a:r>
          </a:p>
        </p:txBody>
      </p:sp>
      <p:sp>
        <p:nvSpPr>
          <p:cNvPr id="99331" name="Rectangle 9"/>
          <p:cNvSpPr>
            <a:spLocks noChangeArrowheads="1"/>
          </p:cNvSpPr>
          <p:nvPr/>
        </p:nvSpPr>
        <p:spPr bwMode="auto">
          <a:xfrm>
            <a:off x="368300" y="5168900"/>
            <a:ext cx="53276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r>
              <a:rPr lang="en-IE" altLang="x-none" b="1">
                <a:solidFill>
                  <a:schemeClr val="bg1"/>
                </a:solidFill>
              </a:rPr>
              <a:t>MARISSA ANN MAYER</a:t>
            </a:r>
          </a:p>
          <a:p>
            <a:pPr algn="ctr" eaLnBrk="1" hangingPunct="1"/>
            <a:r>
              <a:rPr lang="en-IE" altLang="x-none">
                <a:solidFill>
                  <a:schemeClr val="bg1"/>
                </a:solidFill>
              </a:rPr>
              <a:t>President and CEO, Yahoo!</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Placeholder 5"/>
          <p:cNvSpPr>
            <a:spLocks noGrp="1"/>
          </p:cNvSpPr>
          <p:nvPr>
            <p:ph type="body" sz="quarter" idx="13"/>
          </p:nvPr>
        </p:nvSpPr>
        <p:spPr>
          <a:xfrm>
            <a:off x="3800034" y="847153"/>
            <a:ext cx="8039541" cy="697353"/>
          </a:xfrm>
        </p:spPr>
        <p:txBody>
          <a:bodyPr>
            <a:noAutofit/>
          </a:bodyPr>
          <a:lstStyle/>
          <a:p>
            <a:r>
              <a:rPr lang="en-IE" altLang="x-none" b="1" dirty="0">
                <a:solidFill>
                  <a:srgbClr val="10B1A2"/>
                </a:solidFill>
              </a:rPr>
              <a:t>Assess the reasons why businesses fail..</a:t>
            </a:r>
            <a:endParaRPr lang="en-US" altLang="x-none" b="1" dirty="0">
              <a:solidFill>
                <a:srgbClr val="10B1A2"/>
              </a:solidFill>
            </a:endParaRPr>
          </a:p>
        </p:txBody>
      </p:sp>
      <p:sp>
        <p:nvSpPr>
          <p:cNvPr id="100355" name="Text Placeholder 6"/>
          <p:cNvSpPr>
            <a:spLocks noGrp="1"/>
          </p:cNvSpPr>
          <p:nvPr>
            <p:ph type="body" sz="quarter" idx="14"/>
          </p:nvPr>
        </p:nvSpPr>
        <p:spPr/>
        <p:txBody>
          <a:bodyPr/>
          <a:lstStyle/>
          <a:p>
            <a:pPr>
              <a:spcBef>
                <a:spcPct val="0"/>
              </a:spcBef>
            </a:pPr>
            <a:r>
              <a:rPr lang="en-IE" altLang="x-none" dirty="0"/>
              <a:t>Building a business from the ground up is no easy task. And as many contend, </a:t>
            </a:r>
            <a:r>
              <a:rPr lang="en-IE" altLang="x-none" b="1" dirty="0"/>
              <a:t>definitely harder as a woman</a:t>
            </a:r>
            <a:r>
              <a:rPr lang="en-IE" altLang="x-none" dirty="0"/>
              <a:t>. Being a successful entrepreneur frequently involves a series of missteps and mistakes before finally nailing the right idea or business.  Most entrepreneurs make mistakes along the way, and first-time entrepreneurs make the most.</a:t>
            </a:r>
          </a:p>
          <a:p>
            <a:pPr>
              <a:spcBef>
                <a:spcPct val="0"/>
              </a:spcBef>
            </a:pPr>
            <a:endParaRPr lang="en-IE" altLang="x-none" dirty="0"/>
          </a:p>
          <a:p>
            <a:endParaRPr lang="en-US" altLang="x-none" dirty="0"/>
          </a:p>
        </p:txBody>
      </p:sp>
      <p:pic>
        <p:nvPicPr>
          <p:cNvPr id="3" name="Picture 2" descr="A picture containing toy, room, drawing, clock&#10;&#10;Description automatically generated">
            <a:extLst>
              <a:ext uri="{FF2B5EF4-FFF2-40B4-BE49-F238E27FC236}">
                <a16:creationId xmlns:a16="http://schemas.microsoft.com/office/drawing/2014/main" id="{C4E7E673-DF15-4FA7-8225-BFA82D38571C}"/>
              </a:ext>
            </a:extLst>
          </p:cNvPr>
          <p:cNvPicPr>
            <a:picLocks noChangeAspect="1"/>
          </p:cNvPicPr>
          <p:nvPr/>
        </p:nvPicPr>
        <p:blipFill rotWithShape="1">
          <a:blip r:embed="rId2"/>
          <a:srcRect l="10930" r="9646"/>
          <a:stretch/>
        </p:blipFill>
        <p:spPr>
          <a:xfrm>
            <a:off x="243281" y="3055073"/>
            <a:ext cx="3741490" cy="303747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B444DA-85C5-40A5-80A7-BBBC1F2DE7B0}"/>
              </a:ext>
            </a:extLst>
          </p:cNvPr>
          <p:cNvSpPr>
            <a:spLocks noGrp="1"/>
          </p:cNvSpPr>
          <p:nvPr>
            <p:ph type="body" sz="quarter" idx="16"/>
          </p:nvPr>
        </p:nvSpPr>
        <p:spPr/>
        <p:txBody>
          <a:bodyPr/>
          <a:lstStyle/>
          <a:p>
            <a:endParaRPr lang="en-IE" dirty="0"/>
          </a:p>
        </p:txBody>
      </p:sp>
      <p:sp>
        <p:nvSpPr>
          <p:cNvPr id="3" name="Text Placeholder 2">
            <a:extLst>
              <a:ext uri="{FF2B5EF4-FFF2-40B4-BE49-F238E27FC236}">
                <a16:creationId xmlns:a16="http://schemas.microsoft.com/office/drawing/2014/main" id="{F61A0C6D-EBFA-4DEF-8115-6CEC656EBBFA}"/>
              </a:ext>
            </a:extLst>
          </p:cNvPr>
          <p:cNvSpPr>
            <a:spLocks noGrp="1"/>
          </p:cNvSpPr>
          <p:nvPr>
            <p:ph type="body" sz="quarter" idx="17"/>
          </p:nvPr>
        </p:nvSpPr>
        <p:spPr/>
        <p:txBody>
          <a:bodyPr/>
          <a:lstStyle/>
          <a:p>
            <a:endParaRPr lang="en-IE" dirty="0"/>
          </a:p>
        </p:txBody>
      </p:sp>
      <p:sp>
        <p:nvSpPr>
          <p:cNvPr id="34818" name="Text Placeholder 5"/>
          <p:cNvSpPr>
            <a:spLocks noGrp="1"/>
          </p:cNvSpPr>
          <p:nvPr>
            <p:ph type="body" sz="quarter" idx="14"/>
          </p:nvPr>
        </p:nvSpPr>
        <p:spPr/>
        <p:txBody>
          <a:bodyPr>
            <a:normAutofit fontScale="85000" lnSpcReduction="20000"/>
          </a:bodyPr>
          <a:lstStyle/>
          <a:p>
            <a:r>
              <a:rPr lang="en-US" altLang="x-none" dirty="0"/>
              <a:t>”</a:t>
            </a:r>
          </a:p>
        </p:txBody>
      </p:sp>
      <p:sp>
        <p:nvSpPr>
          <p:cNvPr id="34819" name="Text Placeholder 6"/>
          <p:cNvSpPr>
            <a:spLocks noGrp="1"/>
          </p:cNvSpPr>
          <p:nvPr>
            <p:ph type="body" sz="quarter" idx="15"/>
          </p:nvPr>
        </p:nvSpPr>
        <p:spPr/>
        <p:txBody>
          <a:bodyPr>
            <a:normAutofit fontScale="92500" lnSpcReduction="10000"/>
          </a:bodyPr>
          <a:lstStyle/>
          <a:p>
            <a:r>
              <a:rPr lang="en-US" altLang="x-none" dirty="0"/>
              <a:t>“</a:t>
            </a:r>
          </a:p>
        </p:txBody>
      </p:sp>
      <p:sp>
        <p:nvSpPr>
          <p:cNvPr id="34820" name="Text Placeholder 4"/>
          <p:cNvSpPr>
            <a:spLocks noGrp="1"/>
          </p:cNvSpPr>
          <p:nvPr>
            <p:ph type="body" sz="quarter" idx="13"/>
          </p:nvPr>
        </p:nvSpPr>
        <p:spPr/>
        <p:txBody>
          <a:bodyPr/>
          <a:lstStyle/>
          <a:p>
            <a:r>
              <a:rPr lang="en-IE" sz="3200" dirty="0"/>
              <a:t>Never ever give up your dreams just because you’re a girl and that you don’t have any support from anyone</a:t>
            </a:r>
            <a:endParaRPr lang="en-US" sz="3200" dirty="0"/>
          </a:p>
        </p:txBody>
      </p:sp>
      <p:pic>
        <p:nvPicPr>
          <p:cNvPr id="5" name="Picture Placeholder 4"/>
          <p:cNvPicPr>
            <a:picLocks noGrp="1" noChangeAspect="1"/>
          </p:cNvPicPr>
          <p:nvPr>
            <p:ph type="pic" sz="quarter" idx="4294967295"/>
          </p:nvPr>
        </p:nvPicPr>
        <p:blipFill rotWithShape="1">
          <a:blip r:embed="rId2">
            <a:extLst>
              <a:ext uri="{28A0092B-C50C-407E-A947-70E740481C1C}">
                <a14:useLocalDpi xmlns:a14="http://schemas.microsoft.com/office/drawing/2010/main" val="0"/>
              </a:ext>
            </a:extLst>
          </a:blip>
          <a:srcRect l="16715" t="-238" r="33589" b="238"/>
          <a:stretch/>
        </p:blipFill>
        <p:spPr>
          <a:xfrm>
            <a:off x="6134100" y="-15875"/>
            <a:ext cx="6057900" cy="6858000"/>
          </a:xfrm>
        </p:spPr>
      </p:pic>
      <p:sp>
        <p:nvSpPr>
          <p:cNvPr id="34821" name="Rectangle 11"/>
          <p:cNvSpPr>
            <a:spLocks noChangeArrowheads="1"/>
          </p:cNvSpPr>
          <p:nvPr/>
        </p:nvSpPr>
        <p:spPr bwMode="auto">
          <a:xfrm>
            <a:off x="1044033" y="4561990"/>
            <a:ext cx="32369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a:r>
              <a:rPr lang="en-IE" b="1" dirty="0">
                <a:solidFill>
                  <a:schemeClr val="bg1"/>
                </a:solidFill>
              </a:rPr>
              <a:t>DEENA VENUGOPAL</a:t>
            </a:r>
            <a:endParaRPr lang="en-US" b="1" dirty="0">
              <a:solidFill>
                <a:schemeClr val="bg1"/>
              </a:solidFill>
            </a:endParaRPr>
          </a:p>
          <a:p>
            <a:pPr algn="ctr"/>
            <a:r>
              <a:rPr lang="en-IE" dirty="0">
                <a:solidFill>
                  <a:schemeClr val="bg1"/>
                </a:solidFill>
              </a:rPr>
              <a:t>Founder and CEO of Anabytes</a:t>
            </a:r>
            <a:endParaRPr lang="en-US" dirty="0">
              <a:solidFill>
                <a:schemeClr val="bg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ext Placeholder 3"/>
          <p:cNvSpPr>
            <a:spLocks noGrp="1"/>
          </p:cNvSpPr>
          <p:nvPr>
            <p:ph type="body" sz="quarter" idx="13"/>
          </p:nvPr>
        </p:nvSpPr>
        <p:spPr>
          <a:solidFill>
            <a:schemeClr val="bg1"/>
          </a:solidFill>
        </p:spPr>
        <p:txBody>
          <a:bodyPr/>
          <a:lstStyle/>
          <a:p>
            <a:pPr marL="177800"/>
            <a:r>
              <a:rPr lang="en-IE" altLang="x-none" b="1" dirty="0">
                <a:solidFill>
                  <a:srgbClr val="10B1A2"/>
                </a:solidFill>
              </a:rPr>
              <a:t>Ways to reduce the fear of failing</a:t>
            </a:r>
            <a:endParaRPr lang="en-US" altLang="x-none" b="1" dirty="0">
              <a:solidFill>
                <a:srgbClr val="10B1A2"/>
              </a:solidFill>
            </a:endParaRPr>
          </a:p>
        </p:txBody>
      </p:sp>
      <p:sp>
        <p:nvSpPr>
          <p:cNvPr id="5" name="Text Placeholder 4"/>
          <p:cNvSpPr>
            <a:spLocks noGrp="1"/>
          </p:cNvSpPr>
          <p:nvPr>
            <p:ph type="body" sz="quarter" idx="14"/>
          </p:nvPr>
        </p:nvSpPr>
        <p:spPr>
          <a:xfrm>
            <a:off x="876301" y="2021962"/>
            <a:ext cx="8896349" cy="3975101"/>
          </a:xfrm>
        </p:spPr>
        <p:txBody>
          <a:bodyPr rtlCol="0"/>
          <a:lstStyle/>
          <a:p>
            <a:pPr marL="285750" indent="-285750" fontAlgn="auto">
              <a:spcBef>
                <a:spcPts val="600"/>
              </a:spcBef>
              <a:spcAft>
                <a:spcPts val="0"/>
              </a:spcAft>
              <a:buClr>
                <a:srgbClr val="F26942"/>
              </a:buClr>
              <a:buFont typeface="Arial" panose="020B0604020202020204" pitchFamily="34" charset="0"/>
              <a:buChar char="•"/>
              <a:defRPr/>
            </a:pPr>
            <a:r>
              <a:rPr lang="en-IE" b="1" dirty="0">
                <a:solidFill>
                  <a:srgbClr val="E63275"/>
                </a:solidFill>
              </a:rPr>
              <a:t>Analyse all potential outcomes - </a:t>
            </a:r>
            <a:r>
              <a:rPr lang="en-IE" dirty="0"/>
              <a:t>Many people experience fear of failure because they fear the unknown. Remove that fear by considering all of the potential outcomes of your decision. Use tools to teach you how to map possible outcomes visually.</a:t>
            </a:r>
          </a:p>
          <a:p>
            <a:pPr marL="285750" indent="-285750" fontAlgn="auto">
              <a:spcBef>
                <a:spcPts val="600"/>
              </a:spcBef>
              <a:spcAft>
                <a:spcPts val="0"/>
              </a:spcAft>
              <a:buClr>
                <a:srgbClr val="F26942"/>
              </a:buClr>
              <a:buFont typeface="Arial" panose="020B0604020202020204" pitchFamily="34" charset="0"/>
              <a:buChar char="•"/>
              <a:defRPr/>
            </a:pPr>
            <a:r>
              <a:rPr lang="en-IE" b="1" dirty="0">
                <a:solidFill>
                  <a:srgbClr val="E63275"/>
                </a:solidFill>
              </a:rPr>
              <a:t>Learn to think more positively - </a:t>
            </a:r>
            <a:r>
              <a:rPr lang="en-IE" dirty="0"/>
              <a:t>Positive thinking is an incredibly powerful way to build self-confidence and neutralize self-sabotage - see </a:t>
            </a:r>
            <a:r>
              <a:rPr lang="en-IE" b="1" dirty="0"/>
              <a:t>Module 3</a:t>
            </a:r>
            <a:endParaRPr lang="en-IE" b="1" dirty="0">
              <a:solidFill>
                <a:srgbClr val="FFC000"/>
              </a:solidFill>
            </a:endParaRPr>
          </a:p>
          <a:p>
            <a:pPr marL="285750" indent="-285750" fontAlgn="auto">
              <a:spcBef>
                <a:spcPts val="600"/>
              </a:spcBef>
              <a:spcAft>
                <a:spcPts val="0"/>
              </a:spcAft>
              <a:buClr>
                <a:srgbClr val="F26942"/>
              </a:buClr>
              <a:buFont typeface="Arial" panose="020B0604020202020204" pitchFamily="34" charset="0"/>
              <a:buChar char="•"/>
              <a:defRPr/>
            </a:pPr>
            <a:r>
              <a:rPr lang="en-IE" b="1" dirty="0">
                <a:solidFill>
                  <a:srgbClr val="E63275"/>
                </a:solidFill>
              </a:rPr>
              <a:t>Look at the worse-case scenario - </a:t>
            </a:r>
            <a:r>
              <a:rPr lang="en-IE" dirty="0"/>
              <a:t>In many cases, however, this worst case may actually not be that bad, and recognizing this can help.</a:t>
            </a:r>
          </a:p>
          <a:p>
            <a:pPr marL="285750" indent="-285750" fontAlgn="auto">
              <a:spcBef>
                <a:spcPts val="600"/>
              </a:spcBef>
              <a:spcAft>
                <a:spcPts val="0"/>
              </a:spcAft>
              <a:buClr>
                <a:srgbClr val="F26942"/>
              </a:buClr>
              <a:buFont typeface="Arial" panose="020B0604020202020204" pitchFamily="34" charset="0"/>
              <a:buChar char="•"/>
              <a:defRPr/>
            </a:pPr>
            <a:r>
              <a:rPr lang="en-IE" b="1" dirty="0">
                <a:solidFill>
                  <a:srgbClr val="E63275"/>
                </a:solidFill>
              </a:rPr>
              <a:t>Have a contingency plan - </a:t>
            </a:r>
            <a:r>
              <a:rPr lang="en-IE" dirty="0"/>
              <a:t>Having a "Plan B" in place can help you feel more confident about moving forward.</a:t>
            </a:r>
          </a:p>
          <a:p>
            <a:pPr fontAlgn="auto">
              <a:spcBef>
                <a:spcPts val="600"/>
              </a:spcBef>
              <a:spcAft>
                <a:spcPts val="0"/>
              </a:spcAft>
              <a:buClr>
                <a:srgbClr val="F26942"/>
              </a:buClr>
              <a:buFont typeface="Arial"/>
              <a:buNone/>
              <a:defRPr/>
            </a:pP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ext Placeholder 4"/>
          <p:cNvSpPr>
            <a:spLocks noGrp="1"/>
          </p:cNvSpPr>
          <p:nvPr>
            <p:ph type="body" sz="quarter" idx="13"/>
          </p:nvPr>
        </p:nvSpPr>
        <p:spPr>
          <a:xfrm>
            <a:off x="3446564" y="903782"/>
            <a:ext cx="8620175" cy="697353"/>
          </a:xfrm>
        </p:spPr>
        <p:txBody>
          <a:bodyPr>
            <a:noAutofit/>
          </a:bodyPr>
          <a:lstStyle/>
          <a:p>
            <a:r>
              <a:rPr lang="en-US" altLang="x-none" b="1" dirty="0">
                <a:solidFill>
                  <a:srgbClr val="10B1A2"/>
                </a:solidFill>
              </a:rPr>
              <a:t>Overcoming Fear - </a:t>
            </a:r>
            <a:r>
              <a:rPr lang="en-IE" altLang="x-none" b="1" dirty="0">
                <a:solidFill>
                  <a:srgbClr val="10B1A2"/>
                </a:solidFill>
              </a:rPr>
              <a:t>Personal Empowerment</a:t>
            </a:r>
            <a:endParaRPr lang="en-US" altLang="x-none" b="1" dirty="0">
              <a:solidFill>
                <a:srgbClr val="10B1A2"/>
              </a:solidFill>
            </a:endParaRPr>
          </a:p>
        </p:txBody>
      </p:sp>
      <p:sp>
        <p:nvSpPr>
          <p:cNvPr id="6" name="Text Placeholder 5"/>
          <p:cNvSpPr>
            <a:spLocks noGrp="1"/>
          </p:cNvSpPr>
          <p:nvPr>
            <p:ph type="body" sz="quarter" idx="14"/>
          </p:nvPr>
        </p:nvSpPr>
        <p:spPr>
          <a:xfrm>
            <a:off x="2869189" y="1992683"/>
            <a:ext cx="9197550" cy="3975101"/>
          </a:xfrm>
        </p:spPr>
        <p:txBody>
          <a:bodyPr rtlCol="0"/>
          <a:lstStyle/>
          <a:p>
            <a:pPr algn="just">
              <a:defRPr/>
            </a:pPr>
            <a:r>
              <a:rPr lang="en-IE" b="1" dirty="0">
                <a:solidFill>
                  <a:srgbClr val="E63275"/>
                </a:solidFill>
              </a:rPr>
              <a:t>Personal empowerment gives an individual the ability to:</a:t>
            </a:r>
          </a:p>
          <a:p>
            <a:pPr algn="just">
              <a:lnSpc>
                <a:spcPct val="40000"/>
              </a:lnSpc>
              <a:spcBef>
                <a:spcPts val="0"/>
              </a:spcBef>
              <a:defRPr/>
            </a:pPr>
            <a:endParaRPr lang="en-IE" b="1" dirty="0">
              <a:solidFill>
                <a:srgbClr val="E63275"/>
              </a:solidFill>
            </a:endParaRPr>
          </a:p>
          <a:p>
            <a:pPr algn="just">
              <a:lnSpc>
                <a:spcPct val="40000"/>
              </a:lnSpc>
              <a:spcBef>
                <a:spcPts val="0"/>
              </a:spcBef>
              <a:defRPr/>
            </a:pPr>
            <a:endParaRPr lang="en-IE" dirty="0"/>
          </a:p>
          <a:p>
            <a:pPr marL="342900" indent="-342900" fontAlgn="auto">
              <a:spcAft>
                <a:spcPts val="0"/>
              </a:spcAft>
              <a:buClr>
                <a:srgbClr val="E95273"/>
              </a:buClr>
              <a:buFont typeface="Arial" charset="0"/>
              <a:buChar char="•"/>
              <a:defRPr/>
            </a:pPr>
            <a:r>
              <a:rPr lang="en-IE" dirty="0"/>
              <a:t>Take control of their circumstances and achieve their own goals in their personal and working life.</a:t>
            </a:r>
          </a:p>
          <a:p>
            <a:pPr marL="342900" indent="-342900" fontAlgn="auto">
              <a:spcAft>
                <a:spcPts val="0"/>
              </a:spcAft>
              <a:buClr>
                <a:srgbClr val="E95273"/>
              </a:buClr>
              <a:buFont typeface="Arial" charset="0"/>
              <a:buChar char="•"/>
              <a:defRPr/>
            </a:pPr>
            <a:r>
              <a:rPr lang="en-IE" dirty="0"/>
              <a:t>Become more aware of their strengths and weaknesses and therefore be better equipped to deal with problems and achieve goals.</a:t>
            </a:r>
          </a:p>
          <a:p>
            <a:pPr marL="342900" indent="-342900" fontAlgn="auto">
              <a:spcAft>
                <a:spcPts val="0"/>
              </a:spcAft>
              <a:buClr>
                <a:srgbClr val="E95273"/>
              </a:buClr>
              <a:buFont typeface="Arial" charset="0"/>
              <a:buChar char="•"/>
              <a:defRPr/>
            </a:pPr>
            <a:r>
              <a:rPr lang="en-IE" dirty="0"/>
              <a:t>Enhance the contribution they make both as an individual and as a member of a team.</a:t>
            </a:r>
          </a:p>
          <a:p>
            <a:pPr marL="342900" indent="-342900" fontAlgn="auto">
              <a:spcAft>
                <a:spcPts val="0"/>
              </a:spcAft>
              <a:buClr>
                <a:srgbClr val="E95273"/>
              </a:buClr>
              <a:buFont typeface="Arial" charset="0"/>
              <a:buChar char="•"/>
              <a:defRPr/>
            </a:pPr>
            <a:r>
              <a:rPr lang="en-IE" dirty="0"/>
              <a:t>Take opportunities to enhance personal growth and a sense of fulfilment.</a:t>
            </a:r>
          </a:p>
          <a:p>
            <a:pPr fontAlgn="auto">
              <a:spcAft>
                <a:spcPts val="0"/>
              </a:spcAft>
              <a:defRPr/>
            </a:pPr>
            <a:r>
              <a:rPr lang="en-IE" sz="1400" dirty="0">
                <a:hlinkClick r:id="rId2"/>
              </a:rPr>
              <a:t>https://funacademy.fi/empower-women-and-girls-in-stem-2/</a:t>
            </a:r>
            <a:endParaRPr lang="en-IE" sz="1400" dirty="0"/>
          </a:p>
          <a:p>
            <a:pPr fontAlgn="auto">
              <a:spcAft>
                <a:spcPts val="0"/>
              </a:spcAft>
              <a:defRPr/>
            </a:pPr>
            <a:r>
              <a:rPr lang="en-IE" sz="1400" u="sng" dirty="0">
                <a:solidFill>
                  <a:srgbClr val="666666"/>
                </a:solidFill>
                <a:hlinkClick r:id="rId3"/>
              </a:rPr>
              <a:t>http://www.skillsyouneed.com/ps/personal-empowerment.html</a:t>
            </a:r>
            <a:r>
              <a:rPr lang="en-IE" sz="1400" dirty="0">
                <a:solidFill>
                  <a:srgbClr val="666666"/>
                </a:solidFill>
              </a:rPr>
              <a:t>  </a:t>
            </a:r>
          </a:p>
          <a:p>
            <a:pPr marL="342900" indent="-342900" fontAlgn="auto">
              <a:spcAft>
                <a:spcPts val="0"/>
              </a:spcAft>
              <a:buClr>
                <a:srgbClr val="E95273"/>
              </a:buClr>
              <a:buFont typeface="Arial" charset="0"/>
              <a:buChar char="•"/>
              <a:defRPr/>
            </a:pPr>
            <a:endParaRPr lang="en-IE" dirty="0">
              <a:solidFill>
                <a:srgbClr val="666666"/>
              </a:solidFill>
            </a:endParaRPr>
          </a:p>
          <a:p>
            <a:pPr fontAlgn="auto">
              <a:spcAft>
                <a:spcPts val="0"/>
              </a:spcAft>
              <a:buFont typeface="Arial"/>
              <a:buNone/>
              <a:defRPr/>
            </a:pPr>
            <a:endParaRPr lang="en-US" dirty="0"/>
          </a:p>
        </p:txBody>
      </p:sp>
      <p:pic>
        <p:nvPicPr>
          <p:cNvPr id="102403"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5613" y="2976490"/>
            <a:ext cx="26924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5"/>
          <p:cNvSpPr txBox="1">
            <a:spLocks/>
          </p:cNvSpPr>
          <p:nvPr/>
        </p:nvSpPr>
        <p:spPr>
          <a:xfrm>
            <a:off x="2097365" y="4082526"/>
            <a:ext cx="6324600" cy="2938463"/>
          </a:xfrm>
          <a:prstGeom prst="rect">
            <a:avLst/>
          </a:prstGeom>
        </p:spPr>
        <p:txBody>
          <a:bodyPr/>
          <a:lstStyle>
            <a:lvl1pPr marL="0" indent="0" algn="l" defTabSz="914400" rtl="0" eaLnBrk="1" latinLnBrk="0" hangingPunct="1">
              <a:lnSpc>
                <a:spcPct val="90000"/>
              </a:lnSpc>
              <a:spcBef>
                <a:spcPts val="1000"/>
              </a:spcBef>
              <a:buFont typeface="Arial"/>
              <a:buNone/>
              <a:defRPr sz="2400" kern="1200" baseline="0">
                <a:solidFill>
                  <a:srgbClr val="7F7F7F"/>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endParaRPr lang="en-IE" sz="2200" dirty="0">
              <a:solidFill>
                <a:srgbClr val="666666"/>
              </a:solidFill>
            </a:endParaRPr>
          </a:p>
          <a:p>
            <a:pPr fontAlgn="auto">
              <a:spcAft>
                <a:spcPts val="0"/>
              </a:spcAft>
              <a:defRPr/>
            </a:pP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Placeholder 3"/>
          <p:cNvSpPr>
            <a:spLocks noGrp="1"/>
          </p:cNvSpPr>
          <p:nvPr>
            <p:ph type="body" sz="quarter" idx="13"/>
          </p:nvPr>
        </p:nvSpPr>
        <p:spPr>
          <a:xfrm>
            <a:off x="457199" y="860937"/>
            <a:ext cx="8658225" cy="939203"/>
          </a:xfrm>
        </p:spPr>
        <p:txBody>
          <a:bodyPr>
            <a:normAutofit fontScale="92500"/>
          </a:bodyPr>
          <a:lstStyle/>
          <a:p>
            <a:r>
              <a:rPr lang="en-US" altLang="x-none" sz="3900" b="1" dirty="0">
                <a:solidFill>
                  <a:srgbClr val="10B1A2"/>
                </a:solidFill>
              </a:rPr>
              <a:t>Overcoming Fear - </a:t>
            </a:r>
            <a:r>
              <a:rPr lang="en-IE" altLang="x-none" sz="3900" b="1" dirty="0">
                <a:solidFill>
                  <a:srgbClr val="10B1A2"/>
                </a:solidFill>
              </a:rPr>
              <a:t>Personal Empowerment</a:t>
            </a:r>
            <a:endParaRPr lang="en-US" altLang="x-none" sz="3900" b="1" dirty="0">
              <a:solidFill>
                <a:srgbClr val="10B1A2"/>
              </a:solidFill>
            </a:endParaRPr>
          </a:p>
          <a:p>
            <a:endParaRPr lang="en-US" altLang="x-none" b="1" dirty="0"/>
          </a:p>
        </p:txBody>
      </p:sp>
      <p:sp>
        <p:nvSpPr>
          <p:cNvPr id="103427" name="Text Placeholder 4"/>
          <p:cNvSpPr>
            <a:spLocks noGrp="1"/>
          </p:cNvSpPr>
          <p:nvPr>
            <p:ph type="body" sz="quarter" idx="14"/>
          </p:nvPr>
        </p:nvSpPr>
        <p:spPr/>
        <p:txBody>
          <a:bodyPr/>
          <a:lstStyle/>
          <a:p>
            <a:pPr algn="just">
              <a:spcBef>
                <a:spcPct val="0"/>
              </a:spcBef>
            </a:pPr>
            <a:r>
              <a:rPr lang="en-IE" altLang="x-none" dirty="0"/>
              <a:t>Confidence is not something that can be learned like a set of rules; confidence is a state of mind. Positive thinking, practice, training, knowledge and talking to other people are all useful ways to help improve or boost your confidence levels.  </a:t>
            </a:r>
          </a:p>
          <a:p>
            <a:pPr algn="just">
              <a:spcBef>
                <a:spcPct val="0"/>
              </a:spcBef>
            </a:pPr>
            <a:endParaRPr lang="en-IE" altLang="x-none" dirty="0"/>
          </a:p>
          <a:p>
            <a:pPr algn="just">
              <a:spcBef>
                <a:spcPct val="0"/>
              </a:spcBef>
            </a:pPr>
            <a:r>
              <a:rPr lang="en-IE" altLang="x-none" dirty="0"/>
              <a:t>Confidence comes from feelings of well-being, acceptance of yourself (self-esteem) and belief in your own ability, skills and experience.</a:t>
            </a:r>
          </a:p>
          <a:p>
            <a:pPr algn="just">
              <a:spcBef>
                <a:spcPct val="0"/>
              </a:spcBef>
            </a:pPr>
            <a:r>
              <a:rPr lang="en-IE" altLang="x-none" dirty="0"/>
              <a:t> </a:t>
            </a:r>
            <a:br>
              <a:rPr lang="en-IE" altLang="x-none" dirty="0"/>
            </a:br>
            <a:endParaRPr lang="en-IE" altLang="x-none" dirty="0"/>
          </a:p>
          <a:p>
            <a:r>
              <a:rPr lang="en-IE" altLang="x-none" sz="1000" u="sng" dirty="0">
                <a:hlinkClick r:id="rId2"/>
              </a:rPr>
              <a:t>http://www.skillsyouneed.com/ps/confidence.html</a:t>
            </a:r>
            <a:endParaRPr lang="en-IE" altLang="x-none" sz="1000" u="sng" dirty="0"/>
          </a:p>
          <a:p>
            <a:endParaRPr lang="en-US" altLang="x-none" dirty="0"/>
          </a:p>
        </p:txBody>
      </p:sp>
      <p:pic>
        <p:nvPicPr>
          <p:cNvPr id="3" name="Picture 2" descr="A person sitting at a table using a computer&#10;&#10;Description automatically generated">
            <a:extLst>
              <a:ext uri="{FF2B5EF4-FFF2-40B4-BE49-F238E27FC236}">
                <a16:creationId xmlns:a16="http://schemas.microsoft.com/office/drawing/2014/main" id="{EBD815D6-3BD1-4A99-9D99-069912CF33C8}"/>
              </a:ext>
            </a:extLst>
          </p:cNvPr>
          <p:cNvPicPr>
            <a:picLocks noChangeAspect="1"/>
          </p:cNvPicPr>
          <p:nvPr/>
        </p:nvPicPr>
        <p:blipFill>
          <a:blip r:embed="rId3"/>
          <a:stretch>
            <a:fillRect/>
          </a:stretch>
        </p:blipFill>
        <p:spPr>
          <a:xfrm>
            <a:off x="8685960" y="3429000"/>
            <a:ext cx="3154657" cy="2099819"/>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ext Placeholder 3"/>
          <p:cNvSpPr>
            <a:spLocks noGrp="1"/>
          </p:cNvSpPr>
          <p:nvPr>
            <p:ph type="body" sz="quarter" idx="13"/>
          </p:nvPr>
        </p:nvSpPr>
        <p:spPr/>
        <p:txBody>
          <a:bodyPr>
            <a:normAutofit fontScale="92500"/>
          </a:bodyPr>
          <a:lstStyle/>
          <a:p>
            <a:r>
              <a:rPr lang="en-US" altLang="x-none" b="1" dirty="0">
                <a:solidFill>
                  <a:srgbClr val="10B1A2"/>
                </a:solidFill>
              </a:rPr>
              <a:t>Overcoming Fear - </a:t>
            </a:r>
            <a:r>
              <a:rPr lang="en-IE" altLang="x-none" b="1" dirty="0">
                <a:solidFill>
                  <a:srgbClr val="10B1A2"/>
                </a:solidFill>
              </a:rPr>
              <a:t>Building Confidence</a:t>
            </a:r>
            <a:endParaRPr lang="en-US" altLang="x-none" b="1" dirty="0">
              <a:solidFill>
                <a:srgbClr val="10B1A2"/>
              </a:solidFill>
            </a:endParaRPr>
          </a:p>
        </p:txBody>
      </p:sp>
      <p:sp>
        <p:nvSpPr>
          <p:cNvPr id="5" name="Text Placeholder 4"/>
          <p:cNvSpPr>
            <a:spLocks noGrp="1"/>
          </p:cNvSpPr>
          <p:nvPr>
            <p:ph type="body" sz="quarter" idx="14"/>
          </p:nvPr>
        </p:nvSpPr>
        <p:spPr>
          <a:xfrm>
            <a:off x="536896" y="2801326"/>
            <a:ext cx="11302680" cy="3975101"/>
          </a:xfrm>
        </p:spPr>
        <p:txBody>
          <a:bodyPr rtlCol="0"/>
          <a:lstStyle/>
          <a:p>
            <a:pPr marL="342900" indent="-342900" fontAlgn="auto">
              <a:spcBef>
                <a:spcPts val="0"/>
              </a:spcBef>
              <a:spcAft>
                <a:spcPts val="0"/>
              </a:spcAft>
              <a:buClr>
                <a:srgbClr val="F26942"/>
              </a:buClr>
              <a:buFont typeface="Arial" charset="0"/>
              <a:buChar char="•"/>
              <a:defRPr/>
            </a:pPr>
            <a:r>
              <a:rPr lang="en-IE" b="1" dirty="0">
                <a:solidFill>
                  <a:srgbClr val="10B1A2"/>
                </a:solidFill>
              </a:rPr>
              <a:t>Planning and Preparation: </a:t>
            </a:r>
            <a:r>
              <a:rPr lang="en-IE" dirty="0"/>
              <a:t>People often feel less confident about new or potentially difficult situations. Perhaps the most important factor in developing confidence is </a:t>
            </a:r>
            <a:r>
              <a:rPr lang="en-IE" b="1" dirty="0"/>
              <a:t>planning and preparing for the unknown.</a:t>
            </a:r>
          </a:p>
          <a:p>
            <a:pPr marL="342900" indent="-342900" fontAlgn="auto">
              <a:spcBef>
                <a:spcPts val="0"/>
              </a:spcBef>
              <a:spcAft>
                <a:spcPts val="0"/>
              </a:spcAft>
              <a:buClr>
                <a:srgbClr val="F26942"/>
              </a:buClr>
              <a:buFont typeface="Arial" charset="0"/>
              <a:buChar char="•"/>
              <a:defRPr/>
            </a:pPr>
            <a:r>
              <a:rPr lang="en-IE" b="1" dirty="0">
                <a:solidFill>
                  <a:srgbClr val="10B1A2"/>
                </a:solidFill>
              </a:rPr>
              <a:t>Learning, Knowledge and Training: </a:t>
            </a:r>
            <a:r>
              <a:rPr lang="en-IE" b="1" dirty="0"/>
              <a:t>Learning and research </a:t>
            </a:r>
            <a:r>
              <a:rPr lang="en-IE" dirty="0"/>
              <a:t>can help us to feel more confident about our ability to handle situations, roles and tasks principles.</a:t>
            </a:r>
          </a:p>
          <a:p>
            <a:pPr marL="342900" indent="-342900" fontAlgn="auto">
              <a:spcBef>
                <a:spcPts val="0"/>
              </a:spcBef>
              <a:spcAft>
                <a:spcPts val="0"/>
              </a:spcAft>
              <a:buClr>
                <a:srgbClr val="F26942"/>
              </a:buClr>
              <a:buFont typeface="Arial" charset="0"/>
              <a:buChar char="•"/>
              <a:defRPr/>
            </a:pPr>
            <a:r>
              <a:rPr lang="en-IE" b="1" dirty="0">
                <a:solidFill>
                  <a:srgbClr val="10B1A2"/>
                </a:solidFill>
              </a:rPr>
              <a:t>Positive thought </a:t>
            </a:r>
            <a:r>
              <a:rPr lang="en-IE" dirty="0"/>
              <a:t>can be a very powerful way of improving confidence.</a:t>
            </a:r>
          </a:p>
          <a:p>
            <a:pPr marL="342900" indent="-342900" fontAlgn="auto">
              <a:spcBef>
                <a:spcPts val="0"/>
              </a:spcBef>
              <a:spcAft>
                <a:spcPts val="0"/>
              </a:spcAft>
              <a:buClr>
                <a:srgbClr val="F26942"/>
              </a:buClr>
              <a:buFont typeface="Arial" charset="0"/>
              <a:buChar char="•"/>
              <a:defRPr/>
            </a:pPr>
            <a:r>
              <a:rPr lang="en-IE" b="1" dirty="0">
                <a:solidFill>
                  <a:srgbClr val="10B1A2"/>
                </a:solidFill>
              </a:rPr>
              <a:t>Experience: </a:t>
            </a:r>
            <a:r>
              <a:rPr lang="en-IE" dirty="0"/>
              <a:t>As we successfully complete tasks and goals, our </a:t>
            </a:r>
            <a:r>
              <a:rPr lang="en-IE" b="1" dirty="0"/>
              <a:t>confidence that we can complete the same and similar tasks again increases.</a:t>
            </a:r>
          </a:p>
          <a:p>
            <a:pPr marL="342900" indent="-342900" fontAlgn="auto">
              <a:spcBef>
                <a:spcPts val="0"/>
              </a:spcBef>
              <a:spcAft>
                <a:spcPts val="0"/>
              </a:spcAft>
              <a:buClr>
                <a:srgbClr val="F26942"/>
              </a:buClr>
              <a:buFont typeface="Arial" charset="0"/>
              <a:buChar char="•"/>
              <a:defRPr/>
            </a:pPr>
            <a:r>
              <a:rPr lang="en-IE" b="1" dirty="0">
                <a:solidFill>
                  <a:srgbClr val="10B1A2"/>
                </a:solidFill>
              </a:rPr>
              <a:t>Be Assertive: </a:t>
            </a:r>
            <a:r>
              <a:rPr lang="en-IE" dirty="0"/>
              <a:t>Being assertive means </a:t>
            </a:r>
            <a:r>
              <a:rPr lang="en-IE" b="1" dirty="0"/>
              <a:t>standing up for what you believe in </a:t>
            </a:r>
            <a:r>
              <a:rPr lang="en-IE" dirty="0"/>
              <a:t>and sticking to your principles.</a:t>
            </a:r>
          </a:p>
          <a:p>
            <a:pPr marL="342900" indent="-342900" fontAlgn="auto">
              <a:spcBef>
                <a:spcPts val="0"/>
              </a:spcBef>
              <a:spcAft>
                <a:spcPts val="0"/>
              </a:spcAft>
              <a:buClr>
                <a:srgbClr val="F26942"/>
              </a:buClr>
              <a:buFont typeface="Arial" charset="0"/>
              <a:buChar char="•"/>
              <a:defRPr/>
            </a:pPr>
            <a:endParaRPr lang="en-IE" dirty="0">
              <a:solidFill>
                <a:srgbClr val="666666"/>
              </a:solidFill>
            </a:endParaRPr>
          </a:p>
          <a:p>
            <a:pPr fontAlgn="auto">
              <a:spcAft>
                <a:spcPts val="0"/>
              </a:spcAft>
              <a:buFont typeface="Arial"/>
              <a:buNone/>
              <a:defRPr/>
            </a:pP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571500" y="521762"/>
            <a:ext cx="7834269" cy="697353"/>
          </a:xfrm>
        </p:spPr>
        <p:txBody>
          <a:bodyPr rtlCol="0">
            <a:noAutofit/>
          </a:bodyPr>
          <a:lstStyle/>
          <a:p>
            <a:pPr fontAlgn="auto">
              <a:spcBef>
                <a:spcPts val="300"/>
              </a:spcBef>
              <a:spcAft>
                <a:spcPts val="0"/>
              </a:spcAft>
              <a:buFont typeface="Arial"/>
              <a:buNone/>
              <a:defRPr/>
            </a:pPr>
            <a:r>
              <a:rPr lang="en-IE" b="1" dirty="0">
                <a:solidFill>
                  <a:srgbClr val="E63275"/>
                </a:solidFill>
              </a:rPr>
              <a:t>Overcoming Fear -</a:t>
            </a:r>
          </a:p>
          <a:p>
            <a:pPr fontAlgn="auto">
              <a:spcBef>
                <a:spcPts val="300"/>
              </a:spcBef>
              <a:spcAft>
                <a:spcPts val="0"/>
              </a:spcAft>
              <a:buFont typeface="Arial"/>
              <a:buNone/>
              <a:defRPr/>
            </a:pPr>
            <a:r>
              <a:rPr lang="en-IE" b="1" dirty="0">
                <a:solidFill>
                  <a:srgbClr val="E63275"/>
                </a:solidFill>
              </a:rPr>
              <a:t>Why procrastination is not your friend</a:t>
            </a:r>
            <a:endParaRPr lang="en-US" b="1" dirty="0">
              <a:solidFill>
                <a:srgbClr val="E63275"/>
              </a:solidFill>
            </a:endParaRPr>
          </a:p>
        </p:txBody>
      </p:sp>
      <p:sp>
        <p:nvSpPr>
          <p:cNvPr id="5" name="Text Placeholder 4"/>
          <p:cNvSpPr>
            <a:spLocks noGrp="1"/>
          </p:cNvSpPr>
          <p:nvPr>
            <p:ph type="body" sz="quarter" idx="14"/>
          </p:nvPr>
        </p:nvSpPr>
        <p:spPr/>
        <p:txBody>
          <a:bodyPr rtlCol="0"/>
          <a:lstStyle/>
          <a:p>
            <a:pPr fontAlgn="auto">
              <a:spcAft>
                <a:spcPts val="0"/>
              </a:spcAft>
              <a:buFont typeface="Arial"/>
              <a:buNone/>
              <a:defRPr/>
            </a:pPr>
            <a:r>
              <a:rPr lang="en-IE" b="1" dirty="0">
                <a:solidFill>
                  <a:srgbClr val="10B1A2"/>
                </a:solidFill>
              </a:rPr>
              <a:t>Here are the main reasons why procrastination sabotages your work:</a:t>
            </a:r>
          </a:p>
          <a:p>
            <a:pPr marL="457200" indent="-457200" fontAlgn="auto">
              <a:spcAft>
                <a:spcPts val="0"/>
              </a:spcAft>
              <a:buClr>
                <a:srgbClr val="E95273"/>
              </a:buClr>
              <a:buFont typeface="+mj-lt"/>
              <a:buAutoNum type="arabicPeriod"/>
              <a:defRPr/>
            </a:pPr>
            <a:r>
              <a:rPr lang="en-IE" dirty="0"/>
              <a:t>Not working to a </a:t>
            </a:r>
            <a:r>
              <a:rPr lang="en-IE" b="1" dirty="0"/>
              <a:t>logical schedule</a:t>
            </a:r>
            <a:r>
              <a:rPr lang="en-IE" dirty="0"/>
              <a:t>? Panic sets in</a:t>
            </a:r>
          </a:p>
          <a:p>
            <a:pPr marL="457200" indent="-457200" fontAlgn="auto">
              <a:spcAft>
                <a:spcPts val="0"/>
              </a:spcAft>
              <a:buClr>
                <a:srgbClr val="E95273"/>
              </a:buClr>
              <a:buFont typeface="+mj-lt"/>
              <a:buAutoNum type="arabicPeriod"/>
              <a:defRPr/>
            </a:pPr>
            <a:r>
              <a:rPr lang="en-IE" b="1" dirty="0"/>
              <a:t>Selling yourself short </a:t>
            </a:r>
            <a:r>
              <a:rPr lang="en-IE" dirty="0"/>
              <a:t>results in you underachieving, underachieving can lead to regret and self-loathing.</a:t>
            </a:r>
          </a:p>
          <a:p>
            <a:pPr marL="457200" indent="-457200" fontAlgn="auto">
              <a:spcAft>
                <a:spcPts val="0"/>
              </a:spcAft>
              <a:buClr>
                <a:srgbClr val="E95273"/>
              </a:buClr>
              <a:buFont typeface="+mj-lt"/>
              <a:buAutoNum type="arabicPeriod"/>
              <a:defRPr/>
            </a:pPr>
            <a:r>
              <a:rPr lang="en-IE" dirty="0"/>
              <a:t>The </a:t>
            </a:r>
            <a:r>
              <a:rPr lang="en-IE" b="1" dirty="0"/>
              <a:t>Have-To-Dos</a:t>
            </a:r>
            <a:r>
              <a:rPr lang="en-IE" dirty="0"/>
              <a:t> may happen, but not the </a:t>
            </a:r>
            <a:r>
              <a:rPr lang="en-IE" b="1" dirty="0"/>
              <a:t>Want-To-Dos. </a:t>
            </a:r>
            <a:r>
              <a:rPr lang="en-IE" dirty="0"/>
              <a:t>A procrastinator type  of career where panic is regularly present means that  time is not allocated/allowed for undertakings that expand our experiences, make our lives richer.</a:t>
            </a:r>
          </a:p>
          <a:p>
            <a:pPr fontAlgn="auto">
              <a:spcAft>
                <a:spcPts val="0"/>
              </a:spcAft>
              <a:buFont typeface="Arial"/>
              <a:buNone/>
              <a:defRPr/>
            </a:pPr>
            <a:endParaRPr lang="en-IE"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4">
            <a:extLst>
              <a:ext uri="{FF2B5EF4-FFF2-40B4-BE49-F238E27FC236}">
                <a16:creationId xmlns:a16="http://schemas.microsoft.com/office/drawing/2014/main" id="{BED49D03-7D4A-D14C-AF27-CC5B309DBE61}"/>
              </a:ext>
            </a:extLst>
          </p:cNvPr>
          <p:cNvSpPr txBox="1">
            <a:spLocks/>
          </p:cNvSpPr>
          <p:nvPr/>
        </p:nvSpPr>
        <p:spPr>
          <a:xfrm>
            <a:off x="641350" y="1587500"/>
            <a:ext cx="4233863" cy="3175000"/>
          </a:xfrm>
          <a:custGeom>
            <a:avLst/>
            <a:gdLst>
              <a:gd name="connsiteX0" fmla="*/ 407528 w 6061010"/>
              <a:gd name="connsiteY0" fmla="*/ 0 h 6858000"/>
              <a:gd name="connsiteX1" fmla="*/ 6061010 w 6061010"/>
              <a:gd name="connsiteY1" fmla="*/ 0 h 6858000"/>
              <a:gd name="connsiteX2" fmla="*/ 6061010 w 6061010"/>
              <a:gd name="connsiteY2" fmla="*/ 6858000 h 6858000"/>
              <a:gd name="connsiteX3" fmla="*/ 0 w 6061010"/>
              <a:gd name="connsiteY3" fmla="*/ 6858000 h 6858000"/>
              <a:gd name="connsiteX4" fmla="*/ 118265 w 6061010"/>
              <a:gd name="connsiteY4" fmla="*/ 6755557 h 6858000"/>
              <a:gd name="connsiteX5" fmla="*/ 1676931 w 6061010"/>
              <a:gd name="connsiteY5" fmla="*/ 3233965 h 6858000"/>
              <a:gd name="connsiteX6" fmla="*/ 441018 w 6061010"/>
              <a:gd name="connsiteY6" fmla="*/ 3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61010" h="6858000">
                <a:moveTo>
                  <a:pt x="407528" y="0"/>
                </a:moveTo>
                <a:lnTo>
                  <a:pt x="6061010" y="0"/>
                </a:lnTo>
                <a:lnTo>
                  <a:pt x="6061010" y="6858000"/>
                </a:lnTo>
                <a:lnTo>
                  <a:pt x="0" y="6858000"/>
                </a:lnTo>
                <a:lnTo>
                  <a:pt x="118265" y="6755557"/>
                </a:lnTo>
                <a:cubicBezTo>
                  <a:pt x="1075786" y="5885276"/>
                  <a:pt x="1676931" y="4629823"/>
                  <a:pt x="1676931" y="3233965"/>
                </a:cubicBezTo>
                <a:cubicBezTo>
                  <a:pt x="1676931" y="2002326"/>
                  <a:pt x="1208911" y="879999"/>
                  <a:pt x="441018" y="35127"/>
                </a:cubicBezTo>
                <a:close/>
              </a:path>
            </a:pathLst>
          </a:custGeom>
        </p:spPr>
        <p:txBody>
          <a:bodyPr vert="horz" wrap="square"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spcBef>
                <a:spcPct val="0"/>
              </a:spcBef>
            </a:pPr>
            <a:r>
              <a:rPr lang="en-IE" sz="3200">
                <a:solidFill>
                  <a:schemeClr val="bg1"/>
                </a:solidFill>
              </a:rPr>
              <a:t>For women, there can          be a failure to launch. Typically, women want everything to be 99% perfect. If not, they might not launch. It all comes down to not being afraid. Courage is everything</a:t>
            </a:r>
            <a:endParaRPr lang="en-IE" altLang="x-none" dirty="0">
              <a:solidFill>
                <a:schemeClr val="bg1"/>
              </a:solidFill>
            </a:endParaRPr>
          </a:p>
        </p:txBody>
      </p:sp>
      <p:sp>
        <p:nvSpPr>
          <p:cNvPr id="16" name="Rectangle 10">
            <a:extLst>
              <a:ext uri="{FF2B5EF4-FFF2-40B4-BE49-F238E27FC236}">
                <a16:creationId xmlns:a16="http://schemas.microsoft.com/office/drawing/2014/main" id="{4C84AA70-5991-0F43-BF74-63F683C5A74C}"/>
              </a:ext>
            </a:extLst>
          </p:cNvPr>
          <p:cNvSpPr>
            <a:spLocks noChangeArrowheads="1"/>
          </p:cNvSpPr>
          <p:nvPr/>
        </p:nvSpPr>
        <p:spPr bwMode="auto">
          <a:xfrm>
            <a:off x="514350" y="4956472"/>
            <a:ext cx="48101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r>
              <a:rPr lang="en-IE" b="1">
                <a:solidFill>
                  <a:schemeClr val="bg1"/>
                </a:solidFill>
              </a:rPr>
              <a:t>DR ANGLE</a:t>
            </a:r>
            <a:endParaRPr lang="en-IE" b="1" dirty="0">
              <a:solidFill>
                <a:schemeClr val="bg1"/>
              </a:solidFill>
            </a:endParaRPr>
          </a:p>
          <a:p>
            <a:pPr algn="ctr" eaLnBrk="1" hangingPunct="1"/>
            <a:r>
              <a:rPr lang="en-IE" dirty="0">
                <a:solidFill>
                  <a:schemeClr val="bg1"/>
                </a:solidFill>
              </a:rPr>
              <a:t>CEO at</a:t>
            </a:r>
            <a:r>
              <a:rPr lang="en-IE" dirty="0">
                <a:solidFill>
                  <a:schemeClr val="bg1"/>
                </a:solidFill>
                <a:hlinkClick r:id="rId2">
                  <a:extLst>
                    <a:ext uri="{A12FA001-AC4F-418D-AE19-62706E023703}">
                      <ahyp:hlinkClr xmlns:ahyp="http://schemas.microsoft.com/office/drawing/2018/hyperlinkcolor" val="tx"/>
                    </a:ext>
                  </a:extLst>
                </a:hlinkClick>
              </a:rPr>
              <a:t> Ixcela, Inc.</a:t>
            </a:r>
            <a:r>
              <a:rPr lang="en-IE" dirty="0">
                <a:solidFill>
                  <a:schemeClr val="bg1"/>
                </a:solidFill>
              </a:rPr>
              <a:t>(a biotech company </a:t>
            </a:r>
          </a:p>
          <a:p>
            <a:pPr algn="ctr" eaLnBrk="1" hangingPunct="1"/>
            <a:r>
              <a:rPr lang="en-IE" dirty="0">
                <a:solidFill>
                  <a:schemeClr val="bg1"/>
                </a:solidFill>
              </a:rPr>
              <a:t>focused on specialized gut health treatment).</a:t>
            </a:r>
            <a:endParaRPr lang="en-IE" altLang="x-none" dirty="0">
              <a:solidFill>
                <a:schemeClr val="bg1"/>
              </a:solidFill>
            </a:endParaRPr>
          </a:p>
        </p:txBody>
      </p:sp>
      <p:pic>
        <p:nvPicPr>
          <p:cNvPr id="23" name="Picture Placeholder 22">
            <a:extLst>
              <a:ext uri="{FF2B5EF4-FFF2-40B4-BE49-F238E27FC236}">
                <a16:creationId xmlns:a16="http://schemas.microsoft.com/office/drawing/2014/main" id="{26BD791D-8A4A-824B-92A3-E1D5D0D194FB}"/>
              </a:ext>
            </a:extLst>
          </p:cNvPr>
          <p:cNvPicPr>
            <a:picLocks noGrp="1" noChangeAspect="1"/>
          </p:cNvPicPr>
          <p:nvPr>
            <p:ph type="pic" sz="quarter" idx="13"/>
          </p:nvPr>
        </p:nvPicPr>
        <p:blipFill>
          <a:blip r:embed="rId3"/>
          <a:srcRect t="35891" b="35891"/>
          <a:stretch>
            <a:fillRect/>
          </a:stretch>
        </p:blipFill>
        <p:spPr/>
      </p:pic>
      <p:sp>
        <p:nvSpPr>
          <p:cNvPr id="20" name="Text Placeholder 6">
            <a:extLst>
              <a:ext uri="{FF2B5EF4-FFF2-40B4-BE49-F238E27FC236}">
                <a16:creationId xmlns:a16="http://schemas.microsoft.com/office/drawing/2014/main" id="{5B9DBB96-4196-C743-87DD-E3BDC908B300}"/>
              </a:ext>
            </a:extLst>
          </p:cNvPr>
          <p:cNvSpPr>
            <a:spLocks noGrp="1"/>
          </p:cNvSpPr>
          <p:nvPr>
            <p:ph type="body" sz="quarter" idx="14"/>
          </p:nvPr>
        </p:nvSpPr>
        <p:spPr>
          <a:xfrm>
            <a:off x="4355306" y="4360862"/>
            <a:ext cx="785813" cy="1057275"/>
          </a:xfrm>
        </p:spPr>
        <p:txBody>
          <a:bodyPr>
            <a:normAutofit fontScale="92500" lnSpcReduction="20000"/>
          </a:bodyPr>
          <a:lstStyle/>
          <a:p>
            <a:pPr algn="ctr"/>
            <a:r>
              <a:rPr lang="en-US" altLang="x-none" sz="8900"/>
              <a:t>” </a:t>
            </a:r>
          </a:p>
        </p:txBody>
      </p:sp>
      <p:sp>
        <p:nvSpPr>
          <p:cNvPr id="21" name="Text Placeholder 7">
            <a:extLst>
              <a:ext uri="{FF2B5EF4-FFF2-40B4-BE49-F238E27FC236}">
                <a16:creationId xmlns:a16="http://schemas.microsoft.com/office/drawing/2014/main" id="{97C5C17E-3B60-4845-A960-47EB7E4DDD60}"/>
              </a:ext>
            </a:extLst>
          </p:cNvPr>
          <p:cNvSpPr>
            <a:spLocks noGrp="1"/>
          </p:cNvSpPr>
          <p:nvPr>
            <p:ph type="body" sz="quarter" idx="15"/>
          </p:nvPr>
        </p:nvSpPr>
        <p:spPr>
          <a:xfrm>
            <a:off x="375444" y="1425575"/>
            <a:ext cx="1135062" cy="1203325"/>
          </a:xfrm>
        </p:spPr>
        <p:txBody>
          <a:bodyPr rtlCol="0">
            <a:normAutofit fontScale="92500" lnSpcReduction="10000"/>
          </a:bodyPr>
          <a:lstStyle/>
          <a:p>
            <a:pPr algn="ctr" fontAlgn="auto">
              <a:spcAft>
                <a:spcPts val="0"/>
              </a:spcAft>
              <a:buFont typeface="Arial"/>
              <a:buNone/>
              <a:defRPr/>
            </a:pPr>
            <a:r>
              <a:rPr lang="en-US" dirty="0"/>
              <a:t>“</a:t>
            </a:r>
          </a:p>
        </p:txBody>
      </p:sp>
      <p:pic>
        <p:nvPicPr>
          <p:cNvPr id="24" name="Picture Placeholder 8" descr="A picture containing table, many, white&#10;&#10;Description automatically generated">
            <a:extLst>
              <a:ext uri="{FF2B5EF4-FFF2-40B4-BE49-F238E27FC236}">
                <a16:creationId xmlns:a16="http://schemas.microsoft.com/office/drawing/2014/main" id="{B85ECED9-9199-FE49-971B-956A68B69D66}"/>
              </a:ext>
            </a:extLst>
          </p:cNvPr>
          <p:cNvPicPr>
            <a:picLocks noChangeAspect="1"/>
          </p:cNvPicPr>
          <p:nvPr/>
        </p:nvPicPr>
        <p:blipFill rotWithShape="1">
          <a:blip r:embed="rId4"/>
          <a:srcRect l="-12716" t="-59333" r="12716" b="7797"/>
          <a:stretch/>
        </p:blipFill>
        <p:spPr>
          <a:xfrm>
            <a:off x="5213011" y="-11935"/>
            <a:ext cx="6943999" cy="6858000"/>
          </a:xfrm>
          <a:custGeom>
            <a:avLst/>
            <a:gdLst>
              <a:gd name="connsiteX0" fmla="*/ 407528 w 6061010"/>
              <a:gd name="connsiteY0" fmla="*/ 0 h 6858000"/>
              <a:gd name="connsiteX1" fmla="*/ 6061010 w 6061010"/>
              <a:gd name="connsiteY1" fmla="*/ 0 h 6858000"/>
              <a:gd name="connsiteX2" fmla="*/ 6061010 w 6061010"/>
              <a:gd name="connsiteY2" fmla="*/ 6858000 h 6858000"/>
              <a:gd name="connsiteX3" fmla="*/ 0 w 6061010"/>
              <a:gd name="connsiteY3" fmla="*/ 6858000 h 6858000"/>
              <a:gd name="connsiteX4" fmla="*/ 118265 w 6061010"/>
              <a:gd name="connsiteY4" fmla="*/ 6755557 h 6858000"/>
              <a:gd name="connsiteX5" fmla="*/ 1676931 w 6061010"/>
              <a:gd name="connsiteY5" fmla="*/ 3233965 h 6858000"/>
              <a:gd name="connsiteX6" fmla="*/ 441018 w 6061010"/>
              <a:gd name="connsiteY6" fmla="*/ 3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61010" h="6858000">
                <a:moveTo>
                  <a:pt x="407528" y="0"/>
                </a:moveTo>
                <a:lnTo>
                  <a:pt x="6061010" y="0"/>
                </a:lnTo>
                <a:lnTo>
                  <a:pt x="6061010" y="6858000"/>
                </a:lnTo>
                <a:lnTo>
                  <a:pt x="0" y="6858000"/>
                </a:lnTo>
                <a:lnTo>
                  <a:pt x="118265" y="6755557"/>
                </a:lnTo>
                <a:cubicBezTo>
                  <a:pt x="1075786" y="5885276"/>
                  <a:pt x="1676931" y="4629823"/>
                  <a:pt x="1676931" y="3233965"/>
                </a:cubicBezTo>
                <a:cubicBezTo>
                  <a:pt x="1676931" y="2002326"/>
                  <a:pt x="1208911" y="879999"/>
                  <a:pt x="441018" y="35127"/>
                </a:cubicBezTo>
                <a:close/>
              </a:path>
            </a:pathLst>
          </a:custGeom>
        </p:spPr>
      </p:pic>
      <p:pic>
        <p:nvPicPr>
          <p:cNvPr id="25" name="Picture 24">
            <a:extLst>
              <a:ext uri="{FF2B5EF4-FFF2-40B4-BE49-F238E27FC236}">
                <a16:creationId xmlns:a16="http://schemas.microsoft.com/office/drawing/2014/main" id="{9D5B74C5-7544-C04D-AB8B-CE4B43DEB4E6}"/>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t="29937"/>
          <a:stretch/>
        </p:blipFill>
        <p:spPr>
          <a:xfrm>
            <a:off x="4814669" y="-11935"/>
            <a:ext cx="2122766" cy="1482414"/>
          </a:xfrm>
          <a:prstGeom prst="rect">
            <a:avLst/>
          </a:prstGeom>
        </p:spPr>
      </p:pic>
      <p:pic>
        <p:nvPicPr>
          <p:cNvPr id="26" name="Picture 25">
            <a:extLst>
              <a:ext uri="{FF2B5EF4-FFF2-40B4-BE49-F238E27FC236}">
                <a16:creationId xmlns:a16="http://schemas.microsoft.com/office/drawing/2014/main" id="{6DFB42C8-B334-E141-A7B8-515CF06BF0D0}"/>
              </a:ext>
            </a:extLst>
          </p:cNvPr>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5573233" y="5441444"/>
            <a:ext cx="1045533" cy="1019460"/>
          </a:xfrm>
          <a:prstGeom prst="rect">
            <a:avLst/>
          </a:prstGeom>
        </p:spPr>
      </p:pic>
    </p:spTree>
    <p:extLst>
      <p:ext uri="{BB962C8B-B14F-4D97-AF65-F5344CB8AC3E}">
        <p14:creationId xmlns:p14="http://schemas.microsoft.com/office/powerpoint/2010/main" val="30612534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hlinkClick r:id="rId2"/>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t="888" b="888"/>
          <a:stretch/>
        </p:blipFill>
        <p:spPr/>
      </p:pic>
      <p:sp>
        <p:nvSpPr>
          <p:cNvPr id="6" name="Text Placeholder 5"/>
          <p:cNvSpPr>
            <a:spLocks noGrp="1"/>
          </p:cNvSpPr>
          <p:nvPr>
            <p:ph type="body" sz="quarter" idx="13"/>
          </p:nvPr>
        </p:nvSpPr>
        <p:spPr/>
        <p:txBody>
          <a:bodyPr>
            <a:noAutofit/>
          </a:bodyPr>
          <a:lstStyle/>
          <a:p>
            <a:r>
              <a:rPr lang="en-US" altLang="ja-JP" b="1" dirty="0">
                <a:solidFill>
                  <a:srgbClr val="E63275"/>
                </a:solidFill>
              </a:rPr>
              <a:t>A Characteristic of Great Leaders is Courage!</a:t>
            </a:r>
          </a:p>
        </p:txBody>
      </p:sp>
      <p:sp>
        <p:nvSpPr>
          <p:cNvPr id="7" name="Text Placeholder 6"/>
          <p:cNvSpPr>
            <a:spLocks noGrp="1"/>
          </p:cNvSpPr>
          <p:nvPr>
            <p:ph type="body" sz="quarter" idx="14"/>
          </p:nvPr>
        </p:nvSpPr>
        <p:spPr/>
        <p:txBody>
          <a:bodyPr/>
          <a:lstStyle/>
          <a:p>
            <a:r>
              <a:rPr lang="en-IE" sz="2000" dirty="0">
                <a:solidFill>
                  <a:srgbClr val="525252"/>
                </a:solidFill>
              </a:rPr>
              <a:t>I</a:t>
            </a:r>
            <a:r>
              <a:rPr lang="en-IE" dirty="0">
                <a:solidFill>
                  <a:srgbClr val="525252"/>
                </a:solidFill>
              </a:rPr>
              <a:t>t turns out that the key to having courage is all about your support system and knowing someone else has your back.</a:t>
            </a:r>
          </a:p>
          <a:p>
            <a:endParaRPr lang="en-IE" sz="200" dirty="0">
              <a:solidFill>
                <a:srgbClr val="525252"/>
              </a:solidFill>
            </a:endParaRPr>
          </a:p>
          <a:p>
            <a:r>
              <a:rPr lang="en-IE" altLang="ja-JP" i="1" dirty="0">
                <a:solidFill>
                  <a:srgbClr val="525252"/>
                </a:solidFill>
              </a:rPr>
              <a:t>‘When know beyond a shadow of a doubt someone believes us gives us the courage to act, someone by our side, has the wind in our sail, we work extra hard because we want to prove their sacrifice for us was worth us…When we see a leader we admire acts with courage and that gives us the courage..’ </a:t>
            </a:r>
            <a:endParaRPr lang="en-US" altLang="ja-JP" i="1" dirty="0">
              <a:solidFill>
                <a:srgbClr val="525252"/>
              </a:solidFill>
            </a:endParaRPr>
          </a:p>
          <a:p>
            <a:endParaRPr kumimoji="1" lang="ja-JP" altLang="en-US" sz="2000" dirty="0">
              <a:solidFill>
                <a:srgbClr val="525252"/>
              </a:solidFill>
            </a:endParaRPr>
          </a:p>
          <a:p>
            <a:endParaRPr lang="en-US" dirty="0"/>
          </a:p>
        </p:txBody>
      </p:sp>
      <p:sp>
        <p:nvSpPr>
          <p:cNvPr id="10" name="Star: 6 Points 10"/>
          <p:cNvSpPr/>
          <p:nvPr/>
        </p:nvSpPr>
        <p:spPr>
          <a:xfrm>
            <a:off x="9611859" y="351779"/>
            <a:ext cx="1628775" cy="1885950"/>
          </a:xfrm>
          <a:prstGeom prst="star6">
            <a:avLst/>
          </a:prstGeom>
          <a:solidFill>
            <a:srgbClr val="E63275"/>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lnSpc>
                <a:spcPts val="1700"/>
              </a:lnSpc>
              <a:spcBef>
                <a:spcPts val="0"/>
              </a:spcBef>
              <a:spcAft>
                <a:spcPts val="0"/>
              </a:spcAft>
              <a:defRPr/>
            </a:pPr>
            <a:r>
              <a:rPr lang="en-IE" dirty="0"/>
              <a:t>CLICK TO SEE FULL </a:t>
            </a:r>
            <a:r>
              <a:rPr lang="en-IE" b="1" dirty="0"/>
              <a:t>VIDEO</a:t>
            </a:r>
          </a:p>
        </p:txBody>
      </p:sp>
    </p:spTree>
    <p:extLst>
      <p:ext uri="{BB962C8B-B14F-4D97-AF65-F5344CB8AC3E}">
        <p14:creationId xmlns:p14="http://schemas.microsoft.com/office/powerpoint/2010/main" val="20380534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969038" y="765451"/>
            <a:ext cx="5300797" cy="1025618"/>
          </a:xfrm>
        </p:spPr>
        <p:txBody>
          <a:bodyPr>
            <a:noAutofit/>
          </a:bodyPr>
          <a:lstStyle/>
          <a:p>
            <a:r>
              <a:rPr lang="en-US" b="1" dirty="0">
                <a:solidFill>
                  <a:srgbClr val="E63275"/>
                </a:solidFill>
              </a:rPr>
              <a:t>Case Study: </a:t>
            </a:r>
            <a:r>
              <a:rPr lang="en-US" sz="3000" b="1" dirty="0"/>
              <a:t>Interview with the founder Dr. Eris Cosmetics</a:t>
            </a:r>
          </a:p>
        </p:txBody>
      </p:sp>
      <p:sp>
        <p:nvSpPr>
          <p:cNvPr id="3" name="Text Placeholder 2"/>
          <p:cNvSpPr>
            <a:spLocks noGrp="1"/>
          </p:cNvSpPr>
          <p:nvPr>
            <p:ph type="body" sz="quarter" idx="14"/>
          </p:nvPr>
        </p:nvSpPr>
        <p:spPr>
          <a:xfrm>
            <a:off x="3788359" y="2213850"/>
            <a:ext cx="7407087" cy="3975101"/>
          </a:xfrm>
        </p:spPr>
        <p:txBody>
          <a:bodyPr/>
          <a:lstStyle/>
          <a:p>
            <a:r>
              <a:rPr lang="en-US" b="1" dirty="0">
                <a:solidFill>
                  <a:srgbClr val="E63275"/>
                </a:solidFill>
              </a:rPr>
              <a:t>Title: </a:t>
            </a:r>
            <a:r>
              <a:rPr lang="en-US" b="1" dirty="0"/>
              <a:t>Business possibilities and Obstacles met on her career path </a:t>
            </a:r>
          </a:p>
          <a:p>
            <a:r>
              <a:rPr lang="en-IE" b="1" dirty="0">
                <a:solidFill>
                  <a:srgbClr val="E63275"/>
                </a:solidFill>
              </a:rPr>
              <a:t>Description: </a:t>
            </a:r>
            <a:r>
              <a:rPr lang="en-GB" dirty="0"/>
              <a:t>Dr Irena Eris describes her beginnings in business and how she went through all of the stages of business, from the very beginning to well-developed and prospering company. This video informs you about the business possibilities as well as obstacles which women can meet on carrier path.</a:t>
            </a:r>
            <a:endParaRPr lang="en-IE" dirty="0"/>
          </a:p>
          <a:p>
            <a:r>
              <a:rPr lang="en-IE" b="1" dirty="0">
                <a:solidFill>
                  <a:srgbClr val="E63275"/>
                </a:solidFill>
              </a:rPr>
              <a:t>Video: </a:t>
            </a:r>
            <a:r>
              <a:rPr lang="en-US" b="1" dirty="0">
                <a:hlinkClick r:id="rId2"/>
              </a:rPr>
              <a:t>Interview with the founder Dr. Eris Cosmetics</a:t>
            </a:r>
            <a:endParaRPr lang="en-US" dirty="0"/>
          </a:p>
        </p:txBody>
      </p:sp>
      <p:pic>
        <p:nvPicPr>
          <p:cNvPr id="1026" name="Picture 2" descr="Image result for polish flag">
            <a:extLst>
              <a:ext uri="{FF2B5EF4-FFF2-40B4-BE49-F238E27FC236}">
                <a16:creationId xmlns:a16="http://schemas.microsoft.com/office/drawing/2014/main" id="{9160E091-D7E2-4799-B838-760C772663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9503" y="251670"/>
            <a:ext cx="2113266" cy="13170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182E140-DC2D-483B-88E9-50AD63498414}"/>
              </a:ext>
            </a:extLst>
          </p:cNvPr>
          <p:cNvSpPr txBox="1"/>
          <p:nvPr/>
        </p:nvSpPr>
        <p:spPr>
          <a:xfrm>
            <a:off x="9852239" y="1664287"/>
            <a:ext cx="1887794" cy="461665"/>
          </a:xfrm>
          <a:prstGeom prst="rect">
            <a:avLst/>
          </a:prstGeom>
          <a:solidFill>
            <a:schemeClr val="bg1"/>
          </a:solidFill>
          <a:ln w="76200">
            <a:solidFill>
              <a:srgbClr val="FF0000"/>
            </a:solidFill>
          </a:ln>
        </p:spPr>
        <p:txBody>
          <a:bodyPr wrap="square" rtlCol="0">
            <a:spAutoFit/>
          </a:bodyPr>
          <a:lstStyle/>
          <a:p>
            <a:pPr algn="ctr">
              <a:spcBef>
                <a:spcPts val="600"/>
              </a:spcBef>
              <a:spcAft>
                <a:spcPts val="600"/>
              </a:spcAft>
            </a:pPr>
            <a:r>
              <a:rPr lang="en-IE" sz="2400" b="1" dirty="0">
                <a:solidFill>
                  <a:srgbClr val="FF0000"/>
                </a:solidFill>
              </a:rPr>
              <a:t>POLAND</a:t>
            </a:r>
          </a:p>
        </p:txBody>
      </p:sp>
    </p:spTree>
    <p:extLst>
      <p:ext uri="{BB962C8B-B14F-4D97-AF65-F5344CB8AC3E}">
        <p14:creationId xmlns:p14="http://schemas.microsoft.com/office/powerpoint/2010/main" val="1446885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943401" y="543123"/>
            <a:ext cx="5300797" cy="1025618"/>
          </a:xfrm>
        </p:spPr>
        <p:txBody>
          <a:bodyPr>
            <a:noAutofit/>
          </a:bodyPr>
          <a:lstStyle/>
          <a:p>
            <a:r>
              <a:rPr lang="en-US" b="1" dirty="0">
                <a:solidFill>
                  <a:srgbClr val="E63275"/>
                </a:solidFill>
              </a:rPr>
              <a:t>Case Study: </a:t>
            </a:r>
            <a:r>
              <a:rPr lang="en-US" sz="3000" b="1" dirty="0"/>
              <a:t>Interview with </a:t>
            </a:r>
            <a:r>
              <a:rPr lang="en-US" sz="3000" b="1" dirty="0" err="1"/>
              <a:t>Ewa</a:t>
            </a:r>
            <a:r>
              <a:rPr lang="en-US" sz="3000" b="1" dirty="0"/>
              <a:t> Dudek, e-commerce</a:t>
            </a:r>
            <a:endParaRPr lang="en-US" sz="3000" dirty="0"/>
          </a:p>
        </p:txBody>
      </p:sp>
      <p:sp>
        <p:nvSpPr>
          <p:cNvPr id="3" name="Text Placeholder 2"/>
          <p:cNvSpPr>
            <a:spLocks noGrp="1"/>
          </p:cNvSpPr>
          <p:nvPr>
            <p:ph type="body" sz="quarter" idx="14"/>
          </p:nvPr>
        </p:nvSpPr>
        <p:spPr>
          <a:xfrm>
            <a:off x="2917839" y="2112481"/>
            <a:ext cx="8934930" cy="3975101"/>
          </a:xfrm>
        </p:spPr>
        <p:txBody>
          <a:bodyPr/>
          <a:lstStyle/>
          <a:p>
            <a:r>
              <a:rPr lang="en-US" b="1" dirty="0">
                <a:solidFill>
                  <a:srgbClr val="E63275"/>
                </a:solidFill>
              </a:rPr>
              <a:t>Title: </a:t>
            </a:r>
            <a:r>
              <a:rPr lang="en-US" b="1" dirty="0"/>
              <a:t>Stubbornness Led Her to Her Business</a:t>
            </a:r>
          </a:p>
          <a:p>
            <a:r>
              <a:rPr lang="en-IE" b="1" dirty="0">
                <a:solidFill>
                  <a:srgbClr val="E63275"/>
                </a:solidFill>
              </a:rPr>
              <a:t>Description: </a:t>
            </a:r>
            <a:r>
              <a:rPr lang="en-US" dirty="0"/>
              <a:t>Interview with Ewa Dudek, creator of the first affiliate network in Poland for e-commerce. They have been on the market for 10 years, and the idea of ​​creating such a business was born thanks to the experienced, which Ewa gained while working in London. The beginnings were not the easiest, but success requires sacrifices and mistakes. Video provide an information about the obstacles which one can meet during the process of establishing and running her business.</a:t>
            </a:r>
          </a:p>
          <a:p>
            <a:r>
              <a:rPr lang="en-IE" b="1" dirty="0">
                <a:solidFill>
                  <a:srgbClr val="E63275"/>
                </a:solidFill>
              </a:rPr>
              <a:t>Video 1 </a:t>
            </a:r>
            <a:r>
              <a:rPr lang="en-US" u="sng" dirty="0">
                <a:hlinkClick r:id="rId2"/>
              </a:rPr>
              <a:t>https://www.youtube.com/watch?v=lRS14j4Podg&amp;list=PLENkEaHKvxkWrVTfrnWo3gFG5PUKsKOz_</a:t>
            </a:r>
            <a:endParaRPr lang="en-US" dirty="0"/>
          </a:p>
        </p:txBody>
      </p:sp>
      <p:pic>
        <p:nvPicPr>
          <p:cNvPr id="1026" name="Picture 2" descr="Image result for polish flag">
            <a:extLst>
              <a:ext uri="{FF2B5EF4-FFF2-40B4-BE49-F238E27FC236}">
                <a16:creationId xmlns:a16="http://schemas.microsoft.com/office/drawing/2014/main" id="{9160E091-D7E2-4799-B838-760C772663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9503" y="251670"/>
            <a:ext cx="2113266" cy="13170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AC16AB9-B606-46A7-B3D2-3D7C5B93EA99}"/>
              </a:ext>
            </a:extLst>
          </p:cNvPr>
          <p:cNvSpPr txBox="1"/>
          <p:nvPr/>
        </p:nvSpPr>
        <p:spPr>
          <a:xfrm>
            <a:off x="9852239" y="1664287"/>
            <a:ext cx="1887794" cy="461665"/>
          </a:xfrm>
          <a:prstGeom prst="rect">
            <a:avLst/>
          </a:prstGeom>
          <a:solidFill>
            <a:schemeClr val="bg1"/>
          </a:solidFill>
          <a:ln w="76200">
            <a:solidFill>
              <a:srgbClr val="FF0000"/>
            </a:solidFill>
          </a:ln>
        </p:spPr>
        <p:txBody>
          <a:bodyPr wrap="square" rtlCol="0">
            <a:spAutoFit/>
          </a:bodyPr>
          <a:lstStyle/>
          <a:p>
            <a:pPr algn="ctr">
              <a:spcBef>
                <a:spcPts val="600"/>
              </a:spcBef>
              <a:spcAft>
                <a:spcPts val="600"/>
              </a:spcAft>
            </a:pPr>
            <a:r>
              <a:rPr lang="en-IE" sz="2400" b="1" dirty="0">
                <a:solidFill>
                  <a:srgbClr val="FF0000"/>
                </a:solidFill>
              </a:rPr>
              <a:t>POLAND</a:t>
            </a:r>
          </a:p>
        </p:txBody>
      </p:sp>
    </p:spTree>
    <p:extLst>
      <p:ext uri="{BB962C8B-B14F-4D97-AF65-F5344CB8AC3E}">
        <p14:creationId xmlns:p14="http://schemas.microsoft.com/office/powerpoint/2010/main" val="16014978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9DA0534-C289-4151-868B-69F8988EB3D7}"/>
              </a:ext>
            </a:extLst>
          </p:cNvPr>
          <p:cNvSpPr>
            <a:spLocks noGrp="1"/>
          </p:cNvSpPr>
          <p:nvPr>
            <p:ph type="body" sz="quarter" idx="13"/>
          </p:nvPr>
        </p:nvSpPr>
        <p:spPr/>
        <p:txBody>
          <a:bodyPr/>
          <a:lstStyle/>
          <a:p>
            <a:r>
              <a:rPr lang="en-US" b="1" dirty="0">
                <a:solidFill>
                  <a:srgbClr val="E63275"/>
                </a:solidFill>
              </a:rPr>
              <a:t>Case Study: </a:t>
            </a:r>
            <a:r>
              <a:rPr lang="en-US" b="1" dirty="0"/>
              <a:t>Women Engineer success stories</a:t>
            </a:r>
            <a:endParaRPr lang="en-US" sz="3000" dirty="0"/>
          </a:p>
          <a:p>
            <a:endParaRPr lang="en-IE" dirty="0"/>
          </a:p>
        </p:txBody>
      </p:sp>
      <p:sp>
        <p:nvSpPr>
          <p:cNvPr id="6" name="Picture Placeholder 5">
            <a:extLst>
              <a:ext uri="{FF2B5EF4-FFF2-40B4-BE49-F238E27FC236}">
                <a16:creationId xmlns:a16="http://schemas.microsoft.com/office/drawing/2014/main" id="{BF7D60FD-CC15-4D55-AEDF-40F5FAD9D6CA}"/>
              </a:ext>
            </a:extLst>
          </p:cNvPr>
          <p:cNvSpPr>
            <a:spLocks noGrp="1"/>
          </p:cNvSpPr>
          <p:nvPr>
            <p:ph type="pic" sz="quarter" idx="15"/>
          </p:nvPr>
        </p:nvSpPr>
        <p:spPr/>
      </p:sp>
      <p:pic>
        <p:nvPicPr>
          <p:cNvPr id="7" name="Picture 6">
            <a:extLst>
              <a:ext uri="{FF2B5EF4-FFF2-40B4-BE49-F238E27FC236}">
                <a16:creationId xmlns:a16="http://schemas.microsoft.com/office/drawing/2014/main" id="{036B5F52-D2AD-44BA-8223-D9C7EB1640BC}"/>
              </a:ext>
            </a:extLst>
          </p:cNvPr>
          <p:cNvPicPr>
            <a:picLocks noChangeAspect="1"/>
          </p:cNvPicPr>
          <p:nvPr/>
        </p:nvPicPr>
        <p:blipFill>
          <a:blip r:embed="rId2"/>
          <a:stretch>
            <a:fillRect/>
          </a:stretch>
        </p:blipFill>
        <p:spPr>
          <a:xfrm>
            <a:off x="3357570" y="2027257"/>
            <a:ext cx="5070656" cy="3210566"/>
          </a:xfrm>
          <a:prstGeom prst="rect">
            <a:avLst/>
          </a:prstGeom>
        </p:spPr>
      </p:pic>
      <p:pic>
        <p:nvPicPr>
          <p:cNvPr id="8" name="Picture 7">
            <a:extLst>
              <a:ext uri="{FF2B5EF4-FFF2-40B4-BE49-F238E27FC236}">
                <a16:creationId xmlns:a16="http://schemas.microsoft.com/office/drawing/2014/main" id="{1E22A825-D9BA-4637-BE88-314A0AC377EA}"/>
              </a:ext>
            </a:extLst>
          </p:cNvPr>
          <p:cNvPicPr>
            <a:picLocks noChangeAspect="1"/>
          </p:cNvPicPr>
          <p:nvPr/>
        </p:nvPicPr>
        <p:blipFill>
          <a:blip r:embed="rId3"/>
          <a:stretch>
            <a:fillRect/>
          </a:stretch>
        </p:blipFill>
        <p:spPr>
          <a:xfrm>
            <a:off x="9765129" y="1893434"/>
            <a:ext cx="2087640" cy="1391760"/>
          </a:xfrm>
          <a:prstGeom prst="rect">
            <a:avLst/>
          </a:prstGeom>
        </p:spPr>
      </p:pic>
      <p:sp>
        <p:nvSpPr>
          <p:cNvPr id="9" name="TextBox 8">
            <a:extLst>
              <a:ext uri="{FF2B5EF4-FFF2-40B4-BE49-F238E27FC236}">
                <a16:creationId xmlns:a16="http://schemas.microsoft.com/office/drawing/2014/main" id="{2F9AB700-C8A9-4AD2-9608-9748BBFDABB1}"/>
              </a:ext>
            </a:extLst>
          </p:cNvPr>
          <p:cNvSpPr txBox="1"/>
          <p:nvPr/>
        </p:nvSpPr>
        <p:spPr>
          <a:xfrm>
            <a:off x="9865052" y="3542987"/>
            <a:ext cx="1887794" cy="461665"/>
          </a:xfrm>
          <a:prstGeom prst="rect">
            <a:avLst/>
          </a:prstGeom>
          <a:solidFill>
            <a:schemeClr val="bg1"/>
          </a:solidFill>
          <a:ln w="76200">
            <a:solidFill>
              <a:srgbClr val="FF0000"/>
            </a:solidFill>
          </a:ln>
        </p:spPr>
        <p:txBody>
          <a:bodyPr wrap="square" rtlCol="0">
            <a:spAutoFit/>
          </a:bodyPr>
          <a:lstStyle/>
          <a:p>
            <a:pPr algn="ctr">
              <a:spcBef>
                <a:spcPts val="600"/>
              </a:spcBef>
              <a:spcAft>
                <a:spcPts val="600"/>
              </a:spcAft>
            </a:pPr>
            <a:r>
              <a:rPr lang="en-IE" sz="2400" b="1" dirty="0">
                <a:solidFill>
                  <a:srgbClr val="FF0000"/>
                </a:solidFill>
              </a:rPr>
              <a:t>TURKEY</a:t>
            </a:r>
          </a:p>
        </p:txBody>
      </p:sp>
    </p:spTree>
    <p:extLst>
      <p:ext uri="{BB962C8B-B14F-4D97-AF65-F5344CB8AC3E}">
        <p14:creationId xmlns:p14="http://schemas.microsoft.com/office/powerpoint/2010/main" val="719656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87A0F8C-D993-4AD4-BAA6-8C153FFB8A13}"/>
              </a:ext>
            </a:extLst>
          </p:cNvPr>
          <p:cNvSpPr>
            <a:spLocks noGrp="1"/>
          </p:cNvSpPr>
          <p:nvPr>
            <p:ph type="body" sz="quarter" idx="25"/>
          </p:nvPr>
        </p:nvSpPr>
        <p:spPr>
          <a:xfrm>
            <a:off x="332508" y="4612984"/>
            <a:ext cx="11545518" cy="1356892"/>
          </a:xfrm>
        </p:spPr>
        <p:txBody>
          <a:bodyPr>
            <a:normAutofit lnSpcReduction="10000"/>
          </a:bodyPr>
          <a:lstStyle/>
          <a:p>
            <a:r>
              <a:rPr lang="en-IE" sz="3200" b="1" dirty="0"/>
              <a:t>Entrepreneurs are the lifeblood of any expanding economy, generating jobs, introducing new products and services, and creating jobs for ourselves and others</a:t>
            </a:r>
            <a:endParaRPr lang="en-IE" dirty="0"/>
          </a:p>
        </p:txBody>
      </p:sp>
      <p:sp>
        <p:nvSpPr>
          <p:cNvPr id="4" name="Text Placeholder 3">
            <a:extLst>
              <a:ext uri="{FF2B5EF4-FFF2-40B4-BE49-F238E27FC236}">
                <a16:creationId xmlns:a16="http://schemas.microsoft.com/office/drawing/2014/main" id="{B3AA8070-90DC-4D9E-98ED-081DAC856C79}"/>
              </a:ext>
            </a:extLst>
          </p:cNvPr>
          <p:cNvSpPr>
            <a:spLocks noGrp="1"/>
          </p:cNvSpPr>
          <p:nvPr>
            <p:ph type="body" sz="quarter" idx="20"/>
          </p:nvPr>
        </p:nvSpPr>
        <p:spPr/>
        <p:txBody>
          <a:bodyPr/>
          <a:lstStyle/>
          <a:p>
            <a:r>
              <a:rPr lang="en-IE" dirty="0"/>
              <a:t>Why entrepreneurs are important?</a:t>
            </a:r>
          </a:p>
        </p:txBody>
      </p:sp>
      <p:pic>
        <p:nvPicPr>
          <p:cNvPr id="13" name="Picture Placeholder 12" descr="A group of people posing for the camera&#10;&#10;Description automatically generated">
            <a:extLst>
              <a:ext uri="{FF2B5EF4-FFF2-40B4-BE49-F238E27FC236}">
                <a16:creationId xmlns:a16="http://schemas.microsoft.com/office/drawing/2014/main" id="{2E1D6E86-9ACE-4A3E-BABC-1724681A5D86}"/>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t="22754" b="22754"/>
          <a:stretch>
            <a:fillRect/>
          </a:stretch>
        </p:blipFill>
        <p:spPr/>
      </p:pic>
    </p:spTree>
    <p:extLst>
      <p:ext uri="{BB962C8B-B14F-4D97-AF65-F5344CB8AC3E}">
        <p14:creationId xmlns:p14="http://schemas.microsoft.com/office/powerpoint/2010/main" val="36008214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161985" y="632101"/>
            <a:ext cx="7407087" cy="939675"/>
          </a:xfrm>
        </p:spPr>
        <p:txBody>
          <a:bodyPr>
            <a:noAutofit/>
          </a:bodyPr>
          <a:lstStyle/>
          <a:p>
            <a:r>
              <a:rPr lang="en-US" b="1" dirty="0">
                <a:solidFill>
                  <a:srgbClr val="10B1A2"/>
                </a:solidFill>
              </a:rPr>
              <a:t>Welcome to the beginning of your Engineering Entrepreneurial journey!</a:t>
            </a:r>
            <a:endParaRPr lang="en-US" altLang="ja-JP" b="1" dirty="0">
              <a:solidFill>
                <a:srgbClr val="10B1A2"/>
              </a:solidFill>
            </a:endParaRPr>
          </a:p>
          <a:p>
            <a:endParaRPr lang="en-US" b="1" dirty="0"/>
          </a:p>
        </p:txBody>
      </p:sp>
      <p:sp>
        <p:nvSpPr>
          <p:cNvPr id="3" name="Text Placeholder 2"/>
          <p:cNvSpPr>
            <a:spLocks noGrp="1"/>
          </p:cNvSpPr>
          <p:nvPr>
            <p:ph type="body" sz="quarter" idx="14"/>
          </p:nvPr>
        </p:nvSpPr>
        <p:spPr>
          <a:xfrm>
            <a:off x="3212983" y="2079348"/>
            <a:ext cx="8356090" cy="3975101"/>
          </a:xfrm>
        </p:spPr>
        <p:txBody>
          <a:bodyPr/>
          <a:lstStyle/>
          <a:p>
            <a:pPr marL="342900" indent="-342900" fontAlgn="auto">
              <a:spcAft>
                <a:spcPts val="0"/>
              </a:spcAft>
              <a:buClr>
                <a:srgbClr val="E63275"/>
              </a:buClr>
              <a:buFont typeface="Wingdings" panose="05000000000000000000" pitchFamily="2" charset="2"/>
              <a:buChar char="ü"/>
              <a:defRPr/>
            </a:pPr>
            <a:r>
              <a:rPr lang="en-US" dirty="0"/>
              <a:t>Are you </a:t>
            </a:r>
            <a:r>
              <a:rPr lang="en-US" b="1" dirty="0"/>
              <a:t>ready to start </a:t>
            </a:r>
            <a:r>
              <a:rPr lang="en-US" dirty="0"/>
              <a:t>your STEM start-up journey? </a:t>
            </a:r>
          </a:p>
          <a:p>
            <a:pPr marL="342900" indent="-342900" fontAlgn="auto">
              <a:spcAft>
                <a:spcPts val="0"/>
              </a:spcAft>
              <a:buClr>
                <a:srgbClr val="E63275"/>
              </a:buClr>
              <a:buFont typeface="Wingdings" panose="05000000000000000000" pitchFamily="2" charset="2"/>
              <a:buChar char="ü"/>
              <a:defRPr/>
            </a:pPr>
            <a:r>
              <a:rPr lang="en-US" dirty="0"/>
              <a:t>Have you a </a:t>
            </a:r>
            <a:r>
              <a:rPr lang="en-US" b="1" dirty="0"/>
              <a:t>strong business proposition </a:t>
            </a:r>
            <a:r>
              <a:rPr lang="en-US" dirty="0"/>
              <a:t>and an even stronger resolve?</a:t>
            </a:r>
          </a:p>
          <a:p>
            <a:pPr marL="342900" indent="-342900" fontAlgn="auto">
              <a:spcAft>
                <a:spcPts val="0"/>
              </a:spcAft>
              <a:buClr>
                <a:srgbClr val="E63275"/>
              </a:buClr>
              <a:buFont typeface="Wingdings" panose="05000000000000000000" pitchFamily="2" charset="2"/>
              <a:buChar char="ü"/>
              <a:defRPr/>
            </a:pPr>
            <a:r>
              <a:rPr lang="en-US" dirty="0"/>
              <a:t>How can you make sure you are </a:t>
            </a:r>
            <a:r>
              <a:rPr lang="en-US" b="1" dirty="0"/>
              <a:t>going to succeed</a:t>
            </a:r>
            <a:r>
              <a:rPr lang="en-US" dirty="0"/>
              <a:t>?</a:t>
            </a:r>
          </a:p>
          <a:p>
            <a:pPr marL="342900" indent="-342900" fontAlgn="auto">
              <a:spcAft>
                <a:spcPts val="0"/>
              </a:spcAft>
              <a:buClr>
                <a:srgbClr val="E63275"/>
              </a:buClr>
              <a:buFont typeface="Wingdings" panose="05000000000000000000" pitchFamily="2" charset="2"/>
              <a:buChar char="ü"/>
              <a:defRPr/>
            </a:pPr>
            <a:r>
              <a:rPr lang="en-US" dirty="0"/>
              <a:t>What have other female entrepreneurs </a:t>
            </a:r>
            <a:r>
              <a:rPr lang="en-US" b="1" dirty="0"/>
              <a:t>done in different situations</a:t>
            </a:r>
            <a:r>
              <a:rPr lang="en-US" dirty="0"/>
              <a:t> and STEM fields?</a:t>
            </a:r>
          </a:p>
          <a:p>
            <a:pPr marL="342900" indent="-342900" fontAlgn="auto">
              <a:spcAft>
                <a:spcPts val="0"/>
              </a:spcAft>
              <a:buClr>
                <a:srgbClr val="E63275"/>
              </a:buClr>
              <a:buFont typeface="Wingdings" panose="05000000000000000000" pitchFamily="2" charset="2"/>
              <a:buChar char="ü"/>
              <a:defRPr/>
            </a:pPr>
            <a:r>
              <a:rPr lang="en-US" dirty="0"/>
              <a:t>How do you know you </a:t>
            </a:r>
            <a:r>
              <a:rPr lang="en-US" b="1" dirty="0"/>
              <a:t>have what it takes </a:t>
            </a:r>
            <a:r>
              <a:rPr lang="en-US" dirty="0"/>
              <a:t>to be an entrepreneur?</a:t>
            </a:r>
          </a:p>
          <a:p>
            <a:pPr marL="342900" indent="-342900" fontAlgn="auto">
              <a:spcAft>
                <a:spcPts val="0"/>
              </a:spcAft>
              <a:buClr>
                <a:srgbClr val="E63275"/>
              </a:buClr>
              <a:buFont typeface="Wingdings" panose="05000000000000000000" pitchFamily="2" charset="2"/>
              <a:buChar char="ü"/>
              <a:defRPr/>
            </a:pPr>
            <a:r>
              <a:rPr lang="en-US" dirty="0"/>
              <a:t>How can you </a:t>
            </a:r>
            <a:r>
              <a:rPr lang="en-US" b="1" dirty="0"/>
              <a:t>overcome challenges </a:t>
            </a:r>
            <a:r>
              <a:rPr lang="en-US" dirty="0"/>
              <a:t>such as gender inequality? </a:t>
            </a:r>
          </a:p>
          <a:p>
            <a:pPr marL="342900" indent="-342900" fontAlgn="auto">
              <a:spcAft>
                <a:spcPts val="0"/>
              </a:spcAft>
              <a:buClr>
                <a:srgbClr val="E63275"/>
              </a:buClr>
              <a:buFont typeface="Wingdings" panose="05000000000000000000" pitchFamily="2" charset="2"/>
              <a:buChar char="ü"/>
              <a:defRPr/>
            </a:pPr>
            <a:r>
              <a:rPr lang="en-US" dirty="0"/>
              <a:t>Do you have </a:t>
            </a:r>
            <a:r>
              <a:rPr lang="en-US" b="1" dirty="0"/>
              <a:t>any doubts</a:t>
            </a:r>
            <a:r>
              <a:rPr lang="en-US" dirty="0"/>
              <a:t>? </a:t>
            </a:r>
          </a:p>
          <a:p>
            <a:endParaRPr lang="en-US" dirty="0"/>
          </a:p>
        </p:txBody>
      </p:sp>
    </p:spTree>
    <p:extLst>
      <p:ext uri="{BB962C8B-B14F-4D97-AF65-F5344CB8AC3E}">
        <p14:creationId xmlns:p14="http://schemas.microsoft.com/office/powerpoint/2010/main" val="6172777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4621FF-CB89-4AC1-9640-6085732E2190}"/>
              </a:ext>
            </a:extLst>
          </p:cNvPr>
          <p:cNvSpPr>
            <a:spLocks noGrp="1"/>
          </p:cNvSpPr>
          <p:nvPr>
            <p:ph type="body" sz="quarter" idx="11"/>
          </p:nvPr>
        </p:nvSpPr>
        <p:spPr/>
        <p:txBody>
          <a:bodyPr/>
          <a:lstStyle/>
          <a:p>
            <a:r>
              <a:rPr lang="en-IE" b="1" dirty="0"/>
              <a:t>EXTRA LEARNING</a:t>
            </a:r>
          </a:p>
          <a:p>
            <a:r>
              <a:rPr lang="en-IE" sz="2400" b="1" dirty="0"/>
              <a:t>In this section we provide you with some extra information on the topics covered so you can delve deeper</a:t>
            </a:r>
          </a:p>
        </p:txBody>
      </p:sp>
    </p:spTree>
    <p:extLst>
      <p:ext uri="{BB962C8B-B14F-4D97-AF65-F5344CB8AC3E}">
        <p14:creationId xmlns:p14="http://schemas.microsoft.com/office/powerpoint/2010/main" val="703301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6"/>
          </p:nvPr>
        </p:nvSpPr>
        <p:spPr>
          <a:xfrm>
            <a:off x="393372" y="342968"/>
            <a:ext cx="3774867" cy="906698"/>
          </a:xfrm>
        </p:spPr>
        <p:txBody>
          <a:bodyPr>
            <a:normAutofit fontScale="92500" lnSpcReduction="10000"/>
          </a:bodyPr>
          <a:lstStyle/>
          <a:p>
            <a:r>
              <a:rPr lang="en-US" altLang="ja-JP" b="1" dirty="0">
                <a:solidFill>
                  <a:srgbClr val="E95273"/>
                </a:solidFill>
              </a:rPr>
              <a:t>Dealing with the Fear of Failure </a:t>
            </a:r>
          </a:p>
        </p:txBody>
      </p:sp>
      <p:sp>
        <p:nvSpPr>
          <p:cNvPr id="9" name="Text Placeholder 8"/>
          <p:cNvSpPr>
            <a:spLocks noGrp="1"/>
          </p:cNvSpPr>
          <p:nvPr>
            <p:ph type="body" sz="quarter" idx="17"/>
          </p:nvPr>
        </p:nvSpPr>
        <p:spPr/>
        <p:txBody>
          <a:bodyPr/>
          <a:lstStyle/>
          <a:p>
            <a:r>
              <a:rPr lang="en-IE" b="1" i="1" dirty="0" err="1"/>
              <a:t>Mellody</a:t>
            </a:r>
            <a:r>
              <a:rPr lang="en-IE" b="1" i="1" dirty="0"/>
              <a:t> Hobson’s 10 Rules for Success</a:t>
            </a:r>
          </a:p>
          <a:p>
            <a:r>
              <a:rPr lang="en-IE" i="1" dirty="0"/>
              <a:t>‘Do not make any decisions based on money, none. It’s the worst way to make a decision. Which is know is so hard to say I mean I didn’t grow up with any money and I know so many of us have a lot of stake, …you say you don’t have the luxury of doing that, but I say you do….’’.</a:t>
            </a:r>
          </a:p>
          <a:p>
            <a:pPr>
              <a:lnSpc>
                <a:spcPct val="50000"/>
              </a:lnSpc>
              <a:spcBef>
                <a:spcPts val="0"/>
              </a:spcBef>
            </a:pPr>
            <a:endParaRPr lang="en-IE" b="1" dirty="0"/>
          </a:p>
          <a:p>
            <a:r>
              <a:rPr lang="en-IE" b="1" dirty="0" err="1"/>
              <a:t>Mellody</a:t>
            </a:r>
            <a:r>
              <a:rPr lang="en-IE" b="1" dirty="0"/>
              <a:t> Hobson, President of Ariel </a:t>
            </a:r>
            <a:r>
              <a:rPr lang="en-IE" i="1" dirty="0"/>
              <a:t>(Investment Firm that manages over $10 billion in assets)</a:t>
            </a:r>
          </a:p>
          <a:p>
            <a:endParaRPr lang="en-US" dirty="0"/>
          </a:p>
        </p:txBody>
      </p:sp>
      <p:pic>
        <p:nvPicPr>
          <p:cNvPr id="13" name="Picture Placeholder 12">
            <a:hlinkClick r:id="rId2"/>
          </p:cNvPr>
          <p:cNvPicPr>
            <a:picLocks noGrp="1" noChangeAspect="1"/>
          </p:cNvPicPr>
          <p:nvPr>
            <p:ph type="pic" sz="quarter" idx="18"/>
          </p:nvPr>
        </p:nvPicPr>
        <p:blipFill rotWithShape="1">
          <a:blip r:embed="rId3">
            <a:extLst>
              <a:ext uri="{28A0092B-C50C-407E-A947-70E740481C1C}">
                <a14:useLocalDpi xmlns:a14="http://schemas.microsoft.com/office/drawing/2010/main" val="0"/>
              </a:ext>
            </a:extLst>
          </a:blip>
          <a:srcRect t="888" b="888"/>
          <a:stretch/>
        </p:blipFill>
        <p:spPr/>
      </p:pic>
      <p:sp>
        <p:nvSpPr>
          <p:cNvPr id="14" name="Star: 6 Points 10"/>
          <p:cNvSpPr/>
          <p:nvPr/>
        </p:nvSpPr>
        <p:spPr>
          <a:xfrm>
            <a:off x="4445000" y="590550"/>
            <a:ext cx="1628775" cy="1885950"/>
          </a:xfrm>
          <a:prstGeom prst="star6">
            <a:avLst/>
          </a:prstGeom>
          <a:solidFill>
            <a:srgbClr val="10B1A2"/>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lnSpc>
                <a:spcPts val="1700"/>
              </a:lnSpc>
              <a:spcBef>
                <a:spcPts val="0"/>
              </a:spcBef>
              <a:spcAft>
                <a:spcPts val="0"/>
              </a:spcAft>
              <a:defRPr/>
            </a:pPr>
            <a:r>
              <a:rPr lang="en-IE" dirty="0"/>
              <a:t>CLICK TO SEE FULL </a:t>
            </a:r>
            <a:r>
              <a:rPr lang="en-IE" b="1" dirty="0"/>
              <a:t>VIDEO</a:t>
            </a:r>
          </a:p>
        </p:txBody>
      </p:sp>
      <p:sp>
        <p:nvSpPr>
          <p:cNvPr id="15" name="Text Placeholder 7"/>
          <p:cNvSpPr txBox="1">
            <a:spLocks/>
          </p:cNvSpPr>
          <p:nvPr/>
        </p:nvSpPr>
        <p:spPr bwMode="auto">
          <a:xfrm>
            <a:off x="6819900" y="177800"/>
            <a:ext cx="4724400" cy="1819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lvl1pPr marL="0" indent="0" algn="l" rtl="0" fontAlgn="base">
              <a:lnSpc>
                <a:spcPct val="90000"/>
              </a:lnSpc>
              <a:spcBef>
                <a:spcPts val="1000"/>
              </a:spcBef>
              <a:spcAft>
                <a:spcPct val="0"/>
              </a:spcAft>
              <a:buFont typeface="Arial" charset="0"/>
              <a:buNone/>
              <a:defRPr sz="3600" kern="1200">
                <a:solidFill>
                  <a:srgbClr val="7F7F7F"/>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rgbClr val="7F7F7F"/>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rgbClr val="7F7F7F"/>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rgbClr val="7F7F7F"/>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rgbClr val="7F7F7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eaLnBrk="1" hangingPunct="1"/>
            <a:r>
              <a:rPr lang="en-IE" sz="2800" b="1" dirty="0">
                <a:solidFill>
                  <a:srgbClr val="10B1A2"/>
                </a:solidFill>
              </a:rPr>
              <a:t>Do Not Make Any Decisions Based on Money. It’s the Worst Way to Make a Decision</a:t>
            </a:r>
          </a:p>
          <a:p>
            <a:pPr eaLnBrk="1" hangingPunct="1"/>
            <a:endParaRPr lang="en-US" sz="2800" b="1" dirty="0">
              <a:solidFill>
                <a:srgbClr val="F26942"/>
              </a:solidFill>
            </a:endParaRPr>
          </a:p>
        </p:txBody>
      </p:sp>
      <p:sp>
        <p:nvSpPr>
          <p:cNvPr id="17" name="テキスト プレースホルダー 36">
            <a:extLst>
              <a:ext uri="{FF2B5EF4-FFF2-40B4-BE49-F238E27FC236}">
                <a16:creationId xmlns:a16="http://schemas.microsoft.com/office/drawing/2014/main" id="{072205AE-D283-4FF5-BB71-1577B10A6BF4}"/>
              </a:ext>
            </a:extLst>
          </p:cNvPr>
          <p:cNvSpPr txBox="1">
            <a:spLocks/>
          </p:cNvSpPr>
          <p:nvPr/>
        </p:nvSpPr>
        <p:spPr bwMode="auto">
          <a:xfrm>
            <a:off x="9291440" y="5833440"/>
            <a:ext cx="2531284" cy="49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IE" sz="1100" b="1" dirty="0">
                <a:solidFill>
                  <a:srgbClr val="525252"/>
                </a:solidFill>
                <a:latin typeface="+mn-lt"/>
              </a:rPr>
              <a:t>Source</a:t>
            </a:r>
            <a:r>
              <a:rPr lang="en-IE" sz="1100" dirty="0">
                <a:solidFill>
                  <a:srgbClr val="525252"/>
                </a:solidFill>
                <a:latin typeface="+mn-lt"/>
              </a:rPr>
              <a:t> </a:t>
            </a:r>
            <a:r>
              <a:rPr lang="en-IE" sz="1100" dirty="0">
                <a:solidFill>
                  <a:srgbClr val="525252"/>
                </a:solidFill>
                <a:latin typeface="+mn-lt"/>
                <a:hlinkClick r:id="rId4"/>
              </a:rPr>
              <a:t>Free Enterprise</a:t>
            </a:r>
            <a:endParaRPr kumimoji="1" lang="ja-JP" altLang="en-US" sz="1100" dirty="0">
              <a:solidFill>
                <a:srgbClr val="525252"/>
              </a:solidFill>
              <a:latin typeface="+mn-lt"/>
            </a:endParaRPr>
          </a:p>
        </p:txBody>
      </p:sp>
    </p:spTree>
    <p:extLst>
      <p:ext uri="{BB962C8B-B14F-4D97-AF65-F5344CB8AC3E}">
        <p14:creationId xmlns:p14="http://schemas.microsoft.com/office/powerpoint/2010/main" val="30516694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noAutofit/>
          </a:bodyPr>
          <a:lstStyle/>
          <a:p>
            <a:r>
              <a:rPr lang="en-IE" sz="4800" b="1" dirty="0">
                <a:solidFill>
                  <a:srgbClr val="E63275"/>
                </a:solidFill>
              </a:rPr>
              <a:t>Failure Helps You Discover Yourself!</a:t>
            </a:r>
            <a:endParaRPr lang="en-US" sz="4800" b="1" dirty="0">
              <a:solidFill>
                <a:srgbClr val="E63275"/>
              </a:solidFill>
            </a:endParaRPr>
          </a:p>
        </p:txBody>
      </p:sp>
      <p:sp>
        <p:nvSpPr>
          <p:cNvPr id="6" name="Text Placeholder 5"/>
          <p:cNvSpPr>
            <a:spLocks noGrp="1"/>
          </p:cNvSpPr>
          <p:nvPr>
            <p:ph type="body" sz="quarter" idx="14"/>
          </p:nvPr>
        </p:nvSpPr>
        <p:spPr/>
        <p:txBody>
          <a:bodyPr/>
          <a:lstStyle/>
          <a:p>
            <a:r>
              <a:rPr lang="en-IE" sz="3200" dirty="0">
                <a:solidFill>
                  <a:srgbClr val="10B1A2"/>
                </a:solidFill>
              </a:rPr>
              <a:t>JK Rowling’s 10 Rules for Success</a:t>
            </a:r>
          </a:p>
          <a:p>
            <a:endParaRPr lang="en-US" dirty="0"/>
          </a:p>
        </p:txBody>
      </p:sp>
      <p:pic>
        <p:nvPicPr>
          <p:cNvPr id="8" name="Picture Placeholder 7">
            <a:hlinkClick r:id="rId2"/>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t="888" b="888"/>
          <a:stretch/>
        </p:blipFill>
        <p:spPr/>
      </p:pic>
      <p:sp>
        <p:nvSpPr>
          <p:cNvPr id="9" name="Star: 6 Points 10"/>
          <p:cNvSpPr/>
          <p:nvPr/>
        </p:nvSpPr>
        <p:spPr>
          <a:xfrm>
            <a:off x="8849859" y="2571750"/>
            <a:ext cx="1628775" cy="1885950"/>
          </a:xfrm>
          <a:prstGeom prst="star6">
            <a:avLst/>
          </a:prstGeom>
          <a:solidFill>
            <a:srgbClr val="10B1A2"/>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lnSpc>
                <a:spcPts val="1700"/>
              </a:lnSpc>
              <a:spcBef>
                <a:spcPts val="0"/>
              </a:spcBef>
              <a:spcAft>
                <a:spcPts val="0"/>
              </a:spcAft>
              <a:defRPr/>
            </a:pPr>
            <a:r>
              <a:rPr lang="en-IE" dirty="0"/>
              <a:t>CLICK TO SEE FULL </a:t>
            </a:r>
            <a:r>
              <a:rPr lang="en-IE" b="1" dirty="0"/>
              <a:t>VIDEO</a:t>
            </a:r>
          </a:p>
        </p:txBody>
      </p:sp>
    </p:spTree>
    <p:extLst>
      <p:ext uri="{BB962C8B-B14F-4D97-AF65-F5344CB8AC3E}">
        <p14:creationId xmlns:p14="http://schemas.microsoft.com/office/powerpoint/2010/main" val="9609786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hlinkClick r:id="rId2"/>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t="888" b="888"/>
          <a:stretch/>
        </p:blipFill>
        <p:spPr/>
      </p:pic>
      <p:sp>
        <p:nvSpPr>
          <p:cNvPr id="5" name="Text Placeholder 4"/>
          <p:cNvSpPr>
            <a:spLocks noGrp="1"/>
          </p:cNvSpPr>
          <p:nvPr>
            <p:ph type="body" sz="quarter" idx="13"/>
          </p:nvPr>
        </p:nvSpPr>
        <p:spPr>
          <a:solidFill>
            <a:schemeClr val="bg1"/>
          </a:solidFill>
        </p:spPr>
        <p:txBody>
          <a:bodyPr>
            <a:normAutofit fontScale="92500" lnSpcReduction="10000"/>
          </a:bodyPr>
          <a:lstStyle/>
          <a:p>
            <a:pPr marL="215900"/>
            <a:r>
              <a:rPr lang="en-IE" b="1" dirty="0">
                <a:solidFill>
                  <a:srgbClr val="E63275"/>
                </a:solidFill>
              </a:rPr>
              <a:t>You are Responsible           for Your Life</a:t>
            </a:r>
            <a:endParaRPr lang="en-US" b="1" dirty="0">
              <a:solidFill>
                <a:srgbClr val="E63275"/>
              </a:solidFill>
            </a:endParaRPr>
          </a:p>
        </p:txBody>
      </p:sp>
      <p:sp>
        <p:nvSpPr>
          <p:cNvPr id="6" name="Text Placeholder 5"/>
          <p:cNvSpPr>
            <a:spLocks noGrp="1"/>
          </p:cNvSpPr>
          <p:nvPr>
            <p:ph type="body" sz="quarter" idx="14"/>
          </p:nvPr>
        </p:nvSpPr>
        <p:spPr>
          <a:xfrm>
            <a:off x="453178" y="1877326"/>
            <a:ext cx="4877040" cy="4450443"/>
          </a:xfrm>
        </p:spPr>
        <p:txBody>
          <a:bodyPr/>
          <a:lstStyle/>
          <a:p>
            <a:r>
              <a:rPr lang="en-IE" i="1" dirty="0"/>
              <a:t>‘If you are sitting around waiting for someone to save you, fix you and even help you, you are wasting your time because only you have the power to take the responsibility to take your life forward</a:t>
            </a:r>
            <a:r>
              <a:rPr lang="en-IE" dirty="0"/>
              <a:t>’ </a:t>
            </a:r>
          </a:p>
          <a:p>
            <a:endParaRPr lang="en-IE" dirty="0"/>
          </a:p>
          <a:p>
            <a:r>
              <a:rPr lang="en-IE" dirty="0">
                <a:solidFill>
                  <a:srgbClr val="E95273"/>
                </a:solidFill>
              </a:rPr>
              <a:t>Oprah Winfrey</a:t>
            </a:r>
          </a:p>
          <a:p>
            <a:endParaRPr lang="en-US" dirty="0"/>
          </a:p>
        </p:txBody>
      </p:sp>
      <p:sp>
        <p:nvSpPr>
          <p:cNvPr id="9" name="Star: 6 Points 10"/>
          <p:cNvSpPr/>
          <p:nvPr/>
        </p:nvSpPr>
        <p:spPr>
          <a:xfrm>
            <a:off x="9713459" y="298450"/>
            <a:ext cx="1628775" cy="1885950"/>
          </a:xfrm>
          <a:prstGeom prst="star6">
            <a:avLst/>
          </a:prstGeom>
          <a:solidFill>
            <a:srgbClr val="10B1A2"/>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lnSpc>
                <a:spcPts val="1700"/>
              </a:lnSpc>
              <a:spcBef>
                <a:spcPts val="0"/>
              </a:spcBef>
              <a:spcAft>
                <a:spcPts val="0"/>
              </a:spcAft>
              <a:defRPr/>
            </a:pPr>
            <a:r>
              <a:rPr lang="en-IE" dirty="0"/>
              <a:t>CLICK TO SEE FULL </a:t>
            </a:r>
            <a:r>
              <a:rPr lang="en-IE" b="1" dirty="0"/>
              <a:t>VIDEO</a:t>
            </a:r>
          </a:p>
        </p:txBody>
      </p:sp>
    </p:spTree>
    <p:extLst>
      <p:ext uri="{BB962C8B-B14F-4D97-AF65-F5344CB8AC3E}">
        <p14:creationId xmlns:p14="http://schemas.microsoft.com/office/powerpoint/2010/main" val="11980210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6552757" y="390218"/>
            <a:ext cx="5358194" cy="3257669"/>
          </a:xfrm>
          <a:solidFill>
            <a:schemeClr val="bg1"/>
          </a:solidFill>
        </p:spPr>
        <p:txBody>
          <a:bodyPr>
            <a:noAutofit/>
          </a:bodyPr>
          <a:lstStyle/>
          <a:p>
            <a:pPr marL="177800"/>
            <a:r>
              <a:rPr lang="en-IE" b="1" dirty="0">
                <a:solidFill>
                  <a:srgbClr val="E63275"/>
                </a:solidFill>
              </a:rPr>
              <a:t>How </a:t>
            </a:r>
            <a:r>
              <a:rPr lang="en-IE" b="1" dirty="0" err="1">
                <a:solidFill>
                  <a:srgbClr val="E63275"/>
                </a:solidFill>
              </a:rPr>
              <a:t>Folorunsho</a:t>
            </a:r>
            <a:r>
              <a:rPr lang="en-IE" b="1" dirty="0">
                <a:solidFill>
                  <a:srgbClr val="E63275"/>
                </a:solidFill>
              </a:rPr>
              <a:t> </a:t>
            </a:r>
            <a:r>
              <a:rPr lang="en-IE" b="1" dirty="0" err="1">
                <a:solidFill>
                  <a:srgbClr val="E63275"/>
                </a:solidFill>
              </a:rPr>
              <a:t>Alakija</a:t>
            </a:r>
            <a:r>
              <a:rPr lang="en-IE" b="1" dirty="0">
                <a:solidFill>
                  <a:srgbClr val="E63275"/>
                </a:solidFill>
              </a:rPr>
              <a:t> Started Her SME with Only 3 1/2 Months Wages</a:t>
            </a:r>
          </a:p>
          <a:p>
            <a:pPr marL="177800"/>
            <a:endParaRPr lang="en-US" b="1" dirty="0">
              <a:solidFill>
                <a:srgbClr val="F26942"/>
              </a:solidFill>
            </a:endParaRPr>
          </a:p>
        </p:txBody>
      </p:sp>
      <p:sp>
        <p:nvSpPr>
          <p:cNvPr id="6" name="Text Placeholder 5"/>
          <p:cNvSpPr>
            <a:spLocks noGrp="1"/>
          </p:cNvSpPr>
          <p:nvPr>
            <p:ph type="body" sz="quarter" idx="17"/>
          </p:nvPr>
        </p:nvSpPr>
        <p:spPr>
          <a:xfrm>
            <a:off x="6746480" y="2356482"/>
            <a:ext cx="5164471" cy="3844129"/>
          </a:xfrm>
        </p:spPr>
        <p:txBody>
          <a:bodyPr/>
          <a:lstStyle/>
          <a:p>
            <a:r>
              <a:rPr lang="en-IE" i="1" dirty="0"/>
              <a:t>‘I never had any thought or inkling of plans of how to get into furniture manufacturing but I had a good plan…’ </a:t>
            </a:r>
            <a:r>
              <a:rPr lang="en-IE" dirty="0" err="1">
                <a:solidFill>
                  <a:srgbClr val="E95273"/>
                </a:solidFill>
              </a:rPr>
              <a:t>Folorunsho</a:t>
            </a:r>
            <a:r>
              <a:rPr lang="en-IE" dirty="0">
                <a:solidFill>
                  <a:srgbClr val="E95273"/>
                </a:solidFill>
              </a:rPr>
              <a:t> </a:t>
            </a:r>
            <a:r>
              <a:rPr lang="en-IE" dirty="0" err="1">
                <a:solidFill>
                  <a:srgbClr val="E95273"/>
                </a:solidFill>
              </a:rPr>
              <a:t>Alakija</a:t>
            </a:r>
            <a:endParaRPr lang="en-IE" dirty="0">
              <a:solidFill>
                <a:srgbClr val="E95273"/>
              </a:solidFill>
            </a:endParaRPr>
          </a:p>
          <a:p>
            <a:endParaRPr lang="en-IE" i="1" dirty="0"/>
          </a:p>
          <a:p>
            <a:r>
              <a:rPr lang="en-IE" i="1" dirty="0"/>
              <a:t>According to Forbes , </a:t>
            </a:r>
            <a:r>
              <a:rPr lang="en-IE" i="1" dirty="0" err="1"/>
              <a:t>Folorunsho</a:t>
            </a:r>
            <a:r>
              <a:rPr lang="en-IE" i="1" dirty="0"/>
              <a:t>  is one of the richest women on earth, with an estimated net worth of $1.7 billion. </a:t>
            </a:r>
          </a:p>
        </p:txBody>
      </p:sp>
      <p:pic>
        <p:nvPicPr>
          <p:cNvPr id="8" name="Picture Placeholder 7">
            <a:hlinkClick r:id="rId2"/>
          </p:cNvPr>
          <p:cNvPicPr>
            <a:picLocks noGrp="1" noChangeAspect="1"/>
          </p:cNvPicPr>
          <p:nvPr>
            <p:ph type="pic" sz="quarter" idx="18"/>
          </p:nvPr>
        </p:nvPicPr>
        <p:blipFill rotWithShape="1">
          <a:blip r:embed="rId3">
            <a:extLst>
              <a:ext uri="{28A0092B-C50C-407E-A947-70E740481C1C}">
                <a14:useLocalDpi xmlns:a14="http://schemas.microsoft.com/office/drawing/2010/main" val="0"/>
              </a:ext>
            </a:extLst>
          </a:blip>
          <a:srcRect t="888" b="888"/>
          <a:stretch/>
        </p:blipFill>
        <p:spPr/>
      </p:pic>
      <p:sp>
        <p:nvSpPr>
          <p:cNvPr id="9" name="Star: 6 Points 10"/>
          <p:cNvSpPr/>
          <p:nvPr/>
        </p:nvSpPr>
        <p:spPr>
          <a:xfrm>
            <a:off x="3325359" y="351779"/>
            <a:ext cx="1628775" cy="1885950"/>
          </a:xfrm>
          <a:prstGeom prst="star6">
            <a:avLst/>
          </a:prstGeom>
          <a:solidFill>
            <a:srgbClr val="10B1A2"/>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lnSpc>
                <a:spcPts val="1700"/>
              </a:lnSpc>
              <a:spcBef>
                <a:spcPts val="0"/>
              </a:spcBef>
              <a:spcAft>
                <a:spcPts val="0"/>
              </a:spcAft>
              <a:defRPr/>
            </a:pPr>
            <a:r>
              <a:rPr lang="en-IE" dirty="0"/>
              <a:t>CLICK TO SEE FULL </a:t>
            </a:r>
            <a:r>
              <a:rPr lang="en-IE" b="1" dirty="0"/>
              <a:t>VIDEO</a:t>
            </a:r>
          </a:p>
        </p:txBody>
      </p:sp>
    </p:spTree>
    <p:extLst>
      <p:ext uri="{BB962C8B-B14F-4D97-AF65-F5344CB8AC3E}">
        <p14:creationId xmlns:p14="http://schemas.microsoft.com/office/powerpoint/2010/main" val="32167155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altLang="ja-JP" b="1" dirty="0">
                <a:solidFill>
                  <a:srgbClr val="E63275"/>
                </a:solidFill>
                <a:latin typeface="Calibri" charset="0"/>
                <a:ea typeface="MS PGothic" charset="-128"/>
              </a:rPr>
              <a:t>What I Have Learned?</a:t>
            </a:r>
            <a:endParaRPr lang="en-US" b="1" dirty="0">
              <a:solidFill>
                <a:srgbClr val="E63275"/>
              </a:solidFill>
            </a:endParaRPr>
          </a:p>
        </p:txBody>
      </p:sp>
      <p:sp>
        <p:nvSpPr>
          <p:cNvPr id="6" name="Text Placeholder 5"/>
          <p:cNvSpPr>
            <a:spLocks noGrp="1"/>
          </p:cNvSpPr>
          <p:nvPr>
            <p:ph type="body" sz="quarter" idx="14"/>
          </p:nvPr>
        </p:nvSpPr>
        <p:spPr>
          <a:xfrm>
            <a:off x="371721" y="2399461"/>
            <a:ext cx="11102348" cy="3975101"/>
          </a:xfrm>
          <a:noFill/>
        </p:spPr>
        <p:txBody>
          <a:bodyPr/>
          <a:lstStyle/>
          <a:p>
            <a:pPr marL="342900" indent="-342900">
              <a:spcBef>
                <a:spcPts val="400"/>
              </a:spcBef>
              <a:buClr>
                <a:srgbClr val="F26942"/>
              </a:buClr>
              <a:buFont typeface="Arial" charset="0"/>
              <a:buChar char="•"/>
            </a:pPr>
            <a:r>
              <a:rPr kumimoji="1" lang="en-US" altLang="ja-JP" dirty="0">
                <a:solidFill>
                  <a:srgbClr val="525252"/>
                </a:solidFill>
              </a:rPr>
              <a:t>Being a female STEM entrepreneur is something new, exciting, scary and daring. The key is to be brave, build your courage. </a:t>
            </a:r>
            <a:endParaRPr kumimoji="1" lang="ja-JP" altLang="en-US" dirty="0">
              <a:solidFill>
                <a:srgbClr val="525252"/>
              </a:solidFill>
            </a:endParaRPr>
          </a:p>
          <a:p>
            <a:pPr marL="342900" indent="-342900">
              <a:spcBef>
                <a:spcPts val="400"/>
              </a:spcBef>
              <a:buClr>
                <a:srgbClr val="F26942"/>
              </a:buClr>
              <a:buFont typeface="Arial" charset="0"/>
              <a:buChar char="•"/>
            </a:pPr>
            <a:r>
              <a:rPr lang="en-US" altLang="ja-JP" dirty="0">
                <a:solidFill>
                  <a:srgbClr val="525252"/>
                </a:solidFill>
              </a:rPr>
              <a:t>The very basis for your STEM education and career is the platform for entrepreneurship, measured investigation, curiosity, clear methodologies. STEM women are experts at researching, assessing and delivering facts.</a:t>
            </a:r>
          </a:p>
          <a:p>
            <a:pPr marL="342900" indent="-342900">
              <a:spcBef>
                <a:spcPts val="400"/>
              </a:spcBef>
              <a:buClr>
                <a:srgbClr val="F26942"/>
              </a:buClr>
              <a:buFont typeface="Arial" charset="0"/>
              <a:buChar char="•"/>
            </a:pPr>
            <a:r>
              <a:rPr lang="en-US" altLang="ja-JP" dirty="0">
                <a:solidFill>
                  <a:srgbClr val="525252"/>
                </a:solidFill>
              </a:rPr>
              <a:t>You are not alone, there are hundreds of female STEM entrepreneurs and inventors out there ready to give advice and tell you how they got over their challenges.</a:t>
            </a:r>
          </a:p>
          <a:p>
            <a:pPr marL="342900" indent="-342900">
              <a:spcBef>
                <a:spcPts val="400"/>
              </a:spcBef>
              <a:buClr>
                <a:srgbClr val="F26942"/>
              </a:buClr>
              <a:buFont typeface="Arial" charset="0"/>
              <a:buChar char="•"/>
            </a:pPr>
            <a:r>
              <a:rPr lang="en-US" altLang="ja-JP" dirty="0">
                <a:solidFill>
                  <a:srgbClr val="525252"/>
                </a:solidFill>
              </a:rPr>
              <a:t>There are many different kinds of entrepreneurs, approaches and structures e.g. introverts, co-founders, accidental entrepreneurs and inventors</a:t>
            </a:r>
          </a:p>
          <a:p>
            <a:pPr marL="342900" indent="-342900">
              <a:spcBef>
                <a:spcPts val="400"/>
              </a:spcBef>
              <a:buClr>
                <a:srgbClr val="F26942"/>
              </a:buClr>
              <a:buFont typeface="Arial" charset="0"/>
              <a:buChar char="•"/>
            </a:pPr>
            <a:r>
              <a:rPr lang="en-US" altLang="ja-JP" dirty="0">
                <a:solidFill>
                  <a:srgbClr val="525252"/>
                </a:solidFill>
              </a:rPr>
              <a:t>Taking my first step as an entrepreneur I must remember things will never be 100%. </a:t>
            </a:r>
          </a:p>
          <a:p>
            <a:pPr marL="342900" indent="-342900">
              <a:spcBef>
                <a:spcPts val="400"/>
              </a:spcBef>
              <a:buClr>
                <a:srgbClr val="F26942"/>
              </a:buClr>
              <a:buFont typeface="Arial" charset="0"/>
              <a:buChar char="•"/>
            </a:pPr>
            <a:endParaRPr lang="en-US" dirty="0"/>
          </a:p>
        </p:txBody>
      </p:sp>
    </p:spTree>
    <p:extLst>
      <p:ext uri="{BB962C8B-B14F-4D97-AF65-F5344CB8AC3E}">
        <p14:creationId xmlns:p14="http://schemas.microsoft.com/office/powerpoint/2010/main" val="18519224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a:t>Thank you </a:t>
            </a:r>
          </a:p>
        </p:txBody>
      </p:sp>
      <p:sp>
        <p:nvSpPr>
          <p:cNvPr id="5" name="Text Placeholder 4"/>
          <p:cNvSpPr>
            <a:spLocks noGrp="1"/>
          </p:cNvSpPr>
          <p:nvPr>
            <p:ph type="body" sz="quarter" idx="14"/>
          </p:nvPr>
        </p:nvSpPr>
        <p:spPr/>
        <p:txBody>
          <a:bodyPr/>
          <a:lstStyle/>
          <a:p>
            <a:r>
              <a:rPr lang="en-US" dirty="0"/>
              <a:t>Any Questions?</a:t>
            </a:r>
          </a:p>
        </p:txBody>
      </p:sp>
      <p:sp>
        <p:nvSpPr>
          <p:cNvPr id="6" name="Text Placeholder 5"/>
          <p:cNvSpPr>
            <a:spLocks noGrp="1"/>
          </p:cNvSpPr>
          <p:nvPr>
            <p:ph type="body" sz="quarter" idx="15"/>
          </p:nvPr>
        </p:nvSpPr>
        <p:spPr>
          <a:xfrm>
            <a:off x="7837392" y="2215211"/>
            <a:ext cx="4217588" cy="709081"/>
          </a:xfrm>
        </p:spPr>
        <p:txBody>
          <a:bodyPr>
            <a:normAutofit fontScale="85000" lnSpcReduction="20000"/>
          </a:bodyPr>
          <a:lstStyle/>
          <a:p>
            <a:r>
              <a:rPr lang="en-US" dirty="0"/>
              <a:t>@EMERGEPROJECTEU</a:t>
            </a:r>
          </a:p>
          <a:p>
            <a:r>
              <a:rPr lang="en-IE" dirty="0">
                <a:hlinkClick r:id="rId2">
                  <a:extLst>
                    <a:ext uri="{A12FA001-AC4F-418D-AE19-62706E023703}">
                      <ahyp:hlinkClr xmlns:ahyp="http://schemas.microsoft.com/office/drawing/2018/hyperlinkcolor" val="tx"/>
                    </a:ext>
                  </a:extLst>
                </a:hlinkClick>
              </a:rPr>
              <a:t>https://www.facebook.com/EMERGEPROJECTEU/?ref=br_rs</a:t>
            </a:r>
            <a:endParaRPr lang="en-US" dirty="0"/>
          </a:p>
        </p:txBody>
      </p:sp>
      <p:sp>
        <p:nvSpPr>
          <p:cNvPr id="7" name="Text Placeholder 6"/>
          <p:cNvSpPr>
            <a:spLocks noGrp="1"/>
          </p:cNvSpPr>
          <p:nvPr>
            <p:ph type="body" sz="quarter" idx="16"/>
          </p:nvPr>
        </p:nvSpPr>
        <p:spPr>
          <a:xfrm>
            <a:off x="8027185" y="3522871"/>
            <a:ext cx="4103296" cy="382588"/>
          </a:xfrm>
        </p:spPr>
        <p:txBody>
          <a:bodyPr>
            <a:noAutofit/>
          </a:bodyPr>
          <a:lstStyle/>
          <a:p>
            <a:r>
              <a:rPr lang="en-IE" sz="1400" dirty="0">
                <a:hlinkClick r:id="rId3">
                  <a:extLst>
                    <a:ext uri="{A12FA001-AC4F-418D-AE19-62706E023703}">
                      <ahyp:hlinkClr xmlns:ahyp="http://schemas.microsoft.com/office/drawing/2018/hyperlinkcolor" val="tx"/>
                    </a:ext>
                  </a:extLst>
                </a:hlinkClick>
              </a:rPr>
              <a:t>http://www.emergeengineers.eu/project-partners/</a:t>
            </a:r>
            <a:endParaRPr lang="en-US" sz="1400" dirty="0"/>
          </a:p>
        </p:txBody>
      </p:sp>
      <p:sp>
        <p:nvSpPr>
          <p:cNvPr id="8" name="Text Placeholder 7"/>
          <p:cNvSpPr>
            <a:spLocks noGrp="1"/>
          </p:cNvSpPr>
          <p:nvPr>
            <p:ph type="body" sz="quarter" idx="17"/>
          </p:nvPr>
        </p:nvSpPr>
        <p:spPr>
          <a:xfrm>
            <a:off x="8425435" y="4321462"/>
            <a:ext cx="3537266" cy="843457"/>
          </a:xfrm>
        </p:spPr>
        <p:txBody>
          <a:bodyPr>
            <a:normAutofit fontScale="92500" lnSpcReduction="10000"/>
          </a:bodyPr>
          <a:lstStyle/>
          <a:p>
            <a:r>
              <a:rPr lang="en-IE" sz="1400" dirty="0">
                <a:hlinkClick r:id="rId4">
                  <a:extLst>
                    <a:ext uri="{A12FA001-AC4F-418D-AE19-62706E023703}">
                      <ahyp:hlinkClr xmlns:ahyp="http://schemas.microsoft.com/office/drawing/2018/hyperlinkcolor" val="tx"/>
                    </a:ext>
                  </a:extLst>
                </a:hlinkClick>
              </a:rPr>
              <a:t>http://www.emergeengineers.eu/</a:t>
            </a:r>
            <a:endParaRPr lang="en-IE" sz="1400" dirty="0"/>
          </a:p>
          <a:p>
            <a:r>
              <a:rPr lang="en-US" sz="1400" dirty="0"/>
              <a:t>#EMERGE  #femaleengineers  #Erasmus+</a:t>
            </a:r>
          </a:p>
          <a:p>
            <a:r>
              <a:rPr lang="en-US" sz="1400" dirty="0"/>
              <a:t>#</a:t>
            </a:r>
            <a:r>
              <a:rPr lang="en-US" sz="1400" dirty="0" err="1"/>
              <a:t>femaleentrepreneurs</a:t>
            </a:r>
            <a:endParaRPr lang="en-US" sz="1400" dirty="0"/>
          </a:p>
        </p:txBody>
      </p:sp>
      <p:sp>
        <p:nvSpPr>
          <p:cNvPr id="9" name="Google Shape;482;p39"/>
          <p:cNvSpPr/>
          <p:nvPr/>
        </p:nvSpPr>
        <p:spPr>
          <a:xfrm>
            <a:off x="7232588" y="2462413"/>
            <a:ext cx="295553" cy="257910"/>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0" name="Google Shape;664;p39"/>
          <p:cNvGrpSpPr/>
          <p:nvPr/>
        </p:nvGrpSpPr>
        <p:grpSpPr>
          <a:xfrm>
            <a:off x="7852766" y="4477427"/>
            <a:ext cx="301041" cy="301041"/>
            <a:chOff x="5941025" y="3634400"/>
            <a:chExt cx="467650" cy="467650"/>
          </a:xfrm>
        </p:grpSpPr>
        <p:sp>
          <p:nvSpPr>
            <p:cNvPr id="11" name="Google Shape;665;p39"/>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666;p39"/>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667;p39"/>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668;p39"/>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669;p39"/>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670;p39"/>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7" name="Google Shape;506;p39"/>
          <p:cNvGrpSpPr/>
          <p:nvPr/>
        </p:nvGrpSpPr>
        <p:grpSpPr>
          <a:xfrm>
            <a:off x="7380365" y="3606172"/>
            <a:ext cx="299463" cy="202260"/>
            <a:chOff x="564675" y="1700625"/>
            <a:chExt cx="465200" cy="314200"/>
          </a:xfrm>
        </p:grpSpPr>
        <p:sp>
          <p:nvSpPr>
            <p:cNvPr id="18" name="Google Shape;507;p39"/>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508;p39"/>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509;p39"/>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411681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BB48EFD6-7121-4B1D-87AF-BAA426BCFDA2}"/>
              </a:ext>
            </a:extLst>
          </p:cNvPr>
          <p:cNvSpPr>
            <a:spLocks noGrp="1"/>
          </p:cNvSpPr>
          <p:nvPr>
            <p:ph type="body" sz="quarter" idx="16"/>
          </p:nvPr>
        </p:nvSpPr>
        <p:spPr>
          <a:xfrm>
            <a:off x="6174297" y="583808"/>
            <a:ext cx="5423351" cy="1428750"/>
          </a:xfrm>
        </p:spPr>
        <p:txBody>
          <a:bodyPr>
            <a:normAutofit/>
          </a:bodyPr>
          <a:lstStyle/>
          <a:p>
            <a:r>
              <a:rPr lang="en-IE" b="1" dirty="0">
                <a:solidFill>
                  <a:srgbClr val="10B1A2"/>
                </a:solidFill>
              </a:rPr>
              <a:t>Spotlight on Engineering Entrepreneurship</a:t>
            </a:r>
          </a:p>
        </p:txBody>
      </p:sp>
      <p:sp>
        <p:nvSpPr>
          <p:cNvPr id="15" name="Text Placeholder 14">
            <a:extLst>
              <a:ext uri="{FF2B5EF4-FFF2-40B4-BE49-F238E27FC236}">
                <a16:creationId xmlns:a16="http://schemas.microsoft.com/office/drawing/2014/main" id="{4B97B91A-387A-4D20-880F-62652D4C6C0F}"/>
              </a:ext>
            </a:extLst>
          </p:cNvPr>
          <p:cNvSpPr>
            <a:spLocks noGrp="1"/>
          </p:cNvSpPr>
          <p:nvPr>
            <p:ph type="body" sz="quarter" idx="17"/>
          </p:nvPr>
        </p:nvSpPr>
        <p:spPr>
          <a:xfrm>
            <a:off x="5819775" y="1753382"/>
            <a:ext cx="6172528" cy="3947440"/>
          </a:xfrm>
        </p:spPr>
        <p:txBody>
          <a:bodyPr/>
          <a:lstStyle/>
          <a:p>
            <a:pPr marL="88900">
              <a:spcBef>
                <a:spcPts val="300"/>
              </a:spcBef>
            </a:pPr>
            <a:r>
              <a:rPr lang="en-US" altLang="x-none" dirty="0"/>
              <a:t>Becoming an entrepreneur involves business, marketing and finance skills; however, many do not realize the value that STEM skills can also contribute to running a company. </a:t>
            </a:r>
          </a:p>
          <a:p>
            <a:pPr marL="88900">
              <a:spcBef>
                <a:spcPts val="300"/>
              </a:spcBef>
            </a:pPr>
            <a:endParaRPr lang="en-US" altLang="x-none" dirty="0"/>
          </a:p>
          <a:p>
            <a:pPr marL="88900">
              <a:spcBef>
                <a:spcPts val="300"/>
              </a:spcBef>
            </a:pPr>
            <a:r>
              <a:rPr lang="en-US" altLang="x-none" dirty="0"/>
              <a:t>Relevant STEM skills to entrepreneurship include: </a:t>
            </a:r>
            <a:r>
              <a:rPr lang="en-IE" dirty="0"/>
              <a:t>numeracy and mathematical skills, data and critical analysis skills; systematic and critical assessment of complex problems, problem solving and the application of the theoretical knowledge, the ability to communicate; ingenuity, logical reasoning and practical intelligence.</a:t>
            </a:r>
            <a:endParaRPr lang="en-US" altLang="x-none" dirty="0"/>
          </a:p>
          <a:p>
            <a:endParaRPr lang="en-IE" dirty="0"/>
          </a:p>
        </p:txBody>
      </p:sp>
      <p:sp>
        <p:nvSpPr>
          <p:cNvPr id="11" name="Text Placeholder 10">
            <a:extLst>
              <a:ext uri="{FF2B5EF4-FFF2-40B4-BE49-F238E27FC236}">
                <a16:creationId xmlns:a16="http://schemas.microsoft.com/office/drawing/2014/main" id="{7724D883-E67C-4EDA-9470-E087F7E4416A}"/>
              </a:ext>
            </a:extLst>
          </p:cNvPr>
          <p:cNvSpPr>
            <a:spLocks noGrp="1"/>
          </p:cNvSpPr>
          <p:nvPr>
            <p:ph type="body" sz="quarter" idx="13"/>
          </p:nvPr>
        </p:nvSpPr>
        <p:spPr>
          <a:xfrm>
            <a:off x="480042" y="1536159"/>
            <a:ext cx="4364894" cy="3235538"/>
          </a:xfrm>
        </p:spPr>
        <p:txBody>
          <a:bodyPr>
            <a:normAutofit/>
          </a:bodyPr>
          <a:lstStyle/>
          <a:p>
            <a:r>
              <a:rPr lang="en-IE" altLang="x-none" b="1" dirty="0"/>
              <a:t>Some of your engineering skills are the foundation of a great business. </a:t>
            </a:r>
            <a:r>
              <a:rPr lang="en-US" altLang="x-none" b="1" dirty="0"/>
              <a:t>Curiosity, creativity and innovation </a:t>
            </a:r>
            <a:r>
              <a:rPr lang="en-US" altLang="x-none" b="1" dirty="0" err="1"/>
              <a:t>leDad</a:t>
            </a:r>
            <a:r>
              <a:rPr lang="en-US" altLang="x-none" b="1" dirty="0"/>
              <a:t> to a deeper exploration of entrepreneurship.</a:t>
            </a:r>
          </a:p>
          <a:p>
            <a:endParaRPr lang="en-IE" b="1" dirty="0"/>
          </a:p>
        </p:txBody>
      </p:sp>
      <p:sp>
        <p:nvSpPr>
          <p:cNvPr id="2" name="Rectangle 1">
            <a:extLst>
              <a:ext uri="{FF2B5EF4-FFF2-40B4-BE49-F238E27FC236}">
                <a16:creationId xmlns:a16="http://schemas.microsoft.com/office/drawing/2014/main" id="{6DDBDC7C-B51A-4937-A79A-A3A1931379AC}"/>
              </a:ext>
            </a:extLst>
          </p:cNvPr>
          <p:cNvSpPr/>
          <p:nvPr/>
        </p:nvSpPr>
        <p:spPr>
          <a:xfrm>
            <a:off x="6491960" y="6611220"/>
            <a:ext cx="9084372" cy="246221"/>
          </a:xfrm>
          <a:prstGeom prst="rect">
            <a:avLst/>
          </a:prstGeom>
        </p:spPr>
        <p:txBody>
          <a:bodyPr wrap="square">
            <a:spAutoFit/>
          </a:bodyPr>
          <a:lstStyle/>
          <a:p>
            <a:r>
              <a:rPr lang="en-IE" sz="1000" dirty="0"/>
              <a:t>Source: </a:t>
            </a:r>
            <a:r>
              <a:rPr lang="en-IE" sz="1000" dirty="0">
                <a:hlinkClick r:id="rId2"/>
              </a:rPr>
              <a:t>https://skillspanorama.cedefop.europa.eu/sites/default/files/EUSP_AH_STEM_0.pdf</a:t>
            </a:r>
            <a:r>
              <a:rPr lang="en-IE" sz="1000" dirty="0"/>
              <a:t> </a:t>
            </a:r>
          </a:p>
        </p:txBody>
      </p:sp>
    </p:spTree>
    <p:extLst>
      <p:ext uri="{BB962C8B-B14F-4D97-AF65-F5344CB8AC3E}">
        <p14:creationId xmlns:p14="http://schemas.microsoft.com/office/powerpoint/2010/main" val="3169867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 Placeholder 2"/>
          <p:cNvSpPr>
            <a:spLocks noGrp="1"/>
          </p:cNvSpPr>
          <p:nvPr>
            <p:ph type="body" sz="quarter" idx="20"/>
          </p:nvPr>
        </p:nvSpPr>
        <p:spPr>
          <a:xfrm>
            <a:off x="3710151" y="1906951"/>
            <a:ext cx="8219089" cy="3872188"/>
          </a:xfrm>
        </p:spPr>
        <p:txBody>
          <a:bodyPr/>
          <a:lstStyle/>
          <a:p>
            <a:r>
              <a:rPr lang="en-IE" altLang="x-none" dirty="0"/>
              <a:t>Engineers, what ever the field are all essentially trying to do one thing: face a problem that’s both challenging to understand and solve. </a:t>
            </a:r>
            <a:r>
              <a:rPr lang="en-IE" b="1" dirty="0"/>
              <a:t>Engineers work</a:t>
            </a:r>
            <a:r>
              <a:rPr lang="en-IE" dirty="0"/>
              <a:t> in a variety of fields to </a:t>
            </a:r>
            <a:r>
              <a:rPr lang="en-IE" dirty="0" err="1"/>
              <a:t>analyze</a:t>
            </a:r>
            <a:r>
              <a:rPr lang="en-IE" dirty="0"/>
              <a:t>, develop and evaluate large-scale, complex systems. This can mean improving and maintaining current systems or creating brand new projects. </a:t>
            </a:r>
            <a:r>
              <a:rPr lang="en-IE" b="1" dirty="0"/>
              <a:t>Engineers</a:t>
            </a:r>
            <a:r>
              <a:rPr lang="en-IE" dirty="0"/>
              <a:t> will design and draft blueprints, visit systems in the field and manage projects. </a:t>
            </a:r>
          </a:p>
          <a:p>
            <a:endParaRPr lang="en-IE" dirty="0"/>
          </a:p>
          <a:p>
            <a:r>
              <a:rPr lang="en-IE" dirty="0"/>
              <a:t>This process is very similar to entrepreneurship, but here the solving of problems is done via </a:t>
            </a:r>
            <a:r>
              <a:rPr lang="en-IE" altLang="x-none" b="1" dirty="0">
                <a:solidFill>
                  <a:srgbClr val="E63275"/>
                </a:solidFill>
              </a:rPr>
              <a:t>business planning which helps you to </a:t>
            </a:r>
            <a:r>
              <a:rPr lang="en-US" altLang="x-none" b="1" dirty="0">
                <a:solidFill>
                  <a:srgbClr val="E63275"/>
                </a:solidFill>
              </a:rPr>
              <a:t>dissect your idea.  </a:t>
            </a:r>
            <a:r>
              <a:rPr lang="en-US" altLang="x-none" dirty="0"/>
              <a:t>The modules that follow 2-9 look at each key step of your business plan in detail.</a:t>
            </a:r>
            <a:br>
              <a:rPr lang="en-IE" altLang="x-none" dirty="0"/>
            </a:br>
            <a:endParaRPr lang="en-US" altLang="x-none" dirty="0"/>
          </a:p>
          <a:p>
            <a:endParaRPr lang="en-US" altLang="x-none" dirty="0"/>
          </a:p>
        </p:txBody>
      </p:sp>
      <p:sp>
        <p:nvSpPr>
          <p:cNvPr id="59394" name="Text Placeholder 3"/>
          <p:cNvSpPr>
            <a:spLocks noGrp="1"/>
          </p:cNvSpPr>
          <p:nvPr>
            <p:ph type="body" sz="quarter" idx="21"/>
          </p:nvPr>
        </p:nvSpPr>
        <p:spPr>
          <a:xfrm>
            <a:off x="2495266" y="627472"/>
            <a:ext cx="9433974" cy="857158"/>
          </a:xfrm>
        </p:spPr>
        <p:txBody>
          <a:bodyPr>
            <a:noAutofit/>
          </a:bodyPr>
          <a:lstStyle/>
          <a:p>
            <a:r>
              <a:rPr lang="en-IE" altLang="x-none" b="1" dirty="0"/>
              <a:t>Did you know the key traits of entrepreneurship are embedded in Engineering?</a:t>
            </a:r>
          </a:p>
          <a:p>
            <a:endParaRPr lang="en-US" altLang="x-none" b="1" dirty="0"/>
          </a:p>
        </p:txBody>
      </p:sp>
      <p:pic>
        <p:nvPicPr>
          <p:cNvPr id="3" name="Picture 2" descr="A picture containing toy, doll&#10;&#10;Description automatically generated">
            <a:extLst>
              <a:ext uri="{FF2B5EF4-FFF2-40B4-BE49-F238E27FC236}">
                <a16:creationId xmlns:a16="http://schemas.microsoft.com/office/drawing/2014/main" id="{175CE48C-F390-448B-8F63-4C0AA8D6192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2827282"/>
            <a:ext cx="3577261" cy="4030717"/>
          </a:xfrm>
          <a:prstGeom prst="rect">
            <a:avLst/>
          </a:prstGeom>
        </p:spPr>
      </p:pic>
    </p:spTree>
    <p:extLst>
      <p:ext uri="{BB962C8B-B14F-4D97-AF65-F5344CB8AC3E}">
        <p14:creationId xmlns:p14="http://schemas.microsoft.com/office/powerpoint/2010/main" val="1531559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22"/>
          </p:nvPr>
        </p:nvSpPr>
        <p:spPr>
          <a:xfrm>
            <a:off x="19565" y="2119361"/>
            <a:ext cx="12192000" cy="3995690"/>
          </a:xfrm>
        </p:spPr>
        <p:txBody>
          <a:bodyPr>
            <a:normAutofit/>
          </a:bodyPr>
          <a:lstStyle/>
          <a:p>
            <a:pPr>
              <a:lnSpc>
                <a:spcPts val="2500"/>
              </a:lnSpc>
              <a:spcBef>
                <a:spcPct val="0"/>
              </a:spcBef>
            </a:pPr>
            <a:r>
              <a:rPr lang="en-IE" altLang="x-none" sz="2400" b="1" i="0" dirty="0">
                <a:solidFill>
                  <a:srgbClr val="E63275"/>
                </a:solidFill>
              </a:rPr>
              <a:t>Women are becoming business owners at higher rates - but </a:t>
            </a:r>
            <a:r>
              <a:rPr lang="en-IE" altLang="x-none" sz="2400" i="0" dirty="0"/>
              <a:t>rates of female entrepreneurship have historically lagged those of men. </a:t>
            </a:r>
            <a:r>
              <a:rPr lang="en-IE" altLang="x-none" sz="2400" b="1" i="0" dirty="0">
                <a:solidFill>
                  <a:srgbClr val="E63275"/>
                </a:solidFill>
              </a:rPr>
              <a:t>Female-led businesses only make up 30% of companies around the world.  </a:t>
            </a:r>
            <a:r>
              <a:rPr lang="en-IE" altLang="x-none" sz="2400" i="0" dirty="0"/>
              <a:t>But we are catching up - globally, from 2015 to 2016, women entrepreneurship rates increased by double that of their male counterparts</a:t>
            </a:r>
            <a:r>
              <a:rPr lang="en-IE" altLang="x-none" sz="2400" i="0" dirty="0">
                <a:solidFill>
                  <a:srgbClr val="E95273"/>
                </a:solidFill>
              </a:rPr>
              <a:t>*</a:t>
            </a:r>
            <a:r>
              <a:rPr lang="en-IE" altLang="x-none" sz="2400" i="0" dirty="0"/>
              <a:t>. </a:t>
            </a:r>
          </a:p>
          <a:p>
            <a:pPr>
              <a:lnSpc>
                <a:spcPts val="2200"/>
              </a:lnSpc>
              <a:spcBef>
                <a:spcPct val="0"/>
              </a:spcBef>
            </a:pPr>
            <a:endParaRPr lang="en-IE" altLang="x-none" sz="2400" i="0" dirty="0"/>
          </a:p>
          <a:p>
            <a:pPr>
              <a:lnSpc>
                <a:spcPts val="2500"/>
              </a:lnSpc>
              <a:spcBef>
                <a:spcPct val="0"/>
              </a:spcBef>
            </a:pPr>
            <a:r>
              <a:rPr lang="en-IE" altLang="x-none" sz="2400" i="0" dirty="0"/>
              <a:t>Women are starting engineering businesses across the spectrum of micro to high growth - from supporting life to creating wealth. </a:t>
            </a:r>
            <a:endParaRPr lang="en-US" sz="2400" i="0" dirty="0"/>
          </a:p>
        </p:txBody>
      </p:sp>
      <p:sp>
        <p:nvSpPr>
          <p:cNvPr id="4" name="Text Placeholder 4">
            <a:extLst>
              <a:ext uri="{FF2B5EF4-FFF2-40B4-BE49-F238E27FC236}">
                <a16:creationId xmlns:a16="http://schemas.microsoft.com/office/drawing/2014/main" id="{8907374B-FA98-4A88-88C0-E5FFB24D2978}"/>
              </a:ext>
            </a:extLst>
          </p:cNvPr>
          <p:cNvSpPr txBox="1">
            <a:spLocks/>
          </p:cNvSpPr>
          <p:nvPr/>
        </p:nvSpPr>
        <p:spPr bwMode="auto">
          <a:xfrm>
            <a:off x="1716088" y="5729289"/>
            <a:ext cx="8424862" cy="3857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rgbClr val="7F7F7F"/>
                </a:solidFill>
                <a:latin typeface="Calibri" charset="0"/>
              </a:defRPr>
            </a:lvl1pPr>
            <a:lvl2pPr>
              <a:lnSpc>
                <a:spcPct val="90000"/>
              </a:lnSpc>
              <a:spcBef>
                <a:spcPts val="500"/>
              </a:spcBef>
              <a:buFont typeface="Arial" charset="0"/>
              <a:buChar char="•"/>
              <a:defRPr sz="2400">
                <a:solidFill>
                  <a:srgbClr val="7F7F7F"/>
                </a:solidFill>
                <a:latin typeface="Calibri" charset="0"/>
              </a:defRPr>
            </a:lvl2pPr>
            <a:lvl3pPr>
              <a:lnSpc>
                <a:spcPct val="90000"/>
              </a:lnSpc>
              <a:spcBef>
                <a:spcPts val="500"/>
              </a:spcBef>
              <a:buFont typeface="Arial" charset="0"/>
              <a:buChar char="•"/>
              <a:defRPr sz="2000">
                <a:solidFill>
                  <a:srgbClr val="7F7F7F"/>
                </a:solidFill>
                <a:latin typeface="Calibri" charset="0"/>
              </a:defRPr>
            </a:lvl3pPr>
            <a:lvl4pPr>
              <a:lnSpc>
                <a:spcPct val="90000"/>
              </a:lnSpc>
              <a:spcBef>
                <a:spcPts val="500"/>
              </a:spcBef>
              <a:buFont typeface="Arial" charset="0"/>
              <a:buChar char="•"/>
              <a:defRPr>
                <a:solidFill>
                  <a:srgbClr val="7F7F7F"/>
                </a:solidFill>
                <a:latin typeface="Calibri" charset="0"/>
              </a:defRPr>
            </a:lvl4pPr>
            <a:lvl5pPr>
              <a:lnSpc>
                <a:spcPct val="90000"/>
              </a:lnSpc>
              <a:spcBef>
                <a:spcPts val="500"/>
              </a:spcBef>
              <a:buFont typeface="Arial" charset="0"/>
              <a:buChar char="•"/>
              <a:defRPr>
                <a:solidFill>
                  <a:srgbClr val="7F7F7F"/>
                </a:solidFill>
                <a:latin typeface="Calibri" charset="0"/>
              </a:defRPr>
            </a:lvl5pPr>
            <a:lvl6pPr fontAlgn="base">
              <a:lnSpc>
                <a:spcPct val="90000"/>
              </a:lnSpc>
              <a:spcBef>
                <a:spcPts val="500"/>
              </a:spcBef>
              <a:spcAft>
                <a:spcPct val="0"/>
              </a:spcAft>
              <a:buFont typeface="Arial" charset="0"/>
              <a:buChar char="•"/>
              <a:defRPr>
                <a:solidFill>
                  <a:srgbClr val="7F7F7F"/>
                </a:solidFill>
                <a:latin typeface="Calibri" charset="0"/>
              </a:defRPr>
            </a:lvl6pPr>
            <a:lvl7pPr fontAlgn="base">
              <a:lnSpc>
                <a:spcPct val="90000"/>
              </a:lnSpc>
              <a:spcBef>
                <a:spcPts val="500"/>
              </a:spcBef>
              <a:spcAft>
                <a:spcPct val="0"/>
              </a:spcAft>
              <a:buFont typeface="Arial" charset="0"/>
              <a:buChar char="•"/>
              <a:defRPr>
                <a:solidFill>
                  <a:srgbClr val="7F7F7F"/>
                </a:solidFill>
                <a:latin typeface="Calibri" charset="0"/>
              </a:defRPr>
            </a:lvl7pPr>
            <a:lvl8pPr fontAlgn="base">
              <a:lnSpc>
                <a:spcPct val="90000"/>
              </a:lnSpc>
              <a:spcBef>
                <a:spcPts val="500"/>
              </a:spcBef>
              <a:spcAft>
                <a:spcPct val="0"/>
              </a:spcAft>
              <a:buFont typeface="Arial" charset="0"/>
              <a:buChar char="•"/>
              <a:defRPr>
                <a:solidFill>
                  <a:srgbClr val="7F7F7F"/>
                </a:solidFill>
                <a:latin typeface="Calibri" charset="0"/>
              </a:defRPr>
            </a:lvl8pPr>
            <a:lvl9pPr fontAlgn="base">
              <a:lnSpc>
                <a:spcPct val="90000"/>
              </a:lnSpc>
              <a:spcBef>
                <a:spcPts val="500"/>
              </a:spcBef>
              <a:spcAft>
                <a:spcPct val="0"/>
              </a:spcAft>
              <a:buFont typeface="Arial" charset="0"/>
              <a:buChar char="•"/>
              <a:defRPr>
                <a:solidFill>
                  <a:srgbClr val="7F7F7F"/>
                </a:solidFill>
                <a:latin typeface="Calibri" charset="0"/>
              </a:defRPr>
            </a:lvl9pPr>
          </a:lstStyle>
          <a:p>
            <a:pPr eaLnBrk="1" hangingPunct="1">
              <a:lnSpc>
                <a:spcPts val="2500"/>
              </a:lnSpc>
              <a:spcBef>
                <a:spcPct val="0"/>
              </a:spcBef>
              <a:buFont typeface="Arial" charset="0"/>
              <a:buNone/>
            </a:pPr>
            <a:r>
              <a:rPr lang="en-IE" altLang="x-none" sz="1200" dirty="0">
                <a:solidFill>
                  <a:srgbClr val="E95273"/>
                </a:solidFill>
              </a:rPr>
              <a:t>* https://www.huffingtonpost.com/entry/women-entrepreneurs-are-driving-economic-growth_us_59f7c3dce4b04494283378f3</a:t>
            </a:r>
            <a:endParaRPr lang="en-US" altLang="x-none" sz="1200" dirty="0">
              <a:solidFill>
                <a:srgbClr val="E95273"/>
              </a:solidFill>
            </a:endParaRPr>
          </a:p>
          <a:p>
            <a:pPr eaLnBrk="1" hangingPunct="1">
              <a:lnSpc>
                <a:spcPts val="2500"/>
              </a:lnSpc>
              <a:spcBef>
                <a:spcPct val="0"/>
              </a:spcBef>
              <a:buFont typeface="Arial" charset="0"/>
              <a:buNone/>
            </a:pPr>
            <a:endParaRPr lang="en-US" altLang="x-none" sz="2400" dirty="0"/>
          </a:p>
        </p:txBody>
      </p:sp>
      <p:sp>
        <p:nvSpPr>
          <p:cNvPr id="5" name="Text Placeholder 13">
            <a:extLst>
              <a:ext uri="{FF2B5EF4-FFF2-40B4-BE49-F238E27FC236}">
                <a16:creationId xmlns:a16="http://schemas.microsoft.com/office/drawing/2014/main" id="{A97CA012-9B7E-4EC9-8F07-B1BEE79EBA54}"/>
              </a:ext>
            </a:extLst>
          </p:cNvPr>
          <p:cNvSpPr txBox="1">
            <a:spLocks/>
          </p:cNvSpPr>
          <p:nvPr/>
        </p:nvSpPr>
        <p:spPr>
          <a:xfrm>
            <a:off x="99318" y="327840"/>
            <a:ext cx="4640847" cy="1428750"/>
          </a:xfrm>
          <a:prstGeom prst="rect">
            <a:avLst/>
          </a:prstGeom>
          <a:solidFill>
            <a:srgbClr val="E63275"/>
          </a:solidFill>
        </p:spPr>
        <p:txBody>
          <a:bodyPr>
            <a:normAutofit lnSpcReduction="10000"/>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b="1" dirty="0">
                <a:solidFill>
                  <a:schemeClr val="bg1"/>
                </a:solidFill>
              </a:rPr>
              <a:t>Spotlight on Female Entrepreneurship… here come the girls!</a:t>
            </a:r>
          </a:p>
        </p:txBody>
      </p:sp>
      <p:pic>
        <p:nvPicPr>
          <p:cNvPr id="1026" name="Picture 2" descr="Woman Icon #409444 - Free Icons Library">
            <a:extLst>
              <a:ext uri="{FF2B5EF4-FFF2-40B4-BE49-F238E27FC236}">
                <a16:creationId xmlns:a16="http://schemas.microsoft.com/office/drawing/2014/main" id="{29B80DE9-AE88-4958-AE38-48604FDD34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5421" y="1042215"/>
            <a:ext cx="802177" cy="802177"/>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321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ext Placeholder 5"/>
          <p:cNvSpPr>
            <a:spLocks noGrp="1"/>
          </p:cNvSpPr>
          <p:nvPr>
            <p:ph type="body" sz="quarter" idx="20"/>
          </p:nvPr>
        </p:nvSpPr>
        <p:spPr>
          <a:xfrm>
            <a:off x="5226341" y="1881188"/>
            <a:ext cx="6860884" cy="3631644"/>
          </a:xfrm>
          <a:solidFill>
            <a:schemeClr val="bg1"/>
          </a:solidFill>
        </p:spPr>
        <p:txBody>
          <a:bodyPr/>
          <a:lstStyle/>
          <a:p>
            <a:r>
              <a:rPr lang="en-IE" altLang="x-none" b="1" dirty="0">
                <a:solidFill>
                  <a:srgbClr val="10B1A2"/>
                </a:solidFill>
              </a:rPr>
              <a:t>Leah La </a:t>
            </a:r>
            <a:r>
              <a:rPr lang="en-IE" altLang="x-none" b="1" dirty="0" err="1">
                <a:solidFill>
                  <a:srgbClr val="10B1A2"/>
                </a:solidFill>
              </a:rPr>
              <a:t>Salla</a:t>
            </a:r>
            <a:r>
              <a:rPr lang="en-IE" altLang="x-none" b="1" dirty="0">
                <a:solidFill>
                  <a:srgbClr val="10B1A2"/>
                </a:solidFill>
              </a:rPr>
              <a:t>, CEO &amp; Co-Founder of </a:t>
            </a:r>
            <a:r>
              <a:rPr lang="en-IE" altLang="x-none" b="1" dirty="0">
                <a:hlinkClick r:id="rId2"/>
              </a:rPr>
              <a:t>Astral AR</a:t>
            </a:r>
            <a:r>
              <a:rPr lang="en-IE" altLang="x-none" b="1" dirty="0"/>
              <a:t>.</a:t>
            </a:r>
            <a:br>
              <a:rPr lang="en-IE" altLang="x-none" b="1" dirty="0"/>
            </a:br>
            <a:endParaRPr lang="en-US" altLang="ja-JP" dirty="0">
              <a:cs typeface="Yu Gothic" charset="-128"/>
            </a:endParaRPr>
          </a:p>
          <a:p>
            <a:r>
              <a:rPr lang="en-IE" altLang="x-none" i="1" dirty="0"/>
              <a:t>“As a woman in this industry, you will face a lot of doubters….</a:t>
            </a:r>
            <a:r>
              <a:rPr lang="en-IE" altLang="x-none" b="1" i="1" dirty="0"/>
              <a:t>You have to be better than average, and you have to know much more than the average start-up, because investors will demand it of you. One thing that helps is having truly great partners</a:t>
            </a:r>
            <a:r>
              <a:rPr lang="en-IE" altLang="x-none" i="1" dirty="0"/>
              <a:t>. If you can be strategic with your network and with who you do business with, you can lean on them for support you when need it.”</a:t>
            </a:r>
          </a:p>
          <a:p>
            <a:pPr marL="266700"/>
            <a:endParaRPr lang="en-US" altLang="x-none" dirty="0">
              <a:solidFill>
                <a:srgbClr val="E95273"/>
              </a:solidFill>
            </a:endParaRPr>
          </a:p>
        </p:txBody>
      </p:sp>
      <p:pic>
        <p:nvPicPr>
          <p:cNvPr id="9" name="Picture Placeholder 8"/>
          <p:cNvPicPr>
            <a:picLocks noGrp="1" noChangeAspect="1"/>
          </p:cNvPicPr>
          <p:nvPr>
            <p:ph type="pic" sz="quarter" idx="21"/>
          </p:nvPr>
        </p:nvPicPr>
        <p:blipFill rotWithShape="1">
          <a:blip r:embed="rId3">
            <a:extLst>
              <a:ext uri="{28A0092B-C50C-407E-A947-70E740481C1C}">
                <a14:useLocalDpi xmlns:a14="http://schemas.microsoft.com/office/drawing/2010/main" val="0"/>
              </a:ext>
            </a:extLst>
          </a:blip>
          <a:srcRect l="3820" r="3820"/>
          <a:stretch/>
        </p:blipFill>
        <p:spPr>
          <a:xfrm>
            <a:off x="608086" y="1404496"/>
            <a:ext cx="4198618" cy="4224517"/>
          </a:xfrm>
        </p:spPr>
      </p:pic>
      <p:sp>
        <p:nvSpPr>
          <p:cNvPr id="108546" name="Text Placeholder 6"/>
          <p:cNvSpPr>
            <a:spLocks noGrp="1"/>
          </p:cNvSpPr>
          <p:nvPr>
            <p:ph type="body" sz="quarter" idx="22"/>
          </p:nvPr>
        </p:nvSpPr>
        <p:spPr>
          <a:xfrm>
            <a:off x="4295952" y="764118"/>
            <a:ext cx="7791273" cy="857158"/>
          </a:xfrm>
        </p:spPr>
        <p:txBody>
          <a:bodyPr>
            <a:noAutofit/>
          </a:bodyPr>
          <a:lstStyle/>
          <a:p>
            <a:r>
              <a:rPr lang="en-US" altLang="x-none" sz="5400" b="1" dirty="0"/>
              <a:t>“Be better than average”</a:t>
            </a:r>
          </a:p>
        </p:txBody>
      </p:sp>
      <p:sp>
        <p:nvSpPr>
          <p:cNvPr id="2" name="Rectangle 1">
            <a:extLst>
              <a:ext uri="{FF2B5EF4-FFF2-40B4-BE49-F238E27FC236}">
                <a16:creationId xmlns:a16="http://schemas.microsoft.com/office/drawing/2014/main" id="{A779608B-E03C-4DE7-89B6-571EAD16493D}"/>
              </a:ext>
            </a:extLst>
          </p:cNvPr>
          <p:cNvSpPr/>
          <p:nvPr/>
        </p:nvSpPr>
        <p:spPr>
          <a:xfrm>
            <a:off x="178676" y="5346061"/>
            <a:ext cx="4756912" cy="1323439"/>
          </a:xfrm>
          <a:prstGeom prst="rect">
            <a:avLst/>
          </a:prstGeom>
          <a:solidFill>
            <a:srgbClr val="CEDA29"/>
          </a:solidFill>
        </p:spPr>
        <p:txBody>
          <a:bodyPr wrap="square">
            <a:spAutoFit/>
          </a:bodyPr>
          <a:lstStyle/>
          <a:p>
            <a:pPr algn="ctr"/>
            <a:r>
              <a:rPr lang="en-IE" altLang="x-none" sz="2000" b="1" i="1" dirty="0"/>
              <a:t>Astral AR </a:t>
            </a:r>
            <a:r>
              <a:rPr lang="en-IE" altLang="x-none" sz="2000" i="1" dirty="0"/>
              <a:t>is a drone piloting system that uses IoT technology to help law enforcement stop bullets and detect guns and bombs through walls. </a:t>
            </a:r>
            <a:endParaRPr lang="en-IE" altLang="ja-JP" sz="2000" b="1" dirty="0">
              <a:cs typeface="Yu Gothic" charset="-128"/>
            </a:endParaRPr>
          </a:p>
        </p:txBody>
      </p:sp>
      <p:sp>
        <p:nvSpPr>
          <p:cNvPr id="3" name="TextBox 2">
            <a:extLst>
              <a:ext uri="{FF2B5EF4-FFF2-40B4-BE49-F238E27FC236}">
                <a16:creationId xmlns:a16="http://schemas.microsoft.com/office/drawing/2014/main" id="{D02CBE57-B07F-4ED2-B4B4-32925DFF3E8C}"/>
              </a:ext>
            </a:extLst>
          </p:cNvPr>
          <p:cNvSpPr txBox="1"/>
          <p:nvPr/>
        </p:nvSpPr>
        <p:spPr>
          <a:xfrm>
            <a:off x="0" y="163953"/>
            <a:ext cx="10079421" cy="461665"/>
          </a:xfrm>
          <a:prstGeom prst="rect">
            <a:avLst/>
          </a:prstGeom>
          <a:solidFill>
            <a:srgbClr val="E63275"/>
          </a:solidFill>
        </p:spPr>
        <p:txBody>
          <a:bodyPr wrap="square" rtlCol="0">
            <a:spAutoFit/>
          </a:bodyPr>
          <a:lstStyle/>
          <a:p>
            <a:r>
              <a:rPr lang="en-IE" sz="2400" dirty="0">
                <a:solidFill>
                  <a:schemeClr val="bg1"/>
                </a:solidFill>
              </a:rPr>
              <a:t>What you need to succeed? Top entrepreneurship tips from your peers!</a:t>
            </a:r>
          </a:p>
        </p:txBody>
      </p:sp>
    </p:spTree>
    <p:extLst>
      <p:ext uri="{BB962C8B-B14F-4D97-AF65-F5344CB8AC3E}">
        <p14:creationId xmlns:p14="http://schemas.microsoft.com/office/powerpoint/2010/main" val="20890731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12865</TotalTime>
  <Words>4931</Words>
  <Application>Microsoft Macintosh PowerPoint</Application>
  <PresentationFormat>Widescreen</PresentationFormat>
  <Paragraphs>327</Paragraphs>
  <Slides>57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57</vt:i4>
      </vt:variant>
    </vt:vector>
  </HeadingPairs>
  <TitlesOfParts>
    <vt:vector size="65" baseType="lpstr">
      <vt:lpstr>Arial</vt:lpstr>
      <vt:lpstr>Calibri</vt:lpstr>
      <vt:lpstr>Calibri Light</vt:lpstr>
      <vt:lpstr>Lucida Grande</vt:lpstr>
      <vt:lpstr>Quattrocento Sans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Gillian Keane</cp:lastModifiedBy>
  <cp:revision>583</cp:revision>
  <dcterms:created xsi:type="dcterms:W3CDTF">2018-09-19T09:23:58Z</dcterms:created>
  <dcterms:modified xsi:type="dcterms:W3CDTF">2020-05-08T16:26:08Z</dcterms:modified>
</cp:coreProperties>
</file>