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5" roundtripDataSignature="AMtx7mjQ0bw1alOOcI3UvnO+haRnyyHwq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D3D3BF18-F49F-4203-9B1A-4257FAA4DD05}">
  <a:tblStyle styleId="{D3D3BF18-F49F-4203-9B1A-4257FAA4DD05}"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customschemas.google.com/relationships/presentationmetadata" Target="metadata"/><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Google Shape;225;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 name="Google Shape;226;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4" name="Shape 294"/>
        <p:cNvGrpSpPr/>
        <p:nvPr/>
      </p:nvGrpSpPr>
      <p:grpSpPr>
        <a:xfrm>
          <a:off x="0" y="0"/>
          <a:ext cx="0" cy="0"/>
          <a:chOff x="0" y="0"/>
          <a:chExt cx="0" cy="0"/>
        </a:xfrm>
      </p:grpSpPr>
      <p:sp>
        <p:nvSpPr>
          <p:cNvPr id="295" name="Google Shape;295;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6" name="Google Shape;296;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1" name="Shape 301"/>
        <p:cNvGrpSpPr/>
        <p:nvPr/>
      </p:nvGrpSpPr>
      <p:grpSpPr>
        <a:xfrm>
          <a:off x="0" y="0"/>
          <a:ext cx="0" cy="0"/>
          <a:chOff x="0" y="0"/>
          <a:chExt cx="0" cy="0"/>
        </a:xfrm>
      </p:grpSpPr>
      <p:sp>
        <p:nvSpPr>
          <p:cNvPr id="302" name="Google Shape;302;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9" name="Shape 309"/>
        <p:cNvGrpSpPr/>
        <p:nvPr/>
      </p:nvGrpSpPr>
      <p:grpSpPr>
        <a:xfrm>
          <a:off x="0" y="0"/>
          <a:ext cx="0" cy="0"/>
          <a:chOff x="0" y="0"/>
          <a:chExt cx="0" cy="0"/>
        </a:xfrm>
      </p:grpSpPr>
      <p:sp>
        <p:nvSpPr>
          <p:cNvPr id="310" name="Google Shape;310;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1" name="Google Shape;31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9" name="Google Shape;31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Google Shape;32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6" name="Google Shape;32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0" name="Google Shape;34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9" name="Google Shape;349;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7" name="Shape 357"/>
        <p:cNvGrpSpPr/>
        <p:nvPr/>
      </p:nvGrpSpPr>
      <p:grpSpPr>
        <a:xfrm>
          <a:off x="0" y="0"/>
          <a:ext cx="0" cy="0"/>
          <a:chOff x="0" y="0"/>
          <a:chExt cx="0" cy="0"/>
        </a:xfrm>
      </p:grpSpPr>
      <p:sp>
        <p:nvSpPr>
          <p:cNvPr id="358" name="Google Shape;358;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9" name="Google Shape;359;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g88c5ae61b9_0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g88c5ae61b9_0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Google Shape;37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2" name="Google Shape;37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Google Shape;377;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8" name="Google Shape;378;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3" name="Shape 383"/>
        <p:cNvGrpSpPr/>
        <p:nvPr/>
      </p:nvGrpSpPr>
      <p:grpSpPr>
        <a:xfrm>
          <a:off x="0" y="0"/>
          <a:ext cx="0" cy="0"/>
          <a:chOff x="0" y="0"/>
          <a:chExt cx="0" cy="0"/>
        </a:xfrm>
      </p:grpSpPr>
      <p:sp>
        <p:nvSpPr>
          <p:cNvPr id="384" name="Google Shape;384;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5" name="Google Shape;38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2" name="Google Shape;39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Google Shape;398;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9" name="Google Shape;399;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Google Shape;405;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Google Shape;41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3" name="Google Shape;41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8" name="Shape 418"/>
        <p:cNvGrpSpPr/>
        <p:nvPr/>
      </p:nvGrpSpPr>
      <p:grpSpPr>
        <a:xfrm>
          <a:off x="0" y="0"/>
          <a:ext cx="0" cy="0"/>
          <a:chOff x="0" y="0"/>
          <a:chExt cx="0" cy="0"/>
        </a:xfrm>
      </p:grpSpPr>
      <p:sp>
        <p:nvSpPr>
          <p:cNvPr id="419" name="Google Shape;419;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0" name="Google Shape;420;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5" name="Shape 425"/>
        <p:cNvGrpSpPr/>
        <p:nvPr/>
      </p:nvGrpSpPr>
      <p:grpSpPr>
        <a:xfrm>
          <a:off x="0" y="0"/>
          <a:ext cx="0" cy="0"/>
          <a:chOff x="0" y="0"/>
          <a:chExt cx="0" cy="0"/>
        </a:xfrm>
      </p:grpSpPr>
      <p:sp>
        <p:nvSpPr>
          <p:cNvPr id="426" name="Google Shape;426;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7" name="Google Shape;42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Google Shape;433;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4" name="Google Shape;43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9" name="Shape 439"/>
        <p:cNvGrpSpPr/>
        <p:nvPr/>
      </p:nvGrpSpPr>
      <p:grpSpPr>
        <a:xfrm>
          <a:off x="0" y="0"/>
          <a:ext cx="0" cy="0"/>
          <a:chOff x="0" y="0"/>
          <a:chExt cx="0" cy="0"/>
        </a:xfrm>
      </p:grpSpPr>
      <p:sp>
        <p:nvSpPr>
          <p:cNvPr id="440" name="Google Shape;440;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Google Shape;447;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8" name="Google Shape;448;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Google Shape;453;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4" name="Google Shape;454;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9" name="Shape 459"/>
        <p:cNvGrpSpPr/>
        <p:nvPr/>
      </p:nvGrpSpPr>
      <p:grpSpPr>
        <a:xfrm>
          <a:off x="0" y="0"/>
          <a:ext cx="0" cy="0"/>
          <a:chOff x="0" y="0"/>
          <a:chExt cx="0" cy="0"/>
        </a:xfrm>
      </p:grpSpPr>
      <p:sp>
        <p:nvSpPr>
          <p:cNvPr id="460" name="Google Shape;460;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6" name="Shape 466"/>
        <p:cNvGrpSpPr/>
        <p:nvPr/>
      </p:nvGrpSpPr>
      <p:grpSpPr>
        <a:xfrm>
          <a:off x="0" y="0"/>
          <a:ext cx="0" cy="0"/>
          <a:chOff x="0" y="0"/>
          <a:chExt cx="0" cy="0"/>
        </a:xfrm>
      </p:grpSpPr>
      <p:sp>
        <p:nvSpPr>
          <p:cNvPr id="467" name="Google Shape;467;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8" name="Google Shape;468;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2" name="Shape 472"/>
        <p:cNvGrpSpPr/>
        <p:nvPr/>
      </p:nvGrpSpPr>
      <p:grpSpPr>
        <a:xfrm>
          <a:off x="0" y="0"/>
          <a:ext cx="0" cy="0"/>
          <a:chOff x="0" y="0"/>
          <a:chExt cx="0" cy="0"/>
        </a:xfrm>
      </p:grpSpPr>
      <p:sp>
        <p:nvSpPr>
          <p:cNvPr id="473" name="Google Shape;473;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4" name="Google Shape;474;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9" name="Shape 479"/>
        <p:cNvGrpSpPr/>
        <p:nvPr/>
      </p:nvGrpSpPr>
      <p:grpSpPr>
        <a:xfrm>
          <a:off x="0" y="0"/>
          <a:ext cx="0" cy="0"/>
          <a:chOff x="0" y="0"/>
          <a:chExt cx="0" cy="0"/>
        </a:xfrm>
      </p:grpSpPr>
      <p:sp>
        <p:nvSpPr>
          <p:cNvPr id="480" name="Google Shape;480;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1" name="Google Shape;481;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6" name="Shape 486"/>
        <p:cNvGrpSpPr/>
        <p:nvPr/>
      </p:nvGrpSpPr>
      <p:grpSpPr>
        <a:xfrm>
          <a:off x="0" y="0"/>
          <a:ext cx="0" cy="0"/>
          <a:chOff x="0" y="0"/>
          <a:chExt cx="0" cy="0"/>
        </a:xfrm>
      </p:grpSpPr>
      <p:sp>
        <p:nvSpPr>
          <p:cNvPr id="487" name="Google Shape;487;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Google Shape;494;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Google Shape;500;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1" name="Google Shape;501;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9" name="Google Shape;24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Google Shape;506;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7" name="Google Shape;50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2" name="Shape 512"/>
        <p:cNvGrpSpPr/>
        <p:nvPr/>
      </p:nvGrpSpPr>
      <p:grpSpPr>
        <a:xfrm>
          <a:off x="0" y="0"/>
          <a:ext cx="0" cy="0"/>
          <a:chOff x="0" y="0"/>
          <a:chExt cx="0" cy="0"/>
        </a:xfrm>
      </p:grpSpPr>
      <p:sp>
        <p:nvSpPr>
          <p:cNvPr id="513" name="Google Shape;513;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4" name="Google Shape;514;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9" name="Shape 519"/>
        <p:cNvGrpSpPr/>
        <p:nvPr/>
      </p:nvGrpSpPr>
      <p:grpSpPr>
        <a:xfrm>
          <a:off x="0" y="0"/>
          <a:ext cx="0" cy="0"/>
          <a:chOff x="0" y="0"/>
          <a:chExt cx="0" cy="0"/>
        </a:xfrm>
      </p:grpSpPr>
      <p:sp>
        <p:nvSpPr>
          <p:cNvPr id="520" name="Google Shape;520;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5" name="Shape 525"/>
        <p:cNvGrpSpPr/>
        <p:nvPr/>
      </p:nvGrpSpPr>
      <p:grpSpPr>
        <a:xfrm>
          <a:off x="0" y="0"/>
          <a:ext cx="0" cy="0"/>
          <a:chOff x="0" y="0"/>
          <a:chExt cx="0" cy="0"/>
        </a:xfrm>
      </p:grpSpPr>
      <p:sp>
        <p:nvSpPr>
          <p:cNvPr id="526" name="Google Shape;526;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7" name="Google Shape;527;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5" name="Shape 545"/>
        <p:cNvGrpSpPr/>
        <p:nvPr/>
      </p:nvGrpSpPr>
      <p:grpSpPr>
        <a:xfrm>
          <a:off x="0" y="0"/>
          <a:ext cx="0" cy="0"/>
          <a:chOff x="0" y="0"/>
          <a:chExt cx="0" cy="0"/>
        </a:xfrm>
      </p:grpSpPr>
      <p:sp>
        <p:nvSpPr>
          <p:cNvPr id="546" name="Google Shape;546;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7" name="Google Shape;547;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1" name="Shape 551"/>
        <p:cNvGrpSpPr/>
        <p:nvPr/>
      </p:nvGrpSpPr>
      <p:grpSpPr>
        <a:xfrm>
          <a:off x="0" y="0"/>
          <a:ext cx="0" cy="0"/>
          <a:chOff x="0" y="0"/>
          <a:chExt cx="0" cy="0"/>
        </a:xfrm>
      </p:grpSpPr>
      <p:sp>
        <p:nvSpPr>
          <p:cNvPr id="552" name="Google Shape;552;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3" name="Google Shape;553;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7" name="Shape 557"/>
        <p:cNvGrpSpPr/>
        <p:nvPr/>
      </p:nvGrpSpPr>
      <p:grpSpPr>
        <a:xfrm>
          <a:off x="0" y="0"/>
          <a:ext cx="0" cy="0"/>
          <a:chOff x="0" y="0"/>
          <a:chExt cx="0" cy="0"/>
        </a:xfrm>
      </p:grpSpPr>
      <p:sp>
        <p:nvSpPr>
          <p:cNvPr id="558" name="Google Shape;558;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3" name="Shape 563"/>
        <p:cNvGrpSpPr/>
        <p:nvPr/>
      </p:nvGrpSpPr>
      <p:grpSpPr>
        <a:xfrm>
          <a:off x="0" y="0"/>
          <a:ext cx="0" cy="0"/>
          <a:chOff x="0" y="0"/>
          <a:chExt cx="0" cy="0"/>
        </a:xfrm>
      </p:grpSpPr>
      <p:sp>
        <p:nvSpPr>
          <p:cNvPr id="564" name="Google Shape;56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5" name="Google Shape;56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1" name="Shape 261"/>
        <p:cNvGrpSpPr/>
        <p:nvPr/>
      </p:nvGrpSpPr>
      <p:grpSpPr>
        <a:xfrm>
          <a:off x="0" y="0"/>
          <a:ext cx="0" cy="0"/>
          <a:chOff x="0" y="0"/>
          <a:chExt cx="0" cy="0"/>
        </a:xfrm>
      </p:grpSpPr>
      <p:sp>
        <p:nvSpPr>
          <p:cNvPr id="262" name="Google Shape;262;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8" name="Shape 268"/>
        <p:cNvGrpSpPr/>
        <p:nvPr/>
      </p:nvGrpSpPr>
      <p:grpSpPr>
        <a:xfrm>
          <a:off x="0" y="0"/>
          <a:ext cx="0" cy="0"/>
          <a:chOff x="0" y="0"/>
          <a:chExt cx="0" cy="0"/>
        </a:xfrm>
      </p:grpSpPr>
      <p:sp>
        <p:nvSpPr>
          <p:cNvPr id="269" name="Google Shape;26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 name="Google Shape;27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Google Shape;27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 name="Google Shape;27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7" name="Google Shape;287;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6.png"/><Relationship Id="rId4" Type="http://schemas.openxmlformats.org/officeDocument/2006/relationships/image" Target="../media/image1.png"/><Relationship Id="rId5" Type="http://schemas.openxmlformats.org/officeDocument/2006/relationships/image" Target="../media/image3.png"/><Relationship Id="rId6"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3.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6.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Cover Design 1">
  <p:cSld name="1_Cover Design 1">
    <p:spTree>
      <p:nvGrpSpPr>
        <p:cNvPr id="15" name="Shape 15"/>
        <p:cNvGrpSpPr/>
        <p:nvPr/>
      </p:nvGrpSpPr>
      <p:grpSpPr>
        <a:xfrm>
          <a:off x="0" y="0"/>
          <a:ext cx="0" cy="0"/>
          <a:chOff x="0" y="0"/>
          <a:chExt cx="0" cy="0"/>
        </a:xfrm>
      </p:grpSpPr>
      <p:sp>
        <p:nvSpPr>
          <p:cNvPr id="16" name="Google Shape;16;p51"/>
          <p:cNvSpPr/>
          <p:nvPr/>
        </p:nvSpPr>
        <p:spPr>
          <a:xfrm>
            <a:off x="4904509" y="0"/>
            <a:ext cx="7329055" cy="6915800"/>
          </a:xfrm>
          <a:custGeom>
            <a:rect b="b" l="l" r="r" t="t"/>
            <a:pathLst>
              <a:path extrusionOk="0" h="6915800" w="7329055">
                <a:moveTo>
                  <a:pt x="2326041" y="0"/>
                </a:moveTo>
                <a:lnTo>
                  <a:pt x="7329055" y="0"/>
                </a:lnTo>
                <a:lnTo>
                  <a:pt x="7329055" y="6915800"/>
                </a:lnTo>
                <a:lnTo>
                  <a:pt x="633281" y="6915800"/>
                </a:lnTo>
                <a:lnTo>
                  <a:pt x="524561" y="6703526"/>
                </a:lnTo>
                <a:cubicBezTo>
                  <a:pt x="188390" y="6005859"/>
                  <a:pt x="0" y="5223582"/>
                  <a:pt x="0" y="4397304"/>
                </a:cubicBezTo>
                <a:cubicBezTo>
                  <a:pt x="0" y="2652940"/>
                  <a:pt x="839615" y="1104678"/>
                  <a:pt x="2136758" y="134603"/>
                </a:cubicBezTo>
                <a:close/>
              </a:path>
            </a:pathLst>
          </a:custGeom>
          <a:gradFill>
            <a:gsLst>
              <a:gs pos="0">
                <a:srgbClr val="10B1A2"/>
              </a:gs>
              <a:gs pos="11000">
                <a:srgbClr val="10B1A2"/>
              </a:gs>
              <a:gs pos="62000">
                <a:srgbClr val="174F72"/>
              </a:gs>
              <a:gs pos="100000">
                <a:srgbClr val="174F72"/>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51"/>
          <p:cNvSpPr/>
          <p:nvPr/>
        </p:nvSpPr>
        <p:spPr>
          <a:xfrm>
            <a:off x="5826406" y="1037303"/>
            <a:ext cx="4970207" cy="4970207"/>
          </a:xfrm>
          <a:prstGeom prst="ellipse">
            <a:avLst/>
          </a:prstGeom>
          <a:noFill/>
          <a:ln cap="flat" cmpd="sng" w="12700">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51"/>
          <p:cNvSpPr/>
          <p:nvPr>
            <p:ph idx="2" type="pic"/>
          </p:nvPr>
        </p:nvSpPr>
        <p:spPr>
          <a:xfrm>
            <a:off x="5819671" y="-679974"/>
            <a:ext cx="6749004" cy="6749004"/>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Char char="•"/>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 name="Google Shape;19;p51"/>
          <p:cNvSpPr txBox="1"/>
          <p:nvPr>
            <p:ph idx="1" type="body"/>
          </p:nvPr>
        </p:nvSpPr>
        <p:spPr>
          <a:xfrm>
            <a:off x="604373" y="3844637"/>
            <a:ext cx="4088056" cy="2374946"/>
          </a:xfrm>
          <a:prstGeom prst="rect">
            <a:avLst/>
          </a:prstGeom>
          <a:noFill/>
          <a:ln>
            <a:noFill/>
          </a:ln>
        </p:spPr>
        <p:txBody>
          <a:bodyPr anchorCtr="0" anchor="t" bIns="45700" lIns="91425" spcFirstLastPara="1" rIns="91425" wrap="square" tIns="45700">
            <a:normAutofit/>
          </a:bodyPr>
          <a:lstStyle>
            <a:lvl1pPr indent="-228600" lvl="0" marL="457200" algn="l">
              <a:lnSpc>
                <a:spcPct val="111111"/>
              </a:lnSpc>
              <a:spcBef>
                <a:spcPts val="1000"/>
              </a:spcBef>
              <a:spcAft>
                <a:spcPts val="0"/>
              </a:spcAft>
              <a:buClr>
                <a:srgbClr val="174F72"/>
              </a:buClr>
              <a:buSzPts val="3600"/>
              <a:buNone/>
              <a:defRPr b="0" sz="3600">
                <a:solidFill>
                  <a:srgbClr val="174F72"/>
                </a:solidFill>
              </a:defRPr>
            </a:lvl1pPr>
            <a:lvl2pPr indent="-228600" lvl="1" marL="914400" algn="l">
              <a:lnSpc>
                <a:spcPct val="90000"/>
              </a:lnSpc>
              <a:spcBef>
                <a:spcPts val="500"/>
              </a:spcBef>
              <a:spcAft>
                <a:spcPts val="0"/>
              </a:spcAft>
              <a:buClr>
                <a:schemeClr val="lt1"/>
              </a:buClr>
              <a:buSzPts val="2400"/>
              <a:buNone/>
              <a:defRPr b="1">
                <a:solidFill>
                  <a:schemeClr val="lt1"/>
                </a:solidFill>
              </a:defRPr>
            </a:lvl2pPr>
            <a:lvl3pPr indent="-228600" lvl="2" marL="1371600" algn="l">
              <a:lnSpc>
                <a:spcPct val="90000"/>
              </a:lnSpc>
              <a:spcBef>
                <a:spcPts val="500"/>
              </a:spcBef>
              <a:spcAft>
                <a:spcPts val="0"/>
              </a:spcAft>
              <a:buClr>
                <a:schemeClr val="lt1"/>
              </a:buClr>
              <a:buSzPts val="2000"/>
              <a:buNone/>
              <a:defRPr b="1">
                <a:solidFill>
                  <a:schemeClr val="lt1"/>
                </a:solidFill>
              </a:defRPr>
            </a:lvl3pPr>
            <a:lvl4pPr indent="-228600" lvl="3" marL="1828800" algn="l">
              <a:lnSpc>
                <a:spcPct val="90000"/>
              </a:lnSpc>
              <a:spcBef>
                <a:spcPts val="500"/>
              </a:spcBef>
              <a:spcAft>
                <a:spcPts val="0"/>
              </a:spcAft>
              <a:buClr>
                <a:schemeClr val="lt1"/>
              </a:buClr>
              <a:buSzPts val="1800"/>
              <a:buNone/>
              <a:defRPr b="1">
                <a:solidFill>
                  <a:schemeClr val="lt1"/>
                </a:solidFill>
              </a:defRPr>
            </a:lvl4pPr>
            <a:lvl5pPr indent="-228600" lvl="4" marL="2286000" algn="l">
              <a:lnSpc>
                <a:spcPct val="90000"/>
              </a:lnSpc>
              <a:spcBef>
                <a:spcPts val="500"/>
              </a:spcBef>
              <a:spcAft>
                <a:spcPts val="0"/>
              </a:spcAft>
              <a:buClr>
                <a:schemeClr val="lt1"/>
              </a:buClr>
              <a:buSzPts val="1800"/>
              <a:buNone/>
              <a:defRPr b="1">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51"/>
          <p:cNvSpPr txBox="1"/>
          <p:nvPr/>
        </p:nvSpPr>
        <p:spPr>
          <a:xfrm>
            <a:off x="2085976" y="6182505"/>
            <a:ext cx="2462212" cy="350838"/>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Clr>
                <a:schemeClr val="dk1"/>
              </a:buClr>
              <a:buSzPts val="1000"/>
              <a:buFont typeface="Calibri"/>
              <a:buNone/>
            </a:pPr>
            <a:r>
              <a:rPr b="0" i="0" lang="en-IE" sz="1000" u="none" cap="none" strike="noStrike">
                <a:solidFill>
                  <a:schemeClr val="dk1"/>
                </a:solidFill>
                <a:latin typeface="Calibri"/>
                <a:ea typeface="Calibri"/>
                <a:cs typeface="Calibri"/>
                <a:sym typeface="Calibri"/>
              </a:rPr>
              <a:t> This programme has been funded with support from the European Commission </a:t>
            </a:r>
            <a:endParaRPr/>
          </a:p>
        </p:txBody>
      </p:sp>
      <p:pic>
        <p:nvPicPr>
          <p:cNvPr id="21" name="Google Shape;21;p51"/>
          <p:cNvPicPr preferRelativeResize="0"/>
          <p:nvPr/>
        </p:nvPicPr>
        <p:blipFill rotWithShape="1">
          <a:blip r:embed="rId2">
            <a:alphaModFix/>
          </a:blip>
          <a:srcRect b="0" l="0" r="0" t="0"/>
          <a:stretch/>
        </p:blipFill>
        <p:spPr>
          <a:xfrm>
            <a:off x="521469" y="6142496"/>
            <a:ext cx="1625600" cy="461962"/>
          </a:xfrm>
          <a:prstGeom prst="rect">
            <a:avLst/>
          </a:prstGeom>
          <a:noFill/>
          <a:ln>
            <a:noFill/>
          </a:ln>
        </p:spPr>
      </p:pic>
      <p:pic>
        <p:nvPicPr>
          <p:cNvPr id="22" name="Google Shape;22;p51"/>
          <p:cNvPicPr preferRelativeResize="0"/>
          <p:nvPr/>
        </p:nvPicPr>
        <p:blipFill rotWithShape="1">
          <a:blip r:embed="rId3">
            <a:alphaModFix/>
          </a:blip>
          <a:srcRect b="0" l="0" r="0" t="0"/>
          <a:stretch/>
        </p:blipFill>
        <p:spPr>
          <a:xfrm>
            <a:off x="475214" y="428605"/>
            <a:ext cx="4722540" cy="1797044"/>
          </a:xfrm>
          <a:prstGeom prst="rect">
            <a:avLst/>
          </a:prstGeom>
          <a:noFill/>
          <a:ln>
            <a:noFill/>
          </a:ln>
        </p:spPr>
      </p:pic>
      <p:pic>
        <p:nvPicPr>
          <p:cNvPr id="23" name="Google Shape;23;p51"/>
          <p:cNvPicPr preferRelativeResize="0"/>
          <p:nvPr/>
        </p:nvPicPr>
        <p:blipFill rotWithShape="1">
          <a:blip r:embed="rId4">
            <a:alphaModFix/>
          </a:blip>
          <a:srcRect b="0" l="0" r="0" t="0"/>
          <a:stretch/>
        </p:blipFill>
        <p:spPr>
          <a:xfrm>
            <a:off x="11283658" y="4789071"/>
            <a:ext cx="690436" cy="673218"/>
          </a:xfrm>
          <a:prstGeom prst="rect">
            <a:avLst/>
          </a:prstGeom>
          <a:noFill/>
          <a:ln>
            <a:noFill/>
          </a:ln>
        </p:spPr>
      </p:pic>
      <p:pic>
        <p:nvPicPr>
          <p:cNvPr id="24" name="Google Shape;24;p51"/>
          <p:cNvPicPr preferRelativeResize="0"/>
          <p:nvPr/>
        </p:nvPicPr>
        <p:blipFill rotWithShape="1">
          <a:blip r:embed="rId5">
            <a:alphaModFix/>
          </a:blip>
          <a:srcRect b="0" l="0" r="0" t="0"/>
          <a:stretch/>
        </p:blipFill>
        <p:spPr>
          <a:xfrm>
            <a:off x="7614236" y="5125680"/>
            <a:ext cx="1363247" cy="1350410"/>
          </a:xfrm>
          <a:prstGeom prst="rect">
            <a:avLst/>
          </a:prstGeom>
          <a:noFill/>
          <a:ln>
            <a:noFill/>
          </a:ln>
        </p:spPr>
      </p:pic>
      <p:pic>
        <p:nvPicPr>
          <p:cNvPr id="25" name="Google Shape;25;p51"/>
          <p:cNvPicPr preferRelativeResize="0"/>
          <p:nvPr/>
        </p:nvPicPr>
        <p:blipFill rotWithShape="1">
          <a:blip r:embed="rId6">
            <a:alphaModFix/>
          </a:blip>
          <a:srcRect b="0" l="0" r="0" t="0"/>
          <a:stretch/>
        </p:blipFill>
        <p:spPr>
          <a:xfrm>
            <a:off x="4712409" y="2225649"/>
            <a:ext cx="2227993" cy="222069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with quote box on left (PINK)">
  <p:cSld name="Text with quote box on left (PINK)">
    <p:spTree>
      <p:nvGrpSpPr>
        <p:cNvPr id="113" name="Shape 113"/>
        <p:cNvGrpSpPr/>
        <p:nvPr/>
      </p:nvGrpSpPr>
      <p:grpSpPr>
        <a:xfrm>
          <a:off x="0" y="0"/>
          <a:ext cx="0" cy="0"/>
          <a:chOff x="0" y="0"/>
          <a:chExt cx="0" cy="0"/>
        </a:xfrm>
      </p:grpSpPr>
      <p:grpSp>
        <p:nvGrpSpPr>
          <p:cNvPr id="114" name="Google Shape;114;p60"/>
          <p:cNvGrpSpPr/>
          <p:nvPr/>
        </p:nvGrpSpPr>
        <p:grpSpPr>
          <a:xfrm>
            <a:off x="-3012756" y="-2245140"/>
            <a:ext cx="10242583" cy="10242583"/>
            <a:chOff x="-3012756" y="-2245140"/>
            <a:chExt cx="10242583" cy="10242583"/>
          </a:xfrm>
        </p:grpSpPr>
        <p:sp>
          <p:nvSpPr>
            <p:cNvPr id="115" name="Google Shape;115;p60"/>
            <p:cNvSpPr/>
            <p:nvPr/>
          </p:nvSpPr>
          <p:spPr>
            <a:xfrm rot="2587419">
              <a:off x="-1514707" y="-747091"/>
              <a:ext cx="7246485" cy="7246485"/>
            </a:xfrm>
            <a:prstGeom prst="arc">
              <a:avLst>
                <a:gd fmla="val 15788567"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16" name="Google Shape;116;p60"/>
            <p:cNvSpPr/>
            <p:nvPr/>
          </p:nvSpPr>
          <p:spPr>
            <a:xfrm>
              <a:off x="-17689" y="-29270"/>
              <a:ext cx="5592389" cy="6221432"/>
            </a:xfrm>
            <a:custGeom>
              <a:rect b="b" l="l" r="r" t="t"/>
              <a:pathLst>
                <a:path extrusionOk="0" h="6221432" w="5592389">
                  <a:moveTo>
                    <a:pt x="0" y="0"/>
                  </a:moveTo>
                  <a:lnTo>
                    <a:pt x="4328167" y="0"/>
                  </a:lnTo>
                  <a:lnTo>
                    <a:pt x="4561316" y="211901"/>
                  </a:lnTo>
                  <a:cubicBezTo>
                    <a:pt x="5198366" y="848950"/>
                    <a:pt x="5592389" y="1729026"/>
                    <a:pt x="5592389" y="2701130"/>
                  </a:cubicBezTo>
                  <a:cubicBezTo>
                    <a:pt x="5592389" y="4645339"/>
                    <a:pt x="4016296" y="6221432"/>
                    <a:pt x="2072087" y="6221432"/>
                  </a:cubicBezTo>
                  <a:cubicBezTo>
                    <a:pt x="1343009" y="6221432"/>
                    <a:pt x="665697" y="5999794"/>
                    <a:pt x="103853" y="5620220"/>
                  </a:cubicBezTo>
                  <a:lnTo>
                    <a:pt x="0" y="5542560"/>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17" name="Google Shape;117;p60"/>
            <p:cNvPicPr preferRelativeResize="0"/>
            <p:nvPr/>
          </p:nvPicPr>
          <p:blipFill rotWithShape="1">
            <a:blip r:embed="rId2">
              <a:alphaModFix amt="80000"/>
            </a:blip>
            <a:srcRect b="0" l="0" r="0" t="0"/>
            <a:stretch/>
          </p:blipFill>
          <p:spPr>
            <a:xfrm>
              <a:off x="4097575" y="-105032"/>
              <a:ext cx="2227993" cy="2220696"/>
            </a:xfrm>
            <a:prstGeom prst="rect">
              <a:avLst/>
            </a:prstGeom>
            <a:noFill/>
            <a:ln>
              <a:noFill/>
            </a:ln>
          </p:spPr>
        </p:pic>
        <p:pic>
          <p:nvPicPr>
            <p:cNvPr id="118" name="Google Shape;118;p60"/>
            <p:cNvPicPr preferRelativeResize="0"/>
            <p:nvPr/>
          </p:nvPicPr>
          <p:blipFill rotWithShape="1">
            <a:blip r:embed="rId3">
              <a:alphaModFix amt="80000"/>
            </a:blip>
            <a:srcRect b="0" l="0" r="0" t="0"/>
            <a:stretch/>
          </p:blipFill>
          <p:spPr>
            <a:xfrm>
              <a:off x="114696" y="5284438"/>
              <a:ext cx="1419105" cy="1383716"/>
            </a:xfrm>
            <a:prstGeom prst="rect">
              <a:avLst/>
            </a:prstGeom>
            <a:noFill/>
            <a:ln>
              <a:noFill/>
            </a:ln>
          </p:spPr>
        </p:pic>
        <p:pic>
          <p:nvPicPr>
            <p:cNvPr id="119" name="Google Shape;119;p60"/>
            <p:cNvPicPr preferRelativeResize="0"/>
            <p:nvPr/>
          </p:nvPicPr>
          <p:blipFill rotWithShape="1">
            <a:blip r:embed="rId4">
              <a:alphaModFix amt="80000"/>
            </a:blip>
            <a:srcRect b="0" l="0" r="0" t="0"/>
            <a:stretch/>
          </p:blipFill>
          <p:spPr>
            <a:xfrm>
              <a:off x="4825978" y="4665583"/>
              <a:ext cx="657487" cy="651295"/>
            </a:xfrm>
            <a:prstGeom prst="rect">
              <a:avLst/>
            </a:prstGeom>
            <a:noFill/>
            <a:ln>
              <a:noFill/>
            </a:ln>
          </p:spPr>
        </p:pic>
      </p:grpSp>
      <p:sp>
        <p:nvSpPr>
          <p:cNvPr id="120" name="Google Shape;120;p60"/>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60"/>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2" name="Google Shape;122;p60"/>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123" name="Google Shape;123;p60"/>
          <p:cNvPicPr preferRelativeResize="0"/>
          <p:nvPr/>
        </p:nvPicPr>
        <p:blipFill rotWithShape="1">
          <a:blip r:embed="rId5">
            <a:alphaModFix/>
          </a:blip>
          <a:srcRect b="0" l="0" r="0" t="0"/>
          <a:stretch/>
        </p:blipFill>
        <p:spPr>
          <a:xfrm rot="-3756063">
            <a:off x="11416204" y="6237834"/>
            <a:ext cx="740284" cy="569976"/>
          </a:xfrm>
          <a:prstGeom prst="rect">
            <a:avLst/>
          </a:prstGeom>
          <a:noFill/>
          <a:ln>
            <a:noFill/>
          </a:ln>
        </p:spPr>
      </p:pic>
      <p:sp>
        <p:nvSpPr>
          <p:cNvPr id="124" name="Google Shape;124;p60"/>
          <p:cNvSpPr txBox="1"/>
          <p:nvPr>
            <p:ph idx="3" type="body"/>
          </p:nvPr>
        </p:nvSpPr>
        <p:spPr>
          <a:xfrm>
            <a:off x="4059608" y="3505004"/>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60"/>
          <p:cNvSpPr txBox="1"/>
          <p:nvPr>
            <p:ph idx="4" type="body"/>
          </p:nvPr>
        </p:nvSpPr>
        <p:spPr>
          <a:xfrm>
            <a:off x="447384" y="890625"/>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60"/>
          <p:cNvSpPr txBox="1"/>
          <p:nvPr>
            <p:ph idx="5" type="body"/>
          </p:nvPr>
        </p:nvSpPr>
        <p:spPr>
          <a:xfrm>
            <a:off x="480042" y="1536159"/>
            <a:ext cx="4364894"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27" name="Google Shape;127;p60"/>
          <p:cNvCxnSpPr/>
          <p:nvPr/>
        </p:nvCxnSpPr>
        <p:spPr>
          <a:xfrm rot="10800000">
            <a:off x="6207098" y="1711826"/>
            <a:ext cx="5569265" cy="0"/>
          </a:xfrm>
          <a:prstGeom prst="straightConnector1">
            <a:avLst/>
          </a:prstGeom>
          <a:noFill/>
          <a:ln cap="flat" cmpd="sng" w="28575">
            <a:solidFill>
              <a:srgbClr val="174F72"/>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p - Text Bottom (TURQUOISE)">
  <p:cSld name="Photo Top - Text Bottom (TURQUOISE)">
    <p:spTree>
      <p:nvGrpSpPr>
        <p:cNvPr id="128" name="Shape 128"/>
        <p:cNvGrpSpPr/>
        <p:nvPr/>
      </p:nvGrpSpPr>
      <p:grpSpPr>
        <a:xfrm>
          <a:off x="0" y="0"/>
          <a:ext cx="0" cy="0"/>
          <a:chOff x="0" y="0"/>
          <a:chExt cx="0" cy="0"/>
        </a:xfrm>
      </p:grpSpPr>
      <p:sp>
        <p:nvSpPr>
          <p:cNvPr id="129" name="Google Shape;129;p61"/>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800"/>
              <a:buFont typeface="Arial"/>
              <a:buChar char="•"/>
              <a:defRPr b="0" i="0" sz="28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0" name="Google Shape;130;p61"/>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61"/>
          <p:cNvSpPr/>
          <p:nvPr/>
        </p:nvSpPr>
        <p:spPr>
          <a:xfrm flipH="1">
            <a:off x="3788" y="2819305"/>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61"/>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33" name="Google Shape;133;p61"/>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134" name="Google Shape;134;p61"/>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5" name="Google Shape;135;p61"/>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457200" lvl="1" marL="914400" algn="l">
              <a:lnSpc>
                <a:spcPct val="90000"/>
              </a:lnSpc>
              <a:spcBef>
                <a:spcPts val="500"/>
              </a:spcBef>
              <a:spcAft>
                <a:spcPts val="0"/>
              </a:spcAft>
              <a:buClr>
                <a:schemeClr val="dk1"/>
              </a:buClr>
              <a:buSzPts val="3600"/>
              <a:buChar char="•"/>
              <a:defRPr sz="3600"/>
            </a:lvl2pPr>
            <a:lvl3pPr indent="-457200" lvl="2" marL="1371600" algn="l">
              <a:lnSpc>
                <a:spcPct val="90000"/>
              </a:lnSpc>
              <a:spcBef>
                <a:spcPts val="500"/>
              </a:spcBef>
              <a:spcAft>
                <a:spcPts val="0"/>
              </a:spcAft>
              <a:buClr>
                <a:schemeClr val="dk1"/>
              </a:buClr>
              <a:buSzPts val="3600"/>
              <a:buChar char="•"/>
              <a:defRPr sz="3600"/>
            </a:lvl3pPr>
            <a:lvl4pPr indent="-457200" lvl="3" marL="1828800" algn="l">
              <a:lnSpc>
                <a:spcPct val="90000"/>
              </a:lnSpc>
              <a:spcBef>
                <a:spcPts val="500"/>
              </a:spcBef>
              <a:spcAft>
                <a:spcPts val="0"/>
              </a:spcAft>
              <a:buClr>
                <a:schemeClr val="dk1"/>
              </a:buClr>
              <a:buSzPts val="3600"/>
              <a:buChar char="•"/>
              <a:defRPr sz="3600"/>
            </a:lvl4pPr>
            <a:lvl5pPr indent="-457200" lvl="4" marL="2286000" algn="l">
              <a:lnSpc>
                <a:spcPct val="90000"/>
              </a:lnSpc>
              <a:spcBef>
                <a:spcPts val="500"/>
              </a:spcBef>
              <a:spcAft>
                <a:spcPts val="0"/>
              </a:spcAft>
              <a:buClr>
                <a:schemeClr val="dk1"/>
              </a:buClr>
              <a:buSzPts val="3600"/>
              <a:buChar char="•"/>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6" name="Google Shape;136;p61"/>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137" name="Google Shape;137;p61"/>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138" name="Google Shape;138;p61"/>
          <p:cNvPicPr preferRelativeResize="0"/>
          <p:nvPr/>
        </p:nvPicPr>
        <p:blipFill rotWithShape="1">
          <a:blip r:embed="rId3">
            <a:alphaModFix amt="80000"/>
          </a:blip>
          <a:srcRect b="0" l="0" r="0" t="0"/>
          <a:stretch/>
        </p:blipFill>
        <p:spPr>
          <a:xfrm flipH="1">
            <a:off x="11026587" y="3382252"/>
            <a:ext cx="1086833" cy="1076599"/>
          </a:xfrm>
          <a:prstGeom prst="rect">
            <a:avLst/>
          </a:prstGeom>
          <a:noFill/>
          <a:ln>
            <a:noFill/>
          </a:ln>
        </p:spPr>
      </p:pic>
      <p:pic>
        <p:nvPicPr>
          <p:cNvPr id="139" name="Google Shape;139;p61"/>
          <p:cNvPicPr preferRelativeResize="0"/>
          <p:nvPr/>
        </p:nvPicPr>
        <p:blipFill rotWithShape="1">
          <a:blip r:embed="rId4">
            <a:alphaModFix amt="80000"/>
          </a:blip>
          <a:srcRect b="0" l="0" r="0" t="0"/>
          <a:stretch/>
        </p:blipFill>
        <p:spPr>
          <a:xfrm flipH="1">
            <a:off x="-29652" y="3095929"/>
            <a:ext cx="1450169" cy="1445419"/>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hank you slide">
  <p:cSld name="Thank you slide">
    <p:spTree>
      <p:nvGrpSpPr>
        <p:cNvPr id="140" name="Shape 140"/>
        <p:cNvGrpSpPr/>
        <p:nvPr/>
      </p:nvGrpSpPr>
      <p:grpSpPr>
        <a:xfrm>
          <a:off x="0" y="0"/>
          <a:ext cx="0" cy="0"/>
          <a:chOff x="0" y="0"/>
          <a:chExt cx="0" cy="0"/>
        </a:xfrm>
      </p:grpSpPr>
      <p:pic>
        <p:nvPicPr>
          <p:cNvPr id="141" name="Google Shape;141;p62"/>
          <p:cNvPicPr preferRelativeResize="0"/>
          <p:nvPr/>
        </p:nvPicPr>
        <p:blipFill rotWithShape="1">
          <a:blip r:embed="rId2">
            <a:alphaModFix amt="2000"/>
          </a:blip>
          <a:srcRect b="0" l="0" r="0" t="0"/>
          <a:stretch/>
        </p:blipFill>
        <p:spPr>
          <a:xfrm flipH="1" rot="-5855401">
            <a:off x="3423535" y="514727"/>
            <a:ext cx="6322751" cy="5225922"/>
          </a:xfrm>
          <a:custGeom>
            <a:rect b="b" l="l" r="r" t="t"/>
            <a:pathLst>
              <a:path extrusionOk="0" h="539111" w="652261">
                <a:moveTo>
                  <a:pt x="652261" y="0"/>
                </a:moveTo>
                <a:lnTo>
                  <a:pt x="652261" y="352777"/>
                </a:lnTo>
                <a:lnTo>
                  <a:pt x="412813" y="510679"/>
                </a:lnTo>
                <a:lnTo>
                  <a:pt x="431562" y="539111"/>
                </a:lnTo>
                <a:lnTo>
                  <a:pt x="229560" y="539111"/>
                </a:lnTo>
                <a:lnTo>
                  <a:pt x="0" y="167133"/>
                </a:lnTo>
                <a:lnTo>
                  <a:pt x="0" y="0"/>
                </a:lnTo>
                <a:close/>
              </a:path>
            </a:pathLst>
          </a:custGeom>
          <a:noFill/>
          <a:ln>
            <a:noFill/>
          </a:ln>
        </p:spPr>
      </p:pic>
      <p:sp>
        <p:nvSpPr>
          <p:cNvPr id="142" name="Google Shape;142;p62"/>
          <p:cNvSpPr/>
          <p:nvPr/>
        </p:nvSpPr>
        <p:spPr>
          <a:xfrm flipH="1">
            <a:off x="7261956" y="-901992"/>
            <a:ext cx="6797861" cy="6647700"/>
          </a:xfrm>
          <a:prstGeom prst="arc">
            <a:avLst>
              <a:gd fmla="val 18515705" name="adj1"/>
              <a:gd fmla="val 6898743"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143" name="Google Shape;143;p62"/>
          <p:cNvSpPr/>
          <p:nvPr/>
        </p:nvSpPr>
        <p:spPr>
          <a:xfrm>
            <a:off x="7389115" y="13647"/>
            <a:ext cx="4830180" cy="5732060"/>
          </a:xfrm>
          <a:custGeom>
            <a:rect b="b" l="l" r="r" t="t"/>
            <a:pathLst>
              <a:path extrusionOk="0" h="5934062" w="4830180">
                <a:moveTo>
                  <a:pt x="1597452" y="0"/>
                </a:moveTo>
                <a:lnTo>
                  <a:pt x="4760544" y="0"/>
                </a:lnTo>
                <a:lnTo>
                  <a:pt x="4830180" y="42305"/>
                </a:lnTo>
                <a:lnTo>
                  <a:pt x="4830180" y="5467824"/>
                </a:lnTo>
                <a:lnTo>
                  <a:pt x="4694297" y="5550374"/>
                </a:lnTo>
                <a:cubicBezTo>
                  <a:pt x="4243855" y="5795070"/>
                  <a:pt x="3727658" y="5934062"/>
                  <a:pt x="3178998" y="5934062"/>
                </a:cubicBezTo>
                <a:cubicBezTo>
                  <a:pt x="1423286" y="5934062"/>
                  <a:pt x="0" y="4510776"/>
                  <a:pt x="0" y="2755064"/>
                </a:cubicBezTo>
                <a:cubicBezTo>
                  <a:pt x="0" y="1657744"/>
                  <a:pt x="555971" y="690278"/>
                  <a:pt x="1401590" y="118989"/>
                </a:cubicBezTo>
                <a:close/>
              </a:path>
            </a:pathLst>
          </a:custGeom>
          <a:gradFill>
            <a:gsLst>
              <a:gs pos="0">
                <a:srgbClr val="174F72"/>
              </a:gs>
              <a:gs pos="40000">
                <a:srgbClr val="174F72"/>
              </a:gs>
              <a:gs pos="97000">
                <a:srgbClr val="10B1A2"/>
              </a:gs>
              <a:gs pos="100000">
                <a:srgbClr val="10B1A2"/>
              </a:gs>
            </a:gsLst>
            <a:lin ang="135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62"/>
          <p:cNvSpPr txBox="1"/>
          <p:nvPr>
            <p:ph idx="1" type="body"/>
          </p:nvPr>
        </p:nvSpPr>
        <p:spPr>
          <a:xfrm>
            <a:off x="454758" y="866857"/>
            <a:ext cx="3104978"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5400"/>
              <a:buNone/>
              <a:defRPr sz="5400">
                <a:solidFill>
                  <a:srgbClr val="174F72"/>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62"/>
          <p:cNvSpPr txBox="1"/>
          <p:nvPr>
            <p:ph idx="2" type="body"/>
          </p:nvPr>
        </p:nvSpPr>
        <p:spPr>
          <a:xfrm>
            <a:off x="3890873" y="872468"/>
            <a:ext cx="3854522" cy="697353"/>
          </a:xfrm>
          <a:prstGeom prst="rect">
            <a:avLst/>
          </a:prstGeom>
          <a:noFill/>
          <a:ln>
            <a:noFill/>
          </a:ln>
        </p:spPr>
        <p:txBody>
          <a:bodyPr anchorCtr="0" anchor="ctr" bIns="45700" lIns="91425" spcFirstLastPara="1" rIns="91425" wrap="square" tIns="45700">
            <a:noAutofit/>
          </a:bodyPr>
          <a:lstStyle>
            <a:lvl1pPr indent="-228600" lvl="0" marL="457200" algn="l">
              <a:lnSpc>
                <a:spcPct val="90000"/>
              </a:lnSpc>
              <a:spcBef>
                <a:spcPts val="1000"/>
              </a:spcBef>
              <a:spcAft>
                <a:spcPts val="0"/>
              </a:spcAft>
              <a:buClr>
                <a:srgbClr val="174F72"/>
              </a:buClr>
              <a:buSzPts val="2800"/>
              <a:buNone/>
              <a:defRPr i="1" sz="2800">
                <a:solidFill>
                  <a:srgbClr val="174F72"/>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62"/>
          <p:cNvSpPr/>
          <p:nvPr/>
        </p:nvSpPr>
        <p:spPr>
          <a:xfrm>
            <a:off x="7118748" y="2332687"/>
            <a:ext cx="591486" cy="591486"/>
          </a:xfrm>
          <a:prstGeom prst="ellipse">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47" name="Google Shape;147;p62"/>
          <p:cNvSpPr/>
          <p:nvPr/>
        </p:nvSpPr>
        <p:spPr>
          <a:xfrm>
            <a:off x="7735194" y="4345853"/>
            <a:ext cx="591486" cy="591486"/>
          </a:xfrm>
          <a:prstGeom prst="ellipse">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sp>
        <p:nvSpPr>
          <p:cNvPr id="148" name="Google Shape;148;p62"/>
          <p:cNvSpPr/>
          <p:nvPr/>
        </p:nvSpPr>
        <p:spPr>
          <a:xfrm>
            <a:off x="7261957" y="3430213"/>
            <a:ext cx="591486" cy="591486"/>
          </a:xfrm>
          <a:prstGeom prst="ellipse">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046EAE"/>
              </a:solidFill>
              <a:latin typeface="Calibri"/>
              <a:ea typeface="Calibri"/>
              <a:cs typeface="Calibri"/>
              <a:sym typeface="Calibri"/>
            </a:endParaRPr>
          </a:p>
        </p:txBody>
      </p:sp>
      <p:cxnSp>
        <p:nvCxnSpPr>
          <p:cNvPr id="149" name="Google Shape;149;p62"/>
          <p:cNvCxnSpPr/>
          <p:nvPr/>
        </p:nvCxnSpPr>
        <p:spPr>
          <a:xfrm>
            <a:off x="3734054" y="860398"/>
            <a:ext cx="0" cy="696487"/>
          </a:xfrm>
          <a:prstGeom prst="straightConnector1">
            <a:avLst/>
          </a:prstGeom>
          <a:noFill/>
          <a:ln cap="flat" cmpd="sng" w="19050">
            <a:solidFill>
              <a:srgbClr val="CEDA29"/>
            </a:solidFill>
            <a:prstDash val="solid"/>
            <a:miter lim="800000"/>
            <a:headEnd len="sm" w="sm" type="none"/>
            <a:tailEnd len="sm" w="sm" type="none"/>
          </a:ln>
        </p:spPr>
      </p:cxnSp>
      <p:sp>
        <p:nvSpPr>
          <p:cNvPr id="150" name="Google Shape;150;p62"/>
          <p:cNvSpPr txBox="1"/>
          <p:nvPr>
            <p:ph idx="3" type="body"/>
          </p:nvPr>
        </p:nvSpPr>
        <p:spPr>
          <a:xfrm>
            <a:off x="7837392" y="2516430"/>
            <a:ext cx="2812464" cy="3234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62"/>
          <p:cNvSpPr txBox="1"/>
          <p:nvPr>
            <p:ph idx="4" type="body"/>
          </p:nvPr>
        </p:nvSpPr>
        <p:spPr>
          <a:xfrm>
            <a:off x="7948957" y="3505445"/>
            <a:ext cx="2757540" cy="382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62"/>
          <p:cNvSpPr txBox="1"/>
          <p:nvPr>
            <p:ph idx="5" type="body"/>
          </p:nvPr>
        </p:nvSpPr>
        <p:spPr>
          <a:xfrm>
            <a:off x="8425435" y="4433218"/>
            <a:ext cx="2757540" cy="41675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153" name="Google Shape;153;p62"/>
          <p:cNvPicPr preferRelativeResize="0"/>
          <p:nvPr/>
        </p:nvPicPr>
        <p:blipFill rotWithShape="1">
          <a:blip r:embed="rId3">
            <a:alphaModFix/>
          </a:blip>
          <a:srcRect b="0" l="0" r="0" t="0"/>
          <a:stretch/>
        </p:blipFill>
        <p:spPr>
          <a:xfrm>
            <a:off x="296535" y="4920717"/>
            <a:ext cx="4722540" cy="1797044"/>
          </a:xfrm>
          <a:prstGeom prst="rect">
            <a:avLst/>
          </a:prstGeom>
          <a:noFill/>
          <a:ln>
            <a:noFill/>
          </a:ln>
        </p:spPr>
      </p:pic>
      <p:pic>
        <p:nvPicPr>
          <p:cNvPr id="154" name="Google Shape;154;p62"/>
          <p:cNvPicPr preferRelativeResize="0"/>
          <p:nvPr/>
        </p:nvPicPr>
        <p:blipFill rotWithShape="1">
          <a:blip r:embed="rId4">
            <a:alphaModFix/>
          </a:blip>
          <a:srcRect b="0" l="0" r="0" t="0"/>
          <a:stretch/>
        </p:blipFill>
        <p:spPr>
          <a:xfrm>
            <a:off x="7948957" y="5937081"/>
            <a:ext cx="3991439" cy="561609"/>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55" name="Shape 155"/>
        <p:cNvGrpSpPr/>
        <p:nvPr/>
      </p:nvGrpSpPr>
      <p:grpSpPr>
        <a:xfrm>
          <a:off x="0" y="0"/>
          <a:ext cx="0" cy="0"/>
          <a:chOff x="0" y="0"/>
          <a:chExt cx="0" cy="0"/>
        </a:xfrm>
      </p:grpSpPr>
      <p:sp>
        <p:nvSpPr>
          <p:cNvPr id="156" name="Google Shape;156;p63"/>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63"/>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8" name="Google Shape;158;p6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9" name="Google Shape;159;p6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0" name="Google Shape;160;p6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1" name="Shape 161"/>
        <p:cNvGrpSpPr/>
        <p:nvPr/>
      </p:nvGrpSpPr>
      <p:grpSpPr>
        <a:xfrm>
          <a:off x="0" y="0"/>
          <a:ext cx="0" cy="0"/>
          <a:chOff x="0" y="0"/>
          <a:chExt cx="0" cy="0"/>
        </a:xfrm>
      </p:grpSpPr>
      <p:sp>
        <p:nvSpPr>
          <p:cNvPr id="162" name="Google Shape;162;p6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3" name="Google Shape;163;p6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4" name="Google Shape;164;p6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5" name="Google Shape;165;p6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6" name="Google Shape;166;p6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67" name="Shape 167"/>
        <p:cNvGrpSpPr/>
        <p:nvPr/>
      </p:nvGrpSpPr>
      <p:grpSpPr>
        <a:xfrm>
          <a:off x="0" y="0"/>
          <a:ext cx="0" cy="0"/>
          <a:chOff x="0" y="0"/>
          <a:chExt cx="0" cy="0"/>
        </a:xfrm>
      </p:grpSpPr>
      <p:sp>
        <p:nvSpPr>
          <p:cNvPr id="168" name="Google Shape;168;p6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9" name="Google Shape;169;p6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70" name="Google Shape;170;p6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1" name="Google Shape;171;p6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2" name="Google Shape;172;p6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73" name="Shape 173"/>
        <p:cNvGrpSpPr/>
        <p:nvPr/>
      </p:nvGrpSpPr>
      <p:grpSpPr>
        <a:xfrm>
          <a:off x="0" y="0"/>
          <a:ext cx="0" cy="0"/>
          <a:chOff x="0" y="0"/>
          <a:chExt cx="0" cy="0"/>
        </a:xfrm>
      </p:grpSpPr>
      <p:sp>
        <p:nvSpPr>
          <p:cNvPr id="174" name="Google Shape;174;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6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6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6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8" name="Google Shape;178;p6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9" name="Google Shape;179;p6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80" name="Shape 180"/>
        <p:cNvGrpSpPr/>
        <p:nvPr/>
      </p:nvGrpSpPr>
      <p:grpSpPr>
        <a:xfrm>
          <a:off x="0" y="0"/>
          <a:ext cx="0" cy="0"/>
          <a:chOff x="0" y="0"/>
          <a:chExt cx="0" cy="0"/>
        </a:xfrm>
      </p:grpSpPr>
      <p:sp>
        <p:nvSpPr>
          <p:cNvPr id="181" name="Google Shape;181;p6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2" name="Google Shape;182;p6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3" name="Google Shape;183;p6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6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85" name="Google Shape;185;p6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6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7" name="Google Shape;187;p6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6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89" name="Shape 189"/>
        <p:cNvGrpSpPr/>
        <p:nvPr/>
      </p:nvGrpSpPr>
      <p:grpSpPr>
        <a:xfrm>
          <a:off x="0" y="0"/>
          <a:ext cx="0" cy="0"/>
          <a:chOff x="0" y="0"/>
          <a:chExt cx="0" cy="0"/>
        </a:xfrm>
      </p:grpSpPr>
      <p:sp>
        <p:nvSpPr>
          <p:cNvPr id="190" name="Google Shape;190;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1" name="Google Shape;191;p6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2" name="Google Shape;192;p6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6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94" name="Shape 194"/>
        <p:cNvGrpSpPr/>
        <p:nvPr/>
      </p:nvGrpSpPr>
      <p:grpSpPr>
        <a:xfrm>
          <a:off x="0" y="0"/>
          <a:ext cx="0" cy="0"/>
          <a:chOff x="0" y="0"/>
          <a:chExt cx="0" cy="0"/>
        </a:xfrm>
      </p:grpSpPr>
      <p:sp>
        <p:nvSpPr>
          <p:cNvPr id="195" name="Google Shape;195;p6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6" name="Google Shape;196;p6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7" name="Google Shape;197;p6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3 bullets slide">
  <p:cSld name="3 bullets slide">
    <p:spTree>
      <p:nvGrpSpPr>
        <p:cNvPr id="26" name="Shape 26"/>
        <p:cNvGrpSpPr/>
        <p:nvPr/>
      </p:nvGrpSpPr>
      <p:grpSpPr>
        <a:xfrm>
          <a:off x="0" y="0"/>
          <a:ext cx="0" cy="0"/>
          <a:chOff x="0" y="0"/>
          <a:chExt cx="0" cy="0"/>
        </a:xfrm>
      </p:grpSpPr>
      <p:sp>
        <p:nvSpPr>
          <p:cNvPr id="27" name="Google Shape;27;p52"/>
          <p:cNvSpPr/>
          <p:nvPr/>
        </p:nvSpPr>
        <p:spPr>
          <a:xfrm>
            <a:off x="4903304" y="1126433"/>
            <a:ext cx="7288696" cy="1302295"/>
          </a:xfrm>
          <a:prstGeom prst="rect">
            <a:avLst/>
          </a:pr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52"/>
          <p:cNvSpPr/>
          <p:nvPr/>
        </p:nvSpPr>
        <p:spPr>
          <a:xfrm>
            <a:off x="4903304" y="2749824"/>
            <a:ext cx="7288696" cy="1302295"/>
          </a:xfrm>
          <a:prstGeom prst="rect">
            <a:avLst/>
          </a:prstGeom>
          <a:solidFill>
            <a:srgbClr val="10B1A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52"/>
          <p:cNvSpPr/>
          <p:nvPr/>
        </p:nvSpPr>
        <p:spPr>
          <a:xfrm>
            <a:off x="4903304" y="4373215"/>
            <a:ext cx="7288696" cy="1302295"/>
          </a:xfrm>
          <a:prstGeom prst="rect">
            <a:avLst/>
          </a:pr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cxnSp>
        <p:nvCxnSpPr>
          <p:cNvPr id="30" name="Google Shape;30;p52"/>
          <p:cNvCxnSpPr/>
          <p:nvPr/>
        </p:nvCxnSpPr>
        <p:spPr>
          <a:xfrm>
            <a:off x="6175512" y="1223543"/>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1" name="Google Shape;31;p52"/>
          <p:cNvCxnSpPr/>
          <p:nvPr/>
        </p:nvCxnSpPr>
        <p:spPr>
          <a:xfrm>
            <a:off x="6175512" y="2852059"/>
            <a:ext cx="0" cy="1042579"/>
          </a:xfrm>
          <a:prstGeom prst="straightConnector1">
            <a:avLst/>
          </a:prstGeom>
          <a:noFill/>
          <a:ln cap="flat" cmpd="sng" w="28575">
            <a:solidFill>
              <a:schemeClr val="lt1"/>
            </a:solidFill>
            <a:prstDash val="solid"/>
            <a:miter lim="800000"/>
            <a:headEnd len="sm" w="sm" type="none"/>
            <a:tailEnd len="sm" w="sm" type="none"/>
          </a:ln>
        </p:spPr>
      </p:cxnSp>
      <p:cxnSp>
        <p:nvCxnSpPr>
          <p:cNvPr id="32" name="Google Shape;32;p52"/>
          <p:cNvCxnSpPr/>
          <p:nvPr/>
        </p:nvCxnSpPr>
        <p:spPr>
          <a:xfrm>
            <a:off x="6175512" y="4496389"/>
            <a:ext cx="0" cy="1042579"/>
          </a:xfrm>
          <a:prstGeom prst="straightConnector1">
            <a:avLst/>
          </a:prstGeom>
          <a:noFill/>
          <a:ln cap="flat" cmpd="sng" w="28575">
            <a:solidFill>
              <a:schemeClr val="lt1"/>
            </a:solidFill>
            <a:prstDash val="solid"/>
            <a:miter lim="800000"/>
            <a:headEnd len="sm" w="sm" type="none"/>
            <a:tailEnd len="sm" w="sm" type="none"/>
          </a:ln>
        </p:spPr>
      </p:cxnSp>
      <p:pic>
        <p:nvPicPr>
          <p:cNvPr id="33" name="Google Shape;33;p52"/>
          <p:cNvPicPr preferRelativeResize="0"/>
          <p:nvPr/>
        </p:nvPicPr>
        <p:blipFill rotWithShape="1">
          <a:blip r:embed="rId2">
            <a:alphaModFix/>
          </a:blip>
          <a:srcRect b="6473" l="29694" r="13475" t="6763"/>
          <a:stretch/>
        </p:blipFill>
        <p:spPr>
          <a:xfrm>
            <a:off x="3954456" y="677649"/>
            <a:ext cx="1176669" cy="5446643"/>
          </a:xfrm>
          <a:prstGeom prst="rect">
            <a:avLst/>
          </a:prstGeom>
          <a:noFill/>
          <a:ln>
            <a:noFill/>
          </a:ln>
        </p:spPr>
      </p:pic>
      <p:sp>
        <p:nvSpPr>
          <p:cNvPr id="34" name="Google Shape;34;p52"/>
          <p:cNvSpPr txBox="1"/>
          <p:nvPr>
            <p:ph idx="1" type="body"/>
          </p:nvPr>
        </p:nvSpPr>
        <p:spPr>
          <a:xfrm>
            <a:off x="643223" y="1079254"/>
            <a:ext cx="3821205"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52"/>
          <p:cNvSpPr txBox="1"/>
          <p:nvPr>
            <p:ph idx="2" type="body"/>
          </p:nvPr>
        </p:nvSpPr>
        <p:spPr>
          <a:xfrm>
            <a:off x="643223" y="2087287"/>
            <a:ext cx="3821205" cy="3642009"/>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3000"/>
              <a:buNone/>
              <a:defRPr sz="30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52"/>
          <p:cNvSpPr txBox="1"/>
          <p:nvPr>
            <p:ph idx="3" type="body"/>
          </p:nvPr>
        </p:nvSpPr>
        <p:spPr>
          <a:xfrm>
            <a:off x="4975024" y="1126433"/>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52"/>
          <p:cNvSpPr txBox="1"/>
          <p:nvPr>
            <p:ph idx="4" type="body"/>
          </p:nvPr>
        </p:nvSpPr>
        <p:spPr>
          <a:xfrm>
            <a:off x="6271051" y="1126433"/>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 name="Google Shape;38;p52"/>
          <p:cNvCxnSpPr/>
          <p:nvPr/>
        </p:nvCxnSpPr>
        <p:spPr>
          <a:xfrm>
            <a:off x="417209" y="1920386"/>
            <a:ext cx="4287526" cy="0"/>
          </a:xfrm>
          <a:prstGeom prst="straightConnector1">
            <a:avLst/>
          </a:prstGeom>
          <a:noFill/>
          <a:ln cap="flat" cmpd="sng" w="9525">
            <a:solidFill>
              <a:srgbClr val="174F72"/>
            </a:solidFill>
            <a:prstDash val="solid"/>
            <a:miter lim="800000"/>
            <a:headEnd len="sm" w="sm" type="none"/>
            <a:tailEnd len="sm" w="sm" type="none"/>
          </a:ln>
        </p:spPr>
      </p:cxnSp>
      <p:sp>
        <p:nvSpPr>
          <p:cNvPr id="39" name="Google Shape;39;p52"/>
          <p:cNvSpPr txBox="1"/>
          <p:nvPr>
            <p:ph idx="5" type="body"/>
          </p:nvPr>
        </p:nvSpPr>
        <p:spPr>
          <a:xfrm>
            <a:off x="4998842" y="2740524"/>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52"/>
          <p:cNvSpPr txBox="1"/>
          <p:nvPr>
            <p:ph idx="6" type="body"/>
          </p:nvPr>
        </p:nvSpPr>
        <p:spPr>
          <a:xfrm>
            <a:off x="6294869" y="2740524"/>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52"/>
          <p:cNvSpPr txBox="1"/>
          <p:nvPr>
            <p:ph idx="7" type="body"/>
          </p:nvPr>
        </p:nvSpPr>
        <p:spPr>
          <a:xfrm>
            <a:off x="4968894" y="4387646"/>
            <a:ext cx="1176670" cy="1292995"/>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4800"/>
              <a:buNone/>
              <a:defRPr sz="48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52"/>
          <p:cNvSpPr txBox="1"/>
          <p:nvPr>
            <p:ph idx="8" type="body"/>
          </p:nvPr>
        </p:nvSpPr>
        <p:spPr>
          <a:xfrm>
            <a:off x="6264921" y="4387646"/>
            <a:ext cx="5353929" cy="1292995"/>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2400"/>
              <a:buNone/>
              <a:defRPr sz="24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228600" lvl="2" marL="1371600" algn="l">
              <a:lnSpc>
                <a:spcPct val="90000"/>
              </a:lnSpc>
              <a:spcBef>
                <a:spcPts val="500"/>
              </a:spcBef>
              <a:spcAft>
                <a:spcPts val="0"/>
              </a:spcAft>
              <a:buClr>
                <a:srgbClr val="0E3C55"/>
              </a:buClr>
              <a:buSzPts val="2000"/>
              <a:buNone/>
              <a:defRPr>
                <a:solidFill>
                  <a:srgbClr val="0E3C55"/>
                </a:solidFill>
              </a:defRPr>
            </a:lvl3pPr>
            <a:lvl4pPr indent="-228600" lvl="3" marL="1828800" algn="l">
              <a:lnSpc>
                <a:spcPct val="90000"/>
              </a:lnSpc>
              <a:spcBef>
                <a:spcPts val="500"/>
              </a:spcBef>
              <a:spcAft>
                <a:spcPts val="0"/>
              </a:spcAft>
              <a:buClr>
                <a:srgbClr val="0E3C55"/>
              </a:buClr>
              <a:buSzPts val="1800"/>
              <a:buNone/>
              <a:defRPr>
                <a:solidFill>
                  <a:srgbClr val="0E3C55"/>
                </a:solidFill>
              </a:defRPr>
            </a:lvl4pPr>
            <a:lvl5pPr indent="-228600" lvl="4" marL="2286000" algn="l">
              <a:lnSpc>
                <a:spcPct val="90000"/>
              </a:lnSpc>
              <a:spcBef>
                <a:spcPts val="500"/>
              </a:spcBef>
              <a:spcAft>
                <a:spcPts val="0"/>
              </a:spcAft>
              <a:buClr>
                <a:srgbClr val="0E3C55"/>
              </a:buClr>
              <a:buSzPts val="1800"/>
              <a:buNone/>
              <a:defRPr>
                <a:solidFill>
                  <a:srgbClr val="0E3C55"/>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3" name="Google Shape;43;p52"/>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44" name="Google Shape;44;p52"/>
          <p:cNvPicPr preferRelativeResize="0"/>
          <p:nvPr/>
        </p:nvPicPr>
        <p:blipFill rotWithShape="1">
          <a:blip r:embed="rId3">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98" name="Shape 198"/>
        <p:cNvGrpSpPr/>
        <p:nvPr/>
      </p:nvGrpSpPr>
      <p:grpSpPr>
        <a:xfrm>
          <a:off x="0" y="0"/>
          <a:ext cx="0" cy="0"/>
          <a:chOff x="0" y="0"/>
          <a:chExt cx="0" cy="0"/>
        </a:xfrm>
      </p:grpSpPr>
      <p:sp>
        <p:nvSpPr>
          <p:cNvPr id="199" name="Google Shape;199;p7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0" name="Google Shape;200;p7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01" name="Google Shape;201;p7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2" name="Google Shape;202;p7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3" name="Google Shape;203;p7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4" name="Google Shape;204;p7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205" name="Shape 205"/>
        <p:cNvGrpSpPr/>
        <p:nvPr/>
      </p:nvGrpSpPr>
      <p:grpSpPr>
        <a:xfrm>
          <a:off x="0" y="0"/>
          <a:ext cx="0" cy="0"/>
          <a:chOff x="0" y="0"/>
          <a:chExt cx="0" cy="0"/>
        </a:xfrm>
      </p:grpSpPr>
      <p:sp>
        <p:nvSpPr>
          <p:cNvPr id="206" name="Google Shape;206;p7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7" name="Google Shape;207;p71"/>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208" name="Google Shape;208;p7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09" name="Google Shape;209;p7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0" name="Google Shape;210;p7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7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212" name="Shape 212"/>
        <p:cNvGrpSpPr/>
        <p:nvPr/>
      </p:nvGrpSpPr>
      <p:grpSpPr>
        <a:xfrm>
          <a:off x="0" y="0"/>
          <a:ext cx="0" cy="0"/>
          <a:chOff x="0" y="0"/>
          <a:chExt cx="0" cy="0"/>
        </a:xfrm>
      </p:grpSpPr>
      <p:sp>
        <p:nvSpPr>
          <p:cNvPr id="213" name="Google Shape;213;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4" name="Google Shape;214;p7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5" name="Google Shape;215;p7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6" name="Google Shape;216;p7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7" name="Google Shape;217;p7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218" name="Shape 218"/>
        <p:cNvGrpSpPr/>
        <p:nvPr/>
      </p:nvGrpSpPr>
      <p:grpSpPr>
        <a:xfrm>
          <a:off x="0" y="0"/>
          <a:ext cx="0" cy="0"/>
          <a:chOff x="0" y="0"/>
          <a:chExt cx="0" cy="0"/>
        </a:xfrm>
      </p:grpSpPr>
      <p:sp>
        <p:nvSpPr>
          <p:cNvPr id="219" name="Google Shape;219;p7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0" name="Google Shape;220;p7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1" name="Google Shape;221;p7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2" name="Google Shape;222;p7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7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I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PINK)">
  <p:cSld name="Quote slide (PINK)">
    <p:spTree>
      <p:nvGrpSpPr>
        <p:cNvPr id="45" name="Shape 45"/>
        <p:cNvGrpSpPr/>
        <p:nvPr/>
      </p:nvGrpSpPr>
      <p:grpSpPr>
        <a:xfrm>
          <a:off x="0" y="0"/>
          <a:ext cx="0" cy="0"/>
          <a:chOff x="0" y="0"/>
          <a:chExt cx="0" cy="0"/>
        </a:xfrm>
      </p:grpSpPr>
      <p:sp>
        <p:nvSpPr>
          <p:cNvPr id="46" name="Google Shape;46;p53"/>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47" name="Google Shape;47;p53"/>
          <p:cNvSpPr/>
          <p:nvPr/>
        </p:nvSpPr>
        <p:spPr>
          <a:xfrm>
            <a:off x="1" y="-2"/>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53"/>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53"/>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53"/>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53"/>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52" name="Google Shape;52;p53"/>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53" name="Google Shape;53;p53"/>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54" name="Google Shape;54;p53"/>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55" name="Google Shape;55;p53"/>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RIGHT">
  <p:cSld name="text only with 1 colum - RIGHT">
    <p:spTree>
      <p:nvGrpSpPr>
        <p:cNvPr id="56" name="Shape 56"/>
        <p:cNvGrpSpPr/>
        <p:nvPr/>
      </p:nvGrpSpPr>
      <p:grpSpPr>
        <a:xfrm>
          <a:off x="0" y="0"/>
          <a:ext cx="0" cy="0"/>
          <a:chOff x="0" y="0"/>
          <a:chExt cx="0" cy="0"/>
        </a:xfrm>
      </p:grpSpPr>
      <p:sp>
        <p:nvSpPr>
          <p:cNvPr id="57" name="Google Shape;57;p5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54"/>
          <p:cNvSpPr txBox="1"/>
          <p:nvPr>
            <p:ph idx="2" type="body"/>
          </p:nvPr>
        </p:nvSpPr>
        <p:spPr>
          <a:xfrm>
            <a:off x="4161985" y="2117448"/>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59" name="Google Shape;59;p54"/>
          <p:cNvCxnSpPr/>
          <p:nvPr/>
        </p:nvCxnSpPr>
        <p:spPr>
          <a:xfrm rot="10800000">
            <a:off x="3764072" y="1901746"/>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60" name="Google Shape;60;p54"/>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61" name="Google Shape;61;p54"/>
          <p:cNvPicPr preferRelativeResize="0"/>
          <p:nvPr/>
        </p:nvPicPr>
        <p:blipFill rotWithShape="1">
          <a:blip r:embed="rId2">
            <a:alphaModFix/>
          </a:blip>
          <a:srcRect b="0" l="0" r="0" t="0"/>
          <a:stretch/>
        </p:blipFill>
        <p:spPr>
          <a:xfrm rot="7576526">
            <a:off x="84296" y="-28200"/>
            <a:ext cx="3596762" cy="2769300"/>
          </a:xfrm>
          <a:prstGeom prst="rect">
            <a:avLst/>
          </a:prstGeom>
          <a:noFill/>
          <a:ln>
            <a:noFill/>
          </a:ln>
        </p:spPr>
      </p:pic>
      <p:pic>
        <p:nvPicPr>
          <p:cNvPr id="62" name="Google Shape;62;p54"/>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hoto to left - text to right">
  <p:cSld name="Photo to left - text to right">
    <p:spTree>
      <p:nvGrpSpPr>
        <p:cNvPr id="63" name="Shape 63"/>
        <p:cNvGrpSpPr/>
        <p:nvPr/>
      </p:nvGrpSpPr>
      <p:grpSpPr>
        <a:xfrm>
          <a:off x="0" y="0"/>
          <a:ext cx="0" cy="0"/>
          <a:chOff x="0" y="0"/>
          <a:chExt cx="0" cy="0"/>
        </a:xfrm>
      </p:grpSpPr>
      <p:cxnSp>
        <p:nvCxnSpPr>
          <p:cNvPr id="64" name="Google Shape;64;p55"/>
          <p:cNvCxnSpPr/>
          <p:nvPr/>
        </p:nvCxnSpPr>
        <p:spPr>
          <a:xfrm rot="10800000">
            <a:off x="6234807" y="1711826"/>
            <a:ext cx="5377589" cy="0"/>
          </a:xfrm>
          <a:prstGeom prst="straightConnector1">
            <a:avLst/>
          </a:prstGeom>
          <a:noFill/>
          <a:ln cap="flat" cmpd="sng" w="28575">
            <a:solidFill>
              <a:srgbClr val="174F72"/>
            </a:solidFill>
            <a:prstDash val="solid"/>
            <a:miter lim="800000"/>
            <a:headEnd len="sm" w="sm" type="none"/>
            <a:tailEnd len="sm" w="sm" type="none"/>
          </a:ln>
        </p:spPr>
      </p:cxnSp>
      <p:sp>
        <p:nvSpPr>
          <p:cNvPr id="65" name="Google Shape;65;p55"/>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55"/>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55"/>
          <p:cNvSpPr/>
          <p:nvPr>
            <p:ph idx="3" type="pic"/>
          </p:nvPr>
        </p:nvSpPr>
        <p:spPr>
          <a:xfrm flipH="1">
            <a:off x="-460162" y="0"/>
            <a:ext cx="5659526" cy="5659526"/>
          </a:xfrm>
          <a:prstGeom prst="ellipse">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400"/>
              <a:buFont typeface="Arial"/>
              <a:buChar char="•"/>
              <a:defRPr b="0" i="0" sz="24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68" name="Google Shape;68;p55"/>
          <p:cNvSpPr/>
          <p:nvPr/>
        </p:nvSpPr>
        <p:spPr>
          <a:xfrm flipH="1" rot="9058514">
            <a:off x="-1593353" y="739143"/>
            <a:ext cx="5162451" cy="5162451"/>
          </a:xfrm>
          <a:prstGeom prst="arc">
            <a:avLst>
              <a:gd fmla="val 13109579" name="adj1"/>
              <a:gd fmla="val 495506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69" name="Google Shape;69;p55"/>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70" name="Google Shape;70;p55"/>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71" name="Google Shape;71;p55"/>
          <p:cNvPicPr preferRelativeResize="0"/>
          <p:nvPr/>
        </p:nvPicPr>
        <p:blipFill rotWithShape="1">
          <a:blip r:embed="rId3">
            <a:alphaModFix/>
          </a:blip>
          <a:srcRect b="0" l="0" r="0" t="0"/>
          <a:stretch/>
        </p:blipFill>
        <p:spPr>
          <a:xfrm>
            <a:off x="106371" y="5437528"/>
            <a:ext cx="690436" cy="673218"/>
          </a:xfrm>
          <a:prstGeom prst="rect">
            <a:avLst/>
          </a:prstGeom>
          <a:noFill/>
          <a:ln>
            <a:noFill/>
          </a:ln>
        </p:spPr>
      </p:pic>
      <p:pic>
        <p:nvPicPr>
          <p:cNvPr id="72" name="Google Shape;72;p55"/>
          <p:cNvPicPr preferRelativeResize="0"/>
          <p:nvPr/>
        </p:nvPicPr>
        <p:blipFill rotWithShape="1">
          <a:blip r:embed="rId4">
            <a:alphaModFix/>
          </a:blip>
          <a:srcRect b="0" l="0" r="0" t="0"/>
          <a:stretch/>
        </p:blipFill>
        <p:spPr>
          <a:xfrm>
            <a:off x="1482286" y="4911488"/>
            <a:ext cx="1363247" cy="1350410"/>
          </a:xfrm>
          <a:prstGeom prst="rect">
            <a:avLst/>
          </a:prstGeom>
          <a:noFill/>
          <a:ln>
            <a:noFill/>
          </a:ln>
        </p:spPr>
      </p:pic>
      <p:pic>
        <p:nvPicPr>
          <p:cNvPr id="73" name="Google Shape;73;p55"/>
          <p:cNvPicPr preferRelativeResize="0"/>
          <p:nvPr/>
        </p:nvPicPr>
        <p:blipFill rotWithShape="1">
          <a:blip r:embed="rId5">
            <a:alphaModFix/>
          </a:blip>
          <a:srcRect b="0" l="0" r="0" t="0"/>
          <a:stretch/>
        </p:blipFill>
        <p:spPr>
          <a:xfrm>
            <a:off x="3896635" y="1516952"/>
            <a:ext cx="2227993" cy="22206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ext only with 1 colum - LEFT">
  <p:cSld name="text only with 1 colum - LEFT">
    <p:spTree>
      <p:nvGrpSpPr>
        <p:cNvPr id="74" name="Shape 74"/>
        <p:cNvGrpSpPr/>
        <p:nvPr/>
      </p:nvGrpSpPr>
      <p:grpSpPr>
        <a:xfrm>
          <a:off x="0" y="0"/>
          <a:ext cx="0" cy="0"/>
          <a:chOff x="0" y="0"/>
          <a:chExt cx="0" cy="0"/>
        </a:xfrm>
      </p:grpSpPr>
      <p:sp>
        <p:nvSpPr>
          <p:cNvPr id="75" name="Google Shape;75;p56"/>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6D6E6C"/>
              </a:buClr>
              <a:buSzPts val="3600"/>
              <a:buNone/>
              <a:defRPr sz="3600">
                <a:solidFill>
                  <a:srgbClr val="6D6E6C"/>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56"/>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6D6E6C"/>
              </a:buClr>
              <a:buSzPts val="2400"/>
              <a:buNone/>
              <a:defRPr sz="2400">
                <a:solidFill>
                  <a:srgbClr val="6D6E6C"/>
                </a:solidFill>
              </a:defRPr>
            </a:lvl1pPr>
            <a:lvl2pPr indent="-228600" lvl="1" marL="914400" algn="ctr">
              <a:lnSpc>
                <a:spcPct val="90000"/>
              </a:lnSpc>
              <a:spcBef>
                <a:spcPts val="500"/>
              </a:spcBef>
              <a:spcAft>
                <a:spcPts val="0"/>
              </a:spcAft>
              <a:buClr>
                <a:srgbClr val="4D4D4C"/>
              </a:buClr>
              <a:buSzPts val="2400"/>
              <a:buNone/>
              <a:defRPr sz="2400">
                <a:solidFill>
                  <a:srgbClr val="4D4D4C"/>
                </a:solidFill>
              </a:defRPr>
            </a:lvl2pPr>
            <a:lvl3pPr indent="-228600" lvl="2" marL="1371600" algn="ctr">
              <a:lnSpc>
                <a:spcPct val="90000"/>
              </a:lnSpc>
              <a:spcBef>
                <a:spcPts val="500"/>
              </a:spcBef>
              <a:spcAft>
                <a:spcPts val="0"/>
              </a:spcAft>
              <a:buClr>
                <a:srgbClr val="4D4D4C"/>
              </a:buClr>
              <a:buSzPts val="2400"/>
              <a:buNone/>
              <a:defRPr sz="2400">
                <a:solidFill>
                  <a:srgbClr val="4D4D4C"/>
                </a:solidFill>
              </a:defRPr>
            </a:lvl3pPr>
            <a:lvl4pPr indent="-228600" lvl="3" marL="1828800" algn="ctr">
              <a:lnSpc>
                <a:spcPct val="90000"/>
              </a:lnSpc>
              <a:spcBef>
                <a:spcPts val="500"/>
              </a:spcBef>
              <a:spcAft>
                <a:spcPts val="0"/>
              </a:spcAft>
              <a:buClr>
                <a:srgbClr val="4D4D4C"/>
              </a:buClr>
              <a:buSzPts val="2400"/>
              <a:buNone/>
              <a:defRPr sz="2400">
                <a:solidFill>
                  <a:srgbClr val="4D4D4C"/>
                </a:solidFill>
              </a:defRPr>
            </a:lvl4pPr>
            <a:lvl5pPr indent="-228600" lvl="4" marL="2286000" algn="ctr">
              <a:lnSpc>
                <a:spcPct val="90000"/>
              </a:lnSpc>
              <a:spcBef>
                <a:spcPts val="500"/>
              </a:spcBef>
              <a:spcAft>
                <a:spcPts val="0"/>
              </a:spcAft>
              <a:buClr>
                <a:srgbClr val="4D4D4C"/>
              </a:buClr>
              <a:buSzPts val="2400"/>
              <a:buNone/>
              <a:defRPr sz="2400">
                <a:solidFill>
                  <a:srgbClr val="4D4D4C"/>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77" name="Google Shape;77;p56"/>
          <p:cNvCxnSpPr/>
          <p:nvPr/>
        </p:nvCxnSpPr>
        <p:spPr>
          <a:xfrm rot="10800000">
            <a:off x="478388" y="1901510"/>
            <a:ext cx="8178914" cy="0"/>
          </a:xfrm>
          <a:prstGeom prst="straightConnector1">
            <a:avLst/>
          </a:prstGeom>
          <a:noFill/>
          <a:ln cap="flat" cmpd="sng" w="28575">
            <a:solidFill>
              <a:srgbClr val="174F72"/>
            </a:solidFill>
            <a:prstDash val="solid"/>
            <a:miter lim="800000"/>
            <a:headEnd len="sm" w="sm" type="none"/>
            <a:tailEnd len="sm" w="sm" type="none"/>
          </a:ln>
        </p:spPr>
      </p:cxnSp>
      <p:sp>
        <p:nvSpPr>
          <p:cNvPr id="78" name="Google Shape;78;p56"/>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74F72"/>
              </a:buClr>
              <a:buSzPts val="1100"/>
              <a:buFont typeface="Calibri"/>
              <a:buNone/>
            </a:pPr>
            <a:r>
              <a:rPr b="1" i="0" lang="en-IE" sz="1100" u="none" cap="none" strike="noStrike">
                <a:solidFill>
                  <a:srgbClr val="174F72"/>
                </a:solidFill>
                <a:latin typeface="Calibri"/>
                <a:ea typeface="Calibri"/>
                <a:cs typeface="Calibri"/>
                <a:sym typeface="Calibri"/>
              </a:rPr>
              <a:t>EMERGE</a:t>
            </a:r>
            <a:r>
              <a:rPr b="1" i="0" lang="en-IE" sz="1100" u="none" cap="none" strike="noStrike">
                <a:solidFill>
                  <a:srgbClr val="392E85"/>
                </a:solidFill>
                <a:latin typeface="Calibri"/>
                <a:ea typeface="Calibri"/>
                <a:cs typeface="Calibri"/>
                <a:sym typeface="Calibri"/>
              </a:rPr>
              <a:t> </a:t>
            </a:r>
            <a:r>
              <a:rPr b="0" i="0" lang="en-IE" sz="1100" u="none" cap="none" strike="noStrike">
                <a:solidFill>
                  <a:srgbClr val="6D6E6C"/>
                </a:solidFill>
                <a:latin typeface="Calibri"/>
                <a:ea typeface="Calibri"/>
                <a:cs typeface="Calibri"/>
                <a:sym typeface="Calibri"/>
              </a:rPr>
              <a:t>empowering female entrepreneurs in engineering</a:t>
            </a:r>
            <a:endParaRPr b="0" i="0" sz="1100" u="none" cap="none" strike="noStrike">
              <a:solidFill>
                <a:srgbClr val="6D6E6C"/>
              </a:solidFill>
              <a:latin typeface="Calibri"/>
              <a:ea typeface="Calibri"/>
              <a:cs typeface="Calibri"/>
              <a:sym typeface="Calibri"/>
            </a:endParaRPr>
          </a:p>
        </p:txBody>
      </p:sp>
      <p:pic>
        <p:nvPicPr>
          <p:cNvPr id="79" name="Google Shape;79;p56"/>
          <p:cNvPicPr preferRelativeResize="0"/>
          <p:nvPr/>
        </p:nvPicPr>
        <p:blipFill rotWithShape="1">
          <a:blip r:embed="rId2">
            <a:alphaModFix/>
          </a:blip>
          <a:srcRect b="0" l="0" r="0" t="0"/>
          <a:stretch/>
        </p:blipFill>
        <p:spPr>
          <a:xfrm flipH="1" rot="-7576526">
            <a:off x="8444824" y="117335"/>
            <a:ext cx="3596762" cy="2769300"/>
          </a:xfrm>
          <a:prstGeom prst="rect">
            <a:avLst/>
          </a:prstGeom>
          <a:noFill/>
          <a:ln>
            <a:noFill/>
          </a:ln>
        </p:spPr>
      </p:pic>
      <p:pic>
        <p:nvPicPr>
          <p:cNvPr id="80" name="Google Shape;80;p56"/>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Quote slide (LIME)">
  <p:cSld name="Quote slide (LIME)">
    <p:spTree>
      <p:nvGrpSpPr>
        <p:cNvPr id="81" name="Shape 81"/>
        <p:cNvGrpSpPr/>
        <p:nvPr/>
      </p:nvGrpSpPr>
      <p:grpSpPr>
        <a:xfrm>
          <a:off x="0" y="0"/>
          <a:ext cx="0" cy="0"/>
          <a:chOff x="0" y="0"/>
          <a:chExt cx="0" cy="0"/>
        </a:xfrm>
      </p:grpSpPr>
      <p:sp>
        <p:nvSpPr>
          <p:cNvPr id="82" name="Google Shape;82;p57"/>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83" name="Google Shape;83;p57"/>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CEDA2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 name="Google Shape;84;p57"/>
          <p:cNvSpPr txBox="1"/>
          <p:nvPr>
            <p:ph idx="1" type="body"/>
          </p:nvPr>
        </p:nvSpPr>
        <p:spPr>
          <a:xfrm>
            <a:off x="5176366" y="4068800"/>
            <a:ext cx="785328" cy="1056986"/>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57"/>
          <p:cNvSpPr txBox="1"/>
          <p:nvPr>
            <p:ph idx="2" type="body"/>
          </p:nvPr>
        </p:nvSpPr>
        <p:spPr>
          <a:xfrm>
            <a:off x="473106" y="1345908"/>
            <a:ext cx="2613204" cy="1221666"/>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lt1"/>
              </a:buClr>
              <a:buSzPts val="9600"/>
              <a:buNone/>
              <a:defRPr b="1" i="0" sz="9600">
                <a:solidFill>
                  <a:schemeClr val="lt1"/>
                </a:solidFill>
                <a:latin typeface="Times New Roman"/>
                <a:ea typeface="Times New Roman"/>
                <a:cs typeface="Times New Roman"/>
                <a:sym typeface="Times New Roman"/>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57"/>
          <p:cNvSpPr txBox="1"/>
          <p:nvPr>
            <p:ph idx="3" type="body"/>
          </p:nvPr>
        </p:nvSpPr>
        <p:spPr>
          <a:xfrm>
            <a:off x="505763" y="1991442"/>
            <a:ext cx="5423273" cy="2497338"/>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i="1" sz="3000">
                <a:solidFill>
                  <a:schemeClr val="lt1"/>
                </a:solidFill>
                <a:latin typeface="Calibri"/>
                <a:ea typeface="Calibri"/>
                <a:cs typeface="Calibri"/>
                <a:sym typeface="Calibri"/>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57"/>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88" name="Google Shape;88;p57"/>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89" name="Google Shape;89;p57"/>
          <p:cNvPicPr preferRelativeResize="0"/>
          <p:nvPr/>
        </p:nvPicPr>
        <p:blipFill rotWithShape="1">
          <a:blip r:embed="rId3">
            <a:alphaModFix/>
          </a:blip>
          <a:srcRect b="0" l="0" r="0" t="0"/>
          <a:stretch/>
        </p:blipFill>
        <p:spPr>
          <a:xfrm>
            <a:off x="6284618" y="5671849"/>
            <a:ext cx="1045533" cy="1019460"/>
          </a:xfrm>
          <a:prstGeom prst="rect">
            <a:avLst/>
          </a:prstGeom>
          <a:noFill/>
          <a:ln>
            <a:noFill/>
          </a:ln>
        </p:spPr>
      </p:pic>
      <p:pic>
        <p:nvPicPr>
          <p:cNvPr id="90" name="Google Shape;90;p57"/>
          <p:cNvPicPr preferRelativeResize="0"/>
          <p:nvPr/>
        </p:nvPicPr>
        <p:blipFill rotWithShape="1">
          <a:blip r:embed="rId4">
            <a:alphaModFix/>
          </a:blip>
          <a:srcRect b="0" l="0" r="0" t="15809"/>
          <a:stretch/>
        </p:blipFill>
        <p:spPr>
          <a:xfrm>
            <a:off x="6370850" y="0"/>
            <a:ext cx="2446525" cy="2040365"/>
          </a:xfrm>
          <a:prstGeom prst="rect">
            <a:avLst/>
          </a:prstGeom>
          <a:noFill/>
          <a:ln>
            <a:noFill/>
          </a:ln>
        </p:spPr>
      </p:pic>
      <p:pic>
        <p:nvPicPr>
          <p:cNvPr id="91" name="Google Shape;91;p57"/>
          <p:cNvPicPr preferRelativeResize="0"/>
          <p:nvPr/>
        </p:nvPicPr>
        <p:blipFill rotWithShape="1">
          <a:blip r:embed="rId5">
            <a:alphaModFix/>
          </a:blip>
          <a:srcRect b="6691" l="0" r="6149" t="4246"/>
          <a:stretch/>
        </p:blipFill>
        <p:spPr>
          <a:xfrm>
            <a:off x="7895914" y="2475120"/>
            <a:ext cx="921461" cy="87160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Divider slide (NAVY)">
  <p:cSld name="Title/Divider slide (NAVY)">
    <p:spTree>
      <p:nvGrpSpPr>
        <p:cNvPr id="92" name="Shape 92"/>
        <p:cNvGrpSpPr/>
        <p:nvPr/>
      </p:nvGrpSpPr>
      <p:grpSpPr>
        <a:xfrm>
          <a:off x="0" y="0"/>
          <a:ext cx="0" cy="0"/>
          <a:chOff x="0" y="0"/>
          <a:chExt cx="0" cy="0"/>
        </a:xfrm>
      </p:grpSpPr>
      <p:sp>
        <p:nvSpPr>
          <p:cNvPr id="93" name="Google Shape;93;p58"/>
          <p:cNvSpPr/>
          <p:nvPr/>
        </p:nvSpPr>
        <p:spPr>
          <a:xfrm>
            <a:off x="0" y="0"/>
            <a:ext cx="7807920" cy="6858002"/>
          </a:xfrm>
          <a:custGeom>
            <a:rect b="b" l="l" r="r" t="t"/>
            <a:pathLst>
              <a:path extrusionOk="0" h="6858002" w="7807920">
                <a:moveTo>
                  <a:pt x="0" y="0"/>
                </a:moveTo>
                <a:lnTo>
                  <a:pt x="6538515" y="0"/>
                </a:lnTo>
                <a:lnTo>
                  <a:pt x="6572007" y="35129"/>
                </a:lnTo>
                <a:cubicBezTo>
                  <a:pt x="7339900" y="880001"/>
                  <a:pt x="7807920" y="2002328"/>
                  <a:pt x="7807920" y="3233967"/>
                </a:cubicBezTo>
                <a:cubicBezTo>
                  <a:pt x="7807920" y="4629825"/>
                  <a:pt x="7206775" y="5885278"/>
                  <a:pt x="6249254" y="6755559"/>
                </a:cubicBezTo>
                <a:lnTo>
                  <a:pt x="6130989" y="6858002"/>
                </a:lnTo>
                <a:lnTo>
                  <a:pt x="0" y="6858002"/>
                </a:lnTo>
                <a:close/>
              </a:path>
            </a:pathLst>
          </a:custGeom>
          <a:solidFill>
            <a:srgbClr val="174F7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58"/>
          <p:cNvSpPr txBox="1"/>
          <p:nvPr>
            <p:ph idx="1" type="body"/>
          </p:nvPr>
        </p:nvSpPr>
        <p:spPr>
          <a:xfrm>
            <a:off x="552835" y="3583517"/>
            <a:ext cx="6491432" cy="2654302"/>
          </a:xfrm>
          <a:prstGeom prst="rect">
            <a:avLst/>
          </a:prstGeom>
          <a:noFill/>
          <a:ln>
            <a:noFill/>
          </a:ln>
        </p:spPr>
        <p:txBody>
          <a:bodyPr anchorCtr="0" anchor="ctr" bIns="45700" lIns="91425" spcFirstLastPara="1" rIns="91425" wrap="square" tIns="45700">
            <a:noAutofit/>
          </a:bodyPr>
          <a:lstStyle>
            <a:lvl1pPr indent="-228600" lvl="0" marL="457200" marR="0" algn="l">
              <a:lnSpc>
                <a:spcPct val="90000"/>
              </a:lnSpc>
              <a:spcBef>
                <a:spcPts val="1000"/>
              </a:spcBef>
              <a:spcAft>
                <a:spcPts val="0"/>
              </a:spcAft>
              <a:buClr>
                <a:schemeClr val="lt1"/>
              </a:buClr>
              <a:buSzPts val="4800"/>
              <a:buFont typeface="Arial"/>
              <a:buNone/>
              <a:defRPr sz="48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12000"/>
              <a:buNone/>
              <a:defRPr sz="12000"/>
            </a:lvl2pPr>
            <a:lvl3pPr indent="-228600" lvl="2" marL="1371600" algn="l">
              <a:lnSpc>
                <a:spcPct val="90000"/>
              </a:lnSpc>
              <a:spcBef>
                <a:spcPts val="500"/>
              </a:spcBef>
              <a:spcAft>
                <a:spcPts val="0"/>
              </a:spcAft>
              <a:buClr>
                <a:schemeClr val="dk1"/>
              </a:buClr>
              <a:buSzPts val="12000"/>
              <a:buNone/>
              <a:defRPr sz="12000"/>
            </a:lvl3pPr>
            <a:lvl4pPr indent="-228600" lvl="3" marL="1828800" algn="l">
              <a:lnSpc>
                <a:spcPct val="90000"/>
              </a:lnSpc>
              <a:spcBef>
                <a:spcPts val="500"/>
              </a:spcBef>
              <a:spcAft>
                <a:spcPts val="0"/>
              </a:spcAft>
              <a:buClr>
                <a:schemeClr val="dk1"/>
              </a:buClr>
              <a:buSzPts val="12000"/>
              <a:buNone/>
              <a:defRPr sz="12000"/>
            </a:lvl4pPr>
            <a:lvl5pPr indent="-228600" lvl="4" marL="2286000" algn="l">
              <a:lnSpc>
                <a:spcPct val="90000"/>
              </a:lnSpc>
              <a:spcBef>
                <a:spcPts val="500"/>
              </a:spcBef>
              <a:spcAft>
                <a:spcPts val="0"/>
              </a:spcAft>
              <a:buClr>
                <a:schemeClr val="dk1"/>
              </a:buClr>
              <a:buSzPts val="12000"/>
              <a:buNone/>
              <a:defRPr sz="120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58"/>
          <p:cNvSpPr/>
          <p:nvPr/>
        </p:nvSpPr>
        <p:spPr>
          <a:xfrm flipH="1" rot="-9785098">
            <a:off x="-812362" y="-1784731"/>
            <a:ext cx="9239667" cy="9239667"/>
          </a:xfrm>
          <a:prstGeom prst="arc">
            <a:avLst>
              <a:gd fmla="val 18971973" name="adj1"/>
              <a:gd fmla="val 3235985" name="adj2"/>
            </a:avLst>
          </a:prstGeom>
          <a:noFill/>
          <a:ln cap="flat" cmpd="sng" w="9525">
            <a:solidFill>
              <a:srgbClr val="6D6E6C"/>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96" name="Google Shape;96;p58"/>
          <p:cNvSpPr txBox="1"/>
          <p:nvPr/>
        </p:nvSpPr>
        <p:spPr>
          <a:xfrm>
            <a:off x="285884" y="6376509"/>
            <a:ext cx="11200160" cy="411151"/>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Clr>
                <a:srgbClr val="174F72"/>
              </a:buClr>
              <a:buSzPts val="1100"/>
              <a:buFont typeface="Calibri"/>
              <a:buNone/>
            </a:pPr>
            <a:r>
              <a:rPr b="1" lang="en-IE" sz="1100">
                <a:solidFill>
                  <a:srgbClr val="174F72"/>
                </a:solidFill>
                <a:latin typeface="Calibri"/>
                <a:ea typeface="Calibri"/>
                <a:cs typeface="Calibri"/>
                <a:sym typeface="Calibri"/>
              </a:rPr>
              <a:t>EMERGE</a:t>
            </a:r>
            <a:r>
              <a:rPr b="1" lang="en-IE" sz="1100">
                <a:solidFill>
                  <a:srgbClr val="392E85"/>
                </a:solidFill>
                <a:latin typeface="Calibri"/>
                <a:ea typeface="Calibri"/>
                <a:cs typeface="Calibri"/>
                <a:sym typeface="Calibri"/>
              </a:rPr>
              <a:t> </a:t>
            </a:r>
            <a:r>
              <a:rPr b="0" lang="en-IE" sz="1100">
                <a:solidFill>
                  <a:srgbClr val="6D6E6C"/>
                </a:solidFill>
                <a:latin typeface="Calibri"/>
                <a:ea typeface="Calibri"/>
                <a:cs typeface="Calibri"/>
                <a:sym typeface="Calibri"/>
              </a:rPr>
              <a:t>empowering female entrepreneurs in engineering</a:t>
            </a:r>
            <a:endParaRPr b="0" sz="1100">
              <a:solidFill>
                <a:srgbClr val="6D6E6C"/>
              </a:solidFill>
              <a:latin typeface="Calibri"/>
              <a:ea typeface="Calibri"/>
              <a:cs typeface="Calibri"/>
              <a:sym typeface="Calibri"/>
            </a:endParaRPr>
          </a:p>
        </p:txBody>
      </p:sp>
      <p:pic>
        <p:nvPicPr>
          <p:cNvPr id="97" name="Google Shape;97;p58"/>
          <p:cNvPicPr preferRelativeResize="0"/>
          <p:nvPr/>
        </p:nvPicPr>
        <p:blipFill rotWithShape="1">
          <a:blip r:embed="rId2">
            <a:alphaModFix/>
          </a:blip>
          <a:srcRect b="0" l="0" r="0" t="0"/>
          <a:stretch/>
        </p:blipFill>
        <p:spPr>
          <a:xfrm rot="-3756063">
            <a:off x="11416204" y="6237834"/>
            <a:ext cx="740284" cy="569976"/>
          </a:xfrm>
          <a:prstGeom prst="rect">
            <a:avLst/>
          </a:prstGeom>
          <a:noFill/>
          <a:ln>
            <a:noFill/>
          </a:ln>
        </p:spPr>
      </p:pic>
      <p:pic>
        <p:nvPicPr>
          <p:cNvPr id="98" name="Google Shape;98;p58"/>
          <p:cNvPicPr preferRelativeResize="0"/>
          <p:nvPr/>
        </p:nvPicPr>
        <p:blipFill rotWithShape="1">
          <a:blip r:embed="rId3">
            <a:alphaModFix/>
          </a:blip>
          <a:srcRect b="0" l="0" r="0" t="29936"/>
          <a:stretch/>
        </p:blipFill>
        <p:spPr>
          <a:xfrm>
            <a:off x="5666635" y="-8419"/>
            <a:ext cx="3150740" cy="2200290"/>
          </a:xfrm>
          <a:prstGeom prst="rect">
            <a:avLst/>
          </a:prstGeom>
          <a:noFill/>
          <a:ln>
            <a:noFill/>
          </a:ln>
        </p:spPr>
      </p:pic>
      <p:pic>
        <p:nvPicPr>
          <p:cNvPr id="99" name="Google Shape;99;p58"/>
          <p:cNvPicPr preferRelativeResize="0"/>
          <p:nvPr/>
        </p:nvPicPr>
        <p:blipFill rotWithShape="1">
          <a:blip r:embed="rId4">
            <a:alphaModFix/>
          </a:blip>
          <a:srcRect b="0" l="0" r="0" t="0"/>
          <a:stretch/>
        </p:blipFill>
        <p:spPr>
          <a:xfrm>
            <a:off x="7845847" y="2330561"/>
            <a:ext cx="971528" cy="962379"/>
          </a:xfrm>
          <a:prstGeom prst="rect">
            <a:avLst/>
          </a:prstGeom>
          <a:noFill/>
          <a:ln>
            <a:noFill/>
          </a:ln>
        </p:spPr>
      </p:pic>
      <p:pic>
        <p:nvPicPr>
          <p:cNvPr id="100" name="Google Shape;100;p58"/>
          <p:cNvPicPr preferRelativeResize="0"/>
          <p:nvPr/>
        </p:nvPicPr>
        <p:blipFill rotWithShape="1">
          <a:blip r:embed="rId5">
            <a:alphaModFix/>
          </a:blip>
          <a:srcRect b="0" l="0" r="0" t="0"/>
          <a:stretch/>
        </p:blipFill>
        <p:spPr>
          <a:xfrm>
            <a:off x="6284618" y="5671849"/>
            <a:ext cx="1045533" cy="101946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1_Photo Top - Text Bottom (PINK)">
  <p:cSld name="1_Photo Top - Text Bottom (PINK)">
    <p:spTree>
      <p:nvGrpSpPr>
        <p:cNvPr id="101" name="Shape 101"/>
        <p:cNvGrpSpPr/>
        <p:nvPr/>
      </p:nvGrpSpPr>
      <p:grpSpPr>
        <a:xfrm>
          <a:off x="0" y="0"/>
          <a:ext cx="0" cy="0"/>
          <a:chOff x="0" y="0"/>
          <a:chExt cx="0" cy="0"/>
        </a:xfrm>
      </p:grpSpPr>
      <p:sp>
        <p:nvSpPr>
          <p:cNvPr id="102" name="Google Shape;102;p59"/>
          <p:cNvSpPr/>
          <p:nvPr>
            <p:ph idx="2" type="pic"/>
          </p:nvPr>
        </p:nvSpPr>
        <p:spPr>
          <a:xfrm>
            <a:off x="11628" y="7397"/>
            <a:ext cx="12167420" cy="4409769"/>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1000"/>
              </a:spcBef>
              <a:spcAft>
                <a:spcPts val="0"/>
              </a:spcAft>
              <a:buClr>
                <a:srgbClr val="6D6E6C"/>
              </a:buClr>
              <a:buSzPts val="2800"/>
              <a:buFont typeface="Arial"/>
              <a:buChar char="•"/>
              <a:defRPr b="0" i="0" sz="2800" u="none" cap="none" strike="noStrike">
                <a:solidFill>
                  <a:srgbClr val="6D6E6C"/>
                </a:solidFill>
                <a:latin typeface="Calibri"/>
                <a:ea typeface="Calibri"/>
                <a:cs typeface="Calibri"/>
                <a:sym typeface="Calibri"/>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03" name="Google Shape;103;p59"/>
          <p:cNvSpPr/>
          <p:nvPr/>
        </p:nvSpPr>
        <p:spPr>
          <a:xfrm flipH="1">
            <a:off x="10837179" y="5366257"/>
            <a:ext cx="1103834" cy="1103834"/>
          </a:xfrm>
          <a:prstGeom prst="ellipse">
            <a:avLst/>
          </a:prstGeom>
          <a:solidFill>
            <a:srgbClr val="16A8D3">
              <a:alpha val="83921"/>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59"/>
          <p:cNvSpPr/>
          <p:nvPr/>
        </p:nvSpPr>
        <p:spPr>
          <a:xfrm flipH="1">
            <a:off x="3788" y="2843368"/>
            <a:ext cx="12173465" cy="4043593"/>
          </a:xfrm>
          <a:custGeom>
            <a:rect b="b" l="l" r="r" t="t"/>
            <a:pathLst>
              <a:path extrusionOk="0" h="4043593" w="12173465">
                <a:moveTo>
                  <a:pt x="6058389" y="0"/>
                </a:moveTo>
                <a:cubicBezTo>
                  <a:pt x="3679934" y="0"/>
                  <a:pt x="1554793" y="513092"/>
                  <a:pt x="150546" y="1318071"/>
                </a:cubicBezTo>
                <a:lnTo>
                  <a:pt x="0" y="1413314"/>
                </a:lnTo>
                <a:lnTo>
                  <a:pt x="0" y="4043593"/>
                </a:lnTo>
                <a:lnTo>
                  <a:pt x="12173465" y="4043593"/>
                </a:lnTo>
                <a:lnTo>
                  <a:pt x="12173465" y="1449177"/>
                </a:lnTo>
                <a:lnTo>
                  <a:pt x="11966232" y="1318071"/>
                </a:lnTo>
                <a:cubicBezTo>
                  <a:pt x="10561984" y="513092"/>
                  <a:pt x="8436844" y="0"/>
                  <a:pt x="6058389" y="0"/>
                </a:cubicBezTo>
                <a:close/>
              </a:path>
            </a:pathLst>
          </a:custGeom>
          <a:solidFill>
            <a:srgbClr val="E6327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59"/>
          <p:cNvSpPr/>
          <p:nvPr/>
        </p:nvSpPr>
        <p:spPr>
          <a:xfrm>
            <a:off x="-274058" y="3098207"/>
            <a:ext cx="13412102" cy="4572000"/>
          </a:xfrm>
          <a:prstGeom prst="arc">
            <a:avLst>
              <a:gd fmla="val 11191005" name="adj1"/>
              <a:gd fmla="val 20906242" name="adj2"/>
            </a:avLst>
          </a:prstGeom>
          <a:noFill/>
          <a:ln cap="flat"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cxnSp>
        <p:nvCxnSpPr>
          <p:cNvPr id="106" name="Google Shape;106;p59"/>
          <p:cNvCxnSpPr/>
          <p:nvPr/>
        </p:nvCxnSpPr>
        <p:spPr>
          <a:xfrm rot="10800000">
            <a:off x="332508" y="4442958"/>
            <a:ext cx="11628648" cy="0"/>
          </a:xfrm>
          <a:prstGeom prst="straightConnector1">
            <a:avLst/>
          </a:prstGeom>
          <a:noFill/>
          <a:ln cap="flat" cmpd="sng" w="9525">
            <a:solidFill>
              <a:schemeClr val="lt1"/>
            </a:solidFill>
            <a:prstDash val="solid"/>
            <a:miter lim="800000"/>
            <a:headEnd len="sm" w="sm" type="none"/>
            <a:tailEnd len="sm" w="sm" type="none"/>
          </a:ln>
        </p:spPr>
      </p:cxnSp>
      <p:sp>
        <p:nvSpPr>
          <p:cNvPr id="107" name="Google Shape;107;p59"/>
          <p:cNvSpPr txBox="1"/>
          <p:nvPr>
            <p:ph idx="1" type="body"/>
          </p:nvPr>
        </p:nvSpPr>
        <p:spPr>
          <a:xfrm>
            <a:off x="332508" y="4612984"/>
            <a:ext cx="11545518" cy="633861"/>
          </a:xfrm>
          <a:prstGeom prst="rect">
            <a:avLst/>
          </a:prstGeom>
          <a:noFill/>
          <a:ln>
            <a:noFill/>
          </a:ln>
        </p:spPr>
        <p:txBody>
          <a:bodyPr anchorCtr="0" anchor="ctr" bIns="45700" lIns="91425" spcFirstLastPara="1" rIns="91425" wrap="square" tIns="45700">
            <a:normAutofit/>
          </a:bodyPr>
          <a:lstStyle>
            <a:lvl1pPr indent="-228600" lvl="0" marL="457200" algn="ctr">
              <a:lnSpc>
                <a:spcPct val="90000"/>
              </a:lnSpc>
              <a:spcBef>
                <a:spcPts val="1000"/>
              </a:spcBef>
              <a:spcAft>
                <a:spcPts val="0"/>
              </a:spcAft>
              <a:buClr>
                <a:schemeClr val="lt1"/>
              </a:buClr>
              <a:buSzPts val="3000"/>
              <a:buNone/>
              <a:defRPr sz="3000">
                <a:solidFill>
                  <a:schemeClr val="lt1"/>
                </a:solidFill>
                <a:latin typeface="Calibri"/>
                <a:ea typeface="Calibri"/>
                <a:cs typeface="Calibri"/>
                <a:sym typeface="Calibri"/>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8" name="Google Shape;108;p59"/>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lvl1pPr indent="-228600" lvl="0" marL="457200" algn="ctr">
              <a:lnSpc>
                <a:spcPct val="90000"/>
              </a:lnSpc>
              <a:spcBef>
                <a:spcPts val="1000"/>
              </a:spcBef>
              <a:spcAft>
                <a:spcPts val="0"/>
              </a:spcAft>
              <a:buClr>
                <a:schemeClr val="lt1"/>
              </a:buClr>
              <a:buSzPts val="3600"/>
              <a:buNone/>
              <a:defRPr sz="3600">
                <a:solidFill>
                  <a:schemeClr val="lt1"/>
                </a:solidFill>
                <a:latin typeface="Calibri"/>
                <a:ea typeface="Calibri"/>
                <a:cs typeface="Calibri"/>
                <a:sym typeface="Calibri"/>
              </a:defRPr>
            </a:lvl1pPr>
            <a:lvl2pPr indent="-457200" lvl="1" marL="914400" algn="l">
              <a:lnSpc>
                <a:spcPct val="90000"/>
              </a:lnSpc>
              <a:spcBef>
                <a:spcPts val="500"/>
              </a:spcBef>
              <a:spcAft>
                <a:spcPts val="0"/>
              </a:spcAft>
              <a:buClr>
                <a:schemeClr val="dk1"/>
              </a:buClr>
              <a:buSzPts val="3600"/>
              <a:buChar char="•"/>
              <a:defRPr sz="3600"/>
            </a:lvl2pPr>
            <a:lvl3pPr indent="-457200" lvl="2" marL="1371600" algn="l">
              <a:lnSpc>
                <a:spcPct val="90000"/>
              </a:lnSpc>
              <a:spcBef>
                <a:spcPts val="500"/>
              </a:spcBef>
              <a:spcAft>
                <a:spcPts val="0"/>
              </a:spcAft>
              <a:buClr>
                <a:schemeClr val="dk1"/>
              </a:buClr>
              <a:buSzPts val="3600"/>
              <a:buChar char="•"/>
              <a:defRPr sz="3600"/>
            </a:lvl3pPr>
            <a:lvl4pPr indent="-457200" lvl="3" marL="1828800" algn="l">
              <a:lnSpc>
                <a:spcPct val="90000"/>
              </a:lnSpc>
              <a:spcBef>
                <a:spcPts val="500"/>
              </a:spcBef>
              <a:spcAft>
                <a:spcPts val="0"/>
              </a:spcAft>
              <a:buClr>
                <a:schemeClr val="dk1"/>
              </a:buClr>
              <a:buSzPts val="3600"/>
              <a:buChar char="•"/>
              <a:defRPr sz="3600"/>
            </a:lvl4pPr>
            <a:lvl5pPr indent="-457200" lvl="4" marL="2286000" algn="l">
              <a:lnSpc>
                <a:spcPct val="90000"/>
              </a:lnSpc>
              <a:spcBef>
                <a:spcPts val="500"/>
              </a:spcBef>
              <a:spcAft>
                <a:spcPts val="0"/>
              </a:spcAft>
              <a:buClr>
                <a:schemeClr val="dk1"/>
              </a:buClr>
              <a:buSzPts val="3600"/>
              <a:buChar char="•"/>
              <a:defRPr sz="3600"/>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59"/>
          <p:cNvSpPr txBox="1"/>
          <p:nvPr/>
        </p:nvSpPr>
        <p:spPr>
          <a:xfrm>
            <a:off x="591670" y="6376509"/>
            <a:ext cx="11306221" cy="41115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lt1"/>
              </a:buClr>
              <a:buSzPts val="1100"/>
              <a:buFont typeface="Calibri"/>
              <a:buNone/>
            </a:pPr>
            <a:r>
              <a:rPr b="1" lang="en-IE" sz="1100">
                <a:solidFill>
                  <a:schemeClr val="lt1"/>
                </a:solidFill>
                <a:latin typeface="Calibri"/>
                <a:ea typeface="Calibri"/>
                <a:cs typeface="Calibri"/>
                <a:sym typeface="Calibri"/>
              </a:rPr>
              <a:t>EMERGE </a:t>
            </a:r>
            <a:r>
              <a:rPr b="0" lang="en-IE" sz="1100">
                <a:solidFill>
                  <a:schemeClr val="lt1"/>
                </a:solidFill>
                <a:latin typeface="Calibri"/>
                <a:ea typeface="Calibri"/>
                <a:cs typeface="Calibri"/>
                <a:sym typeface="Calibri"/>
              </a:rPr>
              <a:t>empowering female entrepreneurs in engineering</a:t>
            </a:r>
            <a:endParaRPr b="0" sz="1100">
              <a:solidFill>
                <a:schemeClr val="lt1"/>
              </a:solidFill>
              <a:latin typeface="Calibri"/>
              <a:ea typeface="Calibri"/>
              <a:cs typeface="Calibri"/>
              <a:sym typeface="Calibri"/>
            </a:endParaRPr>
          </a:p>
        </p:txBody>
      </p:sp>
      <p:pic>
        <p:nvPicPr>
          <p:cNvPr id="110" name="Google Shape;110;p59"/>
          <p:cNvPicPr preferRelativeResize="0"/>
          <p:nvPr/>
        </p:nvPicPr>
        <p:blipFill rotWithShape="1">
          <a:blip r:embed="rId2">
            <a:alphaModFix/>
          </a:blip>
          <a:srcRect b="0" l="0" r="0" t="0"/>
          <a:stretch/>
        </p:blipFill>
        <p:spPr>
          <a:xfrm flipH="1" rot="3756063">
            <a:off x="23560" y="6215909"/>
            <a:ext cx="740284" cy="569976"/>
          </a:xfrm>
          <a:prstGeom prst="rect">
            <a:avLst/>
          </a:prstGeom>
          <a:noFill/>
          <a:ln>
            <a:noFill/>
          </a:ln>
        </p:spPr>
      </p:pic>
      <p:pic>
        <p:nvPicPr>
          <p:cNvPr id="111" name="Google Shape;111;p59"/>
          <p:cNvPicPr preferRelativeResize="0"/>
          <p:nvPr/>
        </p:nvPicPr>
        <p:blipFill rotWithShape="1">
          <a:blip r:embed="rId3">
            <a:alphaModFix amt="80000"/>
          </a:blip>
          <a:srcRect b="0" l="0" r="0" t="0"/>
          <a:stretch/>
        </p:blipFill>
        <p:spPr>
          <a:xfrm flipH="1" rot="-299580">
            <a:off x="53261" y="3152958"/>
            <a:ext cx="1313993" cy="1281225"/>
          </a:xfrm>
          <a:prstGeom prst="rect">
            <a:avLst/>
          </a:prstGeom>
          <a:noFill/>
          <a:ln>
            <a:noFill/>
          </a:ln>
        </p:spPr>
      </p:pic>
      <p:pic>
        <p:nvPicPr>
          <p:cNvPr id="112" name="Google Shape;112;p59"/>
          <p:cNvPicPr preferRelativeResize="0"/>
          <p:nvPr/>
        </p:nvPicPr>
        <p:blipFill rotWithShape="1">
          <a:blip r:embed="rId4">
            <a:alphaModFix amt="80000"/>
          </a:blip>
          <a:srcRect b="0" l="0" r="0" t="0"/>
          <a:stretch/>
        </p:blipFill>
        <p:spPr>
          <a:xfrm flipH="1">
            <a:off x="10950261" y="3294529"/>
            <a:ext cx="1167434" cy="116361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slideLayout" Target="../slideLayouts/slideLayout2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24" Type="http://schemas.openxmlformats.org/officeDocument/2006/relationships/theme" Target="../theme/theme1.xml"/><Relationship Id="rId12" Type="http://schemas.openxmlformats.org/officeDocument/2006/relationships/slideLayout" Target="../slideLayouts/slideLayout12.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9" name="Shape 9"/>
        <p:cNvGrpSpPr/>
        <p:nvPr/>
      </p:nvGrpSpPr>
      <p:grpSpPr>
        <a:xfrm>
          <a:off x="0" y="0"/>
          <a:ext cx="0" cy="0"/>
          <a:chOff x="0" y="0"/>
          <a:chExt cx="0" cy="0"/>
        </a:xfrm>
      </p:grpSpPr>
      <p:sp>
        <p:nvSpPr>
          <p:cNvPr id="10" name="Google Shape;10;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5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5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5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3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 Id="rId3" Type="http://schemas.openxmlformats.org/officeDocument/2006/relationships/image" Target="../media/image1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22.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raeng.org.uk/publications/other/engineering-a-better-world-brochure" TargetMode="External"/><Relationship Id="rId4" Type="http://schemas.openxmlformats.org/officeDocument/2006/relationships/image" Target="../media/image18.png"/><Relationship Id="rId5" Type="http://schemas.openxmlformats.org/officeDocument/2006/relationships/hyperlink" Target="https://www.raeng.org.uk/publications/other/engineering-a-better-world-brochu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hyperlink" Target="https://www.f6s.com/amaraeducation/about" TargetMode="External"/><Relationship Id="rId4" Type="http://schemas.openxmlformats.org/officeDocument/2006/relationships/image" Target="../media/image19.jpg"/><Relationship Id="rId5" Type="http://schemas.openxmlformats.org/officeDocument/2006/relationships/hyperlink" Target="https://www.plusacumen.org/journal/%E2%80%98engineering%E2%80%99-social-enterpris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hyperlink" Target="https://www.entrepreneur.com/article/38822"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20" Type="http://schemas.openxmlformats.org/officeDocument/2006/relationships/hyperlink" Target="https://www.huffingtonpost.com/nina-tomaro/9-proven-business-models-_b_7949932.html" TargetMode="External"/><Relationship Id="rId22" Type="http://schemas.openxmlformats.org/officeDocument/2006/relationships/hyperlink" Target="https://postmates.com/" TargetMode="External"/><Relationship Id="rId21" Type="http://schemas.openxmlformats.org/officeDocument/2006/relationships/hyperlink" Target="https://spothero.com/" TargetMode="External"/><Relationship Id="rId24" Type="http://schemas.openxmlformats.org/officeDocument/2006/relationships/hyperlink" Target="https://www.huffingtonpost.com/nina-tomaro/9-proven-business-models-_b_7949932.html" TargetMode="External"/><Relationship Id="rId23" Type="http://schemas.openxmlformats.org/officeDocument/2006/relationships/hyperlink" Target="http://www.getwashio.com/" TargetMode="External"/><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netflix.com/ie/" TargetMode="External"/><Relationship Id="rId9" Type="http://schemas.openxmlformats.org/officeDocument/2006/relationships/hyperlink" Target="https://www.uber.com/" TargetMode="External"/><Relationship Id="rId26" Type="http://schemas.openxmlformats.org/officeDocument/2006/relationships/hyperlink" Target="https://m.renttherunway.com/" TargetMode="External"/><Relationship Id="rId25" Type="http://schemas.openxmlformats.org/officeDocument/2006/relationships/hyperlink" Target="https://www.handy.com/" TargetMode="External"/><Relationship Id="rId28" Type="http://schemas.openxmlformats.org/officeDocument/2006/relationships/hyperlink" Target="about:blank" TargetMode="External"/><Relationship Id="rId27" Type="http://schemas.openxmlformats.org/officeDocument/2006/relationships/hyperlink" Target="https://www.huffingtonpost.com/nina-tomaro/9-proven-business-models-_b_7949932.html" TargetMode="External"/><Relationship Id="rId5" Type="http://schemas.openxmlformats.org/officeDocument/2006/relationships/hyperlink" Target="https://www.amazon.com/" TargetMode="External"/><Relationship Id="rId6" Type="http://schemas.openxmlformats.org/officeDocument/2006/relationships/hyperlink" Target="https://www.airbnb.ie/?af=43720035&amp;c=.pi0.pk20467298288_193781444387_c_13539818176&amp;gclid=CjwKCAjwkMbaBRBAEiwAlH5v_h6qPOl5NCxiU1NDfeXv1fSgjt7dJbFM3RWi9c-uFimVbSeDCbVc1xoC4ukQAvD_BwE" TargetMode="External"/><Relationship Id="rId29" Type="http://schemas.openxmlformats.org/officeDocument/2006/relationships/hyperlink" Target="https://www.hulu.com/welcome?orig_referrer=https://www.google.ie/" TargetMode="External"/><Relationship Id="rId7" Type="http://schemas.openxmlformats.org/officeDocument/2006/relationships/hyperlink" Target="https://www.huffingtonpost.com/nina-tomaro/9-proven-business-models-_b_7949932.html" TargetMode="External"/><Relationship Id="rId8" Type="http://schemas.openxmlformats.org/officeDocument/2006/relationships/hyperlink" Target="https://www.raise.com/about-us" TargetMode="External"/><Relationship Id="rId31" Type="http://schemas.openxmlformats.org/officeDocument/2006/relationships/hyperlink" Target="https://www.huffingtonpost.com/nina-tomaro/9-proven-business-models-_b_7949932.html" TargetMode="External"/><Relationship Id="rId30" Type="http://schemas.openxmlformats.org/officeDocument/2006/relationships/hyperlink" Target="https://ie.match.com/" TargetMode="External"/><Relationship Id="rId11" Type="http://schemas.openxmlformats.org/officeDocument/2006/relationships/hyperlink" Target="http://beast.nyc/" TargetMode="External"/><Relationship Id="rId33" Type="http://schemas.openxmlformats.org/officeDocument/2006/relationships/hyperlink" Target="http://www.stayful.com/" TargetMode="External"/><Relationship Id="rId10" Type="http://schemas.openxmlformats.org/officeDocument/2006/relationships/hyperlink" Target="https://www.airbnb.ie/?af=43720035&amp;c=.pi0.pk20467298288_193781444387_c_13539818176&amp;gclid=CjwKCAjwkMbaBRBAEiwAlH5v_h6qPOl5NCxiU1NDfeXv1fSgjt7dJbFM3RWi9c-uFimVbSeDCbVc1xoC4ukQAvD_BwE" TargetMode="External"/><Relationship Id="rId32" Type="http://schemas.openxmlformats.org/officeDocument/2006/relationships/hyperlink" Target="http://www.fedbid.com/" TargetMode="External"/><Relationship Id="rId13" Type="http://schemas.openxmlformats.org/officeDocument/2006/relationships/hyperlink" Target="https://www.netflix.com/ie/" TargetMode="External"/><Relationship Id="rId35" Type="http://schemas.openxmlformats.org/officeDocument/2006/relationships/hyperlink" Target="http://www.myhammer.co.uk/" TargetMode="External"/><Relationship Id="rId12" Type="http://schemas.openxmlformats.org/officeDocument/2006/relationships/hyperlink" Target="https://www.huffingtonpost.com/nina-tomaro/9-proven-business-models-_b_7949932.html" TargetMode="External"/><Relationship Id="rId34" Type="http://schemas.openxmlformats.org/officeDocument/2006/relationships/hyperlink" Target="https://angel.co/squeezify/jobs" TargetMode="External"/><Relationship Id="rId15" Type="http://schemas.openxmlformats.org/officeDocument/2006/relationships/hyperlink" Target="https://www.virginmedia.ie/?CMP=sbr&amp;CMP=sbrCMP=sbr&amp;CMP=sbrlid=43700008517045602&amp;ds_s_kwgid=58700000772609144&amp;gclid=CjwKCAjwkMbaBRBAEiwAlH5v_h3G83mg-UUbqAaG9HWnwScryIMZ_4kwy0-TUfl5VU-G1da3GEF1dRoCnvMQAvD_BwE&amp;gclsrc=aw.ds" TargetMode="External"/><Relationship Id="rId37" Type="http://schemas.openxmlformats.org/officeDocument/2006/relationships/hyperlink" Target="http://howtostartasocialnetwork.com/2009/12/28/virtual-goods-in-social-networks-examples-of-facebook-twitter-and-more/" TargetMode="External"/><Relationship Id="rId14" Type="http://schemas.openxmlformats.org/officeDocument/2006/relationships/hyperlink" Target="https://www.spotify.com/ie/premium/?utm_source=ie_brand_contextual_text&amp;utm_medium=paidsearch&amp;utm_campaign=alwayson_europe_ie_performancemarketing_core_brand+contextual+text+exact+ie+google&amp;gclid=CjwKCAjwkMbaBRBAEiwAlH5v_iayrRnbRaKQoo_snx1HJPjzOnyN-XCxDcowCt67yvFRbgCNviEhTBoC3GQQAvD_BwE&amp;gclsrc=aw.ds&amp;dclid=CJv8s-nDrdwCFdqUdwody0MBhQ" TargetMode="External"/><Relationship Id="rId36" Type="http://schemas.openxmlformats.org/officeDocument/2006/relationships/hyperlink" Target="https://www.huffingtonpost.com/nina-tomaro/9-proven-business-models-_b_7949932.html" TargetMode="External"/><Relationship Id="rId17" Type="http://schemas.openxmlformats.org/officeDocument/2006/relationships/hyperlink" Target="https://www.cokestore.com/" TargetMode="External"/><Relationship Id="rId16" Type="http://schemas.openxmlformats.org/officeDocument/2006/relationships/hyperlink" Target="https://www.huffingtonpost.com/nina-tomaro/9-proven-business-models-_b_7949932.html" TargetMode="External"/><Relationship Id="rId38" Type="http://schemas.openxmlformats.org/officeDocument/2006/relationships/hyperlink" Target="http://howtostartasocialnetwork.com/2009/12/28/virtual-goods-in-social-networks-examples-of-facebook-twitter-and-more/" TargetMode="External"/><Relationship Id="rId19" Type="http://schemas.openxmlformats.org/officeDocument/2006/relationships/hyperlink" Target="https://www.zazzle.com/" TargetMode="External"/><Relationship Id="rId18" Type="http://schemas.openxmlformats.org/officeDocument/2006/relationships/hyperlink" Target="http://www.lumosity.com/"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s://www.investopedia.com/terms/m/middleman.asp" TargetMode="External"/><Relationship Id="rId4" Type="http://schemas.openxmlformats.org/officeDocument/2006/relationships/hyperlink" Target="https://www.huffingtonpost.com/nina-tomaro/9-proven-business-models-_b_7949932.html" TargetMode="External"/><Relationship Id="rId9" Type="http://schemas.openxmlformats.org/officeDocument/2006/relationships/hyperlink" Target="https://www.linkedin.com/pulse/new-business-model-age-middleman-satayan-mahajan/" TargetMode="External"/><Relationship Id="rId5" Type="http://schemas.openxmlformats.org/officeDocument/2006/relationships/hyperlink" Target="https://www.warbyparker.com/" TargetMode="External"/><Relationship Id="rId6" Type="http://schemas.openxmlformats.org/officeDocument/2006/relationships/hyperlink" Target="https://www.netflix.com/ie/" TargetMode="External"/><Relationship Id="rId7" Type="http://schemas.openxmlformats.org/officeDocument/2006/relationships/hyperlink" Target="https://www.amazon.com/" TargetMode="External"/><Relationship Id="rId8" Type="http://schemas.openxmlformats.org/officeDocument/2006/relationships/hyperlink" Target="https://www.airbnb.ie/?af=43720035&amp;c=.pi0.pk20467298288_193781444387_c_13539818176&amp;gclid=CjwKCAjwkMbaBRBAEiwAlH5v_h6qPOl5NCxiU1NDfeXv1fSgjt7dJbFM3RWi9c-uFimVbSeDCbVc1xoC4ukQAvD_Bw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hyperlink" Target="https://www.sharetribe.com/academy/how-to-choose-the-right-business-model-for-your-marketplace/" TargetMode="External"/><Relationship Id="rId4" Type="http://schemas.openxmlformats.org/officeDocument/2006/relationships/hyperlink" Target="https://www.huffingtonpost.com/nina-tomaro/9-proven-business-models-_b_7949932.html" TargetMode="External"/><Relationship Id="rId9" Type="http://schemas.openxmlformats.org/officeDocument/2006/relationships/hyperlink" Target="https://medium.com/@jgolden/four-questions-every-marketplace-startup-should-be-able-to-answer-defb0590e049" TargetMode="External"/><Relationship Id="rId5" Type="http://schemas.openxmlformats.org/officeDocument/2006/relationships/hyperlink" Target="https://www.raise.com/about-us" TargetMode="External"/><Relationship Id="rId6" Type="http://schemas.openxmlformats.org/officeDocument/2006/relationships/hyperlink" Target="https://www.uber.com/" TargetMode="External"/><Relationship Id="rId7" Type="http://schemas.openxmlformats.org/officeDocument/2006/relationships/hyperlink" Target="https://www.airbnb.ie/?af=43720035&amp;c=.pi0.pk20467298288_193781444387_c_13539818176&amp;gclid=CjwKCAjwkMbaBRBAEiwAlH5v_h6qPOl5NCxiU1NDfeXv1fSgjt7dJbFM3RWi9c-uFimVbSeDCbVc1xoC4ukQAvD_BwE" TargetMode="External"/><Relationship Id="rId8" Type="http://schemas.openxmlformats.org/officeDocument/2006/relationships/hyperlink" Target="http://beast.ny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huffingtonpost.com/nina-tomaro/9-proven-business-models-_b_7949932.html" TargetMode="External"/><Relationship Id="rId5" Type="http://schemas.openxmlformats.org/officeDocument/2006/relationships/hyperlink" Target="https://www.netflix.com/ie/" TargetMode="External"/><Relationship Id="rId6" Type="http://schemas.openxmlformats.org/officeDocument/2006/relationships/hyperlink" Target="https://www.spotify.com/ie/premium/?utm_source=ie_brand_contextual_text&amp;utm_medium=paidsearch&amp;utm_campaign=alwayson_europe_ie_performancemarketing_core_brand+contextual+text+exact+ie+google&amp;gclid=CjwKCAjwkMbaBRBAEiwAlH5v_iayrRnbRaKQoo_snx1HJPjzOnyN-XCxDcowCt67yvFRbgCNviEhTBoC3GQQAvD_BwE&amp;gclsrc=aw.ds&amp;dclid=CJv8s-nDrdwCFdqUdwody0MBhQ" TargetMode="External"/><Relationship Id="rId7" Type="http://schemas.openxmlformats.org/officeDocument/2006/relationships/hyperlink" Target="https://www.virginmedia.ie/?CMP=sbr&amp;CMP=sbrCMP=sbr&amp;CMP=sbrlid=43700008517045602&amp;ds_s_kwgid=58700000772609144&amp;gclid=CjwKCAjwkMbaBRBAEiwAlH5v_h3G83mg-UUbqAaG9HWnwScryIMZ_4kwy0-TUfl5VU-G1da3GEF1dRoCnvMQAvD_BwE&amp;gclsrc=aw.ds" TargetMode="External"/><Relationship Id="rId8" Type="http://schemas.openxmlformats.org/officeDocument/2006/relationships/hyperlink" Target="https://www.dollarshaveclub.co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huffingtonpost.com/nina-tomaro/9-proven-business-models-_b_7949932.html" TargetMode="External"/><Relationship Id="rId5" Type="http://schemas.openxmlformats.org/officeDocument/2006/relationships/hyperlink" Target="http://www.lumosity.com/" TargetMode="External"/><Relationship Id="rId6" Type="http://schemas.openxmlformats.org/officeDocument/2006/relationships/hyperlink" Target="https://www.zazzle.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huffingtonpost.com/nina-tomaro/9-proven-business-models-_b_7949932.html" TargetMode="External"/><Relationship Id="rId5" Type="http://schemas.openxmlformats.org/officeDocument/2006/relationships/hyperlink" Target="https://spothero.com/" TargetMode="External"/><Relationship Id="rId6" Type="http://schemas.openxmlformats.org/officeDocument/2006/relationships/hyperlink" Target="https://postmates.com/" TargetMode="External"/><Relationship Id="rId7" Type="http://schemas.openxmlformats.org/officeDocument/2006/relationships/hyperlink" Target="http://www.getwashio.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huffingtonpost.com/nina-tomaro/9-proven-business-models-_b_7949932.html" TargetMode="External"/><Relationship Id="rId5" Type="http://schemas.openxmlformats.org/officeDocument/2006/relationships/hyperlink" Target="https://www.handy.com/" TargetMode="External"/><Relationship Id="rId6" Type="http://schemas.openxmlformats.org/officeDocument/2006/relationships/hyperlink" Target="https://m.renttherunway.com/"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huffingtonpost.com/nina-tomaro/9-proven-business-models-_b_7949932.html" TargetMode="External"/><Relationship Id="rId5" Type="http://schemas.openxmlformats.org/officeDocument/2006/relationships/hyperlink" Target="about:blank" TargetMode="External"/><Relationship Id="rId6" Type="http://schemas.openxmlformats.org/officeDocument/2006/relationships/hyperlink" Target="https://www.hulu.com/welcome?orig_referrer=https://www.google.ie/" TargetMode="External"/><Relationship Id="rId7" Type="http://schemas.openxmlformats.org/officeDocument/2006/relationships/hyperlink" Target="https://ie.match.co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huffingtonpost.com/nina-tomaro/9-proven-business-models-_b_7949932.html" TargetMode="External"/><Relationship Id="rId5" Type="http://schemas.openxmlformats.org/officeDocument/2006/relationships/hyperlink" Target="http://www.fedbid.com/" TargetMode="External"/><Relationship Id="rId6" Type="http://schemas.openxmlformats.org/officeDocument/2006/relationships/hyperlink" Target="http://www.stayful.com/" TargetMode="External"/><Relationship Id="rId7" Type="http://schemas.openxmlformats.org/officeDocument/2006/relationships/hyperlink" Target="https://angel.co/squeezify/jobs" TargetMode="External"/><Relationship Id="rId8" Type="http://schemas.openxmlformats.org/officeDocument/2006/relationships/hyperlink" Target="http://www.myhammer.co.u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hyperlink" Target="https://www.huffingtonpost.com/nina-tomaro/9-proven-business-models-_b_7949932.html" TargetMode="External"/><Relationship Id="rId4" Type="http://schemas.openxmlformats.org/officeDocument/2006/relationships/hyperlink" Target="https://www.huffingtonpost.com/nina-tomaro/9-proven-business-models-_b_7949932.html" TargetMode="External"/><Relationship Id="rId5" Type="http://schemas.openxmlformats.org/officeDocument/2006/relationships/hyperlink" Target="http://howtostartasocialnetwork.com/2009/12/28/virtual-goods-in-social-networks-examples-of-facebook-twitter-and-more/" TargetMode="External"/><Relationship Id="rId6" Type="http://schemas.openxmlformats.org/officeDocument/2006/relationships/hyperlink" Target="http://howtostartasocialnetwork.com/2009/12/28/virtual-goods-in-social-networks-examples-of-facebook-twitter-and-more/"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24.gi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2.xml"/><Relationship Id="rId3" Type="http://schemas.openxmlformats.org/officeDocument/2006/relationships/image" Target="../media/image25.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hyperlink" Target="https://www.irishinvestmentnetwork.ie/start-up-business" TargetMode="External"/><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irishinvestmentnetwork.ie/start-up-business" TargetMode="External"/><Relationship Id="rId4" Type="http://schemas.openxmlformats.org/officeDocument/2006/relationships/hyperlink" Target="https://www.irishinvestmentnetwork.ie/start-up-business" TargetMode="External"/><Relationship Id="rId5" Type="http://schemas.openxmlformats.org/officeDocument/2006/relationships/hyperlink" Target="https://www.irishinvestmentnetwork.ie/start-up-business"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hyperlink" Target="https://www.irishinvestmentnetwork.ie/start-up-business" TargetMode="External"/><Relationship Id="rId4" Type="http://schemas.openxmlformats.org/officeDocument/2006/relationships/hyperlink" Target="https://www.irishinvestmentnetwork.ie/start-up-business"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2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0.xml"/><Relationship Id="rId3" Type="http://schemas.openxmlformats.org/officeDocument/2006/relationships/image" Target="../media/image28.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hyperlink" Target="https://quaderno.io/blog/create-your-profit-forecast-easy-way/" TargetMode="External"/><Relationship Id="rId4" Type="http://schemas.openxmlformats.org/officeDocument/2006/relationships/image" Target="../media/image3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 Id="rId3" Type="http://schemas.openxmlformats.org/officeDocument/2006/relationships/image" Target="../media/image30.jp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 Id="rId3" Type="http://schemas.openxmlformats.org/officeDocument/2006/relationships/image" Target="../media/image29.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9.xml"/><Relationship Id="rId3" Type="http://schemas.openxmlformats.org/officeDocument/2006/relationships/hyperlink" Target="https://www.facebook.com/EMERGEPROJECTEU/?ref=br_rs" TargetMode="External"/><Relationship Id="rId4" Type="http://schemas.openxmlformats.org/officeDocument/2006/relationships/hyperlink" Target="http://www.emergeengineers.eu/project-partners/" TargetMode="External"/><Relationship Id="rId5" Type="http://schemas.openxmlformats.org/officeDocument/2006/relationships/hyperlink" Target="http://www.emergeengineers.eu/"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hyperlink" Target="https://www.inc.com/marissa-levin/6-steps-to-creating-a-partnership-that-drives-strong-business-growth.html" TargetMode="External"/><Relationship Id="rId4" Type="http://schemas.openxmlformats.org/officeDocument/2006/relationships/hyperlink" Target="https://www.irishinvestmentnetwork.ie/business-partnerships-ireland" TargetMode="External"/><Relationship Id="rId5" Type="http://schemas.openxmlformats.org/officeDocument/2006/relationships/image" Target="../media/image1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www.youtube.com/watch?v=03ywodO51ec" TargetMode="External"/><Relationship Id="rId4" Type="http://schemas.openxmlformats.org/officeDocument/2006/relationships/image" Target="../media/image13.png"/><Relationship Id="rId5"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pic>
        <p:nvPicPr>
          <p:cNvPr id="228" name="Google Shape;228;p2"/>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7" name="Shape 297"/>
        <p:cNvGrpSpPr/>
        <p:nvPr/>
      </p:nvGrpSpPr>
      <p:grpSpPr>
        <a:xfrm>
          <a:off x="0" y="0"/>
          <a:ext cx="0" cy="0"/>
          <a:chOff x="0" y="0"/>
          <a:chExt cx="0" cy="0"/>
        </a:xfrm>
      </p:grpSpPr>
      <p:sp>
        <p:nvSpPr>
          <p:cNvPr id="298" name="Google Shape;298;p10"/>
          <p:cNvSpPr txBox="1"/>
          <p:nvPr>
            <p:ph idx="1" type="body"/>
          </p:nvPr>
        </p:nvSpPr>
        <p:spPr>
          <a:xfrm>
            <a:off x="1754344" y="3080323"/>
            <a:ext cx="7407087" cy="69735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6D6E6C"/>
              </a:buClr>
              <a:buSzPts val="3600"/>
              <a:buNone/>
            </a:pPr>
            <a:r>
              <a:t/>
            </a:r>
            <a:endParaRPr>
              <a:solidFill>
                <a:srgbClr val="7A7C7E"/>
              </a:solidFill>
            </a:endParaRPr>
          </a:p>
          <a:p>
            <a:pPr indent="0" lvl="0" marL="0" rtl="0" algn="just">
              <a:lnSpc>
                <a:spcPct val="90000"/>
              </a:lnSpc>
              <a:spcBef>
                <a:spcPts val="1000"/>
              </a:spcBef>
              <a:spcAft>
                <a:spcPts val="0"/>
              </a:spcAft>
              <a:buClr>
                <a:srgbClr val="6D6E6C"/>
              </a:buClr>
              <a:buSzPts val="3600"/>
              <a:buNone/>
            </a:pPr>
            <a:r>
              <a:t/>
            </a:r>
            <a:endParaRPr>
              <a:solidFill>
                <a:srgbClr val="525252"/>
              </a:solidFill>
              <a:latin typeface="Calibri"/>
              <a:ea typeface="Calibri"/>
              <a:cs typeface="Calibri"/>
              <a:sym typeface="Calibri"/>
            </a:endParaRPr>
          </a:p>
          <a:p>
            <a:pPr indent="0" lvl="0" marL="0" rtl="0" algn="just">
              <a:lnSpc>
                <a:spcPct val="90000"/>
              </a:lnSpc>
              <a:spcBef>
                <a:spcPts val="1000"/>
              </a:spcBef>
              <a:spcAft>
                <a:spcPts val="0"/>
              </a:spcAft>
              <a:buClr>
                <a:srgbClr val="6D6E6C"/>
              </a:buClr>
              <a:buSzPts val="3600"/>
              <a:buNone/>
            </a:pPr>
            <a:r>
              <a:t/>
            </a:r>
            <a:endParaRPr>
              <a:solidFill>
                <a:srgbClr val="7A7C7E"/>
              </a:solidFill>
            </a:endParaRPr>
          </a:p>
          <a:p>
            <a:pPr indent="0" lvl="0" marL="0" rtl="0" algn="l">
              <a:lnSpc>
                <a:spcPct val="90000"/>
              </a:lnSpc>
              <a:spcBef>
                <a:spcPts val="400"/>
              </a:spcBef>
              <a:spcAft>
                <a:spcPts val="0"/>
              </a:spcAft>
              <a:buClr>
                <a:srgbClr val="6D6E6C"/>
              </a:buClr>
              <a:buSzPts val="3600"/>
              <a:buNone/>
            </a:pPr>
            <a:r>
              <a:t/>
            </a:r>
            <a:endParaRPr/>
          </a:p>
          <a:p>
            <a:pPr indent="0" lvl="0" marL="0" rtl="0" algn="l">
              <a:lnSpc>
                <a:spcPct val="90000"/>
              </a:lnSpc>
              <a:spcBef>
                <a:spcPts val="400"/>
              </a:spcBef>
              <a:spcAft>
                <a:spcPts val="0"/>
              </a:spcAft>
              <a:buClr>
                <a:srgbClr val="6D6E6C"/>
              </a:buClr>
              <a:buSzPts val="3600"/>
              <a:buNone/>
            </a:pPr>
            <a:r>
              <a:t/>
            </a:r>
            <a:endParaRPr/>
          </a:p>
        </p:txBody>
      </p:sp>
      <p:sp>
        <p:nvSpPr>
          <p:cNvPr id="299" name="Google Shape;299;p10"/>
          <p:cNvSpPr txBox="1"/>
          <p:nvPr>
            <p:ph idx="2" type="body"/>
          </p:nvPr>
        </p:nvSpPr>
        <p:spPr>
          <a:xfrm>
            <a:off x="385894" y="2528508"/>
            <a:ext cx="11552295"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A7C7E"/>
              </a:buClr>
              <a:buSzPts val="2400"/>
              <a:buNone/>
            </a:pPr>
            <a:r>
              <a:rPr lang="en-IE">
                <a:solidFill>
                  <a:srgbClr val="7A7C7E"/>
                </a:solidFill>
              </a:rPr>
              <a:t>İki veya daha fazla kişi bir işe başladığında, sonuç genellikle girişimin başarılı olmasına yardımcı olmak için tamamlayıcı becerileri, finansal kaynakları, müşterileri ve bağlantıları birleştiren güçlü bir birlik olabilir. Ancak, bazen, bu tür ilişkiler bozulur ve iş başarısız olabilir. Kimin ne yaptığını, kimden neyin sorumlu olduğunu ve anlaşmazlıkların nasıl çözüleceğine önceden karar vermelisiniz.</a:t>
            </a:r>
            <a:endParaRPr/>
          </a:p>
          <a:p>
            <a:pPr indent="0" lvl="0" marL="0" rtl="0" algn="just">
              <a:lnSpc>
                <a:spcPct val="90000"/>
              </a:lnSpc>
              <a:spcBef>
                <a:spcPts val="1000"/>
              </a:spcBef>
              <a:spcAft>
                <a:spcPts val="0"/>
              </a:spcAft>
              <a:buClr>
                <a:srgbClr val="7A7C7E"/>
              </a:buClr>
              <a:buSzPts val="2400"/>
              <a:buNone/>
            </a:pPr>
            <a:r>
              <a:rPr lang="en-IE">
                <a:solidFill>
                  <a:srgbClr val="7A7C7E"/>
                </a:solidFill>
              </a:rPr>
              <a:t> Bir ortaklığa girmeden önce dikkatlice düşünün.</a:t>
            </a:r>
            <a:endParaRPr/>
          </a:p>
          <a:p>
            <a:pPr indent="-304800" lvl="0" marL="304800" rtl="0" algn="l">
              <a:lnSpc>
                <a:spcPct val="90000"/>
              </a:lnSpc>
              <a:spcBef>
                <a:spcPts val="1000"/>
              </a:spcBef>
              <a:spcAft>
                <a:spcPts val="0"/>
              </a:spcAft>
              <a:buClr>
                <a:srgbClr val="20B6F6"/>
              </a:buClr>
              <a:buSzPts val="2400"/>
              <a:buFont typeface="Arial"/>
              <a:buChar char="•"/>
            </a:pPr>
            <a:r>
              <a:rPr lang="en-IE">
                <a:solidFill>
                  <a:srgbClr val="7A7C7E"/>
                </a:solidFill>
              </a:rPr>
              <a:t>partnerlerinize tamamen güveniyor musunuz?</a:t>
            </a:r>
            <a:endParaRPr/>
          </a:p>
          <a:p>
            <a:pPr indent="-304800" lvl="0" marL="304800" rtl="0" algn="l">
              <a:lnSpc>
                <a:spcPct val="90000"/>
              </a:lnSpc>
              <a:spcBef>
                <a:spcPts val="1000"/>
              </a:spcBef>
              <a:spcAft>
                <a:spcPts val="0"/>
              </a:spcAft>
              <a:buClr>
                <a:srgbClr val="20B6F6"/>
              </a:buClr>
              <a:buSzPts val="2400"/>
              <a:buFont typeface="Arial"/>
              <a:buChar char="•"/>
            </a:pPr>
            <a:r>
              <a:rPr lang="en-IE">
                <a:solidFill>
                  <a:srgbClr val="7A7C7E"/>
                </a:solidFill>
              </a:rPr>
              <a:t>tüm ortaklara işletmenin nasıl finanse edileceğini, kâr ve zararların nasıl paylaşılacağını ve ortaklardan birinin ayrılmaya karar vermesi durumunda ne olacağını belirleyen bir anlaşma imzalaması. Bu tür konular üzerinde erken bir aşamada anlaşamamak daha sonra zorluğa yol açabilir.</a:t>
            </a:r>
            <a:endParaRPr/>
          </a:p>
          <a:p>
            <a:pPr indent="0" lvl="0" marL="0" rtl="0" algn="l">
              <a:lnSpc>
                <a:spcPct val="90000"/>
              </a:lnSpc>
              <a:spcBef>
                <a:spcPts val="1000"/>
              </a:spcBef>
              <a:spcAft>
                <a:spcPts val="0"/>
              </a:spcAft>
              <a:buClr>
                <a:srgbClr val="6D6E6C"/>
              </a:buClr>
              <a:buSzPts val="2400"/>
              <a:buNone/>
            </a:pPr>
            <a:r>
              <a:t/>
            </a:r>
            <a:endParaRPr/>
          </a:p>
        </p:txBody>
      </p:sp>
      <p:sp>
        <p:nvSpPr>
          <p:cNvPr id="300" name="Google Shape;300;p10"/>
          <p:cNvSpPr txBox="1"/>
          <p:nvPr/>
        </p:nvSpPr>
        <p:spPr>
          <a:xfrm>
            <a:off x="3595057" y="1011190"/>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b="1" i="0" lang="en-IE" sz="3600" u="none" cap="none" strike="noStrike">
                <a:solidFill>
                  <a:srgbClr val="E95273"/>
                </a:solidFill>
                <a:latin typeface="Calibri"/>
                <a:ea typeface="Calibri"/>
                <a:cs typeface="Calibri"/>
                <a:sym typeface="Calibri"/>
              </a:rPr>
              <a:t>Ortaklık Kurarken Dikkat!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4" name="Shape 304"/>
        <p:cNvGrpSpPr/>
        <p:nvPr/>
      </p:nvGrpSpPr>
      <p:grpSpPr>
        <a:xfrm>
          <a:off x="0" y="0"/>
          <a:ext cx="0" cy="0"/>
          <a:chOff x="0" y="0"/>
          <a:chExt cx="0" cy="0"/>
        </a:xfrm>
      </p:grpSpPr>
      <p:sp>
        <p:nvSpPr>
          <p:cNvPr id="305" name="Google Shape;305;p11"/>
          <p:cNvSpPr txBox="1"/>
          <p:nvPr>
            <p:ph idx="1" type="body"/>
          </p:nvPr>
        </p:nvSpPr>
        <p:spPr>
          <a:xfrm>
            <a:off x="6318620" y="819599"/>
            <a:ext cx="5279028" cy="69735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6D6E6C"/>
              </a:buClr>
              <a:buSzPts val="3600"/>
              <a:buNone/>
            </a:pPr>
            <a:r>
              <a:rPr lang="en-IE"/>
              <a:t>SOSYAL GİRİŞİM</a:t>
            </a:r>
            <a:endParaRPr/>
          </a:p>
        </p:txBody>
      </p:sp>
      <p:sp>
        <p:nvSpPr>
          <p:cNvPr id="306" name="Google Shape;306;p11"/>
          <p:cNvSpPr/>
          <p:nvPr>
            <p:ph idx="3" type="pic"/>
          </p:nvPr>
        </p:nvSpPr>
        <p:spPr>
          <a:xfrm flipH="1">
            <a:off x="-460162" y="0"/>
            <a:ext cx="5659526" cy="5659526"/>
          </a:xfrm>
          <a:prstGeom prst="ellipse">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pic>
        <p:nvPicPr>
          <p:cNvPr descr="A picture containing sitting, table, small, different&#10;&#10;Description automatically generated" id="307" name="Google Shape;307;p11"/>
          <p:cNvPicPr preferRelativeResize="0"/>
          <p:nvPr/>
        </p:nvPicPr>
        <p:blipFill rotWithShape="1">
          <a:blip r:embed="rId3">
            <a:alphaModFix/>
          </a:blip>
          <a:srcRect b="0" l="27331" r="27331" t="0"/>
          <a:stretch/>
        </p:blipFill>
        <p:spPr>
          <a:xfrm flipH="1">
            <a:off x="0" y="735725"/>
            <a:ext cx="4824248" cy="4764822"/>
          </a:xfrm>
          <a:prstGeom prst="ellipse">
            <a:avLst/>
          </a:prstGeom>
          <a:noFill/>
          <a:ln>
            <a:noFill/>
          </a:ln>
        </p:spPr>
      </p:pic>
      <p:sp>
        <p:nvSpPr>
          <p:cNvPr id="308" name="Google Shape;308;p11"/>
          <p:cNvSpPr txBox="1"/>
          <p:nvPr/>
        </p:nvSpPr>
        <p:spPr>
          <a:xfrm>
            <a:off x="6318620" y="1996967"/>
            <a:ext cx="5368883" cy="460235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6D6E6C"/>
              </a:buClr>
              <a:buSzPts val="2400"/>
              <a:buFont typeface="Arial"/>
              <a:buNone/>
            </a:pPr>
            <a:r>
              <a:rPr b="1" i="1" lang="en-IE" sz="2400" u="none" cap="none" strike="noStrike">
                <a:solidFill>
                  <a:srgbClr val="6D6E6C"/>
                </a:solidFill>
                <a:latin typeface="Calibri"/>
                <a:ea typeface="Calibri"/>
                <a:cs typeface="Calibri"/>
                <a:sym typeface="Calibri"/>
              </a:rPr>
              <a:t>Tanımı</a:t>
            </a:r>
            <a:endParaRPr b="1" i="1" sz="2400" u="none" cap="none" strike="noStrike">
              <a:solidFill>
                <a:srgbClr val="6D6E6C"/>
              </a:solidFill>
              <a:latin typeface="Calibri"/>
              <a:ea typeface="Calibri"/>
              <a:cs typeface="Calibri"/>
              <a:sym typeface="Calibri"/>
            </a:endParaRPr>
          </a:p>
          <a:p>
            <a:pPr indent="0" lvl="0" marL="0" marR="0" rtl="0" algn="ctr">
              <a:lnSpc>
                <a:spcPct val="90000"/>
              </a:lnSpc>
              <a:spcBef>
                <a:spcPts val="1000"/>
              </a:spcBef>
              <a:spcAft>
                <a:spcPts val="0"/>
              </a:spcAft>
              <a:buClr>
                <a:srgbClr val="EC2179"/>
              </a:buClr>
              <a:buSzPts val="2400"/>
              <a:buFont typeface="Arial"/>
              <a:buNone/>
            </a:pPr>
            <a:r>
              <a:rPr b="1" i="1" lang="en-IE" sz="2400" u="none" cap="none" strike="noStrike">
                <a:solidFill>
                  <a:srgbClr val="EC2179"/>
                </a:solidFill>
                <a:latin typeface="Calibri"/>
                <a:ea typeface="Calibri"/>
                <a:cs typeface="Calibri"/>
                <a:sym typeface="Calibri"/>
              </a:rPr>
              <a:t>Sosyal Girişimler </a:t>
            </a:r>
            <a:r>
              <a:rPr b="0" i="1" lang="en-IE" sz="2400" u="none" cap="none" strike="noStrike">
                <a:solidFill>
                  <a:srgbClr val="EC2179"/>
                </a:solidFill>
                <a:latin typeface="Calibri"/>
                <a:ea typeface="Calibri"/>
                <a:cs typeface="Calibri"/>
                <a:sym typeface="Calibri"/>
              </a:rPr>
              <a:t>öncelikle sosyal, ekonomik veya çevresel sorunların üstesinden gelmek için kurulmuş işletmelerdir.</a:t>
            </a:r>
            <a:endParaRPr/>
          </a:p>
          <a:p>
            <a:pPr indent="0" lvl="0" marL="0" marR="0" rtl="0" algn="ctr">
              <a:lnSpc>
                <a:spcPct val="90000"/>
              </a:lnSpc>
              <a:spcBef>
                <a:spcPts val="1000"/>
              </a:spcBef>
              <a:spcAft>
                <a:spcPts val="0"/>
              </a:spcAft>
              <a:buClr>
                <a:srgbClr val="EC2179"/>
              </a:buClr>
              <a:buSzPts val="2400"/>
              <a:buFont typeface="Arial"/>
              <a:buNone/>
            </a:pPr>
            <a:r>
              <a:rPr b="0" i="1" lang="en-IE" sz="2400" u="none" cap="none" strike="noStrike">
                <a:solidFill>
                  <a:srgbClr val="EC2179"/>
                </a:solidFill>
                <a:latin typeface="Calibri"/>
                <a:ea typeface="Calibri"/>
                <a:cs typeface="Calibri"/>
                <a:sym typeface="Calibri"/>
              </a:rPr>
              <a:t>Öncelikli olarak sosyal ve / veya çevresel nedenlerle yönlendirilirken, </a:t>
            </a:r>
            <a:r>
              <a:rPr b="1" i="1" lang="en-IE" sz="2400" u="none" cap="none" strike="noStrike">
                <a:solidFill>
                  <a:srgbClr val="EC2179"/>
                </a:solidFill>
                <a:latin typeface="Calibri"/>
                <a:ea typeface="Calibri"/>
                <a:cs typeface="Calibri"/>
                <a:sym typeface="Calibri"/>
              </a:rPr>
              <a:t>sosyal ve toplumsal fayda</a:t>
            </a:r>
            <a:r>
              <a:rPr b="0" i="1" lang="en-IE" sz="2400" u="none" cap="none" strike="noStrike">
                <a:solidFill>
                  <a:srgbClr val="EC2179"/>
                </a:solidFill>
                <a:latin typeface="Calibri"/>
                <a:ea typeface="Calibri"/>
                <a:cs typeface="Calibri"/>
                <a:sym typeface="Calibri"/>
              </a:rPr>
              <a:t> elde etmek için ticari faaliyetlerde bulunurlar.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2" name="Shape 312"/>
        <p:cNvGrpSpPr/>
        <p:nvPr/>
      </p:nvGrpSpPr>
      <p:grpSpPr>
        <a:xfrm>
          <a:off x="0" y="0"/>
          <a:ext cx="0" cy="0"/>
          <a:chOff x="0" y="0"/>
          <a:chExt cx="0" cy="0"/>
        </a:xfrm>
      </p:grpSpPr>
      <p:sp>
        <p:nvSpPr>
          <p:cNvPr id="313" name="Google Shape;313;p12"/>
          <p:cNvSpPr txBox="1"/>
          <p:nvPr>
            <p:ph idx="1" type="body"/>
          </p:nvPr>
        </p:nvSpPr>
        <p:spPr>
          <a:xfrm>
            <a:off x="441434" y="1198037"/>
            <a:ext cx="9133052"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4000"/>
              <a:buNone/>
            </a:pPr>
            <a:r>
              <a:rPr lang="en-IE" sz="4000"/>
              <a:t>SOSYAL GİRİŞİM </a:t>
            </a:r>
            <a:r>
              <a:rPr lang="en-IE" sz="4000">
                <a:solidFill>
                  <a:srgbClr val="EC2179"/>
                </a:solidFill>
              </a:rPr>
              <a:t>–</a:t>
            </a:r>
            <a:r>
              <a:rPr lang="en-IE" sz="4000"/>
              <a:t> </a:t>
            </a:r>
            <a:r>
              <a:rPr lang="en-IE">
                <a:solidFill>
                  <a:srgbClr val="EC2179"/>
                </a:solidFill>
              </a:rPr>
              <a:t>Yani bunun anlamı nedir?</a:t>
            </a:r>
            <a:endParaRPr/>
          </a:p>
        </p:txBody>
      </p:sp>
      <p:sp>
        <p:nvSpPr>
          <p:cNvPr id="314" name="Google Shape;314;p12"/>
          <p:cNvSpPr txBox="1"/>
          <p:nvPr>
            <p:ph idx="2" type="body"/>
          </p:nvPr>
        </p:nvSpPr>
        <p:spPr>
          <a:xfrm>
            <a:off x="441434" y="2117212"/>
            <a:ext cx="8261131"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Bunlar, kâr amaçlı ürün veya hizmet satan kuruluşlardır. Bu kârla yeniden </a:t>
            </a:r>
            <a:r>
              <a:rPr lang="en-IE">
                <a:solidFill>
                  <a:srgbClr val="E63275"/>
                </a:solidFill>
              </a:rPr>
              <a:t>yatırım yaparlar ve sosyal etki yaratırlar.</a:t>
            </a:r>
            <a:endParaRPr/>
          </a:p>
          <a:p>
            <a:pPr indent="0" lvl="0" marL="0" rtl="0" algn="l">
              <a:lnSpc>
                <a:spcPct val="90000"/>
              </a:lnSpc>
              <a:spcBef>
                <a:spcPts val="1000"/>
              </a:spcBef>
              <a:spcAft>
                <a:spcPts val="0"/>
              </a:spcAft>
              <a:buClr>
                <a:srgbClr val="6D6E6C"/>
              </a:buClr>
              <a:buSzPts val="2400"/>
              <a:buNone/>
            </a:pPr>
            <a:r>
              <a:rPr lang="en-IE"/>
              <a:t>Örnek olarak, kahve yapan bir organizasyon alalım. Örgüt bu </a:t>
            </a:r>
            <a:r>
              <a:rPr lang="en-IE">
                <a:solidFill>
                  <a:srgbClr val="E63275"/>
                </a:solidFill>
              </a:rPr>
              <a:t>kahveyi kâr amaçlı satıyor </a:t>
            </a:r>
            <a:r>
              <a:rPr lang="en-IE"/>
              <a:t>ve</a:t>
            </a:r>
            <a:r>
              <a:rPr lang="en-IE">
                <a:solidFill>
                  <a:srgbClr val="E63275"/>
                </a:solidFill>
              </a:rPr>
              <a:t> bu kârla evsiz insanlara yardım edebiliyorlar</a:t>
            </a:r>
            <a:r>
              <a:rPr lang="en-IE"/>
              <a:t>.</a:t>
            </a:r>
            <a:endParaRPr/>
          </a:p>
          <a:p>
            <a:pPr indent="0" lvl="0" marL="0" rtl="0" algn="l">
              <a:lnSpc>
                <a:spcPct val="90000"/>
              </a:lnSpc>
              <a:spcBef>
                <a:spcPts val="1000"/>
              </a:spcBef>
              <a:spcAft>
                <a:spcPts val="0"/>
              </a:spcAft>
              <a:buClr>
                <a:srgbClr val="6D6E6C"/>
              </a:buClr>
              <a:buSzPts val="2400"/>
              <a:buNone/>
            </a:pPr>
            <a:r>
              <a:rPr lang="en-IE"/>
              <a:t>Ne kadar çok kahve satarlarsa, o kadar çok kâr ederler, evsiz kriziyle başa çıkmak için daha fazla paraları olur.</a:t>
            </a:r>
            <a:endParaRPr/>
          </a:p>
          <a:p>
            <a:pPr indent="0" lvl="0" marL="0" rtl="0" algn="l">
              <a:lnSpc>
                <a:spcPct val="90000"/>
              </a:lnSpc>
              <a:spcBef>
                <a:spcPts val="1000"/>
              </a:spcBef>
              <a:spcAft>
                <a:spcPts val="0"/>
              </a:spcAft>
              <a:buClr>
                <a:srgbClr val="6D6E6C"/>
              </a:buClr>
              <a:buSzPts val="2400"/>
              <a:buNone/>
            </a:pPr>
            <a:r>
              <a:rPr lang="en-IE"/>
              <a:t>Sosyal girişimler, sosyal medyadan dışlanmış veya marjinalize olmuş ya da belki de başka türlü bir işi olmayan kişileri </a:t>
            </a:r>
            <a:r>
              <a:rPr lang="en-IE">
                <a:solidFill>
                  <a:srgbClr val="E63275"/>
                </a:solidFill>
              </a:rPr>
              <a:t>istihdam etmektedir.</a:t>
            </a:r>
            <a:endParaRPr/>
          </a:p>
        </p:txBody>
      </p:sp>
      <p:sp>
        <p:nvSpPr>
          <p:cNvPr id="315" name="Google Shape;315;p12"/>
          <p:cNvSpPr/>
          <p:nvPr/>
        </p:nvSpPr>
        <p:spPr>
          <a:xfrm>
            <a:off x="8890067" y="2679668"/>
            <a:ext cx="2743200" cy="1820174"/>
          </a:xfrm>
          <a:prstGeom prst="downArrowCallout">
            <a:avLst>
              <a:gd fmla="val 25000" name="adj1"/>
              <a:gd fmla="val 25000" name="adj2"/>
              <a:gd fmla="val 25000" name="adj3"/>
              <a:gd fmla="val 64977" name="adj4"/>
            </a:avLst>
          </a:prstGeom>
          <a:solidFill>
            <a:srgbClr val="E63275"/>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IE" sz="1800" u="none" cap="none" strike="noStrike">
                <a:solidFill>
                  <a:schemeClr val="lt1"/>
                </a:solidFill>
                <a:latin typeface="Calibri"/>
                <a:ea typeface="Calibri"/>
                <a:cs typeface="Calibri"/>
                <a:sym typeface="Calibri"/>
              </a:rPr>
              <a:t>Social and Environmental Impact</a:t>
            </a:r>
            <a:endParaRPr/>
          </a:p>
        </p:txBody>
      </p:sp>
      <p:sp>
        <p:nvSpPr>
          <p:cNvPr id="316" name="Google Shape;316;p12"/>
          <p:cNvSpPr/>
          <p:nvPr/>
        </p:nvSpPr>
        <p:spPr>
          <a:xfrm>
            <a:off x="8890067" y="4625741"/>
            <a:ext cx="2743200" cy="1906438"/>
          </a:xfrm>
          <a:prstGeom prst="upArrowCallout">
            <a:avLst>
              <a:gd fmla="val 25000" name="adj1"/>
              <a:gd fmla="val 25000" name="adj2"/>
              <a:gd fmla="val 25000" name="adj3"/>
              <a:gd fmla="val 64977" name="adj4"/>
            </a:avLst>
          </a:prstGeom>
          <a:solidFill>
            <a:srgbClr val="10B1A2"/>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IE" sz="1800" u="none" cap="none" strike="noStrike">
                <a:solidFill>
                  <a:schemeClr val="lt1"/>
                </a:solidFill>
                <a:latin typeface="Calibri"/>
                <a:ea typeface="Calibri"/>
                <a:cs typeface="Calibri"/>
                <a:sym typeface="Calibri"/>
              </a:rPr>
              <a:t>Profit Seeking and Self-Sustaining</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13"/>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SOSYAL GİRİŞİM</a:t>
            </a:r>
            <a:r>
              <a:rPr lang="en-IE">
                <a:solidFill>
                  <a:srgbClr val="EC2179"/>
                </a:solidFill>
              </a:rPr>
              <a:t>–</a:t>
            </a:r>
            <a:r>
              <a:rPr lang="en-IE"/>
              <a:t> </a:t>
            </a:r>
            <a:r>
              <a:rPr lang="en-IE">
                <a:solidFill>
                  <a:srgbClr val="EC2179"/>
                </a:solidFill>
              </a:rPr>
              <a:t>Bazı Önemli Terimler</a:t>
            </a:r>
            <a:endParaRPr/>
          </a:p>
        </p:txBody>
      </p:sp>
      <p:sp>
        <p:nvSpPr>
          <p:cNvPr id="322" name="Google Shape;322;p13"/>
          <p:cNvSpPr txBox="1"/>
          <p:nvPr>
            <p:ph idx="2" type="body"/>
          </p:nvPr>
        </p:nvSpPr>
        <p:spPr>
          <a:xfrm>
            <a:off x="3851166" y="2066648"/>
            <a:ext cx="824010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Sosyal girişimler, kasıtlı olarak sosyal sorunların üstesinden gelmek, toplulukları iyileştirmek, insanların istihdam ve eğitime erişimini sağlamak veya çevreye yardım etmek için faaliyet gösteren işletmelerdir.</a:t>
            </a:r>
            <a:endParaRPr>
              <a:solidFill>
                <a:srgbClr val="EC2179"/>
              </a:solidFill>
            </a:endParaRPr>
          </a:p>
          <a:p>
            <a:pPr indent="-342900" lvl="0" marL="342900" rtl="0" algn="l">
              <a:lnSpc>
                <a:spcPct val="90000"/>
              </a:lnSpc>
              <a:spcBef>
                <a:spcPts val="1000"/>
              </a:spcBef>
              <a:spcAft>
                <a:spcPts val="0"/>
              </a:spcAft>
              <a:buClr>
                <a:srgbClr val="EC2179"/>
              </a:buClr>
              <a:buSzPts val="2400"/>
              <a:buFont typeface="Arial"/>
              <a:buChar char="•"/>
            </a:pPr>
            <a:r>
              <a:rPr lang="en-IE">
                <a:solidFill>
                  <a:srgbClr val="EC2179"/>
                </a:solidFill>
              </a:rPr>
              <a:t>Sosyal Girişimler; </a:t>
            </a:r>
            <a:r>
              <a:rPr lang="en-IE"/>
              <a:t>topluluklarına </a:t>
            </a:r>
            <a:r>
              <a:rPr b="1" lang="en-IE"/>
              <a:t>iş</a:t>
            </a:r>
            <a:r>
              <a:rPr lang="en-IE"/>
              <a:t> ve diğer faydalar sağlamaya devam ederek kârlarını işletmeye veya </a:t>
            </a:r>
            <a:r>
              <a:rPr b="1" lang="en-IE"/>
              <a:t>yerel topluluğa </a:t>
            </a:r>
            <a:r>
              <a:rPr lang="en-IE"/>
              <a:t>yeniden yatırın. Ayrıca gönüllü, eğitim ve istihdam olanakları sağlayarak sosyal olarak dışlanmış insanlara ulaşırlar.</a:t>
            </a:r>
            <a:endParaRPr/>
          </a:p>
          <a:p>
            <a:pPr indent="-342900" lvl="0" marL="342900" rtl="0" algn="l">
              <a:lnSpc>
                <a:spcPct val="90000"/>
              </a:lnSpc>
              <a:spcBef>
                <a:spcPts val="1000"/>
              </a:spcBef>
              <a:spcAft>
                <a:spcPts val="0"/>
              </a:spcAft>
              <a:buClr>
                <a:srgbClr val="EC2179"/>
              </a:buClr>
              <a:buSzPts val="2400"/>
              <a:buFont typeface="Arial"/>
              <a:buChar char="•"/>
            </a:pPr>
            <a:r>
              <a:rPr lang="en-IE">
                <a:solidFill>
                  <a:srgbClr val="EC2179"/>
                </a:solidFill>
              </a:rPr>
              <a:t>Sosyal Girişimler; </a:t>
            </a:r>
            <a:r>
              <a:rPr lang="en-IE"/>
              <a:t>toplumda değişime yol açacak bir misyon ve vizyon geliştirir. Sadece ekonomik kâr için çalışmakla kalmazlar, aynı zamanda </a:t>
            </a:r>
            <a:r>
              <a:rPr b="1" lang="en-IE"/>
              <a:t>toplum için </a:t>
            </a:r>
            <a:r>
              <a:rPr lang="en-IE"/>
              <a:t>sosyal ve ekonomik varlıklar ve </a:t>
            </a:r>
            <a:r>
              <a:rPr b="1" lang="en-IE"/>
              <a:t>sosyal girişimcilik</a:t>
            </a:r>
            <a:r>
              <a:rPr lang="en-IE"/>
              <a:t> kaynakları yaratmak için fazla karı yatırırlar.</a:t>
            </a:r>
            <a:endParaRPr/>
          </a:p>
        </p:txBody>
      </p:sp>
      <p:pic>
        <p:nvPicPr>
          <p:cNvPr descr="A person sitting in front of a computer&#10;&#10;Description automatically generated" id="323" name="Google Shape;323;p13"/>
          <p:cNvPicPr preferRelativeResize="0"/>
          <p:nvPr/>
        </p:nvPicPr>
        <p:blipFill rotWithShape="1">
          <a:blip r:embed="rId3">
            <a:alphaModFix/>
          </a:blip>
          <a:srcRect b="0" l="10712" r="10711" t="0"/>
          <a:stretch/>
        </p:blipFill>
        <p:spPr>
          <a:xfrm>
            <a:off x="0" y="0"/>
            <a:ext cx="3592513" cy="6858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sp>
        <p:nvSpPr>
          <p:cNvPr id="328" name="Google Shape;328;p14"/>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SOSYAL GİRİŞİM</a:t>
            </a:r>
            <a:r>
              <a:rPr lang="en-IE">
                <a:solidFill>
                  <a:srgbClr val="EC2179"/>
                </a:solidFill>
              </a:rPr>
              <a:t>–</a:t>
            </a:r>
            <a:r>
              <a:rPr lang="en-IE"/>
              <a:t> </a:t>
            </a:r>
            <a:r>
              <a:rPr lang="en-IE">
                <a:solidFill>
                  <a:srgbClr val="EC2179"/>
                </a:solidFill>
              </a:rPr>
              <a:t>Bazı Önemli Terimler</a:t>
            </a:r>
            <a:endParaRPr/>
          </a:p>
        </p:txBody>
      </p:sp>
      <p:sp>
        <p:nvSpPr>
          <p:cNvPr id="329" name="Google Shape;329;p14"/>
          <p:cNvSpPr txBox="1"/>
          <p:nvPr/>
        </p:nvSpPr>
        <p:spPr>
          <a:xfrm>
            <a:off x="4161984" y="2098657"/>
            <a:ext cx="8030016" cy="3975101"/>
          </a:xfrm>
          <a:prstGeom prst="rect">
            <a:avLst/>
          </a:prstGeom>
          <a:noFill/>
          <a:ln>
            <a:noFill/>
          </a:ln>
        </p:spPr>
        <p:txBody>
          <a:bodyPr anchorCtr="0" anchor="t" bIns="45700" lIns="91425" spcFirstLastPara="1" rIns="91425" wrap="square" tIns="45700">
            <a:noAutofit/>
          </a:bodyPr>
          <a:lstStyle/>
          <a:p>
            <a:pPr indent="-342900" lvl="0" marL="342900" marR="0" rtl="0" algn="l">
              <a:lnSpc>
                <a:spcPct val="90000"/>
              </a:lnSpc>
              <a:spcBef>
                <a:spcPts val="0"/>
              </a:spcBef>
              <a:spcAft>
                <a:spcPts val="0"/>
              </a:spcAft>
              <a:buClr>
                <a:srgbClr val="EC2179"/>
              </a:buClr>
              <a:buSzPts val="2400"/>
              <a:buFont typeface="Arial"/>
              <a:buChar char="•"/>
            </a:pPr>
            <a:r>
              <a:rPr b="0" i="0" lang="en-IE" sz="2400" u="none" cap="none" strike="noStrike">
                <a:solidFill>
                  <a:srgbClr val="EC2179"/>
                </a:solidFill>
                <a:latin typeface="Calibri"/>
                <a:ea typeface="Calibri"/>
                <a:cs typeface="Calibri"/>
                <a:sym typeface="Calibri"/>
              </a:rPr>
              <a:t>Sosyal ve çevresel girişimcilerin motivasyonu; </a:t>
            </a:r>
            <a:r>
              <a:rPr b="0" i="0" lang="en-IE" sz="2400" u="none" cap="none" strike="noStrike">
                <a:solidFill>
                  <a:schemeClr val="dk1"/>
                </a:solidFill>
                <a:latin typeface="Calibri"/>
                <a:ea typeface="Calibri"/>
                <a:cs typeface="Calibri"/>
                <a:sym typeface="Calibri"/>
              </a:rPr>
              <a:t>sosyal sorunlar ve zorluklar, ilham ve önceki kişisel deneyimlerin yanı sıra sosyal ağları ile motive ederler.</a:t>
            </a:r>
            <a:endParaRPr/>
          </a:p>
          <a:p>
            <a:pPr indent="-342900" lvl="0" marL="342900" marR="0" rtl="0" algn="l">
              <a:lnSpc>
                <a:spcPct val="90000"/>
              </a:lnSpc>
              <a:spcBef>
                <a:spcPts val="1000"/>
              </a:spcBef>
              <a:spcAft>
                <a:spcPts val="0"/>
              </a:spcAft>
              <a:buClr>
                <a:srgbClr val="EC2179"/>
              </a:buClr>
              <a:buSzPts val="2400"/>
              <a:buFont typeface="Arial"/>
              <a:buChar char="•"/>
            </a:pPr>
            <a:r>
              <a:rPr b="0" i="0" lang="en-IE" sz="2400" u="none" cap="none" strike="noStrike">
                <a:solidFill>
                  <a:srgbClr val="EC2179"/>
                </a:solidFill>
                <a:latin typeface="Calibri"/>
                <a:ea typeface="Calibri"/>
                <a:cs typeface="Calibri"/>
                <a:sym typeface="Calibri"/>
              </a:rPr>
              <a:t>Sosyal ve toplumsal kazanç; </a:t>
            </a:r>
            <a:r>
              <a:rPr b="0" i="0" lang="en-IE" sz="2400" u="none" cap="none" strike="noStrike">
                <a:solidFill>
                  <a:schemeClr val="dk1"/>
                </a:solidFill>
                <a:latin typeface="Calibri"/>
                <a:ea typeface="Calibri"/>
                <a:cs typeface="Calibri"/>
                <a:sym typeface="Calibri"/>
              </a:rPr>
              <a:t>toplumun sorunlarına çözümlerin oluşturulması ve uygulanması için istihdam, eğitim, sağlık, tüketim ve/veya katılım yoluyla bireylerin ve toplulukların sosyal içerme ve refahını yansıtır.</a:t>
            </a:r>
            <a:endParaRPr/>
          </a:p>
        </p:txBody>
      </p:sp>
      <p:pic>
        <p:nvPicPr>
          <p:cNvPr descr="A picture containing drawing, room&#10;&#10;Description automatically generated" id="330" name="Google Shape;330;p14"/>
          <p:cNvPicPr preferRelativeResize="0"/>
          <p:nvPr/>
        </p:nvPicPr>
        <p:blipFill rotWithShape="1">
          <a:blip r:embed="rId3">
            <a:alphaModFix/>
          </a:blip>
          <a:srcRect b="0" l="0" r="0" t="0"/>
          <a:stretch/>
        </p:blipFill>
        <p:spPr>
          <a:xfrm>
            <a:off x="0" y="3429000"/>
            <a:ext cx="4248060" cy="334106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Google Shape;335;p15"/>
          <p:cNvSpPr txBox="1"/>
          <p:nvPr>
            <p:ph idx="1" type="body"/>
          </p:nvPr>
        </p:nvSpPr>
        <p:spPr>
          <a:xfrm>
            <a:off x="497928" y="1007537"/>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rPr lang="en-IE"/>
              <a:t>SOSYAL GİRİŞİM </a:t>
            </a:r>
            <a:r>
              <a:rPr lang="en-IE">
                <a:solidFill>
                  <a:srgbClr val="EC2179"/>
                </a:solidFill>
              </a:rPr>
              <a:t>–</a:t>
            </a:r>
            <a:r>
              <a:rPr lang="en-IE"/>
              <a:t> </a:t>
            </a:r>
            <a:r>
              <a:rPr lang="en-IE">
                <a:solidFill>
                  <a:srgbClr val="EC2179"/>
                </a:solidFill>
              </a:rPr>
              <a:t>Motivasyonları</a:t>
            </a:r>
            <a:endParaRPr/>
          </a:p>
        </p:txBody>
      </p:sp>
      <p:pic>
        <p:nvPicPr>
          <p:cNvPr descr="Woman's hand touching wheat in field" id="336" name="Google Shape;336;p15"/>
          <p:cNvPicPr preferRelativeResize="0"/>
          <p:nvPr/>
        </p:nvPicPr>
        <p:blipFill rotWithShape="1">
          <a:blip r:embed="rId3">
            <a:alphaModFix/>
          </a:blip>
          <a:srcRect b="0" l="30356" r="30356" t="0"/>
          <a:stretch/>
        </p:blipFill>
        <p:spPr>
          <a:xfrm>
            <a:off x="8599487" y="0"/>
            <a:ext cx="3592513" cy="6858000"/>
          </a:xfrm>
          <a:prstGeom prst="rect">
            <a:avLst/>
          </a:prstGeom>
          <a:noFill/>
          <a:ln>
            <a:noFill/>
          </a:ln>
        </p:spPr>
      </p:pic>
      <p:sp>
        <p:nvSpPr>
          <p:cNvPr id="337" name="Google Shape;337;p15"/>
          <p:cNvSpPr txBox="1"/>
          <p:nvPr/>
        </p:nvSpPr>
        <p:spPr>
          <a:xfrm>
            <a:off x="399394" y="1997982"/>
            <a:ext cx="7987862" cy="3975101"/>
          </a:xfrm>
          <a:prstGeom prst="rect">
            <a:avLst/>
          </a:prstGeom>
          <a:noFill/>
          <a:ln>
            <a:noFill/>
          </a:ln>
        </p:spPr>
        <p:txBody>
          <a:bodyPr anchorCtr="0" anchor="t" bIns="45700" lIns="91425" spcFirstLastPara="1" rIns="91425" wrap="square" tIns="45700">
            <a:noAutofit/>
          </a:bodyPr>
          <a:lstStyle/>
          <a:p>
            <a:pPr indent="-228600" lvl="0" marL="228600" marR="0" rtl="0" algn="l">
              <a:lnSpc>
                <a:spcPct val="90000"/>
              </a:lnSpc>
              <a:spcBef>
                <a:spcPts val="0"/>
              </a:spcBef>
              <a:spcAft>
                <a:spcPts val="0"/>
              </a:spcAft>
              <a:buClr>
                <a:schemeClr val="dk1"/>
              </a:buClr>
              <a:buSzPts val="2400"/>
              <a:buFont typeface="Arial"/>
              <a:buChar char="•"/>
            </a:pPr>
            <a:r>
              <a:rPr b="0" i="0" lang="en-IE" sz="2400" u="none" cap="none" strike="noStrike">
                <a:solidFill>
                  <a:schemeClr val="dk1"/>
                </a:solidFill>
                <a:latin typeface="Calibri"/>
                <a:ea typeface="Calibri"/>
                <a:cs typeface="Calibri"/>
                <a:sym typeface="Calibri"/>
              </a:rPr>
              <a:t>Sosyal işletmeler genel olarak üç temel motivasyonda sınıflandırılabilir;</a:t>
            </a:r>
            <a:endParaRPr/>
          </a:p>
          <a:p>
            <a:pPr indent="-228600" lvl="0" marL="228600" marR="0" rtl="0" algn="l">
              <a:lnSpc>
                <a:spcPct val="90000"/>
              </a:lnSpc>
              <a:spcBef>
                <a:spcPts val="1000"/>
              </a:spcBef>
              <a:spcAft>
                <a:spcPts val="0"/>
              </a:spcAft>
              <a:buClr>
                <a:srgbClr val="EC2179"/>
              </a:buClr>
              <a:buSzPts val="2400"/>
              <a:buFont typeface="Arial"/>
              <a:buChar char="•"/>
            </a:pPr>
            <a:r>
              <a:rPr b="0" i="0" lang="en-IE" sz="2400" u="none" cap="none" strike="noStrike">
                <a:solidFill>
                  <a:srgbClr val="EC2179"/>
                </a:solidFill>
                <a:latin typeface="Calibri"/>
                <a:ea typeface="Calibri"/>
                <a:cs typeface="Calibri"/>
                <a:sym typeface="Calibri"/>
              </a:rPr>
              <a:t>İş; </a:t>
            </a:r>
            <a:r>
              <a:rPr b="0" i="0" lang="en-IE" sz="2400" u="none" cap="none" strike="noStrike">
                <a:solidFill>
                  <a:schemeClr val="dk1"/>
                </a:solidFill>
                <a:latin typeface="Calibri"/>
                <a:ea typeface="Calibri"/>
                <a:cs typeface="Calibri"/>
                <a:sym typeface="Calibri"/>
              </a:rPr>
              <a:t>Dezavantajlı gruplara istihdam, eğitim ve destek sağlayan işletmeler.</a:t>
            </a:r>
            <a:endParaRPr/>
          </a:p>
          <a:p>
            <a:pPr indent="-342900" lvl="0" marL="342900" marR="0" rtl="0" algn="l">
              <a:lnSpc>
                <a:spcPct val="90000"/>
              </a:lnSpc>
              <a:spcBef>
                <a:spcPts val="1000"/>
              </a:spcBef>
              <a:spcAft>
                <a:spcPts val="0"/>
              </a:spcAft>
              <a:buClr>
                <a:srgbClr val="EC2179"/>
              </a:buClr>
              <a:buSzPts val="2400"/>
              <a:buFont typeface="Arial"/>
              <a:buChar char="•"/>
            </a:pPr>
            <a:r>
              <a:rPr b="0" i="0" lang="en-IE" sz="2400" u="none" cap="none" strike="noStrike">
                <a:solidFill>
                  <a:srgbClr val="EC2179"/>
                </a:solidFill>
                <a:latin typeface="Calibri"/>
                <a:ea typeface="Calibri"/>
                <a:cs typeface="Calibri"/>
                <a:sym typeface="Calibri"/>
              </a:rPr>
              <a:t>Toplumun ihtiyacı; </a:t>
            </a:r>
            <a:r>
              <a:rPr b="0" i="0" lang="en-IE" sz="2400" u="none" cap="none" strike="noStrike">
                <a:solidFill>
                  <a:schemeClr val="dk1"/>
                </a:solidFill>
                <a:latin typeface="Calibri"/>
                <a:ea typeface="Calibri"/>
                <a:cs typeface="Calibri"/>
                <a:sym typeface="Calibri"/>
              </a:rPr>
              <a:t>Topluluk tarafından sosyal veya ekonomik ihtiyaçlara cevap olarak ürün ve / veya hizmet oluşturan, pazar tarafından karşılanmayan işletmeler.</a:t>
            </a:r>
            <a:endParaRPr/>
          </a:p>
          <a:p>
            <a:pPr indent="-342900" lvl="0" marL="342900" marR="0" rtl="0" algn="l">
              <a:lnSpc>
                <a:spcPct val="90000"/>
              </a:lnSpc>
              <a:spcBef>
                <a:spcPts val="1000"/>
              </a:spcBef>
              <a:spcAft>
                <a:spcPts val="0"/>
              </a:spcAft>
              <a:buClr>
                <a:srgbClr val="EC2179"/>
              </a:buClr>
              <a:buSzPts val="2400"/>
              <a:buFont typeface="Arial"/>
              <a:buChar char="•"/>
            </a:pPr>
            <a:r>
              <a:rPr b="0" i="0" lang="en-IE" sz="2400" u="none" cap="none" strike="noStrike">
                <a:solidFill>
                  <a:srgbClr val="EC2179"/>
                </a:solidFill>
                <a:latin typeface="Calibri"/>
                <a:ea typeface="Calibri"/>
                <a:cs typeface="Calibri"/>
                <a:sym typeface="Calibri"/>
              </a:rPr>
              <a:t>Kâr Dağıtımı; </a:t>
            </a:r>
            <a:r>
              <a:rPr b="0" i="0" lang="en-IE" sz="2400" u="none" cap="none" strike="noStrike">
                <a:solidFill>
                  <a:schemeClr val="dk1"/>
                </a:solidFill>
                <a:latin typeface="Calibri"/>
                <a:ea typeface="Calibri"/>
                <a:cs typeface="Calibri"/>
                <a:sym typeface="Calibri"/>
              </a:rPr>
              <a:t>Sosyal programlara veya hayır faaliyetlerine yeniden dağıtılan kar elde etmek için var olan işletmeler.</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16"/>
          <p:cNvSpPr txBox="1"/>
          <p:nvPr>
            <p:ph idx="1" type="body"/>
          </p:nvPr>
        </p:nvSpPr>
        <p:spPr>
          <a:xfrm>
            <a:off x="8933991" y="4171711"/>
            <a:ext cx="785400" cy="1056900"/>
          </a:xfrm>
          <a:prstGeom prst="rect">
            <a:avLst/>
          </a:prstGeom>
          <a:noFill/>
          <a:ln>
            <a:noFill/>
          </a:ln>
        </p:spPr>
        <p:txBody>
          <a:bodyPr anchorCtr="0" anchor="t" bIns="45700" lIns="91425" spcFirstLastPara="1" rIns="91425" wrap="square" tIns="45700">
            <a:normAutofit/>
          </a:bodyPr>
          <a:lstStyle/>
          <a:p>
            <a:pPr indent="0" lvl="0" marL="0" rtl="0" algn="r">
              <a:lnSpc>
                <a:spcPct val="70000"/>
              </a:lnSpc>
              <a:spcBef>
                <a:spcPts val="0"/>
              </a:spcBef>
              <a:spcAft>
                <a:spcPts val="0"/>
              </a:spcAft>
              <a:buClr>
                <a:schemeClr val="lt1"/>
              </a:buClr>
              <a:buSzPts val="8160"/>
              <a:buNone/>
            </a:pPr>
            <a:r>
              <a:t/>
            </a:r>
            <a:endParaRPr sz="8160"/>
          </a:p>
        </p:txBody>
      </p:sp>
      <p:sp>
        <p:nvSpPr>
          <p:cNvPr id="343" name="Google Shape;343;p16"/>
          <p:cNvSpPr txBox="1"/>
          <p:nvPr>
            <p:ph idx="3" type="body"/>
          </p:nvPr>
        </p:nvSpPr>
        <p:spPr>
          <a:xfrm>
            <a:off x="681296" y="2756709"/>
            <a:ext cx="5423400" cy="2401800"/>
          </a:xfrm>
          <a:prstGeom prst="rect">
            <a:avLst/>
          </a:prstGeom>
          <a:noFill/>
          <a:ln>
            <a:noFill/>
          </a:ln>
        </p:spPr>
        <p:txBody>
          <a:bodyPr anchorCtr="0" anchor="ctr" bIns="45700" lIns="91425" spcFirstLastPara="1" rIns="91425" wrap="square" tIns="45700">
            <a:normAutofit/>
          </a:bodyPr>
          <a:lstStyle/>
          <a:p>
            <a:pPr indent="0" lvl="0" marL="0" rtl="0" algn="ctr">
              <a:lnSpc>
                <a:spcPct val="70000"/>
              </a:lnSpc>
              <a:spcBef>
                <a:spcPts val="0"/>
              </a:spcBef>
              <a:spcAft>
                <a:spcPts val="0"/>
              </a:spcAft>
              <a:buClr>
                <a:schemeClr val="lt1"/>
              </a:buClr>
              <a:buSzPts val="2875"/>
              <a:buNone/>
            </a:pPr>
            <a:r>
              <a:rPr lang="en-IE" sz="2875"/>
              <a:t>Mühendisler, BM Sürdürülebilir Gelişim hedeflerini gerçekleştirmede hayati bir rol oynayacak!</a:t>
            </a:r>
            <a:endParaRPr sz="2875"/>
          </a:p>
          <a:p>
            <a:pPr indent="0" lvl="0" marL="0" rtl="0" algn="ctr">
              <a:lnSpc>
                <a:spcPct val="70000"/>
              </a:lnSpc>
              <a:spcBef>
                <a:spcPts val="1000"/>
              </a:spcBef>
              <a:spcAft>
                <a:spcPts val="0"/>
              </a:spcAft>
              <a:buClr>
                <a:schemeClr val="lt1"/>
              </a:buClr>
              <a:buSzPts val="1875"/>
              <a:buNone/>
            </a:pPr>
            <a:r>
              <a:t/>
            </a:r>
            <a:endParaRPr sz="1875"/>
          </a:p>
          <a:p>
            <a:pPr indent="0" lvl="0" marL="0" rtl="0" algn="ctr">
              <a:lnSpc>
                <a:spcPct val="70000"/>
              </a:lnSpc>
              <a:spcBef>
                <a:spcPts val="1000"/>
              </a:spcBef>
              <a:spcAft>
                <a:spcPts val="0"/>
              </a:spcAft>
              <a:buClr>
                <a:schemeClr val="lt1"/>
              </a:buClr>
              <a:buSzPts val="1875"/>
              <a:buNone/>
            </a:pPr>
            <a:r>
              <a:t/>
            </a:r>
            <a:endParaRPr sz="1875"/>
          </a:p>
          <a:p>
            <a:pPr indent="0" lvl="0" marL="0" rtl="0" algn="ctr">
              <a:lnSpc>
                <a:spcPct val="70000"/>
              </a:lnSpc>
              <a:spcBef>
                <a:spcPts val="1000"/>
              </a:spcBef>
              <a:spcAft>
                <a:spcPts val="0"/>
              </a:spcAft>
              <a:buClr>
                <a:schemeClr val="lt1"/>
              </a:buClr>
              <a:buSzPts val="1875"/>
              <a:buNone/>
            </a:pPr>
            <a:r>
              <a:rPr lang="en-IE" sz="1875"/>
              <a:t>- </a:t>
            </a:r>
            <a:r>
              <a:rPr i="0" lang="en-IE" sz="1875"/>
              <a:t>Engineering a Better World Konferansı 2016</a:t>
            </a:r>
            <a:endParaRPr/>
          </a:p>
        </p:txBody>
      </p:sp>
      <p:pic>
        <p:nvPicPr>
          <p:cNvPr id="344" name="Google Shape;344;p16">
            <a:hlinkClick r:id="rId3"/>
          </p:cNvPr>
          <p:cNvPicPr preferRelativeResize="0"/>
          <p:nvPr/>
        </p:nvPicPr>
        <p:blipFill rotWithShape="1">
          <a:blip r:embed="rId4">
            <a:alphaModFix/>
          </a:blip>
          <a:srcRect b="0" l="0" r="0" t="0"/>
          <a:stretch/>
        </p:blipFill>
        <p:spPr>
          <a:xfrm>
            <a:off x="8855458" y="592768"/>
            <a:ext cx="3010581" cy="5072302"/>
          </a:xfrm>
          <a:prstGeom prst="rect">
            <a:avLst/>
          </a:prstGeom>
          <a:noFill/>
          <a:ln>
            <a:noFill/>
          </a:ln>
        </p:spPr>
      </p:pic>
      <p:sp>
        <p:nvSpPr>
          <p:cNvPr id="345" name="Google Shape;345;p16"/>
          <p:cNvSpPr/>
          <p:nvPr/>
        </p:nvSpPr>
        <p:spPr>
          <a:xfrm>
            <a:off x="0" y="408102"/>
            <a:ext cx="374320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E" sz="1800" u="none" cap="none" strike="noStrike">
                <a:solidFill>
                  <a:schemeClr val="lt1"/>
                </a:solidFill>
                <a:latin typeface="Calibri"/>
                <a:ea typeface="Calibri"/>
                <a:cs typeface="Calibri"/>
                <a:sym typeface="Calibri"/>
              </a:rPr>
              <a:t>Mühendislerin sosyal ve çevresel rolü:</a:t>
            </a:r>
            <a:endParaRPr sz="1800">
              <a:solidFill>
                <a:schemeClr val="lt1"/>
              </a:solidFill>
              <a:latin typeface="Calibri"/>
              <a:ea typeface="Calibri"/>
              <a:cs typeface="Calibri"/>
              <a:sym typeface="Calibri"/>
            </a:endParaRPr>
          </a:p>
        </p:txBody>
      </p:sp>
      <p:sp>
        <p:nvSpPr>
          <p:cNvPr id="346" name="Google Shape;346;p16">
            <a:hlinkClick r:id="rId5"/>
          </p:cNvPr>
          <p:cNvSpPr/>
          <p:nvPr/>
        </p:nvSpPr>
        <p:spPr>
          <a:xfrm>
            <a:off x="7950090" y="3900104"/>
            <a:ext cx="1628775" cy="1885950"/>
          </a:xfrm>
          <a:prstGeom prst="star6">
            <a:avLst>
              <a:gd fmla="val 28868" name="adj"/>
              <a:gd fmla="val 115470" name="hf"/>
            </a:avLst>
          </a:prstGeom>
          <a:solidFill>
            <a:srgbClr val="10B1A2"/>
          </a:solidFill>
          <a:ln cap="flat" cmpd="sng" w="2857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94444"/>
              </a:lnSpc>
              <a:spcBef>
                <a:spcPts val="0"/>
              </a:spcBef>
              <a:spcAft>
                <a:spcPts val="0"/>
              </a:spcAft>
              <a:buNone/>
            </a:pPr>
            <a:r>
              <a:rPr lang="en-IE" sz="1800">
                <a:solidFill>
                  <a:schemeClr val="lt1"/>
                </a:solidFill>
                <a:latin typeface="Calibri"/>
                <a:ea typeface="Calibri"/>
                <a:cs typeface="Calibri"/>
                <a:sym typeface="Calibri"/>
              </a:rPr>
              <a:t>CLICK TO BE INSPIRED</a:t>
            </a:r>
            <a:endParaRPr b="1" sz="1800">
              <a:solidFill>
                <a:schemeClr val="lt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Google Shape;351;p17"/>
          <p:cNvSpPr txBox="1"/>
          <p:nvPr>
            <p:ph idx="1" type="body"/>
          </p:nvPr>
        </p:nvSpPr>
        <p:spPr>
          <a:xfrm>
            <a:off x="6318620" y="420415"/>
            <a:ext cx="5279028" cy="1096538"/>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6D6E6C"/>
              </a:buClr>
              <a:buSzPts val="3600"/>
              <a:buNone/>
            </a:pPr>
            <a:r>
              <a:rPr lang="en-IE"/>
              <a:t>Sosyal Mühendis Girişimci Gündemi: </a:t>
            </a:r>
            <a:r>
              <a:rPr lang="en-IE">
                <a:solidFill>
                  <a:srgbClr val="E95273"/>
                </a:solidFill>
              </a:rPr>
              <a:t>Jyotsna Budideti</a:t>
            </a:r>
            <a:endParaRPr>
              <a:solidFill>
                <a:srgbClr val="E95273"/>
              </a:solidFill>
            </a:endParaRPr>
          </a:p>
        </p:txBody>
      </p:sp>
      <p:sp>
        <p:nvSpPr>
          <p:cNvPr id="352" name="Google Shape;352;p17"/>
          <p:cNvSpPr txBox="1"/>
          <p:nvPr>
            <p:ph idx="2" type="body"/>
          </p:nvPr>
        </p:nvSpPr>
        <p:spPr>
          <a:xfrm>
            <a:off x="6232633" y="1727105"/>
            <a:ext cx="5553025" cy="415889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Jyotsna Budideti’nin girişimciliğe ilk  kez cüret ettiğinde, girişimi motosiklet kasklarını yeniden tasarlamaktı. Kısa süre sonra bunun onun yaşam boyu tutkusu olmayacağını keşfetti ve mühendislik geçmişini sosyal değişim tutkusuyla nasıl birleştirebileceğini keşfetmek için bir yolculuğa çıktı.</a:t>
            </a:r>
            <a:endParaRPr/>
          </a:p>
          <a:p>
            <a:pPr indent="0" lvl="0" marL="0" rtl="0" algn="l">
              <a:lnSpc>
                <a:spcPct val="90000"/>
              </a:lnSpc>
              <a:spcBef>
                <a:spcPts val="1000"/>
              </a:spcBef>
              <a:spcAft>
                <a:spcPts val="0"/>
              </a:spcAft>
              <a:buClr>
                <a:srgbClr val="6D6E6C"/>
              </a:buClr>
              <a:buSzPts val="2400"/>
              <a:buNone/>
            </a:pPr>
            <a:r>
              <a:rPr lang="en-IE" u="sng">
                <a:solidFill>
                  <a:schemeClr val="hlink"/>
                </a:solidFill>
                <a:hlinkClick r:id="rId3"/>
              </a:rPr>
              <a:t>Amara Education</a:t>
            </a:r>
            <a:r>
              <a:rPr lang="en-IE"/>
              <a:t>, dünyanın her yerindeki gençleri, mentorluk ve İngilizce eğitimi sağlamak için Hindistan'daki düşük gelirli okul sonrası programlardaki öğrencilere bağlayan çevrimiçi bir rehberlik platformudur.</a:t>
            </a:r>
            <a:endParaRPr/>
          </a:p>
        </p:txBody>
      </p:sp>
      <p:sp>
        <p:nvSpPr>
          <p:cNvPr id="353" name="Google Shape;353;p17"/>
          <p:cNvSpPr/>
          <p:nvPr>
            <p:ph idx="3" type="pic"/>
          </p:nvPr>
        </p:nvSpPr>
        <p:spPr>
          <a:xfrm flipH="1">
            <a:off x="-460162" y="0"/>
            <a:ext cx="5659526" cy="5659526"/>
          </a:xfrm>
          <a:prstGeom prst="ellipse">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pic>
        <p:nvPicPr>
          <p:cNvPr id="354" name="Google Shape;354;p17"/>
          <p:cNvPicPr preferRelativeResize="0"/>
          <p:nvPr/>
        </p:nvPicPr>
        <p:blipFill rotWithShape="1">
          <a:blip r:embed="rId4">
            <a:alphaModFix/>
          </a:blip>
          <a:srcRect b="0" l="0" r="0" t="0"/>
          <a:stretch/>
        </p:blipFill>
        <p:spPr>
          <a:xfrm>
            <a:off x="-336333" y="209550"/>
            <a:ext cx="5202622" cy="5449976"/>
          </a:xfrm>
          <a:prstGeom prst="ellipse">
            <a:avLst/>
          </a:prstGeom>
          <a:noFill/>
          <a:ln>
            <a:noFill/>
          </a:ln>
        </p:spPr>
      </p:pic>
      <p:sp>
        <p:nvSpPr>
          <p:cNvPr id="355" name="Google Shape;355;p17"/>
          <p:cNvSpPr txBox="1"/>
          <p:nvPr/>
        </p:nvSpPr>
        <p:spPr>
          <a:xfrm>
            <a:off x="6578" y="4960883"/>
            <a:ext cx="5752414" cy="1569660"/>
          </a:xfrm>
          <a:prstGeom prst="rect">
            <a:avLst/>
          </a:prstGeom>
          <a:solidFill>
            <a:srgbClr val="E95273"/>
          </a:solid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2400">
                <a:solidFill>
                  <a:schemeClr val="lt1"/>
                </a:solidFill>
                <a:latin typeface="Calibri"/>
                <a:ea typeface="Calibri"/>
                <a:cs typeface="Calibri"/>
                <a:sym typeface="Calibri"/>
              </a:rPr>
              <a:t>Jyotsna sosyal mühendislik girişimcilik yolculuğu, Paris'te MakeSense adlı bir topluluğa katılmaya yardımcı oldu ve burada benzer düşünen sosyal girişimcilerle tanıştı</a:t>
            </a:r>
            <a:endParaRPr sz="2400">
              <a:solidFill>
                <a:schemeClr val="lt1"/>
              </a:solidFill>
              <a:latin typeface="Calibri"/>
              <a:ea typeface="Calibri"/>
              <a:cs typeface="Calibri"/>
              <a:sym typeface="Calibri"/>
            </a:endParaRPr>
          </a:p>
        </p:txBody>
      </p:sp>
      <p:sp>
        <p:nvSpPr>
          <p:cNvPr id="356" name="Google Shape;356;p17"/>
          <p:cNvSpPr/>
          <p:nvPr/>
        </p:nvSpPr>
        <p:spPr>
          <a:xfrm>
            <a:off x="5961146" y="6530543"/>
            <a:ext cx="6096000"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1000">
                <a:solidFill>
                  <a:schemeClr val="dk1"/>
                </a:solidFill>
                <a:latin typeface="Calibri"/>
                <a:ea typeface="Calibri"/>
                <a:cs typeface="Calibri"/>
                <a:sym typeface="Calibri"/>
              </a:rPr>
              <a:t>Source: </a:t>
            </a:r>
            <a:r>
              <a:rPr lang="en-IE" sz="1000" u="sng">
                <a:solidFill>
                  <a:schemeClr val="dk1"/>
                </a:solidFill>
                <a:latin typeface="Calibri"/>
                <a:ea typeface="Calibri"/>
                <a:cs typeface="Calibri"/>
                <a:sym typeface="Calibri"/>
                <a:hlinkClick r:id="rId5"/>
              </a:rPr>
              <a:t>https://www.plusacumen.org/journal/%E2%80%98engineering%E2%80%99-social-enterprise</a:t>
            </a:r>
            <a:endParaRPr sz="100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18"/>
          <p:cNvSpPr txBox="1"/>
          <p:nvPr>
            <p:ph idx="3" type="body"/>
          </p:nvPr>
        </p:nvSpPr>
        <p:spPr>
          <a:xfrm>
            <a:off x="-65657" y="5007648"/>
            <a:ext cx="7229094" cy="228386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E63275"/>
              </a:buClr>
              <a:buSzPts val="3000"/>
              <a:buNone/>
            </a:pPr>
            <a:r>
              <a:rPr b="1" lang="en-IE">
                <a:solidFill>
                  <a:srgbClr val="E63275"/>
                </a:solidFill>
              </a:rPr>
              <a:t>İlginizi çekebilecek bir okuma– ENTREPRENEUR.COM </a:t>
            </a:r>
            <a:r>
              <a:rPr lang="en-IE" sz="2400" u="sng">
                <a:solidFill>
                  <a:schemeClr val="hlink"/>
                </a:solidFill>
                <a:hlinkClick r:id="rId3"/>
              </a:rPr>
              <a:t>https://www.entrepreneur.com/article/38822</a:t>
            </a:r>
            <a:endParaRPr sz="2400"/>
          </a:p>
          <a:p>
            <a:pPr indent="0" lvl="0" marL="0" rtl="0" algn="ctr">
              <a:lnSpc>
                <a:spcPct val="90000"/>
              </a:lnSpc>
              <a:spcBef>
                <a:spcPts val="1000"/>
              </a:spcBef>
              <a:spcAft>
                <a:spcPts val="0"/>
              </a:spcAft>
              <a:buClr>
                <a:schemeClr val="lt1"/>
              </a:buClr>
              <a:buSzPts val="3000"/>
              <a:buNone/>
            </a:pPr>
            <a:r>
              <a:t/>
            </a:r>
            <a:endParaRPr/>
          </a:p>
          <a:p>
            <a:pPr indent="0" lvl="0" marL="0" rtl="0" algn="ctr">
              <a:lnSpc>
                <a:spcPct val="90000"/>
              </a:lnSpc>
              <a:spcBef>
                <a:spcPts val="1000"/>
              </a:spcBef>
              <a:spcAft>
                <a:spcPts val="0"/>
              </a:spcAft>
              <a:buClr>
                <a:schemeClr val="lt1"/>
              </a:buClr>
              <a:buSzPts val="3000"/>
              <a:buNone/>
            </a:pPr>
            <a:r>
              <a:t/>
            </a:r>
            <a:endParaRPr/>
          </a:p>
          <a:p>
            <a:pPr indent="0" lvl="0" marL="0" rtl="0" algn="ctr">
              <a:lnSpc>
                <a:spcPct val="90000"/>
              </a:lnSpc>
              <a:spcBef>
                <a:spcPts val="400"/>
              </a:spcBef>
              <a:spcAft>
                <a:spcPts val="0"/>
              </a:spcAft>
              <a:buClr>
                <a:schemeClr val="lt1"/>
              </a:buClr>
              <a:buSzPts val="3000"/>
              <a:buNone/>
            </a:pPr>
            <a:r>
              <a:t/>
            </a:r>
            <a:endParaRPr/>
          </a:p>
        </p:txBody>
      </p:sp>
      <p:pic>
        <p:nvPicPr>
          <p:cNvPr descr="A close up of a logo&#10;&#10;Description generated with high confidence" id="362" name="Google Shape;362;p18"/>
          <p:cNvPicPr preferRelativeResize="0"/>
          <p:nvPr/>
        </p:nvPicPr>
        <p:blipFill rotWithShape="1">
          <a:blip r:embed="rId4">
            <a:alphaModFix/>
          </a:blip>
          <a:srcRect b="0" l="14685" r="0" t="0"/>
          <a:stretch/>
        </p:blipFill>
        <p:spPr>
          <a:xfrm>
            <a:off x="9032119" y="1867381"/>
            <a:ext cx="2985151" cy="1645609"/>
          </a:xfrm>
          <a:prstGeom prst="rect">
            <a:avLst/>
          </a:prstGeom>
          <a:noFill/>
          <a:ln>
            <a:noFill/>
          </a:ln>
        </p:spPr>
      </p:pic>
      <p:sp>
        <p:nvSpPr>
          <p:cNvPr id="363" name="Google Shape;363;p18"/>
          <p:cNvSpPr txBox="1"/>
          <p:nvPr/>
        </p:nvSpPr>
        <p:spPr>
          <a:xfrm>
            <a:off x="637557" y="1867381"/>
            <a:ext cx="5822666" cy="2532993"/>
          </a:xfrm>
          <a:prstGeom prst="rect">
            <a:avLst/>
          </a:prstGeom>
          <a:noFill/>
          <a:ln>
            <a:noFill/>
          </a:ln>
        </p:spPr>
        <p:txBody>
          <a:bodyPr anchorCtr="0" anchor="ctr" bIns="45700" lIns="91425" spcFirstLastPara="1" rIns="91425" wrap="square" tIns="45700">
            <a:normAutofit/>
          </a:bodyPr>
          <a:lstStyle/>
          <a:p>
            <a:pPr indent="0" lvl="0" marL="0" marR="0" rtl="0" algn="ctr">
              <a:lnSpc>
                <a:spcPct val="80000"/>
              </a:lnSpc>
              <a:spcBef>
                <a:spcPts val="0"/>
              </a:spcBef>
              <a:spcAft>
                <a:spcPts val="0"/>
              </a:spcAft>
              <a:buClr>
                <a:schemeClr val="lt1"/>
              </a:buClr>
              <a:buSzPts val="3000"/>
              <a:buFont typeface="Arial"/>
              <a:buNone/>
            </a:pPr>
            <a:r>
              <a:rPr i="1" lang="en-IE" sz="3000">
                <a:solidFill>
                  <a:schemeClr val="lt1"/>
                </a:solidFill>
                <a:latin typeface="Calibri"/>
                <a:ea typeface="Calibri"/>
                <a:cs typeface="Calibri"/>
                <a:sym typeface="Calibri"/>
              </a:rPr>
              <a:t>İşletmenizin hangi yapıyı alması gerektiğinden hala emin değil misiniz?</a:t>
            </a:r>
            <a:endParaRPr/>
          </a:p>
          <a:p>
            <a:pPr indent="0" lvl="0" marL="0" marR="0" rtl="0" algn="ctr">
              <a:lnSpc>
                <a:spcPct val="80000"/>
              </a:lnSpc>
              <a:spcBef>
                <a:spcPts val="1000"/>
              </a:spcBef>
              <a:spcAft>
                <a:spcPts val="0"/>
              </a:spcAft>
              <a:buClr>
                <a:schemeClr val="lt1"/>
              </a:buClr>
              <a:buSzPts val="3000"/>
              <a:buFont typeface="Arial"/>
              <a:buNone/>
            </a:pPr>
            <a:r>
              <a:rPr i="1" lang="en-IE" sz="3000">
                <a:solidFill>
                  <a:schemeClr val="lt1"/>
                </a:solidFill>
                <a:latin typeface="Calibri"/>
                <a:ea typeface="Calibri"/>
                <a:cs typeface="Calibri"/>
                <a:sym typeface="Calibri"/>
              </a:rPr>
              <a:t>Bir avukat veya muhasebeci sizin özel durumunuz hakkında tavsiyelerde bulunabilir!</a:t>
            </a:r>
            <a:endParaRPr i="1" sz="3000">
              <a:solidFill>
                <a:schemeClr val="lt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Google Shape;368;p19"/>
          <p:cNvSpPr txBox="1"/>
          <p:nvPr>
            <p:ph idx="1" type="body"/>
          </p:nvPr>
        </p:nvSpPr>
        <p:spPr>
          <a:xfrm>
            <a:off x="676660" y="1985515"/>
            <a:ext cx="6491432" cy="2654302"/>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lang="en-IE"/>
              <a:t>BÖLÜM 2:</a:t>
            </a:r>
            <a:endParaRPr/>
          </a:p>
          <a:p>
            <a:pPr indent="0" lvl="0" marL="0" rtl="0" algn="l">
              <a:lnSpc>
                <a:spcPct val="90000"/>
              </a:lnSpc>
              <a:spcBef>
                <a:spcPts val="1000"/>
              </a:spcBef>
              <a:spcAft>
                <a:spcPts val="0"/>
              </a:spcAft>
              <a:buClr>
                <a:schemeClr val="lt1"/>
              </a:buClr>
              <a:buSzPts val="4800"/>
              <a:buNone/>
            </a:pPr>
            <a:r>
              <a:t/>
            </a:r>
            <a:endParaRPr b="1"/>
          </a:p>
          <a:p>
            <a:pPr indent="0" lvl="0" marL="0" marR="0" rtl="0" algn="l">
              <a:lnSpc>
                <a:spcPct val="90000"/>
              </a:lnSpc>
              <a:spcBef>
                <a:spcPts val="1000"/>
              </a:spcBef>
              <a:spcAft>
                <a:spcPts val="0"/>
              </a:spcAft>
              <a:buClr>
                <a:schemeClr val="lt1"/>
              </a:buClr>
              <a:buSzPts val="4400"/>
              <a:buFont typeface="Arial"/>
              <a:buNone/>
            </a:pPr>
            <a:r>
              <a:rPr b="1" lang="en-IE" sz="4400"/>
              <a:t>Başarılı Başlangıç Tavsiyesi:</a:t>
            </a:r>
            <a:endParaRPr/>
          </a:p>
          <a:p>
            <a:pPr indent="0" lvl="0" marL="0" marR="0" rtl="0" algn="l">
              <a:lnSpc>
                <a:spcPct val="90000"/>
              </a:lnSpc>
              <a:spcBef>
                <a:spcPts val="1000"/>
              </a:spcBef>
              <a:spcAft>
                <a:spcPts val="0"/>
              </a:spcAft>
              <a:buClr>
                <a:schemeClr val="lt1"/>
              </a:buClr>
              <a:buSzPts val="4400"/>
              <a:buFont typeface="Arial"/>
              <a:buNone/>
            </a:pPr>
            <a:r>
              <a:rPr b="1" lang="en-IE" sz="4400"/>
              <a:t>Doğru İş Modelini Seçme</a:t>
            </a:r>
            <a:endParaRPr b="1"/>
          </a:p>
        </p:txBody>
      </p:sp>
      <p:pic>
        <p:nvPicPr>
          <p:cNvPr descr="A drawing of a person&#10;&#10;Description automatically generated" id="369" name="Google Shape;369;p19"/>
          <p:cNvPicPr preferRelativeResize="0"/>
          <p:nvPr/>
        </p:nvPicPr>
        <p:blipFill rotWithShape="1">
          <a:blip r:embed="rId3">
            <a:alphaModFix/>
          </a:blip>
          <a:srcRect b="0" l="0" r="0" t="0"/>
          <a:stretch/>
        </p:blipFill>
        <p:spPr>
          <a:xfrm>
            <a:off x="7903778" y="3565365"/>
            <a:ext cx="4186745" cy="1971700"/>
          </a:xfrm>
          <a:prstGeom prst="flowChartAlternateProcess">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g88c5ae61b9_0_1"/>
          <p:cNvSpPr txBox="1"/>
          <p:nvPr>
            <p:ph idx="1" type="body"/>
          </p:nvPr>
        </p:nvSpPr>
        <p:spPr>
          <a:xfrm>
            <a:off x="643223" y="1079254"/>
            <a:ext cx="3821100" cy="6975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Modül 5</a:t>
            </a:r>
            <a:endParaRPr/>
          </a:p>
        </p:txBody>
      </p:sp>
      <p:sp>
        <p:nvSpPr>
          <p:cNvPr id="234" name="Google Shape;234;g88c5ae61b9_0_1"/>
          <p:cNvSpPr txBox="1"/>
          <p:nvPr>
            <p:ph idx="2" type="body"/>
          </p:nvPr>
        </p:nvSpPr>
        <p:spPr>
          <a:xfrm>
            <a:off x="453007" y="2038632"/>
            <a:ext cx="4011300" cy="36420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sz="2400"/>
              <a:t>Bu modül farklı iş yapılarında size yol gösterecektir </a:t>
            </a:r>
            <a:r>
              <a:rPr lang="en-IE" sz="1400"/>
              <a:t>  </a:t>
            </a:r>
            <a:endParaRPr/>
          </a:p>
          <a:p>
            <a:pPr indent="0" lvl="0" marL="0" rtl="0" algn="l">
              <a:lnSpc>
                <a:spcPct val="90000"/>
              </a:lnSpc>
              <a:spcBef>
                <a:spcPts val="1000"/>
              </a:spcBef>
              <a:spcAft>
                <a:spcPts val="0"/>
              </a:spcAft>
              <a:buClr>
                <a:srgbClr val="6D6E6C"/>
              </a:buClr>
              <a:buSzPts val="2400"/>
              <a:buNone/>
            </a:pPr>
            <a:r>
              <a:t/>
            </a:r>
            <a:endParaRPr sz="2400"/>
          </a:p>
          <a:p>
            <a:pPr indent="0" lvl="0" marL="0" rtl="0" algn="l">
              <a:lnSpc>
                <a:spcPct val="90000"/>
              </a:lnSpc>
              <a:spcBef>
                <a:spcPts val="1000"/>
              </a:spcBef>
              <a:spcAft>
                <a:spcPts val="0"/>
              </a:spcAft>
              <a:buClr>
                <a:srgbClr val="6D6E6C"/>
              </a:buClr>
              <a:buSzPts val="2400"/>
              <a:buNone/>
            </a:pPr>
            <a:r>
              <a:rPr lang="en-IE" sz="2400"/>
              <a:t> Başarılı İş Modeli ve bunların neden birçok örnekle çalıştığı hakkında başarılı bir başlangıç tavsiyesi öğreneceksiniz. </a:t>
            </a:r>
            <a:r>
              <a:rPr lang="en-IE" sz="1400"/>
              <a:t>  </a:t>
            </a:r>
            <a:endParaRPr/>
          </a:p>
          <a:p>
            <a:pPr indent="0" lvl="0" marL="0" rtl="0" algn="l">
              <a:lnSpc>
                <a:spcPct val="90000"/>
              </a:lnSpc>
              <a:spcBef>
                <a:spcPts val="1000"/>
              </a:spcBef>
              <a:spcAft>
                <a:spcPts val="0"/>
              </a:spcAft>
              <a:buClr>
                <a:srgbClr val="6D6E6C"/>
              </a:buClr>
              <a:buSzPts val="2400"/>
              <a:buNone/>
            </a:pPr>
            <a:r>
              <a:t/>
            </a:r>
            <a:endParaRPr sz="2400"/>
          </a:p>
          <a:p>
            <a:pPr indent="0" lvl="0" marL="0" rtl="0" algn="l">
              <a:lnSpc>
                <a:spcPct val="90000"/>
              </a:lnSpc>
              <a:spcBef>
                <a:spcPts val="1000"/>
              </a:spcBef>
              <a:spcAft>
                <a:spcPts val="0"/>
              </a:spcAft>
              <a:buClr>
                <a:srgbClr val="6D6E6C"/>
              </a:buClr>
              <a:buSzPts val="2400"/>
              <a:buNone/>
            </a:pPr>
            <a:r>
              <a:rPr lang="en-IE" sz="2400"/>
              <a:t>Finansal parametrelerinizin kontrolünü ele almanın farklı yollarını öğreneceksiniz.</a:t>
            </a:r>
            <a:endParaRPr/>
          </a:p>
        </p:txBody>
      </p:sp>
      <p:sp>
        <p:nvSpPr>
          <p:cNvPr id="235" name="Google Shape;235;g88c5ae61b9_0_1"/>
          <p:cNvSpPr txBox="1"/>
          <p:nvPr>
            <p:ph idx="3" type="body"/>
          </p:nvPr>
        </p:nvSpPr>
        <p:spPr>
          <a:xfrm>
            <a:off x="4975024" y="1126433"/>
            <a:ext cx="1176600" cy="129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None/>
            </a:pPr>
            <a:r>
              <a:rPr lang="en-IE"/>
              <a:t>1</a:t>
            </a:r>
            <a:endParaRPr/>
          </a:p>
        </p:txBody>
      </p:sp>
      <p:sp>
        <p:nvSpPr>
          <p:cNvPr id="236" name="Google Shape;236;g88c5ae61b9_0_1"/>
          <p:cNvSpPr txBox="1"/>
          <p:nvPr>
            <p:ph idx="4" type="body"/>
          </p:nvPr>
        </p:nvSpPr>
        <p:spPr>
          <a:xfrm>
            <a:off x="6271050" y="1222809"/>
            <a:ext cx="5920800" cy="14949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2400"/>
              <a:buNone/>
            </a:pPr>
            <a:r>
              <a:rPr b="1" lang="en-IE"/>
              <a:t>İşletme Yapınızı Seçin</a:t>
            </a:r>
            <a:endParaRPr b="1"/>
          </a:p>
          <a:p>
            <a:pPr indent="0" lvl="0" marL="0" rtl="0" algn="l">
              <a:lnSpc>
                <a:spcPct val="90000"/>
              </a:lnSpc>
              <a:spcBef>
                <a:spcPts val="1000"/>
              </a:spcBef>
              <a:spcAft>
                <a:spcPts val="0"/>
              </a:spcAft>
              <a:buClr>
                <a:schemeClr val="lt1"/>
              </a:buClr>
              <a:buSzPts val="2000"/>
              <a:buNone/>
            </a:pPr>
            <a:r>
              <a:rPr lang="en-IE" sz="2000"/>
              <a:t>Harika bir iş fikriniz var ama şimdi bir şirket kurmanız gerekiyor - hangi yapıyı seçmelisiniz?</a:t>
            </a:r>
            <a:endParaRPr/>
          </a:p>
        </p:txBody>
      </p:sp>
      <p:sp>
        <p:nvSpPr>
          <p:cNvPr id="237" name="Google Shape;237;g88c5ae61b9_0_1"/>
          <p:cNvSpPr txBox="1"/>
          <p:nvPr>
            <p:ph idx="5" type="body"/>
          </p:nvPr>
        </p:nvSpPr>
        <p:spPr>
          <a:xfrm>
            <a:off x="4998842" y="2740524"/>
            <a:ext cx="1176600" cy="129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None/>
            </a:pPr>
            <a:r>
              <a:rPr lang="en-IE"/>
              <a:t>2</a:t>
            </a:r>
            <a:endParaRPr/>
          </a:p>
        </p:txBody>
      </p:sp>
      <p:sp>
        <p:nvSpPr>
          <p:cNvPr id="238" name="Google Shape;238;g88c5ae61b9_0_1"/>
          <p:cNvSpPr txBox="1"/>
          <p:nvPr>
            <p:ph idx="6" type="body"/>
          </p:nvPr>
        </p:nvSpPr>
        <p:spPr>
          <a:xfrm>
            <a:off x="6264921" y="2782502"/>
            <a:ext cx="5667900" cy="1293000"/>
          </a:xfrm>
          <a:prstGeom prst="rect">
            <a:avLst/>
          </a:prstGeom>
          <a:noFill/>
          <a:ln>
            <a:noFill/>
          </a:ln>
        </p:spPr>
        <p:txBody>
          <a:bodyPr anchorCtr="0" anchor="ctr" bIns="45700" lIns="91425" spcFirstLastPara="1" rIns="91425" wrap="square" tIns="45700">
            <a:noAutofit/>
          </a:bodyPr>
          <a:lstStyle/>
          <a:p>
            <a:pPr indent="0" lvl="0" marL="0" rtl="0" algn="l">
              <a:lnSpc>
                <a:spcPct val="70000"/>
              </a:lnSpc>
              <a:spcBef>
                <a:spcPts val="0"/>
              </a:spcBef>
              <a:spcAft>
                <a:spcPts val="0"/>
              </a:spcAft>
              <a:buClr>
                <a:schemeClr val="lt1"/>
              </a:buClr>
              <a:buSzPts val="1860"/>
              <a:buNone/>
            </a:pPr>
            <a:r>
              <a:rPr b="1" lang="en-IE" sz="1860"/>
              <a:t>Başarılı Başlangıç Tavsiyesi: Doğru İş Modelini Seçme</a:t>
            </a:r>
            <a:endParaRPr b="1" sz="1860"/>
          </a:p>
          <a:p>
            <a:pPr indent="0" lvl="0" marL="0" rtl="0" algn="l">
              <a:lnSpc>
                <a:spcPct val="70000"/>
              </a:lnSpc>
              <a:spcBef>
                <a:spcPts val="1000"/>
              </a:spcBef>
              <a:spcAft>
                <a:spcPts val="0"/>
              </a:spcAft>
              <a:buClr>
                <a:schemeClr val="lt1"/>
              </a:buClr>
              <a:buSzPts val="1782"/>
              <a:buNone/>
            </a:pPr>
            <a:r>
              <a:rPr lang="en-IE" sz="1782"/>
              <a:t>Aracı, Pazar Yeri, Abonelik Modeli, Özelleştirilmiş Her Şey, İsteğe Bağlı Model, Modernleştirilmiş Doğrudan Satış Modeli, Freemium Modeli, Ters Açık Artırma, Sanal İyi Model</a:t>
            </a:r>
            <a:endParaRPr sz="1860"/>
          </a:p>
        </p:txBody>
      </p:sp>
      <p:sp>
        <p:nvSpPr>
          <p:cNvPr id="239" name="Google Shape;239;g88c5ae61b9_0_1"/>
          <p:cNvSpPr txBox="1"/>
          <p:nvPr>
            <p:ph idx="7" type="body"/>
          </p:nvPr>
        </p:nvSpPr>
        <p:spPr>
          <a:xfrm>
            <a:off x="4968894" y="4387646"/>
            <a:ext cx="1176600" cy="1293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4800"/>
              <a:buNone/>
            </a:pPr>
            <a:r>
              <a:rPr lang="en-IE"/>
              <a:t>3</a:t>
            </a:r>
            <a:endParaRPr/>
          </a:p>
        </p:txBody>
      </p:sp>
      <p:sp>
        <p:nvSpPr>
          <p:cNvPr id="240" name="Google Shape;240;g88c5ae61b9_0_1"/>
          <p:cNvSpPr txBox="1"/>
          <p:nvPr>
            <p:ph idx="8" type="body"/>
          </p:nvPr>
        </p:nvSpPr>
        <p:spPr>
          <a:xfrm>
            <a:off x="6264921" y="4387646"/>
            <a:ext cx="5353800" cy="12930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1679"/>
              <a:buNone/>
            </a:pPr>
            <a:r>
              <a:rPr b="1" lang="en-IE" sz="1679"/>
              <a:t>İşletme ve Finansal Parametrelerinizi Düzenleme</a:t>
            </a:r>
            <a:endParaRPr b="1" sz="1679"/>
          </a:p>
          <a:p>
            <a:pPr indent="0" lvl="0" marL="0" rtl="0" algn="l">
              <a:lnSpc>
                <a:spcPct val="90000"/>
              </a:lnSpc>
              <a:spcBef>
                <a:spcPts val="0"/>
              </a:spcBef>
              <a:spcAft>
                <a:spcPts val="0"/>
              </a:spcAft>
              <a:buClr>
                <a:schemeClr val="lt1"/>
              </a:buClr>
              <a:buSzPts val="1680"/>
              <a:buNone/>
            </a:pPr>
            <a:r>
              <a:t/>
            </a:r>
            <a:endParaRPr sz="1679"/>
          </a:p>
          <a:p>
            <a:pPr indent="0" lvl="0" marL="0" rtl="0" algn="l">
              <a:lnSpc>
                <a:spcPct val="90000"/>
              </a:lnSpc>
              <a:spcBef>
                <a:spcPts val="0"/>
              </a:spcBef>
              <a:spcAft>
                <a:spcPts val="0"/>
              </a:spcAft>
              <a:buClr>
                <a:schemeClr val="lt1"/>
              </a:buClr>
              <a:buSzPts val="1679"/>
              <a:buNone/>
            </a:pPr>
            <a:r>
              <a:rPr lang="en-IE" sz="1679"/>
              <a:t>İş yapınızı ve iş modelinizi öğrendikten sonra, tüm iş ve finansal parametrelerinizin sırayla bulunduğundan emin olmak için bir kontrol yapmanız gerekir.</a:t>
            </a:r>
            <a:endParaRPr sz="1679"/>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Google Shape;374;p20"/>
          <p:cNvSpPr txBox="1"/>
          <p:nvPr>
            <p:ph idx="1" type="body"/>
          </p:nvPr>
        </p:nvSpPr>
        <p:spPr>
          <a:xfrm>
            <a:off x="876300" y="1007537"/>
            <a:ext cx="740708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İş Modeli Nedir?</a:t>
            </a:r>
            <a:endParaRPr b="1" sz="2800">
              <a:solidFill>
                <a:srgbClr val="10B1A2"/>
              </a:solidFill>
            </a:endParaRPr>
          </a:p>
        </p:txBody>
      </p:sp>
      <p:sp>
        <p:nvSpPr>
          <p:cNvPr id="375" name="Google Shape;375;p20"/>
          <p:cNvSpPr txBox="1"/>
          <p:nvPr>
            <p:ph idx="2" type="body"/>
          </p:nvPr>
        </p:nvSpPr>
        <p:spPr>
          <a:xfrm>
            <a:off x="507184" y="2083656"/>
            <a:ext cx="9895163"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E95273"/>
              </a:buClr>
              <a:buSzPts val="2400"/>
              <a:buFont typeface="Arial"/>
              <a:buChar char="•"/>
            </a:pPr>
            <a:r>
              <a:rPr lang="en-IE"/>
              <a:t>İş yapısı şirketinizin yasal yapısıdır, ancak </a:t>
            </a:r>
            <a:r>
              <a:rPr b="1" lang="en-IE"/>
              <a:t>iş modeliniz </a:t>
            </a:r>
            <a:r>
              <a:rPr lang="en-IE"/>
              <a:t>işletmenizin</a:t>
            </a:r>
            <a:endParaRPr/>
          </a:p>
          <a:p>
            <a:pPr indent="0" lvl="0" marL="0" rtl="0" algn="l">
              <a:lnSpc>
                <a:spcPct val="90000"/>
              </a:lnSpc>
              <a:spcBef>
                <a:spcPts val="0"/>
              </a:spcBef>
              <a:spcAft>
                <a:spcPts val="0"/>
              </a:spcAft>
              <a:buNone/>
            </a:pPr>
            <a:r>
              <a:rPr lang="en-IE"/>
              <a:t>     işleyişini ifade eder.</a:t>
            </a:r>
            <a:endParaRPr/>
          </a:p>
          <a:p>
            <a:pPr indent="-342900" lvl="0" marL="342900" rtl="0" algn="l">
              <a:lnSpc>
                <a:spcPct val="90000"/>
              </a:lnSpc>
              <a:spcBef>
                <a:spcPts val="1000"/>
              </a:spcBef>
              <a:spcAft>
                <a:spcPts val="0"/>
              </a:spcAft>
              <a:buClr>
                <a:srgbClr val="E95273"/>
              </a:buClr>
              <a:buSzPts val="2400"/>
              <a:buFont typeface="Arial"/>
              <a:buChar char="•"/>
            </a:pPr>
            <a:r>
              <a:rPr lang="en-IE"/>
              <a:t>Her başarılı girişim, gelecekteki yatırımlar ve kendini sürdürmek için yeterince değerli olan para kazanmanın uygun bir yoluna sahip olmalıdır.</a:t>
            </a:r>
            <a:endParaRPr/>
          </a:p>
          <a:p>
            <a:pPr indent="-342900" lvl="0" marL="342900" rtl="0" algn="l">
              <a:lnSpc>
                <a:spcPct val="90000"/>
              </a:lnSpc>
              <a:spcBef>
                <a:spcPts val="1000"/>
              </a:spcBef>
              <a:spcAft>
                <a:spcPts val="0"/>
              </a:spcAft>
              <a:buClr>
                <a:srgbClr val="E95273"/>
              </a:buClr>
              <a:buSzPts val="2400"/>
              <a:buFont typeface="Arial"/>
              <a:buChar char="•"/>
            </a:pPr>
            <a:r>
              <a:rPr lang="en-IE"/>
              <a:t>Seçtiğiniz iş modelinin, işletmenizin tüketicinin ihtiyaçlarını/sorunlarını gidermesi gerekir.</a:t>
            </a:r>
            <a:endParaRPr/>
          </a:p>
          <a:p>
            <a:pPr indent="-342900" lvl="0" marL="342900" rtl="0" algn="l">
              <a:lnSpc>
                <a:spcPct val="90000"/>
              </a:lnSpc>
              <a:spcBef>
                <a:spcPts val="1000"/>
              </a:spcBef>
              <a:spcAft>
                <a:spcPts val="0"/>
              </a:spcAft>
              <a:buClr>
                <a:srgbClr val="E95273"/>
              </a:buClr>
              <a:buSzPts val="2400"/>
              <a:buFont typeface="Arial"/>
              <a:buChar char="•"/>
            </a:pPr>
            <a:r>
              <a:rPr b="1" lang="en-IE"/>
              <a:t>Dışarıda birçok farklı model var ve işinize en uygun olanı seçmek önemlidir.</a:t>
            </a:r>
            <a:endParaRPr/>
          </a:p>
          <a:p>
            <a:pPr indent="-342900" lvl="0" marL="342900" rtl="0" algn="l">
              <a:lnSpc>
                <a:spcPct val="90000"/>
              </a:lnSpc>
              <a:spcBef>
                <a:spcPts val="1000"/>
              </a:spcBef>
              <a:spcAft>
                <a:spcPts val="0"/>
              </a:spcAft>
              <a:buClr>
                <a:srgbClr val="E95273"/>
              </a:buClr>
              <a:buSzPts val="2400"/>
              <a:buFont typeface="Arial"/>
              <a:buChar char="•"/>
            </a:pPr>
            <a:r>
              <a:rPr b="1" lang="en-IE">
                <a:solidFill>
                  <a:srgbClr val="E63275"/>
                </a:solidFill>
              </a:rPr>
              <a:t>Bir sonraki bölümde, Kuruluşunuz için dikkate almanız gereken 9 Kanıtlanmış İş Modeli göreceksiniz.</a:t>
            </a:r>
            <a:endParaRPr b="1" sz="900">
              <a:solidFill>
                <a:srgbClr val="E63275"/>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Google Shape;380;p21"/>
          <p:cNvSpPr txBox="1"/>
          <p:nvPr>
            <p:ph idx="1" type="body"/>
          </p:nvPr>
        </p:nvSpPr>
        <p:spPr>
          <a:xfrm>
            <a:off x="130066" y="101890"/>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3600"/>
              <a:buNone/>
            </a:pPr>
            <a:r>
              <a:rPr b="1" lang="en-IE">
                <a:solidFill>
                  <a:srgbClr val="10B1A2"/>
                </a:solidFill>
                <a:latin typeface="Calibri"/>
                <a:ea typeface="Calibri"/>
                <a:cs typeface="Calibri"/>
                <a:sym typeface="Calibri"/>
              </a:rPr>
              <a:t>Başlangıç için Dikkate Alınması Gereken 9 Kanıtlanmış İş Modeli</a:t>
            </a:r>
            <a:endParaRPr b="1" sz="2800">
              <a:solidFill>
                <a:srgbClr val="10B1A2"/>
              </a:solidFill>
            </a:endParaRPr>
          </a:p>
        </p:txBody>
      </p:sp>
      <p:sp>
        <p:nvSpPr>
          <p:cNvPr id="381" name="Google Shape;381;p21"/>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382" name="Google Shape;382;p21"/>
          <p:cNvGraphicFramePr/>
          <p:nvPr/>
        </p:nvGraphicFramePr>
        <p:xfrm>
          <a:off x="270182" y="1472572"/>
          <a:ext cx="3000000" cy="3000000"/>
        </p:xfrm>
        <a:graphic>
          <a:graphicData uri="http://schemas.openxmlformats.org/drawingml/2006/table">
            <a:tbl>
              <a:tblPr bandRow="1" firstRow="1">
                <a:noFill/>
                <a:tableStyleId>{D3D3BF18-F49F-4203-9B1A-4257FAA4DD05}</a:tableStyleId>
              </a:tblPr>
              <a:tblGrid>
                <a:gridCol w="4318375"/>
                <a:gridCol w="7474500"/>
              </a:tblGrid>
              <a:tr h="430150">
                <a:tc>
                  <a:txBody>
                    <a:bodyPr/>
                    <a:lstStyle/>
                    <a:p>
                      <a:pPr indent="0" lvl="0" marL="0" marR="0" rtl="0" algn="ctr">
                        <a:spcBef>
                          <a:spcPts val="0"/>
                        </a:spcBef>
                        <a:spcAft>
                          <a:spcPts val="0"/>
                        </a:spcAft>
                        <a:buNone/>
                      </a:pPr>
                      <a:r>
                        <a:rPr b="0" lang="en-IE" sz="2400" u="none" cap="none" strike="noStrike">
                          <a:solidFill>
                            <a:schemeClr val="lt1"/>
                          </a:solidFill>
                        </a:rPr>
                        <a:t>İş modeli</a:t>
                      </a:r>
                      <a:endParaRPr b="0" sz="2400" u="none" cap="none" strike="noStrike">
                        <a:solidFill>
                          <a:schemeClr val="lt1"/>
                        </a:solidFill>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95273"/>
                    </a:solidFill>
                  </a:tcPr>
                </a:tc>
                <a:tc>
                  <a:txBody>
                    <a:bodyPr/>
                    <a:lstStyle/>
                    <a:p>
                      <a:pPr indent="0" lvl="0" marL="0" marR="0" rtl="0" algn="ctr">
                        <a:spcBef>
                          <a:spcPts val="0"/>
                        </a:spcBef>
                        <a:spcAft>
                          <a:spcPts val="0"/>
                        </a:spcAft>
                        <a:buNone/>
                      </a:pPr>
                      <a:r>
                        <a:rPr b="0" lang="en-IE" sz="2400" u="none" cap="none" strike="noStrike">
                          <a:solidFill>
                            <a:schemeClr val="lt1"/>
                          </a:solidFill>
                          <a:latin typeface="Calibri"/>
                          <a:ea typeface="Calibri"/>
                          <a:cs typeface="Calibri"/>
                          <a:sym typeface="Calibri"/>
                        </a:rPr>
                        <a:t>Örnekleri</a:t>
                      </a:r>
                      <a:endParaRPr b="0" sz="2400" u="none" cap="none" strike="noStrike">
                        <a:solidFill>
                          <a:schemeClr val="lt1"/>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95273"/>
                    </a:solidFill>
                  </a:tcPr>
                </a:tc>
              </a:tr>
              <a:tr h="477075">
                <a:tc>
                  <a:txBody>
                    <a:bodyPr/>
                    <a:lstStyle/>
                    <a:p>
                      <a:pPr indent="0" lvl="0" marL="0" marR="0" rtl="0" algn="l">
                        <a:spcBef>
                          <a:spcPts val="0"/>
                        </a:spcBef>
                        <a:spcAft>
                          <a:spcPts val="0"/>
                        </a:spcAft>
                        <a:buNone/>
                      </a:pPr>
                      <a:r>
                        <a:rPr b="1" lang="en-IE" sz="2200" u="none" cap="none" strike="noStrike">
                          <a:solidFill>
                            <a:srgbClr val="E95273"/>
                          </a:solidFill>
                        </a:rPr>
                        <a:t>1 </a:t>
                      </a:r>
                      <a:r>
                        <a:rPr b="0" lang="en-IE" sz="2200" u="sng" cap="none" strike="noStrike">
                          <a:solidFill>
                            <a:srgbClr val="E95273"/>
                          </a:solidFill>
                          <a:hlinkClick r:id="rId3"/>
                        </a:rPr>
                        <a:t>Aracı olmak</a:t>
                      </a:r>
                      <a:endParaRPr b="0" sz="2200">
                        <a:solidFill>
                          <a:srgbClr val="E95273"/>
                        </a:solidFill>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Telekomünikasyon: </a:t>
                      </a:r>
                      <a:r>
                        <a:rPr b="0" i="0" lang="en-IE" sz="2200" u="sng">
                          <a:solidFill>
                            <a:srgbClr val="7F7F7F"/>
                          </a:solidFill>
                          <a:latin typeface="Calibri"/>
                          <a:ea typeface="Calibri"/>
                          <a:cs typeface="Calibri"/>
                          <a:sym typeface="Calibri"/>
                          <a:hlinkClick r:id="rId4"/>
                        </a:rPr>
                        <a:t>Netflix</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Satış: </a:t>
                      </a:r>
                      <a:r>
                        <a:rPr b="0" i="0" lang="en-IE" sz="2200" u="sng">
                          <a:solidFill>
                            <a:srgbClr val="7F7F7F"/>
                          </a:solidFill>
                          <a:latin typeface="Calibri"/>
                          <a:ea typeface="Calibri"/>
                          <a:cs typeface="Calibri"/>
                          <a:sym typeface="Calibri"/>
                          <a:hlinkClick r:id="rId5"/>
                        </a:rPr>
                        <a:t>Amazon</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Hotel: </a:t>
                      </a:r>
                      <a:r>
                        <a:rPr b="0" i="0" lang="en-IE" sz="2200" u="sng">
                          <a:solidFill>
                            <a:srgbClr val="7F7F7F"/>
                          </a:solidFill>
                          <a:latin typeface="Calibri"/>
                          <a:ea typeface="Calibri"/>
                          <a:cs typeface="Calibri"/>
                          <a:sym typeface="Calibri"/>
                          <a:hlinkClick r:id="rId6"/>
                        </a:rPr>
                        <a:t>Airbnb</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430150">
                <a:tc>
                  <a:txBody>
                    <a:bodyPr/>
                    <a:lstStyle/>
                    <a:p>
                      <a:pPr indent="0" lvl="0" marL="0" marR="0" rtl="0" algn="l">
                        <a:spcBef>
                          <a:spcPts val="0"/>
                        </a:spcBef>
                        <a:spcAft>
                          <a:spcPts val="0"/>
                        </a:spcAft>
                        <a:buClr>
                          <a:srgbClr val="E95273"/>
                        </a:buClr>
                        <a:buSzPts val="2200"/>
                        <a:buFont typeface="Calibri"/>
                        <a:buNone/>
                      </a:pPr>
                      <a:r>
                        <a:rPr b="1" lang="en-IE" sz="2200">
                          <a:solidFill>
                            <a:srgbClr val="E95273"/>
                          </a:solidFill>
                          <a:latin typeface="Calibri"/>
                          <a:ea typeface="Calibri"/>
                          <a:cs typeface="Calibri"/>
                          <a:sym typeface="Calibri"/>
                        </a:rPr>
                        <a:t>2 </a:t>
                      </a:r>
                      <a:r>
                        <a:rPr b="0" lang="en-IE" sz="2200" u="sng">
                          <a:solidFill>
                            <a:srgbClr val="E95273"/>
                          </a:solidFill>
                          <a:latin typeface="Calibri"/>
                          <a:ea typeface="Calibri"/>
                          <a:cs typeface="Calibri"/>
                          <a:sym typeface="Calibri"/>
                          <a:hlinkClick r:id="rId7"/>
                        </a:rPr>
                        <a:t>Pazar Yeri Olmak</a:t>
                      </a:r>
                      <a:endParaRPr b="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u="none" strike="noStrike">
                          <a:solidFill>
                            <a:srgbClr val="7F7F7F"/>
                          </a:solidFill>
                          <a:latin typeface="Calibri"/>
                          <a:ea typeface="Calibri"/>
                          <a:cs typeface="Calibri"/>
                          <a:sym typeface="Calibri"/>
                        </a:rPr>
                        <a:t>Satış: </a:t>
                      </a:r>
                      <a:r>
                        <a:rPr b="0" i="0" lang="en-IE" sz="2200" u="sng" strike="noStrike">
                          <a:solidFill>
                            <a:srgbClr val="7F7F7F"/>
                          </a:solidFill>
                          <a:latin typeface="Calibri"/>
                          <a:ea typeface="Calibri"/>
                          <a:cs typeface="Calibri"/>
                          <a:sym typeface="Calibri"/>
                          <a:hlinkClick r:id="rId8"/>
                        </a:rPr>
                        <a:t>Raise</a:t>
                      </a:r>
                      <a:r>
                        <a:rPr b="0" i="0" lang="en-IE" sz="2200" u="none" strike="noStrike">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Seyahat: </a:t>
                      </a:r>
                      <a:r>
                        <a:rPr b="0" i="0" lang="en-IE" sz="2200" u="sng">
                          <a:solidFill>
                            <a:srgbClr val="7F7F7F"/>
                          </a:solidFill>
                          <a:latin typeface="Calibri"/>
                          <a:ea typeface="Calibri"/>
                          <a:cs typeface="Calibri"/>
                          <a:sym typeface="Calibri"/>
                          <a:hlinkClick r:id="rId9"/>
                        </a:rPr>
                        <a:t>Uber  </a:t>
                      </a:r>
                      <a:r>
                        <a:rPr b="1" i="0" lang="en-IE" sz="2200">
                          <a:solidFill>
                            <a:srgbClr val="7F7F7F"/>
                          </a:solidFill>
                          <a:latin typeface="Calibri"/>
                          <a:ea typeface="Calibri"/>
                          <a:cs typeface="Calibri"/>
                          <a:sym typeface="Calibri"/>
                        </a:rPr>
                        <a:t>Hotel: </a:t>
                      </a:r>
                      <a:r>
                        <a:rPr b="0" i="0" lang="en-IE" sz="2200" u="sng">
                          <a:solidFill>
                            <a:srgbClr val="7F7F7F"/>
                          </a:solidFill>
                          <a:latin typeface="Calibri"/>
                          <a:ea typeface="Calibri"/>
                          <a:cs typeface="Calibri"/>
                          <a:sym typeface="Calibri"/>
                          <a:hlinkClick r:id="rId10"/>
                        </a:rPr>
                        <a:t>Airbnb</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İş</a:t>
                      </a:r>
                      <a:r>
                        <a:rPr b="0" i="0" lang="en-IE" sz="2200">
                          <a:solidFill>
                            <a:srgbClr val="7F7F7F"/>
                          </a:solidFill>
                          <a:latin typeface="Calibri"/>
                          <a:ea typeface="Calibri"/>
                          <a:cs typeface="Calibri"/>
                          <a:sym typeface="Calibri"/>
                        </a:rPr>
                        <a:t>: </a:t>
                      </a:r>
                      <a:r>
                        <a:rPr b="0" i="0" lang="en-IE" sz="2200" u="sng">
                          <a:solidFill>
                            <a:srgbClr val="7F7F7F"/>
                          </a:solidFill>
                          <a:latin typeface="Calibri"/>
                          <a:ea typeface="Calibri"/>
                          <a:cs typeface="Calibri"/>
                          <a:sym typeface="Calibri"/>
                          <a:hlinkClick r:id="rId11"/>
                        </a:rPr>
                        <a:t>Beast</a:t>
                      </a:r>
                      <a:endParaRPr b="0" i="0" sz="24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430150">
                <a:tc>
                  <a:txBody>
                    <a:bodyPr/>
                    <a:lstStyle/>
                    <a:p>
                      <a:pPr indent="0" lvl="0" marL="0" marR="0" rtl="0" algn="l">
                        <a:lnSpc>
                          <a:spcPct val="100000"/>
                        </a:lnSpc>
                        <a:spcBef>
                          <a:spcPts val="0"/>
                        </a:spcBef>
                        <a:spcAft>
                          <a:spcPts val="0"/>
                        </a:spcAft>
                        <a:buClr>
                          <a:srgbClr val="E95273"/>
                        </a:buClr>
                        <a:buSzPts val="2200"/>
                        <a:buFont typeface="Calibri"/>
                        <a:buNone/>
                      </a:pPr>
                      <a:r>
                        <a:rPr b="1" lang="en-IE" sz="2200">
                          <a:solidFill>
                            <a:srgbClr val="E95273"/>
                          </a:solidFill>
                        </a:rPr>
                        <a:t>3 </a:t>
                      </a:r>
                      <a:r>
                        <a:rPr b="0" lang="en-IE" sz="2200" u="sng">
                          <a:solidFill>
                            <a:srgbClr val="E95273"/>
                          </a:solidFill>
                          <a:latin typeface="Calibri"/>
                          <a:ea typeface="Calibri"/>
                          <a:cs typeface="Calibri"/>
                          <a:sym typeface="Calibri"/>
                          <a:hlinkClick r:id="rId12"/>
                        </a:rPr>
                        <a:t>Abonelik Modeli</a:t>
                      </a:r>
                      <a:endParaRPr b="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Telekomünikasyon: </a:t>
                      </a:r>
                      <a:r>
                        <a:rPr b="0" i="0" lang="en-IE" sz="2200" u="sng">
                          <a:solidFill>
                            <a:srgbClr val="7F7F7F"/>
                          </a:solidFill>
                          <a:latin typeface="Calibri"/>
                          <a:ea typeface="Calibri"/>
                          <a:cs typeface="Calibri"/>
                          <a:sym typeface="Calibri"/>
                          <a:hlinkClick r:id="rId13"/>
                        </a:rPr>
                        <a:t>Netflix</a:t>
                      </a:r>
                      <a:r>
                        <a:rPr b="0" i="0" lang="en-IE" sz="2200">
                          <a:solidFill>
                            <a:srgbClr val="7F7F7F"/>
                          </a:solidFill>
                          <a:latin typeface="Calibri"/>
                          <a:ea typeface="Calibri"/>
                          <a:cs typeface="Calibri"/>
                          <a:sym typeface="Calibri"/>
                        </a:rPr>
                        <a:t>, </a:t>
                      </a:r>
                      <a:r>
                        <a:rPr b="0" i="0" lang="en-IE" sz="2200" u="sng">
                          <a:solidFill>
                            <a:srgbClr val="7F7F7F"/>
                          </a:solidFill>
                          <a:latin typeface="Calibri"/>
                          <a:ea typeface="Calibri"/>
                          <a:cs typeface="Calibri"/>
                          <a:sym typeface="Calibri"/>
                          <a:hlinkClick r:id="rId14"/>
                        </a:rPr>
                        <a:t>Spotify </a:t>
                      </a:r>
                      <a:r>
                        <a:rPr b="1" i="0" lang="en-IE" sz="2200">
                          <a:solidFill>
                            <a:srgbClr val="7F7F7F"/>
                          </a:solidFill>
                          <a:latin typeface="Calibri"/>
                          <a:ea typeface="Calibri"/>
                          <a:cs typeface="Calibri"/>
                          <a:sym typeface="Calibri"/>
                        </a:rPr>
                        <a:t>Teknoloji:</a:t>
                      </a:r>
                      <a:r>
                        <a:rPr b="0" i="0" lang="en-IE" sz="2200">
                          <a:solidFill>
                            <a:srgbClr val="7F7F7F"/>
                          </a:solidFill>
                          <a:latin typeface="Calibri"/>
                          <a:ea typeface="Calibri"/>
                          <a:cs typeface="Calibri"/>
                          <a:sym typeface="Calibri"/>
                        </a:rPr>
                        <a:t> </a:t>
                      </a:r>
                      <a:r>
                        <a:rPr b="0" i="0" lang="en-IE" sz="2200" u="sng">
                          <a:solidFill>
                            <a:srgbClr val="7F7F7F"/>
                          </a:solidFill>
                          <a:latin typeface="Calibri"/>
                          <a:ea typeface="Calibri"/>
                          <a:cs typeface="Calibri"/>
                          <a:sym typeface="Calibri"/>
                          <a:hlinkClick r:id="rId15"/>
                        </a:rPr>
                        <a:t>Virgin Media</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430150">
                <a:tc>
                  <a:txBody>
                    <a:bodyPr/>
                    <a:lstStyle/>
                    <a:p>
                      <a:pPr indent="0" lvl="0" marL="0" marR="0" rtl="0" algn="l">
                        <a:lnSpc>
                          <a:spcPct val="100000"/>
                        </a:lnSpc>
                        <a:spcBef>
                          <a:spcPts val="0"/>
                        </a:spcBef>
                        <a:spcAft>
                          <a:spcPts val="0"/>
                        </a:spcAft>
                        <a:buClr>
                          <a:srgbClr val="E95273"/>
                        </a:buClr>
                        <a:buSzPts val="2200"/>
                        <a:buFont typeface="Calibri"/>
                        <a:buNone/>
                      </a:pPr>
                      <a:r>
                        <a:rPr b="1" lang="en-IE" sz="2200">
                          <a:solidFill>
                            <a:srgbClr val="E95273"/>
                          </a:solidFill>
                        </a:rPr>
                        <a:t>4 </a:t>
                      </a:r>
                      <a:r>
                        <a:rPr b="0" i="0" lang="en-IE" sz="2200" u="sng">
                          <a:solidFill>
                            <a:srgbClr val="E95273"/>
                          </a:solidFill>
                          <a:latin typeface="Calibri"/>
                          <a:ea typeface="Calibri"/>
                          <a:cs typeface="Calibri"/>
                          <a:sym typeface="Calibri"/>
                          <a:hlinkClick r:id="rId16"/>
                        </a:rPr>
                        <a:t>“Terzi İşi” Modeli</a:t>
                      </a:r>
                      <a:endParaRPr b="0" i="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İçecek: </a:t>
                      </a:r>
                      <a:r>
                        <a:rPr b="0" i="0" lang="en-IE" sz="2200" u="sng">
                          <a:solidFill>
                            <a:srgbClr val="7F7F7F"/>
                          </a:solidFill>
                          <a:latin typeface="Calibri"/>
                          <a:ea typeface="Calibri"/>
                          <a:cs typeface="Calibri"/>
                          <a:sym typeface="Calibri"/>
                          <a:hlinkClick r:id="rId17"/>
                        </a:rPr>
                        <a:t>Coke</a:t>
                      </a:r>
                      <a:r>
                        <a:rPr b="1" i="0" lang="en-IE" sz="2200">
                          <a:solidFill>
                            <a:srgbClr val="7F7F7F"/>
                          </a:solidFill>
                          <a:latin typeface="Calibri"/>
                          <a:ea typeface="Calibri"/>
                          <a:cs typeface="Calibri"/>
                          <a:sym typeface="Calibri"/>
                        </a:rPr>
                        <a:t> Eğlence: </a:t>
                      </a:r>
                      <a:r>
                        <a:rPr b="0" i="0" lang="en-IE" sz="2200" u="sng">
                          <a:solidFill>
                            <a:srgbClr val="7F7F7F"/>
                          </a:solidFill>
                          <a:latin typeface="Calibri"/>
                          <a:ea typeface="Calibri"/>
                          <a:cs typeface="Calibri"/>
                          <a:sym typeface="Calibri"/>
                          <a:hlinkClick r:id="rId18"/>
                        </a:rPr>
                        <a:t>Lumosity</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Satış: </a:t>
                      </a:r>
                      <a:r>
                        <a:rPr b="0" i="0" lang="en-IE" sz="2200" u="sng">
                          <a:solidFill>
                            <a:srgbClr val="7F7F7F"/>
                          </a:solidFill>
                          <a:latin typeface="Calibri"/>
                          <a:ea typeface="Calibri"/>
                          <a:cs typeface="Calibri"/>
                          <a:sym typeface="Calibri"/>
                          <a:hlinkClick r:id="rId19"/>
                        </a:rPr>
                        <a:t>Zazzle</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430150">
                <a:tc>
                  <a:txBody>
                    <a:bodyPr/>
                    <a:lstStyle/>
                    <a:p>
                      <a:pPr indent="0" lvl="0" marL="0" marR="0" rtl="0" algn="l">
                        <a:lnSpc>
                          <a:spcPct val="100000"/>
                        </a:lnSpc>
                        <a:spcBef>
                          <a:spcPts val="0"/>
                        </a:spcBef>
                        <a:spcAft>
                          <a:spcPts val="0"/>
                        </a:spcAft>
                        <a:buClr>
                          <a:srgbClr val="E95273"/>
                        </a:buClr>
                        <a:buSzPts val="2200"/>
                        <a:buFont typeface="Calibri"/>
                        <a:buNone/>
                      </a:pPr>
                      <a:r>
                        <a:rPr b="1" lang="en-IE" sz="2200">
                          <a:solidFill>
                            <a:srgbClr val="E95273"/>
                          </a:solidFill>
                        </a:rPr>
                        <a:t>5 </a:t>
                      </a:r>
                      <a:r>
                        <a:rPr b="0" lang="en-IE" sz="2200" u="sng">
                          <a:solidFill>
                            <a:srgbClr val="E95273"/>
                          </a:solidFill>
                          <a:latin typeface="Calibri"/>
                          <a:ea typeface="Calibri"/>
                          <a:cs typeface="Calibri"/>
                          <a:sym typeface="Calibri"/>
                          <a:hlinkClick r:id="rId20"/>
                        </a:rPr>
                        <a:t>“Talep Üstüne” Modeli</a:t>
                      </a:r>
                      <a:endParaRPr b="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Seyahat: </a:t>
                      </a:r>
                      <a:r>
                        <a:rPr b="0" i="0" lang="en-IE" sz="2200" u="sng">
                          <a:solidFill>
                            <a:srgbClr val="7F7F7F"/>
                          </a:solidFill>
                          <a:latin typeface="Calibri"/>
                          <a:ea typeface="Calibri"/>
                          <a:cs typeface="Calibri"/>
                          <a:sym typeface="Calibri"/>
                          <a:hlinkClick r:id="rId21"/>
                        </a:rPr>
                        <a:t>Spothero</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Delivery: </a:t>
                      </a:r>
                      <a:r>
                        <a:rPr b="0" i="0" lang="en-IE" sz="2200" u="sng">
                          <a:solidFill>
                            <a:srgbClr val="7F7F7F"/>
                          </a:solidFill>
                          <a:latin typeface="Calibri"/>
                          <a:ea typeface="Calibri"/>
                          <a:cs typeface="Calibri"/>
                          <a:sym typeface="Calibri"/>
                          <a:hlinkClick r:id="rId22"/>
                        </a:rPr>
                        <a:t>Postmates</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Domestic: </a:t>
                      </a:r>
                      <a:r>
                        <a:rPr b="0" i="0" lang="en-IE" sz="2200" u="sng">
                          <a:solidFill>
                            <a:srgbClr val="7F7F7F"/>
                          </a:solidFill>
                          <a:latin typeface="Calibri"/>
                          <a:ea typeface="Calibri"/>
                          <a:cs typeface="Calibri"/>
                          <a:sym typeface="Calibri"/>
                          <a:hlinkClick r:id="rId23"/>
                        </a:rPr>
                        <a:t>Washio</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430150">
                <a:tc>
                  <a:txBody>
                    <a:bodyPr/>
                    <a:lstStyle/>
                    <a:p>
                      <a:pPr indent="0" lvl="0" marL="0" marR="0" rtl="0" algn="l">
                        <a:lnSpc>
                          <a:spcPct val="100000"/>
                        </a:lnSpc>
                        <a:spcBef>
                          <a:spcPts val="0"/>
                        </a:spcBef>
                        <a:spcAft>
                          <a:spcPts val="0"/>
                        </a:spcAft>
                        <a:buClr>
                          <a:srgbClr val="E95273"/>
                        </a:buClr>
                        <a:buSzPts val="2200"/>
                        <a:buFont typeface="Calibri"/>
                        <a:buNone/>
                      </a:pPr>
                      <a:r>
                        <a:rPr b="1" lang="en-IE" sz="2200">
                          <a:solidFill>
                            <a:srgbClr val="E95273"/>
                          </a:solidFill>
                          <a:latin typeface="Calibri"/>
                          <a:ea typeface="Calibri"/>
                          <a:cs typeface="Calibri"/>
                          <a:sym typeface="Calibri"/>
                        </a:rPr>
                        <a:t>6 </a:t>
                      </a:r>
                      <a:r>
                        <a:rPr b="0" lang="en-IE" sz="2200" u="sng">
                          <a:solidFill>
                            <a:srgbClr val="E95273"/>
                          </a:solidFill>
                          <a:latin typeface="Calibri"/>
                          <a:ea typeface="Calibri"/>
                          <a:cs typeface="Calibri"/>
                          <a:sym typeface="Calibri"/>
                          <a:hlinkClick r:id="rId24"/>
                        </a:rPr>
                        <a:t>Modernize Direkt Satış Modeli</a:t>
                      </a:r>
                      <a:endParaRPr b="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Teknoloji: </a:t>
                      </a:r>
                      <a:r>
                        <a:rPr b="0" i="0" lang="en-IE" sz="2200" u="sng">
                          <a:solidFill>
                            <a:srgbClr val="7F7F7F"/>
                          </a:solidFill>
                          <a:latin typeface="Calibri"/>
                          <a:ea typeface="Calibri"/>
                          <a:cs typeface="Calibri"/>
                          <a:sym typeface="Calibri"/>
                          <a:hlinkClick r:id="rId25"/>
                        </a:rPr>
                        <a:t>Handybook </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Satış: </a:t>
                      </a:r>
                      <a:r>
                        <a:rPr b="0" i="0" lang="en-IE" sz="2200" u="sng">
                          <a:solidFill>
                            <a:srgbClr val="7F7F7F"/>
                          </a:solidFill>
                          <a:latin typeface="Calibri"/>
                          <a:ea typeface="Calibri"/>
                          <a:cs typeface="Calibri"/>
                          <a:sym typeface="Calibri"/>
                          <a:hlinkClick r:id="rId26"/>
                        </a:rPr>
                        <a:t>Rent the Runway</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430150">
                <a:tc>
                  <a:txBody>
                    <a:bodyPr/>
                    <a:lstStyle/>
                    <a:p>
                      <a:pPr indent="0" lvl="0" marL="0" marR="0" rtl="0" algn="l">
                        <a:lnSpc>
                          <a:spcPct val="100000"/>
                        </a:lnSpc>
                        <a:spcBef>
                          <a:spcPts val="0"/>
                        </a:spcBef>
                        <a:spcAft>
                          <a:spcPts val="0"/>
                        </a:spcAft>
                        <a:buClr>
                          <a:srgbClr val="E95273"/>
                        </a:buClr>
                        <a:buSzPts val="2200"/>
                        <a:buFont typeface="Calibri"/>
                        <a:buNone/>
                      </a:pPr>
                      <a:r>
                        <a:rPr b="1" lang="en-IE" sz="2200">
                          <a:solidFill>
                            <a:srgbClr val="E95273"/>
                          </a:solidFill>
                        </a:rPr>
                        <a:t>7 </a:t>
                      </a:r>
                      <a:r>
                        <a:rPr b="0" lang="en-IE" sz="2200" u="sng">
                          <a:solidFill>
                            <a:srgbClr val="E95273"/>
                          </a:solidFill>
                          <a:latin typeface="Calibri"/>
                          <a:ea typeface="Calibri"/>
                          <a:cs typeface="Calibri"/>
                          <a:sym typeface="Calibri"/>
                          <a:hlinkClick r:id="rId27"/>
                        </a:rPr>
                        <a:t>Freemium Modeli</a:t>
                      </a:r>
                      <a:endParaRPr b="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Teknoloji: </a:t>
                      </a:r>
                      <a:r>
                        <a:rPr b="0" i="0" lang="en-IE" sz="2200" u="sng">
                          <a:solidFill>
                            <a:srgbClr val="7F7F7F"/>
                          </a:solidFill>
                          <a:latin typeface="Calibri"/>
                          <a:ea typeface="Calibri"/>
                          <a:cs typeface="Calibri"/>
                          <a:sym typeface="Calibri"/>
                          <a:hlinkClick r:id="rId28"/>
                        </a:rPr>
                        <a:t>Dropbox</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Telekom: </a:t>
                      </a:r>
                      <a:r>
                        <a:rPr b="0" i="0" lang="en-IE" sz="2200" u="sng">
                          <a:solidFill>
                            <a:srgbClr val="7F7F7F"/>
                          </a:solidFill>
                          <a:latin typeface="Calibri"/>
                          <a:ea typeface="Calibri"/>
                          <a:cs typeface="Calibri"/>
                          <a:sym typeface="Calibri"/>
                          <a:hlinkClick r:id="rId29"/>
                        </a:rPr>
                        <a:t>Hulu</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Sosyal: </a:t>
                      </a:r>
                      <a:r>
                        <a:rPr b="0" i="0" lang="en-IE" sz="2200" u="sng">
                          <a:solidFill>
                            <a:srgbClr val="7F7F7F"/>
                          </a:solidFill>
                          <a:latin typeface="Calibri"/>
                          <a:ea typeface="Calibri"/>
                          <a:cs typeface="Calibri"/>
                          <a:sym typeface="Calibri"/>
                          <a:hlinkClick r:id="rId30"/>
                        </a:rPr>
                        <a:t>Match.com</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430150">
                <a:tc>
                  <a:txBody>
                    <a:bodyPr/>
                    <a:lstStyle/>
                    <a:p>
                      <a:pPr indent="0" lvl="0" marL="0" marR="0" rtl="0" algn="l">
                        <a:lnSpc>
                          <a:spcPct val="100000"/>
                        </a:lnSpc>
                        <a:spcBef>
                          <a:spcPts val="0"/>
                        </a:spcBef>
                        <a:spcAft>
                          <a:spcPts val="0"/>
                        </a:spcAft>
                        <a:buClr>
                          <a:srgbClr val="E95273"/>
                        </a:buClr>
                        <a:buSzPts val="2200"/>
                        <a:buFont typeface="Calibri"/>
                        <a:buNone/>
                      </a:pPr>
                      <a:r>
                        <a:rPr b="1" lang="en-IE" sz="2200">
                          <a:solidFill>
                            <a:srgbClr val="E95273"/>
                          </a:solidFill>
                        </a:rPr>
                        <a:t>8 </a:t>
                      </a:r>
                      <a:r>
                        <a:rPr b="0" lang="en-IE" sz="2200" u="sng">
                          <a:solidFill>
                            <a:srgbClr val="E95273"/>
                          </a:solidFill>
                          <a:latin typeface="Calibri"/>
                          <a:ea typeface="Calibri"/>
                          <a:cs typeface="Calibri"/>
                          <a:sym typeface="Calibri"/>
                          <a:hlinkClick r:id="rId31"/>
                        </a:rPr>
                        <a:t>Ters Açık Arttırma Modeli</a:t>
                      </a:r>
                      <a:endParaRPr b="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İş:</a:t>
                      </a:r>
                      <a:r>
                        <a:rPr b="0" i="0" lang="en-IE" sz="2200" u="sng">
                          <a:solidFill>
                            <a:srgbClr val="7F7F7F"/>
                          </a:solidFill>
                          <a:latin typeface="Calibri"/>
                          <a:ea typeface="Calibri"/>
                          <a:cs typeface="Calibri"/>
                          <a:sym typeface="Calibri"/>
                          <a:hlinkClick r:id="rId32"/>
                        </a:rPr>
                        <a:t>FedBid </a:t>
                      </a:r>
                      <a:r>
                        <a:rPr b="1" i="0" lang="en-IE" sz="2200">
                          <a:solidFill>
                            <a:srgbClr val="7F7F7F"/>
                          </a:solidFill>
                          <a:latin typeface="Calibri"/>
                          <a:ea typeface="Calibri"/>
                          <a:cs typeface="Calibri"/>
                          <a:sym typeface="Calibri"/>
                        </a:rPr>
                        <a:t>Seyahat: </a:t>
                      </a:r>
                      <a:r>
                        <a:rPr b="0" i="0" lang="en-IE" sz="2200" u="sng">
                          <a:solidFill>
                            <a:srgbClr val="7F7F7F"/>
                          </a:solidFill>
                          <a:latin typeface="Calibri"/>
                          <a:ea typeface="Calibri"/>
                          <a:cs typeface="Calibri"/>
                          <a:sym typeface="Calibri"/>
                          <a:hlinkClick r:id="rId33"/>
                        </a:rPr>
                        <a:t>Stayful</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Serbest: </a:t>
                      </a:r>
                      <a:r>
                        <a:rPr b="0" i="0" lang="en-IE" sz="2200" u="sng">
                          <a:solidFill>
                            <a:srgbClr val="7F7F7F"/>
                          </a:solidFill>
                          <a:latin typeface="Calibri"/>
                          <a:ea typeface="Calibri"/>
                          <a:cs typeface="Calibri"/>
                          <a:sym typeface="Calibri"/>
                          <a:hlinkClick r:id="rId34"/>
                        </a:rPr>
                        <a:t>Squeezify</a:t>
                      </a:r>
                      <a:r>
                        <a:rPr b="0" i="0" lang="en-IE" sz="2200">
                          <a:solidFill>
                            <a:srgbClr val="7F7F7F"/>
                          </a:solidFill>
                          <a:latin typeface="Calibri"/>
                          <a:ea typeface="Calibri"/>
                          <a:cs typeface="Calibri"/>
                          <a:sym typeface="Calibri"/>
                        </a:rPr>
                        <a:t> </a:t>
                      </a:r>
                      <a:r>
                        <a:rPr b="1" i="0" lang="en-IE" sz="2200">
                          <a:solidFill>
                            <a:srgbClr val="7F7F7F"/>
                          </a:solidFill>
                          <a:latin typeface="Calibri"/>
                          <a:ea typeface="Calibri"/>
                          <a:cs typeface="Calibri"/>
                          <a:sym typeface="Calibri"/>
                        </a:rPr>
                        <a:t>Hizmet:</a:t>
                      </a:r>
                      <a:r>
                        <a:rPr b="0" i="0" lang="en-IE" sz="2200">
                          <a:solidFill>
                            <a:srgbClr val="7F7F7F"/>
                          </a:solidFill>
                          <a:latin typeface="Calibri"/>
                          <a:ea typeface="Calibri"/>
                          <a:cs typeface="Calibri"/>
                          <a:sym typeface="Calibri"/>
                        </a:rPr>
                        <a:t> </a:t>
                      </a:r>
                      <a:r>
                        <a:rPr b="0" i="0" lang="en-IE" sz="2200" u="sng">
                          <a:solidFill>
                            <a:srgbClr val="7F7F7F"/>
                          </a:solidFill>
                          <a:latin typeface="Calibri"/>
                          <a:ea typeface="Calibri"/>
                          <a:cs typeface="Calibri"/>
                          <a:sym typeface="Calibri"/>
                          <a:hlinkClick r:id="rId35"/>
                        </a:rPr>
                        <a:t>MyHammer</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r h="526875">
                <a:tc>
                  <a:txBody>
                    <a:bodyPr/>
                    <a:lstStyle/>
                    <a:p>
                      <a:pPr indent="0" lvl="0" marL="0" marR="0" rtl="0" algn="l">
                        <a:lnSpc>
                          <a:spcPct val="100000"/>
                        </a:lnSpc>
                        <a:spcBef>
                          <a:spcPts val="0"/>
                        </a:spcBef>
                        <a:spcAft>
                          <a:spcPts val="0"/>
                        </a:spcAft>
                        <a:buClr>
                          <a:srgbClr val="E95273"/>
                        </a:buClr>
                        <a:buSzPts val="2200"/>
                        <a:buFont typeface="Calibri"/>
                        <a:buNone/>
                      </a:pPr>
                      <a:r>
                        <a:rPr b="1" lang="en-IE" sz="2200">
                          <a:solidFill>
                            <a:srgbClr val="E95273"/>
                          </a:solidFill>
                          <a:latin typeface="Calibri"/>
                          <a:ea typeface="Calibri"/>
                          <a:cs typeface="Calibri"/>
                          <a:sym typeface="Calibri"/>
                        </a:rPr>
                        <a:t>9 </a:t>
                      </a:r>
                      <a:r>
                        <a:rPr b="0" lang="en-IE" sz="2200" u="sng">
                          <a:solidFill>
                            <a:srgbClr val="E95273"/>
                          </a:solidFill>
                          <a:latin typeface="Calibri"/>
                          <a:ea typeface="Calibri"/>
                          <a:cs typeface="Calibri"/>
                          <a:sym typeface="Calibri"/>
                          <a:hlinkClick r:id="rId36"/>
                        </a:rPr>
                        <a:t>Sanal Varlık Modeli</a:t>
                      </a:r>
                      <a:endParaRPr b="0" sz="2200">
                        <a:solidFill>
                          <a:srgbClr val="E95273"/>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1" i="0" lang="en-IE" sz="2200">
                          <a:solidFill>
                            <a:srgbClr val="7F7F7F"/>
                          </a:solidFill>
                          <a:latin typeface="Calibri"/>
                          <a:ea typeface="Calibri"/>
                          <a:cs typeface="Calibri"/>
                          <a:sym typeface="Calibri"/>
                        </a:rPr>
                        <a:t>Hediye: </a:t>
                      </a:r>
                      <a:r>
                        <a:rPr b="0" i="0" lang="en-IE" sz="2200" u="sng">
                          <a:solidFill>
                            <a:srgbClr val="7F7F7F"/>
                          </a:solidFill>
                          <a:latin typeface="Calibri"/>
                          <a:ea typeface="Calibri"/>
                          <a:cs typeface="Calibri"/>
                          <a:sym typeface="Calibri"/>
                          <a:hlinkClick r:id="rId37"/>
                        </a:rPr>
                        <a:t>Facebook &amp; Foursquare </a:t>
                      </a:r>
                      <a:r>
                        <a:rPr b="1" i="0" lang="en-IE" sz="2200">
                          <a:solidFill>
                            <a:srgbClr val="7F7F7F"/>
                          </a:solidFill>
                          <a:latin typeface="Calibri"/>
                          <a:ea typeface="Calibri"/>
                          <a:cs typeface="Calibri"/>
                          <a:sym typeface="Calibri"/>
                        </a:rPr>
                        <a:t>Sanal Para Birimi:</a:t>
                      </a:r>
                      <a:r>
                        <a:rPr b="0" i="0" lang="en-IE" sz="2200" u="sng">
                          <a:solidFill>
                            <a:srgbClr val="7F7F7F"/>
                          </a:solidFill>
                          <a:latin typeface="Calibri"/>
                          <a:ea typeface="Calibri"/>
                          <a:cs typeface="Calibri"/>
                          <a:sym typeface="Calibri"/>
                          <a:hlinkClick r:id="rId38"/>
                        </a:rPr>
                        <a:t>Twitter &amp; Foursquare</a:t>
                      </a:r>
                      <a:endParaRPr b="0" i="0" sz="2200">
                        <a:solidFill>
                          <a:srgbClr val="7F7F7F"/>
                        </a:solidFill>
                        <a:latin typeface="Calibri"/>
                        <a:ea typeface="Calibri"/>
                        <a:cs typeface="Calibri"/>
                        <a:sym typeface="Calibri"/>
                      </a:endParaRPr>
                    </a:p>
                  </a:txBody>
                  <a:tcPr marT="45725" marB="45725" marR="91450" marL="91450" anchor="ctr">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22"/>
          <p:cNvSpPr txBox="1"/>
          <p:nvPr>
            <p:ph idx="1" type="body"/>
          </p:nvPr>
        </p:nvSpPr>
        <p:spPr>
          <a:xfrm>
            <a:off x="270182" y="355713"/>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1. Aracı Olmak: </a:t>
            </a:r>
            <a:endParaRPr b="1" sz="2800">
              <a:solidFill>
                <a:srgbClr val="10B1A2"/>
              </a:solidFill>
            </a:endParaRPr>
          </a:p>
        </p:txBody>
      </p:sp>
      <p:sp>
        <p:nvSpPr>
          <p:cNvPr id="388" name="Google Shape;388;p22"/>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389" name="Google Shape;389;p22"/>
          <p:cNvGraphicFramePr/>
          <p:nvPr/>
        </p:nvGraphicFramePr>
        <p:xfrm>
          <a:off x="0" y="986913"/>
          <a:ext cx="3000000" cy="3000000"/>
        </p:xfrm>
        <a:graphic>
          <a:graphicData uri="http://schemas.openxmlformats.org/drawingml/2006/table">
            <a:tbl>
              <a:tblPr bandRow="1" firstRow="1">
                <a:noFill/>
                <a:tableStyleId>{D3D3BF18-F49F-4203-9B1A-4257FAA4DD05}</a:tableStyleId>
              </a:tblPr>
              <a:tblGrid>
                <a:gridCol w="2329100"/>
                <a:gridCol w="6476950"/>
                <a:gridCol w="3509475"/>
              </a:tblGrid>
              <a:tr h="370850">
                <a:tc>
                  <a:txBody>
                    <a:bodyPr/>
                    <a:lstStyle/>
                    <a:p>
                      <a:pPr indent="0" lvl="0" marL="0" marR="0" rtl="0" algn="ctr">
                        <a:spcBef>
                          <a:spcPts val="0"/>
                        </a:spcBef>
                        <a:spcAft>
                          <a:spcPts val="0"/>
                        </a:spcAft>
                        <a:buNone/>
                      </a:pPr>
                      <a:r>
                        <a:rPr b="0" lang="en-IE" sz="2400">
                          <a:solidFill>
                            <a:schemeClr val="lt1"/>
                          </a:solidFill>
                        </a:rPr>
                        <a:t>İş modeli</a:t>
                      </a:r>
                      <a:endParaRPr b="0" sz="2400">
                        <a:solidFill>
                          <a:schemeClr val="lt1"/>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370850">
                <a:tc>
                  <a:txBody>
                    <a:bodyPr/>
                    <a:lstStyle/>
                    <a:p>
                      <a:pPr indent="0" lvl="0" marL="0" marR="0" rtl="0" algn="l">
                        <a:spcBef>
                          <a:spcPts val="0"/>
                        </a:spcBef>
                        <a:spcAft>
                          <a:spcPts val="0"/>
                        </a:spcAft>
                        <a:buNone/>
                      </a:pPr>
                      <a:r>
                        <a:rPr b="0" lang="en-IE" sz="2400" u="sng">
                          <a:solidFill>
                            <a:srgbClr val="7F7F7F"/>
                          </a:solidFill>
                          <a:hlinkClick r:id="rId3"/>
                        </a:rPr>
                        <a:t>Aracı</a:t>
                      </a:r>
                      <a:endParaRPr b="0" sz="2400">
                        <a:solidFill>
                          <a:srgbClr val="7F7F7F"/>
                        </a:solidFill>
                      </a:endParaRPr>
                    </a:p>
                    <a:p>
                      <a:pPr indent="0" lvl="0" marL="0" marR="0" rtl="0" algn="l">
                        <a:spcBef>
                          <a:spcPts val="0"/>
                        </a:spcBef>
                        <a:spcAft>
                          <a:spcPts val="0"/>
                        </a:spcAft>
                        <a:buNone/>
                      </a:pPr>
                      <a:r>
                        <a:rPr b="0" lang="en-IE" sz="2400">
                          <a:solidFill>
                            <a:srgbClr val="7F7F7F"/>
                          </a:solidFill>
                        </a:rPr>
                        <a:t>olmak</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rPr b="0" lang="en-IE" sz="2200">
                          <a:solidFill>
                            <a:srgbClr val="7F7F7F"/>
                          </a:solidFill>
                        </a:rPr>
                        <a:t>Tüm Makale</a:t>
                      </a:r>
                      <a:r>
                        <a:rPr b="1" lang="en-IE" sz="2200">
                          <a:solidFill>
                            <a:srgbClr val="525252"/>
                          </a:solidFill>
                        </a:rPr>
                        <a:t>: </a:t>
                      </a:r>
                      <a:r>
                        <a:rPr b="1" lang="en-IE" sz="2200" u="sng">
                          <a:solidFill>
                            <a:srgbClr val="525252"/>
                          </a:solidFill>
                          <a:hlinkClick r:id="rId4"/>
                        </a:rPr>
                        <a:t>huffingtonpost</a:t>
                      </a:r>
                      <a:endParaRPr b="1" sz="2200">
                        <a:solidFill>
                          <a:srgbClr val="525252"/>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rgbClr val="E95273"/>
                        </a:buClr>
                        <a:buSzPts val="2300"/>
                        <a:buFont typeface="Arial"/>
                        <a:buChar char="•"/>
                      </a:pPr>
                      <a:r>
                        <a:rPr lang="en-IE" sz="2300">
                          <a:solidFill>
                            <a:srgbClr val="7F7F7F"/>
                          </a:solidFill>
                          <a:latin typeface="Calibri"/>
                          <a:ea typeface="Calibri"/>
                          <a:cs typeface="Calibri"/>
                          <a:sym typeface="Calibri"/>
                        </a:rPr>
                        <a:t>Tedarik zincirinde bu kadar çok konektör ve bileşeni düzene sokarken ve yönetirken son derece faydalı</a:t>
                      </a:r>
                      <a:endParaRPr sz="2300">
                        <a:solidFill>
                          <a:srgbClr val="7F7F7F"/>
                        </a:solidFill>
                        <a:latin typeface="Calibri"/>
                        <a:ea typeface="Calibri"/>
                        <a:cs typeface="Calibri"/>
                        <a:sym typeface="Calibri"/>
                      </a:endParaRPr>
                    </a:p>
                    <a:p>
                      <a:pPr indent="-285750" lvl="0" marL="285750" marR="0" rtl="0" algn="l">
                        <a:spcBef>
                          <a:spcPts val="0"/>
                        </a:spcBef>
                        <a:spcAft>
                          <a:spcPts val="0"/>
                        </a:spcAft>
                        <a:buClr>
                          <a:srgbClr val="E95273"/>
                        </a:buClr>
                        <a:buSzPts val="2300"/>
                        <a:buFont typeface="Arial"/>
                        <a:buChar char="•"/>
                      </a:pPr>
                      <a:r>
                        <a:rPr lang="en-IE" sz="2300">
                          <a:solidFill>
                            <a:srgbClr val="7F7F7F"/>
                          </a:solidFill>
                          <a:latin typeface="Calibri"/>
                          <a:ea typeface="Calibri"/>
                          <a:cs typeface="Calibri"/>
                          <a:sym typeface="Calibri"/>
                        </a:rPr>
                        <a:t>Ciddi fiyat avantajı, her işlemden para kazanın</a:t>
                      </a:r>
                      <a:endParaRPr sz="2300">
                        <a:solidFill>
                          <a:srgbClr val="7F7F7F"/>
                        </a:solidFill>
                        <a:latin typeface="Calibri"/>
                        <a:ea typeface="Calibri"/>
                        <a:cs typeface="Calibri"/>
                        <a:sym typeface="Calibri"/>
                      </a:endParaRPr>
                    </a:p>
                    <a:p>
                      <a:pPr indent="-285750" lvl="0" marL="285750" marR="0" rtl="0" algn="l">
                        <a:spcBef>
                          <a:spcPts val="0"/>
                        </a:spcBef>
                        <a:spcAft>
                          <a:spcPts val="0"/>
                        </a:spcAft>
                        <a:buClr>
                          <a:srgbClr val="E95273"/>
                        </a:buClr>
                        <a:buSzPts val="2300"/>
                        <a:buFont typeface="Arial"/>
                        <a:buChar char="•"/>
                      </a:pPr>
                      <a:r>
                        <a:rPr lang="en-IE" sz="2300">
                          <a:solidFill>
                            <a:srgbClr val="7F7F7F"/>
                          </a:solidFill>
                          <a:latin typeface="Calibri"/>
                          <a:ea typeface="Calibri"/>
                          <a:cs typeface="Calibri"/>
                          <a:sym typeface="Calibri"/>
                        </a:rPr>
                        <a:t>Fiziksel bir ürün olmadığı sürece envanter yok</a:t>
                      </a:r>
                      <a:endParaRPr/>
                    </a:p>
                    <a:p>
                      <a:pPr indent="-285750" lvl="0" marL="285750" marR="0" rtl="0" algn="l">
                        <a:spcBef>
                          <a:spcPts val="0"/>
                        </a:spcBef>
                        <a:spcAft>
                          <a:spcPts val="0"/>
                        </a:spcAft>
                        <a:buClr>
                          <a:srgbClr val="E95273"/>
                        </a:buClr>
                        <a:buSzPts val="2300"/>
                        <a:buFont typeface="Arial"/>
                        <a:buChar char="•"/>
                      </a:pPr>
                      <a:r>
                        <a:rPr lang="en-IE" sz="2300">
                          <a:solidFill>
                            <a:srgbClr val="7F7F7F"/>
                          </a:solidFill>
                          <a:latin typeface="Calibri"/>
                          <a:ea typeface="Calibri"/>
                          <a:cs typeface="Calibri"/>
                          <a:sym typeface="Calibri"/>
                        </a:rPr>
                        <a:t>Tüketiciden tasarruf sağlar. Ürün veya hizmetin kalitesi üzerinde kontrol.</a:t>
                      </a:r>
                      <a:endParaRPr/>
                    </a:p>
                    <a:p>
                      <a:pPr indent="-285750" lvl="0" marL="285750" marR="0" rtl="0" algn="l">
                        <a:spcBef>
                          <a:spcPts val="0"/>
                        </a:spcBef>
                        <a:spcAft>
                          <a:spcPts val="0"/>
                        </a:spcAft>
                        <a:buClr>
                          <a:srgbClr val="E95273"/>
                        </a:buClr>
                        <a:buSzPts val="2300"/>
                        <a:buFont typeface="Arial"/>
                        <a:buChar char="•"/>
                      </a:pPr>
                      <a:r>
                        <a:rPr lang="en-IE" sz="2300">
                          <a:solidFill>
                            <a:srgbClr val="7F7F7F"/>
                          </a:solidFill>
                          <a:latin typeface="Calibri"/>
                          <a:ea typeface="Calibri"/>
                          <a:cs typeface="Calibri"/>
                          <a:sym typeface="Calibri"/>
                        </a:rPr>
                        <a:t>Kullanıcılara sürekli olarak daha iyi bir ürün geliştirmeleri için anında geri bildirim sağlar</a:t>
                      </a:r>
                      <a:endParaRPr sz="2300">
                        <a:solidFill>
                          <a:srgbClr val="7F7F7F"/>
                        </a:solidFill>
                        <a:latin typeface="Calibri"/>
                        <a:ea typeface="Calibri"/>
                        <a:cs typeface="Calibri"/>
                        <a:sym typeface="Calibri"/>
                      </a:endParaRPr>
                    </a:p>
                    <a:p>
                      <a:pPr indent="-285750" lvl="0" marL="285750" marR="0" rtl="0" algn="l">
                        <a:spcBef>
                          <a:spcPts val="0"/>
                        </a:spcBef>
                        <a:spcAft>
                          <a:spcPts val="0"/>
                        </a:spcAft>
                        <a:buClr>
                          <a:srgbClr val="E95273"/>
                        </a:buClr>
                        <a:buSzPts val="2300"/>
                        <a:buFont typeface="Arial"/>
                        <a:buChar char="•"/>
                      </a:pPr>
                      <a:r>
                        <a:rPr lang="en-IE" sz="2300">
                          <a:solidFill>
                            <a:srgbClr val="7F7F7F"/>
                          </a:solidFill>
                          <a:latin typeface="Calibri"/>
                          <a:ea typeface="Calibri"/>
                          <a:cs typeface="Calibri"/>
                          <a:sym typeface="Calibri"/>
                        </a:rPr>
                        <a:t>Distribütörlerle yapılan sözleşmeler ve müzakereler üzerinde daha iyi control sağlar</a:t>
                      </a:r>
                      <a:endParaRPr sz="2300">
                        <a:solidFill>
                          <a:srgbClr val="7F7F7F"/>
                        </a:solidFill>
                        <a:latin typeface="Calibri"/>
                        <a:ea typeface="Calibri"/>
                        <a:cs typeface="Calibri"/>
                        <a:sym typeface="Calibri"/>
                      </a:endParaRPr>
                    </a:p>
                    <a:p>
                      <a:pPr indent="-285750" lvl="0" marL="285750" marR="0" rtl="0" algn="l">
                        <a:spcBef>
                          <a:spcPts val="0"/>
                        </a:spcBef>
                        <a:spcAft>
                          <a:spcPts val="0"/>
                        </a:spcAft>
                        <a:buClr>
                          <a:srgbClr val="E95273"/>
                        </a:buClr>
                        <a:buSzPts val="2300"/>
                        <a:buFont typeface="Arial"/>
                        <a:buChar char="•"/>
                      </a:pPr>
                      <a:r>
                        <a:rPr lang="en-IE" sz="2300">
                          <a:solidFill>
                            <a:srgbClr val="7F7F7F"/>
                          </a:solidFill>
                          <a:latin typeface="Calibri"/>
                          <a:ea typeface="Calibri"/>
                          <a:cs typeface="Calibri"/>
                          <a:sym typeface="Calibri"/>
                        </a:rPr>
                        <a:t>Tedarikçilerle daha güçlü ilişkiler kurar</a:t>
                      </a:r>
                      <a:endParaRPr sz="2300">
                        <a:solidFill>
                          <a:srgbClr val="7F7F7F"/>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138113" lvl="0" marL="138113" marR="0" rtl="0" algn="l">
                        <a:spcBef>
                          <a:spcPts val="0"/>
                        </a:spcBef>
                        <a:spcAft>
                          <a:spcPts val="0"/>
                        </a:spcAft>
                        <a:buNone/>
                      </a:pPr>
                      <a:r>
                        <a:rPr b="0" i="0" lang="en-IE" sz="2400" u="none" strike="noStrike">
                          <a:solidFill>
                            <a:srgbClr val="7F7F7F"/>
                          </a:solidFill>
                          <a:latin typeface="Calibri"/>
                          <a:ea typeface="Calibri"/>
                          <a:cs typeface="Calibri"/>
                          <a:sym typeface="Calibri"/>
                        </a:rPr>
                        <a:t>Ürün: </a:t>
                      </a:r>
                      <a:r>
                        <a:rPr b="0" i="0" lang="en-IE" sz="2400" u="sng" strike="noStrike">
                          <a:solidFill>
                            <a:srgbClr val="7F7F7F"/>
                          </a:solidFill>
                          <a:latin typeface="Calibri"/>
                          <a:ea typeface="Calibri"/>
                          <a:cs typeface="Calibri"/>
                          <a:sym typeface="Calibri"/>
                          <a:hlinkClick r:id="rId5"/>
                        </a:rPr>
                        <a:t>Warby Parker</a:t>
                      </a:r>
                      <a:r>
                        <a:rPr b="0" i="0" lang="en-IE" sz="2400">
                          <a:solidFill>
                            <a:srgbClr val="7F7F7F"/>
                          </a:solidFill>
                          <a:latin typeface="Calibri"/>
                          <a:ea typeface="Calibri"/>
                          <a:cs typeface="Calibri"/>
                          <a:sym typeface="Calibri"/>
                        </a:rPr>
                        <a:t> </a:t>
                      </a:r>
                      <a:endParaRPr/>
                    </a:p>
                    <a:p>
                      <a:pPr indent="-138113" lvl="0" marL="138113" marR="0" rtl="0" algn="l">
                        <a:spcBef>
                          <a:spcPts val="0"/>
                        </a:spcBef>
                        <a:spcAft>
                          <a:spcPts val="0"/>
                        </a:spcAft>
                        <a:buNone/>
                      </a:pPr>
                      <a:r>
                        <a:rPr b="0" i="0" lang="en-IE" sz="2400">
                          <a:solidFill>
                            <a:srgbClr val="7F7F7F"/>
                          </a:solidFill>
                          <a:latin typeface="Calibri"/>
                          <a:ea typeface="Calibri"/>
                          <a:cs typeface="Calibri"/>
                          <a:sym typeface="Calibri"/>
                        </a:rPr>
                        <a:t>Video: </a:t>
                      </a:r>
                      <a:r>
                        <a:rPr b="0" i="0" lang="en-IE" sz="2400" u="sng">
                          <a:solidFill>
                            <a:srgbClr val="7F7F7F"/>
                          </a:solidFill>
                          <a:latin typeface="Calibri"/>
                          <a:ea typeface="Calibri"/>
                          <a:cs typeface="Calibri"/>
                          <a:sym typeface="Calibri"/>
                          <a:hlinkClick r:id="rId6"/>
                        </a:rPr>
                        <a:t>Netflix</a:t>
                      </a:r>
                      <a:r>
                        <a:rPr b="0" i="0" lang="en-IE" sz="2400">
                          <a:solidFill>
                            <a:srgbClr val="7F7F7F"/>
                          </a:solidFill>
                          <a:latin typeface="Calibri"/>
                          <a:ea typeface="Calibri"/>
                          <a:cs typeface="Calibri"/>
                          <a:sym typeface="Calibri"/>
                        </a:rPr>
                        <a:t> </a:t>
                      </a:r>
                      <a:endParaRPr/>
                    </a:p>
                    <a:p>
                      <a:pPr indent="-138113" lvl="0" marL="138113" marR="0" rtl="0" algn="l">
                        <a:spcBef>
                          <a:spcPts val="0"/>
                        </a:spcBef>
                        <a:spcAft>
                          <a:spcPts val="0"/>
                        </a:spcAft>
                        <a:buNone/>
                      </a:pPr>
                      <a:r>
                        <a:rPr b="0" i="0" lang="en-IE" sz="2400">
                          <a:solidFill>
                            <a:srgbClr val="7F7F7F"/>
                          </a:solidFill>
                          <a:latin typeface="Calibri"/>
                          <a:ea typeface="Calibri"/>
                          <a:cs typeface="Calibri"/>
                          <a:sym typeface="Calibri"/>
                        </a:rPr>
                        <a:t>Satış: </a:t>
                      </a:r>
                      <a:r>
                        <a:rPr b="0" i="0" lang="en-IE" sz="2400" u="sng">
                          <a:solidFill>
                            <a:srgbClr val="7F7F7F"/>
                          </a:solidFill>
                          <a:latin typeface="Calibri"/>
                          <a:ea typeface="Calibri"/>
                          <a:cs typeface="Calibri"/>
                          <a:sym typeface="Calibri"/>
                          <a:hlinkClick r:id="rId7"/>
                        </a:rPr>
                        <a:t>Amazon</a:t>
                      </a:r>
                      <a:r>
                        <a:rPr b="0" i="0" lang="en-IE" sz="2400">
                          <a:solidFill>
                            <a:srgbClr val="7F7F7F"/>
                          </a:solidFill>
                          <a:latin typeface="Calibri"/>
                          <a:ea typeface="Calibri"/>
                          <a:cs typeface="Calibri"/>
                          <a:sym typeface="Calibri"/>
                        </a:rPr>
                        <a:t> </a:t>
                      </a:r>
                      <a:endParaRPr/>
                    </a:p>
                    <a:p>
                      <a:pPr indent="-138113" lvl="0" marL="138113" marR="0" rtl="0" algn="l">
                        <a:spcBef>
                          <a:spcPts val="0"/>
                        </a:spcBef>
                        <a:spcAft>
                          <a:spcPts val="0"/>
                        </a:spcAft>
                        <a:buNone/>
                      </a:pPr>
                      <a:r>
                        <a:rPr b="0" i="0" lang="en-IE" sz="2400">
                          <a:solidFill>
                            <a:srgbClr val="7F7F7F"/>
                          </a:solidFill>
                          <a:latin typeface="Calibri"/>
                          <a:ea typeface="Calibri"/>
                          <a:cs typeface="Calibri"/>
                          <a:sym typeface="Calibri"/>
                        </a:rPr>
                        <a:t>Konaklama: </a:t>
                      </a:r>
                      <a:r>
                        <a:rPr b="0" i="0" lang="en-IE" sz="2400" u="sng">
                          <a:solidFill>
                            <a:srgbClr val="7F7F7F"/>
                          </a:solidFill>
                          <a:latin typeface="Calibri"/>
                          <a:ea typeface="Calibri"/>
                          <a:cs typeface="Calibri"/>
                          <a:sym typeface="Calibri"/>
                          <a:hlinkClick r:id="rId8"/>
                        </a:rPr>
                        <a:t>Airbnb</a:t>
                      </a:r>
                      <a:endParaRPr b="0" i="0" sz="2400">
                        <a:solidFill>
                          <a:srgbClr val="7F7F7F"/>
                        </a:solidFill>
                        <a:latin typeface="Calibri"/>
                        <a:ea typeface="Calibri"/>
                        <a:cs typeface="Calibri"/>
                        <a:sym typeface="Calibri"/>
                      </a:endParaRPr>
                    </a:p>
                    <a:p>
                      <a:pPr indent="-138113" lvl="0" marL="138113" marR="0" rtl="0" algn="l">
                        <a:spcBef>
                          <a:spcPts val="0"/>
                        </a:spcBef>
                        <a:spcAft>
                          <a:spcPts val="0"/>
                        </a:spcAft>
                        <a:buNone/>
                      </a:pPr>
                      <a:r>
                        <a:t/>
                      </a:r>
                      <a:endParaRPr b="0" i="0" sz="2400">
                        <a:solidFill>
                          <a:srgbClr val="7F7F7F"/>
                        </a:solidFill>
                        <a:latin typeface="Calibri"/>
                        <a:ea typeface="Calibri"/>
                        <a:cs typeface="Calibri"/>
                        <a:sym typeface="Calibri"/>
                      </a:endParaRPr>
                    </a:p>
                    <a:p>
                      <a:pPr indent="0" lvl="0" marL="0" marR="0" rtl="0" algn="l">
                        <a:spcBef>
                          <a:spcPts val="0"/>
                        </a:spcBef>
                        <a:spcAft>
                          <a:spcPts val="0"/>
                        </a:spcAft>
                        <a:buNone/>
                      </a:pPr>
                      <a:r>
                        <a:rPr b="1" i="0" lang="en-IE" sz="2200">
                          <a:solidFill>
                            <a:srgbClr val="E95273"/>
                          </a:solidFill>
                          <a:latin typeface="Calibri"/>
                          <a:ea typeface="Calibri"/>
                          <a:cs typeface="Calibri"/>
                          <a:sym typeface="Calibri"/>
                        </a:rPr>
                        <a:t>Makale: </a:t>
                      </a:r>
                      <a:r>
                        <a:rPr b="0" i="0" lang="en-IE" sz="2200" u="sng">
                          <a:solidFill>
                            <a:schemeClr val="dk1"/>
                          </a:solidFill>
                          <a:latin typeface="Calibri"/>
                          <a:ea typeface="Calibri"/>
                          <a:cs typeface="Calibri"/>
                          <a:sym typeface="Calibri"/>
                          <a:hlinkClick r:id="rId9"/>
                        </a:rPr>
                        <a:t>Google, Apple, Kindle &amp; The Middleman</a:t>
                      </a:r>
                      <a:endParaRPr sz="2200"/>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23"/>
          <p:cNvSpPr txBox="1"/>
          <p:nvPr>
            <p:ph idx="1" type="body"/>
          </p:nvPr>
        </p:nvSpPr>
        <p:spPr>
          <a:xfrm>
            <a:off x="270182" y="355713"/>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2. Pazar Yeri Olmak</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395" name="Google Shape;395;p23"/>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396" name="Google Shape;396;p23"/>
          <p:cNvGraphicFramePr/>
          <p:nvPr/>
        </p:nvGraphicFramePr>
        <p:xfrm>
          <a:off x="0" y="1154460"/>
          <a:ext cx="3000000" cy="3000000"/>
        </p:xfrm>
        <a:graphic>
          <a:graphicData uri="http://schemas.openxmlformats.org/drawingml/2006/table">
            <a:tbl>
              <a:tblPr bandRow="1" firstRow="1">
                <a:noFill/>
                <a:tableStyleId>{D3D3BF18-F49F-4203-9B1A-4257FAA4DD05}</a:tableStyleId>
              </a:tblPr>
              <a:tblGrid>
                <a:gridCol w="2305750"/>
                <a:gridCol w="6411975"/>
                <a:gridCol w="3474275"/>
              </a:tblGrid>
              <a:tr h="440725">
                <a:tc>
                  <a:txBody>
                    <a:bodyPr/>
                    <a:lstStyle/>
                    <a:p>
                      <a:pPr indent="0" lvl="0" marL="0" marR="0" rtl="0" algn="ctr">
                        <a:spcBef>
                          <a:spcPts val="0"/>
                        </a:spcBef>
                        <a:spcAft>
                          <a:spcPts val="0"/>
                        </a:spcAft>
                        <a:buNone/>
                      </a:pPr>
                      <a:r>
                        <a:rPr b="0" lang="en-IE" sz="2400">
                          <a:solidFill>
                            <a:schemeClr val="lt1"/>
                          </a:solidFill>
                        </a:rPr>
                        <a:t>İş modeli</a:t>
                      </a:r>
                      <a:endParaRPr b="0" sz="2400">
                        <a:solidFill>
                          <a:schemeClr val="lt1"/>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4480650">
                <a:tc>
                  <a:txBody>
                    <a:bodyPr/>
                    <a:lstStyle/>
                    <a:p>
                      <a:pPr indent="0" lvl="0" marL="0" marR="0" rtl="0" algn="l">
                        <a:spcBef>
                          <a:spcPts val="0"/>
                        </a:spcBef>
                        <a:spcAft>
                          <a:spcPts val="0"/>
                        </a:spcAft>
                        <a:buNone/>
                      </a:pPr>
                      <a:r>
                        <a:rPr b="0" lang="en-IE" sz="2400" u="sng">
                          <a:solidFill>
                            <a:srgbClr val="7F7F7F"/>
                          </a:solidFill>
                          <a:hlinkClick r:id="rId3"/>
                        </a:rPr>
                        <a:t>Pazaryeri</a:t>
                      </a:r>
                      <a:r>
                        <a:rPr b="0" lang="en-IE" sz="2400">
                          <a:solidFill>
                            <a:srgbClr val="7F7F7F"/>
                          </a:solidFill>
                        </a:rPr>
                        <a:t> olmak</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lnSpc>
                          <a:spcPct val="100000"/>
                        </a:lnSpc>
                        <a:spcBef>
                          <a:spcPts val="0"/>
                        </a:spcBef>
                        <a:spcAft>
                          <a:spcPts val="0"/>
                        </a:spcAft>
                        <a:buClr>
                          <a:srgbClr val="7F7F7F"/>
                        </a:buClr>
                        <a:buSzPts val="2200"/>
                        <a:buFont typeface="Calibri"/>
                        <a:buNone/>
                      </a:pPr>
                      <a:r>
                        <a:rPr b="0" lang="en-IE" sz="2200">
                          <a:solidFill>
                            <a:srgbClr val="7F7F7F"/>
                          </a:solidFill>
                        </a:rPr>
                        <a:t>Tüm makale: </a:t>
                      </a:r>
                      <a:r>
                        <a:rPr b="0" lang="en-IE" sz="2200" u="sng">
                          <a:solidFill>
                            <a:srgbClr val="7F7F7F"/>
                          </a:solidFill>
                          <a:hlinkClick r:id="rId4"/>
                        </a:rPr>
                        <a:t>huffingtonpost</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rgbClr val="E95273"/>
                        </a:buClr>
                        <a:buSzPts val="2300"/>
                        <a:buFont typeface="Arial"/>
                        <a:buChar char="•"/>
                      </a:pPr>
                      <a:r>
                        <a:rPr b="0" lang="en-IE" sz="2300">
                          <a:solidFill>
                            <a:srgbClr val="7F7F7F"/>
                          </a:solidFill>
                          <a:latin typeface="Calibri"/>
                          <a:ea typeface="Calibri"/>
                          <a:cs typeface="Calibri"/>
                          <a:sym typeface="Calibri"/>
                        </a:rPr>
                        <a:t>Bu, sadece arz ve talebi bir araya getirdiğiniz anlamına gelir. AirBNB, 'paylaşım ekonomisini' birleştirerek bu iş modelini iyi uygulamak için en iyi başarı hikayelerinden biri olarak örnek gösterilebilir.</a:t>
                      </a:r>
                      <a:endParaRPr/>
                    </a:p>
                    <a:p>
                      <a:pPr indent="-285750" lvl="0" marL="285750" marR="0" rtl="0" algn="l">
                        <a:spcBef>
                          <a:spcPts val="0"/>
                        </a:spcBef>
                        <a:spcAft>
                          <a:spcPts val="0"/>
                        </a:spcAft>
                        <a:buClr>
                          <a:srgbClr val="E95273"/>
                        </a:buClr>
                        <a:buSzPts val="2300"/>
                        <a:buFont typeface="Arial"/>
                        <a:buChar char="•"/>
                      </a:pPr>
                      <a:r>
                        <a:rPr b="0" lang="en-IE" sz="2300">
                          <a:solidFill>
                            <a:srgbClr val="7F7F7F"/>
                          </a:solidFill>
                          <a:latin typeface="Calibri"/>
                          <a:ea typeface="Calibri"/>
                          <a:cs typeface="Calibri"/>
                          <a:sym typeface="Calibri"/>
                        </a:rPr>
                        <a:t>Sıfır genel gider ve envanter yok. Şirketi fiilen yönetin. Üretim maliyeti yoktur.</a:t>
                      </a:r>
                      <a:endParaRPr/>
                    </a:p>
                    <a:p>
                      <a:pPr indent="-285750" lvl="0" marL="285750" marR="0" rtl="0" algn="l">
                        <a:spcBef>
                          <a:spcPts val="0"/>
                        </a:spcBef>
                        <a:spcAft>
                          <a:spcPts val="0"/>
                        </a:spcAft>
                        <a:buClr>
                          <a:srgbClr val="E95273"/>
                        </a:buClr>
                        <a:buSzPts val="2300"/>
                        <a:buFont typeface="Arial"/>
                        <a:buChar char="•"/>
                      </a:pPr>
                      <a:r>
                        <a:rPr b="0" lang="en-IE" sz="2300">
                          <a:solidFill>
                            <a:srgbClr val="7F7F7F"/>
                          </a:solidFill>
                          <a:latin typeface="Calibri"/>
                          <a:ea typeface="Calibri"/>
                          <a:cs typeface="Calibri"/>
                          <a:sym typeface="Calibri"/>
                        </a:rPr>
                        <a:t>Sadece alıcıları satıcılara getirmek (tersi). Müşteriler tam olarak istediklerini indirimli fiyatla bulurlar ve satıcılar kar elde eder ve müşterilere ulaşır. Müşteriler, tam olarak istedikleri şeyi, genellikle indirimli fiyatlarla bulmaktan mutluluk duyarlar.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b="0" i="0" lang="en-IE" sz="2400" u="none" strike="noStrike">
                          <a:solidFill>
                            <a:srgbClr val="7F7F7F"/>
                          </a:solidFill>
                          <a:latin typeface="Calibri"/>
                          <a:ea typeface="Calibri"/>
                          <a:cs typeface="Calibri"/>
                          <a:sym typeface="Calibri"/>
                        </a:rPr>
                        <a:t>Satış: </a:t>
                      </a:r>
                      <a:r>
                        <a:rPr b="0" i="0" lang="en-IE" sz="2400" u="sng" strike="noStrike">
                          <a:solidFill>
                            <a:srgbClr val="7F7F7F"/>
                          </a:solidFill>
                          <a:latin typeface="Calibri"/>
                          <a:ea typeface="Calibri"/>
                          <a:cs typeface="Calibri"/>
                          <a:sym typeface="Calibri"/>
                          <a:hlinkClick r:id="rId5"/>
                        </a:rPr>
                        <a:t>Raise</a:t>
                      </a:r>
                      <a:endParaRPr b="0" i="0" sz="2400">
                        <a:solidFill>
                          <a:srgbClr val="7F7F7F"/>
                        </a:solidFill>
                        <a:latin typeface="Calibri"/>
                        <a:ea typeface="Calibri"/>
                        <a:cs typeface="Calibri"/>
                        <a:sym typeface="Calibri"/>
                      </a:endParaRPr>
                    </a:p>
                    <a:p>
                      <a:pPr indent="0" lvl="0" marL="0" marR="0" rtl="0" algn="l">
                        <a:spcBef>
                          <a:spcPts val="0"/>
                        </a:spcBef>
                        <a:spcAft>
                          <a:spcPts val="0"/>
                        </a:spcAft>
                        <a:buNone/>
                      </a:pPr>
                      <a:r>
                        <a:rPr b="0" i="0" lang="en-IE" sz="2400">
                          <a:solidFill>
                            <a:srgbClr val="7F7F7F"/>
                          </a:solidFill>
                          <a:latin typeface="Calibri"/>
                          <a:ea typeface="Calibri"/>
                          <a:cs typeface="Calibri"/>
                          <a:sym typeface="Calibri"/>
                        </a:rPr>
                        <a:t>Seyahat: </a:t>
                      </a:r>
                      <a:r>
                        <a:rPr b="0" i="0" lang="en-IE" sz="2400" u="sng">
                          <a:solidFill>
                            <a:srgbClr val="7F7F7F"/>
                          </a:solidFill>
                          <a:latin typeface="Calibri"/>
                          <a:ea typeface="Calibri"/>
                          <a:cs typeface="Calibri"/>
                          <a:sym typeface="Calibri"/>
                          <a:hlinkClick r:id="rId6"/>
                        </a:rPr>
                        <a:t>Uber  </a:t>
                      </a:r>
                      <a:endParaRPr b="0" i="0" sz="2400">
                        <a:solidFill>
                          <a:srgbClr val="7F7F7F"/>
                        </a:solidFill>
                        <a:latin typeface="Calibri"/>
                        <a:ea typeface="Calibri"/>
                        <a:cs typeface="Calibri"/>
                        <a:sym typeface="Calibri"/>
                      </a:endParaRPr>
                    </a:p>
                    <a:p>
                      <a:pPr indent="0" lvl="0" marL="0" marR="0" rtl="0" algn="l">
                        <a:spcBef>
                          <a:spcPts val="0"/>
                        </a:spcBef>
                        <a:spcAft>
                          <a:spcPts val="0"/>
                        </a:spcAft>
                        <a:buNone/>
                      </a:pPr>
                      <a:r>
                        <a:rPr b="0" i="0" lang="en-IE" sz="2400">
                          <a:solidFill>
                            <a:srgbClr val="7F7F7F"/>
                          </a:solidFill>
                          <a:latin typeface="Calibri"/>
                          <a:ea typeface="Calibri"/>
                          <a:cs typeface="Calibri"/>
                          <a:sym typeface="Calibri"/>
                        </a:rPr>
                        <a:t>Konaklama: </a:t>
                      </a:r>
                      <a:r>
                        <a:rPr b="0" i="0" lang="en-IE" sz="2400" u="sng">
                          <a:solidFill>
                            <a:srgbClr val="7F7F7F"/>
                          </a:solidFill>
                          <a:latin typeface="Calibri"/>
                          <a:ea typeface="Calibri"/>
                          <a:cs typeface="Calibri"/>
                          <a:sym typeface="Calibri"/>
                          <a:hlinkClick r:id="rId7"/>
                        </a:rPr>
                        <a:t>Airbnb</a:t>
                      </a:r>
                      <a:endParaRPr b="0" i="0" sz="2400">
                        <a:solidFill>
                          <a:srgbClr val="7F7F7F"/>
                        </a:solidFill>
                        <a:latin typeface="Calibri"/>
                        <a:ea typeface="Calibri"/>
                        <a:cs typeface="Calibri"/>
                        <a:sym typeface="Calibri"/>
                      </a:endParaRPr>
                    </a:p>
                    <a:p>
                      <a:pPr indent="0" lvl="0" marL="0" marR="0" rtl="0" algn="l">
                        <a:spcBef>
                          <a:spcPts val="0"/>
                        </a:spcBef>
                        <a:spcAft>
                          <a:spcPts val="0"/>
                        </a:spcAft>
                        <a:buNone/>
                      </a:pPr>
                      <a:r>
                        <a:rPr b="0" i="0" lang="en-IE" sz="2400">
                          <a:solidFill>
                            <a:srgbClr val="7F7F7F"/>
                          </a:solidFill>
                          <a:latin typeface="Calibri"/>
                          <a:ea typeface="Calibri"/>
                          <a:cs typeface="Calibri"/>
                          <a:sym typeface="Calibri"/>
                        </a:rPr>
                        <a:t>Karşılanmamış İş İhtiyaçları: </a:t>
                      </a:r>
                      <a:r>
                        <a:rPr b="0" i="0" lang="en-IE" sz="2400" u="sng">
                          <a:solidFill>
                            <a:srgbClr val="7F7F7F"/>
                          </a:solidFill>
                          <a:latin typeface="Calibri"/>
                          <a:ea typeface="Calibri"/>
                          <a:cs typeface="Calibri"/>
                          <a:sym typeface="Calibri"/>
                          <a:hlinkClick r:id="rId8"/>
                        </a:rPr>
                        <a:t>Beast</a:t>
                      </a:r>
                      <a:endParaRPr b="0" i="0" sz="2400">
                        <a:solidFill>
                          <a:srgbClr val="7F7F7F"/>
                        </a:solidFill>
                        <a:latin typeface="Calibri"/>
                        <a:ea typeface="Calibri"/>
                        <a:cs typeface="Calibri"/>
                        <a:sym typeface="Calibri"/>
                      </a:endParaRPr>
                    </a:p>
                    <a:p>
                      <a:pPr indent="0" lvl="0" marL="0" marR="0" rtl="0" algn="l">
                        <a:spcBef>
                          <a:spcPts val="0"/>
                        </a:spcBef>
                        <a:spcAft>
                          <a:spcPts val="0"/>
                        </a:spcAft>
                        <a:buNone/>
                      </a:pPr>
                      <a:r>
                        <a:t/>
                      </a:r>
                      <a:endParaRPr b="0" i="0" sz="2400">
                        <a:solidFill>
                          <a:srgbClr val="7F7F7F"/>
                        </a:solidFill>
                        <a:latin typeface="Calibri"/>
                        <a:ea typeface="Calibri"/>
                        <a:cs typeface="Calibri"/>
                        <a:sym typeface="Calibri"/>
                      </a:endParaRPr>
                    </a:p>
                    <a:p>
                      <a:pPr indent="0" lvl="0" marL="0" marR="0" rtl="0" algn="l">
                        <a:spcBef>
                          <a:spcPts val="0"/>
                        </a:spcBef>
                        <a:spcAft>
                          <a:spcPts val="0"/>
                        </a:spcAft>
                        <a:buNone/>
                      </a:pPr>
                      <a:r>
                        <a:rPr b="0" i="0" lang="en-IE" sz="2200">
                          <a:solidFill>
                            <a:srgbClr val="7F7F7F"/>
                          </a:solidFill>
                          <a:latin typeface="Calibri"/>
                          <a:ea typeface="Calibri"/>
                          <a:cs typeface="Calibri"/>
                          <a:sym typeface="Calibri"/>
                        </a:rPr>
                        <a:t>Makale: </a:t>
                      </a:r>
                      <a:r>
                        <a:rPr b="0" i="0" lang="en-IE" sz="2200" u="sng">
                          <a:solidFill>
                            <a:srgbClr val="7F7F7F"/>
                          </a:solidFill>
                          <a:latin typeface="Calibri"/>
                          <a:ea typeface="Calibri"/>
                          <a:cs typeface="Calibri"/>
                          <a:sym typeface="Calibri"/>
                          <a:hlinkClick r:id="rId9"/>
                        </a:rPr>
                        <a:t>4 Questions Every Marketplace Startup Should be able to Answer</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Google Shape;401;p24"/>
          <p:cNvSpPr txBox="1"/>
          <p:nvPr>
            <p:ph idx="1" type="body"/>
          </p:nvPr>
        </p:nvSpPr>
        <p:spPr>
          <a:xfrm>
            <a:off x="270182" y="355713"/>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3. Abonelik Modeli</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402" name="Google Shape;402;p24"/>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403" name="Google Shape;403;p24"/>
          <p:cNvGraphicFramePr/>
          <p:nvPr/>
        </p:nvGraphicFramePr>
        <p:xfrm>
          <a:off x="0" y="1061333"/>
          <a:ext cx="3000000" cy="3000000"/>
        </p:xfrm>
        <a:graphic>
          <a:graphicData uri="http://schemas.openxmlformats.org/drawingml/2006/table">
            <a:tbl>
              <a:tblPr bandRow="1" firstRow="1">
                <a:noFill/>
                <a:tableStyleId>{D3D3BF18-F49F-4203-9B1A-4257FAA4DD05}</a:tableStyleId>
              </a:tblPr>
              <a:tblGrid>
                <a:gridCol w="2305750"/>
                <a:gridCol w="6411975"/>
                <a:gridCol w="3474275"/>
              </a:tblGrid>
              <a:tr h="483750">
                <a:tc>
                  <a:txBody>
                    <a:bodyPr/>
                    <a:lstStyle/>
                    <a:p>
                      <a:pPr indent="0" lvl="0" marL="0" marR="0" rtl="0" algn="ctr">
                        <a:spcBef>
                          <a:spcPts val="0"/>
                        </a:spcBef>
                        <a:spcAft>
                          <a:spcPts val="0"/>
                        </a:spcAft>
                        <a:buNone/>
                      </a:pPr>
                      <a:r>
                        <a:rPr b="0" lang="en-IE" sz="2400">
                          <a:solidFill>
                            <a:schemeClr val="lt1"/>
                          </a:solidFill>
                        </a:rPr>
                        <a:t>İş modeli</a:t>
                      </a:r>
                      <a:endParaRPr b="0" sz="2400">
                        <a:solidFill>
                          <a:schemeClr val="lt1"/>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4547225">
                <a:tc>
                  <a:txBody>
                    <a:bodyPr/>
                    <a:lstStyle/>
                    <a:p>
                      <a:pPr indent="0" lvl="0" marL="0" marR="0" rtl="0" algn="l">
                        <a:spcBef>
                          <a:spcPts val="0"/>
                        </a:spcBef>
                        <a:spcAft>
                          <a:spcPts val="0"/>
                        </a:spcAft>
                        <a:buNone/>
                      </a:pPr>
                      <a:r>
                        <a:rPr b="0" lang="en-IE" sz="2400" u="sng">
                          <a:solidFill>
                            <a:srgbClr val="7F7F7F"/>
                          </a:solidFill>
                          <a:latin typeface="Calibri"/>
                          <a:ea typeface="Calibri"/>
                          <a:cs typeface="Calibri"/>
                          <a:sym typeface="Calibri"/>
                          <a:hlinkClick r:id="rId3"/>
                        </a:rPr>
                        <a:t>Abonelik Modeli</a:t>
                      </a:r>
                      <a:r>
                        <a:rPr b="0" lang="en-IE" sz="2400">
                          <a:solidFill>
                            <a:srgbClr val="7F7F7F"/>
                          </a:solidFill>
                          <a:latin typeface="Calibri"/>
                          <a:ea typeface="Calibri"/>
                          <a:cs typeface="Calibri"/>
                          <a:sym typeface="Calibri"/>
                        </a:rPr>
                        <a:t>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lnSpc>
                          <a:spcPct val="100000"/>
                        </a:lnSpc>
                        <a:spcBef>
                          <a:spcPts val="0"/>
                        </a:spcBef>
                        <a:spcAft>
                          <a:spcPts val="0"/>
                        </a:spcAft>
                        <a:buClr>
                          <a:srgbClr val="7F7F7F"/>
                        </a:buClr>
                        <a:buSzPts val="2200"/>
                        <a:buFont typeface="Calibri"/>
                        <a:buNone/>
                      </a:pPr>
                      <a:r>
                        <a:rPr b="0" lang="en-IE" sz="2200">
                          <a:solidFill>
                            <a:srgbClr val="7F7F7F"/>
                          </a:solidFill>
                        </a:rPr>
                        <a:t>Full Article: </a:t>
                      </a:r>
                      <a:r>
                        <a:rPr b="0" lang="en-IE" sz="2200" u="sng">
                          <a:solidFill>
                            <a:srgbClr val="7F7F7F"/>
                          </a:solidFill>
                          <a:hlinkClick r:id="rId4"/>
                        </a:rPr>
                        <a:t>huffingtonpost</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lnSpc>
                          <a:spcPct val="100000"/>
                        </a:lnSpc>
                        <a:spcBef>
                          <a:spcPts val="0"/>
                        </a:spcBef>
                        <a:spcAft>
                          <a:spcPts val="0"/>
                        </a:spcAft>
                        <a:buClr>
                          <a:srgbClr val="E95273"/>
                        </a:buClr>
                        <a:buSzPts val="2300"/>
                        <a:buFont typeface="Arial"/>
                        <a:buChar char="•"/>
                      </a:pPr>
                      <a:r>
                        <a:rPr b="0" lang="en-IE" sz="2300">
                          <a:solidFill>
                            <a:srgbClr val="7F7F7F"/>
                          </a:solidFill>
                          <a:latin typeface="Calibri"/>
                          <a:ea typeface="Calibri"/>
                          <a:cs typeface="Calibri"/>
                          <a:sym typeface="Calibri"/>
                        </a:rPr>
                        <a:t>Mobil ödeme / abonelik tabanlı hizmetler daha basit, sorunsuz bir alışveriş deneyimidir. Müşteriler aynı ürünü alırlar, her ay aynı zamanda yeniden siparişleri düşünmek zorunda kalmazlar, bütçe dahilinde sabit bir oran elde ettiklerini bilirler.</a:t>
                      </a:r>
                      <a:endParaRPr/>
                    </a:p>
                    <a:p>
                      <a:pPr indent="-285750" lvl="0" marL="285750" marR="0" rtl="0" algn="l">
                        <a:lnSpc>
                          <a:spcPct val="100000"/>
                        </a:lnSpc>
                        <a:spcBef>
                          <a:spcPts val="0"/>
                        </a:spcBef>
                        <a:spcAft>
                          <a:spcPts val="0"/>
                        </a:spcAft>
                        <a:buClr>
                          <a:srgbClr val="E95273"/>
                        </a:buClr>
                        <a:buSzPts val="2300"/>
                        <a:buFont typeface="Arial"/>
                        <a:buChar char="•"/>
                      </a:pPr>
                      <a:r>
                        <a:rPr b="0" lang="en-IE" sz="2300">
                          <a:solidFill>
                            <a:srgbClr val="7F7F7F"/>
                          </a:solidFill>
                          <a:latin typeface="Calibri"/>
                          <a:ea typeface="Calibri"/>
                          <a:cs typeface="Calibri"/>
                          <a:sym typeface="Calibri"/>
                        </a:rPr>
                        <a:t>Hem müşteri hem de işletmeye alma için optimum değer dengesi. Satın alma sürecinden çok düşünmek ve yeniden yapmak gerekir.</a:t>
                      </a:r>
                      <a:endParaRPr/>
                    </a:p>
                    <a:p>
                      <a:pPr indent="-285750" lvl="0" marL="285750" marR="0" rtl="0" algn="l">
                        <a:lnSpc>
                          <a:spcPct val="100000"/>
                        </a:lnSpc>
                        <a:spcBef>
                          <a:spcPts val="0"/>
                        </a:spcBef>
                        <a:spcAft>
                          <a:spcPts val="0"/>
                        </a:spcAft>
                        <a:buClr>
                          <a:srgbClr val="E95273"/>
                        </a:buClr>
                        <a:buSzPts val="2300"/>
                        <a:buFont typeface="Arial"/>
                        <a:buChar char="•"/>
                      </a:pPr>
                      <a:r>
                        <a:rPr b="0" lang="en-IE" sz="2300">
                          <a:solidFill>
                            <a:srgbClr val="7F7F7F"/>
                          </a:solidFill>
                          <a:latin typeface="Calibri"/>
                          <a:ea typeface="Calibri"/>
                          <a:cs typeface="Calibri"/>
                          <a:sym typeface="Calibri"/>
                        </a:rPr>
                        <a:t>Tekrarlayan satışlar yoluyla gelirleri tahmin edebilmek gerekir. Sürdürülebilirliği artırır, çekiciliği artırır ve potansiyel VC'ler genellikle şirket değerlemesinde artışa neden olur</a:t>
                      </a:r>
                      <a:endParaRPr b="0" sz="2300">
                        <a:solidFill>
                          <a:srgbClr val="7F7F7F"/>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Telekomünikasyon: </a:t>
                      </a:r>
                      <a:r>
                        <a:rPr b="0" i="0" lang="en-IE" sz="2200" u="sng">
                          <a:solidFill>
                            <a:srgbClr val="7F7F7F"/>
                          </a:solidFill>
                          <a:latin typeface="Calibri"/>
                          <a:ea typeface="Calibri"/>
                          <a:cs typeface="Calibri"/>
                          <a:sym typeface="Calibri"/>
                          <a:hlinkClick r:id="rId5"/>
                        </a:rPr>
                        <a:t>Netflix</a:t>
                      </a:r>
                      <a:r>
                        <a:rPr b="0" i="0" lang="en-IE" sz="2200">
                          <a:solidFill>
                            <a:srgbClr val="7F7F7F"/>
                          </a:solidFill>
                          <a:latin typeface="Calibri"/>
                          <a:ea typeface="Calibri"/>
                          <a:cs typeface="Calibri"/>
                          <a:sym typeface="Calibri"/>
                        </a:rPr>
                        <a:t>, </a:t>
                      </a:r>
                      <a:r>
                        <a:rPr b="0" i="0" lang="en-IE" sz="2200" u="sng">
                          <a:solidFill>
                            <a:srgbClr val="7F7F7F"/>
                          </a:solidFill>
                          <a:latin typeface="Calibri"/>
                          <a:ea typeface="Calibri"/>
                          <a:cs typeface="Calibri"/>
                          <a:sym typeface="Calibri"/>
                          <a:hlinkClick r:id="rId6"/>
                        </a:rPr>
                        <a:t>Spotify </a:t>
                      </a:r>
                      <a:r>
                        <a:rPr b="0" i="0" lang="en-IE" sz="2200">
                          <a:solidFill>
                            <a:srgbClr val="7F7F7F"/>
                          </a:solidFill>
                          <a:latin typeface="Calibri"/>
                          <a:ea typeface="Calibri"/>
                          <a:cs typeface="Calibri"/>
                          <a:sym typeface="Calibri"/>
                        </a:rPr>
                        <a:t>Teknoloji: </a:t>
                      </a:r>
                      <a:r>
                        <a:rPr b="0" i="0" lang="en-IE" sz="2200" u="sng">
                          <a:solidFill>
                            <a:srgbClr val="7F7F7F"/>
                          </a:solidFill>
                          <a:latin typeface="Calibri"/>
                          <a:ea typeface="Calibri"/>
                          <a:cs typeface="Calibri"/>
                          <a:sym typeface="Calibri"/>
                          <a:hlinkClick r:id="rId7"/>
                        </a:rPr>
                        <a:t>Virgin Media</a:t>
                      </a:r>
                      <a:r>
                        <a:rPr b="0" i="0" lang="en-IE" sz="2200">
                          <a:solidFill>
                            <a:srgbClr val="7F7F7F"/>
                          </a:solidFill>
                          <a:latin typeface="Calibri"/>
                          <a:ea typeface="Calibri"/>
                          <a:cs typeface="Calibri"/>
                          <a:sym typeface="Calibri"/>
                        </a:rPr>
                        <a:t>, </a:t>
                      </a:r>
                      <a:r>
                        <a:rPr b="0" i="0" lang="en-IE" sz="2000" u="sng" strike="noStrike">
                          <a:solidFill>
                            <a:srgbClr val="7F7F7F"/>
                          </a:solidFill>
                          <a:latin typeface="Calibri"/>
                          <a:ea typeface="Calibri"/>
                          <a:cs typeface="Calibri"/>
                          <a:sym typeface="Calibri"/>
                          <a:hlinkClick r:id="rId8"/>
                        </a:rPr>
                        <a:t>Dollar Shave Club</a:t>
                      </a:r>
                      <a:r>
                        <a:rPr b="0" i="0" lang="en-IE" sz="2000">
                          <a:solidFill>
                            <a:srgbClr val="7F7F7F"/>
                          </a:solidFill>
                          <a:latin typeface="Calibri"/>
                          <a:ea typeface="Calibri"/>
                          <a:cs typeface="Calibri"/>
                          <a:sym typeface="Calibri"/>
                        </a:rPr>
                        <a:t> </a:t>
                      </a:r>
                      <a:r>
                        <a:rPr b="0" lang="en-IE" sz="2000">
                          <a:solidFill>
                            <a:srgbClr val="7F7F7F"/>
                          </a:solidFill>
                          <a:latin typeface="Calibri"/>
                          <a:ea typeface="Calibri"/>
                          <a:cs typeface="Calibri"/>
                          <a:sym typeface="Calibri"/>
                        </a:rPr>
                        <a:t>erkeklerin (ve şimdi kadınların) tıraş makinelerinin tükenmesi konusunda endişelenmemelerini ve paradan tasarruf etmelerini kolaylaştıran basit abonelik hizmetlerinden biridir.</a:t>
                      </a:r>
                      <a:endParaRPr b="0" i="0" sz="2200">
                        <a:solidFill>
                          <a:srgbClr val="7F7F7F"/>
                        </a:solidFill>
                        <a:latin typeface="Calibri"/>
                        <a:ea typeface="Calibri"/>
                        <a:cs typeface="Calibri"/>
                        <a:sym typeface="Calibri"/>
                      </a:endParaRPr>
                    </a:p>
                    <a:p>
                      <a:pPr indent="0" lvl="0" marL="0" marR="0" rtl="0" algn="l">
                        <a:spcBef>
                          <a:spcPts val="0"/>
                        </a:spcBef>
                        <a:spcAft>
                          <a:spcPts val="0"/>
                        </a:spcAft>
                        <a:buNone/>
                      </a:pPr>
                      <a:r>
                        <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Google Shape;408;p25"/>
          <p:cNvSpPr txBox="1"/>
          <p:nvPr>
            <p:ph idx="1" type="body"/>
          </p:nvPr>
        </p:nvSpPr>
        <p:spPr>
          <a:xfrm>
            <a:off x="281905" y="417010"/>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4. “Terzi İşi” Modeli</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409" name="Google Shape;409;p25"/>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410" name="Google Shape;410;p25"/>
          <p:cNvGraphicFramePr/>
          <p:nvPr/>
        </p:nvGraphicFramePr>
        <p:xfrm>
          <a:off x="0" y="1298028"/>
          <a:ext cx="3000000" cy="3000000"/>
        </p:xfrm>
        <a:graphic>
          <a:graphicData uri="http://schemas.openxmlformats.org/drawingml/2006/table">
            <a:tbl>
              <a:tblPr bandRow="1" firstRow="1">
                <a:noFill/>
                <a:tableStyleId>{D3D3BF18-F49F-4203-9B1A-4257FAA4DD05}</a:tableStyleId>
              </a:tblPr>
              <a:tblGrid>
                <a:gridCol w="2305750"/>
                <a:gridCol w="5276375"/>
                <a:gridCol w="4609875"/>
              </a:tblGrid>
              <a:tr h="370850">
                <a:tc>
                  <a:txBody>
                    <a:bodyPr/>
                    <a:lstStyle/>
                    <a:p>
                      <a:pPr indent="0" lvl="0" marL="0" marR="0" rtl="0" algn="ctr">
                        <a:spcBef>
                          <a:spcPts val="0"/>
                        </a:spcBef>
                        <a:spcAft>
                          <a:spcPts val="0"/>
                        </a:spcAft>
                        <a:buNone/>
                      </a:pPr>
                      <a:r>
                        <a:rPr b="0" lang="en-IE" sz="2400">
                          <a:solidFill>
                            <a:schemeClr val="lt1"/>
                          </a:solidFill>
                        </a:rPr>
                        <a:t>İş modeli</a:t>
                      </a:r>
                      <a:endParaRPr b="0" sz="2400">
                        <a:solidFill>
                          <a:schemeClr val="lt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370850">
                <a:tc>
                  <a:txBody>
                    <a:bodyPr/>
                    <a:lstStyle/>
                    <a:p>
                      <a:pPr indent="0" lvl="0" marL="0" marR="0" rtl="0" algn="l">
                        <a:spcBef>
                          <a:spcPts val="0"/>
                        </a:spcBef>
                        <a:spcAft>
                          <a:spcPts val="0"/>
                        </a:spcAft>
                        <a:buNone/>
                      </a:pPr>
                      <a:r>
                        <a:rPr b="0" i="0" lang="en-IE" sz="2400" u="sng">
                          <a:solidFill>
                            <a:srgbClr val="7F7F7F"/>
                          </a:solidFill>
                          <a:latin typeface="Calibri"/>
                          <a:ea typeface="Calibri"/>
                          <a:cs typeface="Calibri"/>
                          <a:sym typeface="Calibri"/>
                          <a:hlinkClick r:id="rId3"/>
                        </a:rPr>
                        <a:t>“Terzi İşi” Modeli</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lnSpc>
                          <a:spcPct val="100000"/>
                        </a:lnSpc>
                        <a:spcBef>
                          <a:spcPts val="0"/>
                        </a:spcBef>
                        <a:spcAft>
                          <a:spcPts val="0"/>
                        </a:spcAft>
                        <a:buClr>
                          <a:srgbClr val="7F7F7F"/>
                        </a:buClr>
                        <a:buSzPts val="2200"/>
                        <a:buFont typeface="Calibri"/>
                        <a:buNone/>
                      </a:pPr>
                      <a:r>
                        <a:rPr b="0" lang="en-IE" sz="2200">
                          <a:solidFill>
                            <a:srgbClr val="7F7F7F"/>
                          </a:solidFill>
                        </a:rPr>
                        <a:t>Full Article: </a:t>
                      </a:r>
                      <a:r>
                        <a:rPr b="0" lang="en-IE" sz="2200" u="sng">
                          <a:solidFill>
                            <a:srgbClr val="7F7F7F"/>
                          </a:solidFill>
                          <a:hlinkClick r:id="rId4"/>
                        </a:rPr>
                        <a:t>huffingtonpost</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lnSpc>
                          <a:spcPct val="100000"/>
                        </a:lnSpc>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Bir tüketici ile hizalanan kişiselleştirme eğilimi, kendi zevklerini yansıtan daha kişiselleştirilmiş ürünlere doğru kaymaktadır.</a:t>
                      </a:r>
                      <a:endParaRPr/>
                    </a:p>
                    <a:p>
                      <a:pPr indent="-285750" lvl="0" marL="285750" marR="0" rtl="0" algn="l">
                        <a:lnSpc>
                          <a:spcPct val="100000"/>
                        </a:lnSpc>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Nüfusun artan yüzdesi, gereksinimlerine özel sipariş edilmiş ürünlerle ilgileniyor ve% 25 daha fazla harcayacak.</a:t>
                      </a:r>
                      <a:endParaRPr/>
                    </a:p>
                    <a:p>
                      <a:pPr indent="-285750" lvl="0" marL="285750" marR="0" rtl="0" algn="l">
                        <a:lnSpc>
                          <a:spcPct val="100000"/>
                        </a:lnSpc>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Üretim süreleri ve diğer özelleştirme konfigürasyonları azalmakta ve bu da pazara daha fazla potansiyel getirmektedir.</a:t>
                      </a:r>
                      <a:endParaRPr b="0" sz="2200">
                        <a:solidFill>
                          <a:srgbClr val="7F7F7F"/>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Eğlence: </a:t>
                      </a:r>
                      <a:r>
                        <a:rPr b="0" i="0" lang="en-IE" sz="2200" u="sng">
                          <a:solidFill>
                            <a:srgbClr val="7F7F7F"/>
                          </a:solidFill>
                          <a:latin typeface="Calibri"/>
                          <a:ea typeface="Calibri"/>
                          <a:cs typeface="Calibri"/>
                          <a:sym typeface="Calibri"/>
                          <a:hlinkClick r:id="rId5"/>
                        </a:rPr>
                        <a:t>Lumosity</a:t>
                      </a:r>
                      <a:r>
                        <a:rPr b="0" i="0" lang="en-IE" sz="2200">
                          <a:solidFill>
                            <a:srgbClr val="7F7F7F"/>
                          </a:solidFill>
                          <a:latin typeface="Calibri"/>
                          <a:ea typeface="Calibri"/>
                          <a:cs typeface="Calibri"/>
                          <a:sym typeface="Calibri"/>
                        </a:rPr>
                        <a:t> </a:t>
                      </a:r>
                      <a:endParaRPr/>
                    </a:p>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Satış: </a:t>
                      </a:r>
                      <a:r>
                        <a:rPr b="0" i="0" lang="en-IE" sz="2200" u="sng">
                          <a:solidFill>
                            <a:srgbClr val="7F7F7F"/>
                          </a:solidFill>
                          <a:latin typeface="Calibri"/>
                          <a:ea typeface="Calibri"/>
                          <a:cs typeface="Calibri"/>
                          <a:sym typeface="Calibri"/>
                          <a:hlinkClick r:id="rId6"/>
                        </a:rPr>
                        <a:t>Zazzle</a:t>
                      </a:r>
                      <a:r>
                        <a:rPr b="0" i="0" lang="en-IE" sz="2200">
                          <a:solidFill>
                            <a:srgbClr val="7F7F7F"/>
                          </a:solidFill>
                          <a:latin typeface="Calibri"/>
                          <a:ea typeface="Calibri"/>
                          <a:cs typeface="Calibri"/>
                          <a:sym typeface="Calibri"/>
                        </a:rPr>
                        <a:t> Nike (kendi özel ayakkabılarınızı tasarlayın)</a:t>
                      </a:r>
                      <a:endParaRPr/>
                    </a:p>
                    <a:p>
                      <a:pPr indent="0" lvl="0" marL="0" marR="0" rtl="0" algn="l">
                        <a:lnSpc>
                          <a:spcPct val="100000"/>
                        </a:lnSpc>
                        <a:spcBef>
                          <a:spcPts val="0"/>
                        </a:spcBef>
                        <a:spcAft>
                          <a:spcPts val="0"/>
                        </a:spcAft>
                        <a:buClr>
                          <a:schemeClr val="dk1"/>
                        </a:buClr>
                        <a:buSzPts val="2200"/>
                        <a:buFont typeface="Calibri"/>
                        <a:buNone/>
                      </a:pPr>
                      <a:r>
                        <a:t/>
                      </a:r>
                      <a:endParaRPr b="0" i="0" sz="22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3D yazıcılar başka bir örnektir. Lumosity, güçlü ve zayıf yönlerinize göre özelleştirilmiş beyin oyunları sağlayarak konsepti benimsedi.</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Google Shape;415;p26"/>
          <p:cNvSpPr txBox="1"/>
          <p:nvPr>
            <p:ph idx="1" type="body"/>
          </p:nvPr>
        </p:nvSpPr>
        <p:spPr>
          <a:xfrm>
            <a:off x="270182" y="547794"/>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5.“Talep Üstüne” Modeli</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br>
              <a:rPr lang="en-IE" sz="2800"/>
            </a:b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416" name="Google Shape;416;p26"/>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417" name="Google Shape;417;p26"/>
          <p:cNvGraphicFramePr/>
          <p:nvPr/>
        </p:nvGraphicFramePr>
        <p:xfrm>
          <a:off x="0" y="1382730"/>
          <a:ext cx="3000000" cy="3000000"/>
        </p:xfrm>
        <a:graphic>
          <a:graphicData uri="http://schemas.openxmlformats.org/drawingml/2006/table">
            <a:tbl>
              <a:tblPr bandRow="1" firstRow="1">
                <a:noFill/>
                <a:tableStyleId>{D3D3BF18-F49F-4203-9B1A-4257FAA4DD05}</a:tableStyleId>
              </a:tblPr>
              <a:tblGrid>
                <a:gridCol w="2305750"/>
                <a:gridCol w="5937200"/>
                <a:gridCol w="3949050"/>
              </a:tblGrid>
              <a:tr h="508850">
                <a:tc>
                  <a:txBody>
                    <a:bodyPr/>
                    <a:lstStyle/>
                    <a:p>
                      <a:pPr indent="0" lvl="0" marL="0" marR="0" rtl="0" algn="ctr">
                        <a:spcBef>
                          <a:spcPts val="0"/>
                        </a:spcBef>
                        <a:spcAft>
                          <a:spcPts val="0"/>
                        </a:spcAft>
                        <a:buNone/>
                      </a:pPr>
                      <a:r>
                        <a:rPr b="0" lang="en-IE" sz="2400">
                          <a:solidFill>
                            <a:schemeClr val="lt1"/>
                          </a:solidFill>
                        </a:rPr>
                        <a:t>İş modeli</a:t>
                      </a:r>
                      <a:endParaRPr b="0" sz="2400">
                        <a:solidFill>
                          <a:schemeClr val="lt1"/>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4966425">
                <a:tc>
                  <a:txBody>
                    <a:bodyPr/>
                    <a:lstStyle/>
                    <a:p>
                      <a:pPr indent="0" lvl="0" marL="0" marR="0" rtl="0" algn="l">
                        <a:spcBef>
                          <a:spcPts val="0"/>
                        </a:spcBef>
                        <a:spcAft>
                          <a:spcPts val="0"/>
                        </a:spcAft>
                        <a:buNone/>
                      </a:pPr>
                      <a:r>
                        <a:rPr b="0" lang="en-IE" sz="2400" u="sng">
                          <a:solidFill>
                            <a:srgbClr val="7F7F7F"/>
                          </a:solidFill>
                          <a:latin typeface="Calibri"/>
                          <a:ea typeface="Calibri"/>
                          <a:cs typeface="Calibri"/>
                          <a:sym typeface="Calibri"/>
                          <a:hlinkClick r:id="rId3"/>
                        </a:rPr>
                        <a:t>“Talep Üstüne” Modeli</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lnSpc>
                          <a:spcPct val="100000"/>
                        </a:lnSpc>
                        <a:spcBef>
                          <a:spcPts val="0"/>
                        </a:spcBef>
                        <a:spcAft>
                          <a:spcPts val="0"/>
                        </a:spcAft>
                        <a:buClr>
                          <a:srgbClr val="7F7F7F"/>
                        </a:buClr>
                        <a:buSzPts val="2200"/>
                        <a:buFont typeface="Calibri"/>
                        <a:buNone/>
                      </a:pPr>
                      <a:r>
                        <a:rPr b="0" lang="en-IE" sz="2200">
                          <a:solidFill>
                            <a:srgbClr val="7F7F7F"/>
                          </a:solidFill>
                        </a:rPr>
                        <a:t>Tüm Makale: </a:t>
                      </a:r>
                      <a:r>
                        <a:rPr b="0" lang="en-IE" sz="2200" u="sng">
                          <a:solidFill>
                            <a:srgbClr val="7F7F7F"/>
                          </a:solidFill>
                          <a:hlinkClick r:id="rId4"/>
                        </a:rPr>
                        <a:t>huffingtonpost</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rgbClr val="E95273"/>
                        </a:buClr>
                        <a:buSzPts val="2200"/>
                        <a:buChar char="•"/>
                      </a:pPr>
                      <a:r>
                        <a:rPr lang="en-IE" sz="2200">
                          <a:solidFill>
                            <a:srgbClr val="7F7F7F"/>
                          </a:solidFill>
                        </a:rPr>
                        <a:t>Akıllı telefonlar, malları ve hizmetleri nasıl kullandığımız konusunda dönüşümlü değişimlere yol açtı ve birçok tüketici, bir düğmeye basarak satın almaya alıştı.</a:t>
                      </a:r>
                      <a:endParaRPr sz="2200">
                        <a:solidFill>
                          <a:srgbClr val="7F7F7F"/>
                        </a:solidFill>
                      </a:endParaRPr>
                    </a:p>
                    <a:p>
                      <a:pPr indent="-285750" lvl="0" marL="285750" marR="0" rtl="0" algn="l">
                        <a:spcBef>
                          <a:spcPts val="0"/>
                        </a:spcBef>
                        <a:spcAft>
                          <a:spcPts val="0"/>
                        </a:spcAft>
                        <a:buClr>
                          <a:srgbClr val="E95273"/>
                        </a:buClr>
                        <a:buSzPts val="2200"/>
                        <a:buChar char="•"/>
                      </a:pPr>
                      <a:r>
                        <a:rPr lang="en-IE" sz="2200">
                          <a:solidFill>
                            <a:srgbClr val="7F7F7F"/>
                          </a:solidFill>
                        </a:rPr>
                        <a:t>Çok daha uygun maliyetli, ölçeklenebilir ve daha verimli bir model.</a:t>
                      </a:r>
                      <a:endParaRPr sz="2200">
                        <a:solidFill>
                          <a:srgbClr val="7F7F7F"/>
                        </a:solidFill>
                      </a:endParaRPr>
                    </a:p>
                    <a:p>
                      <a:pPr indent="-285750" lvl="0" marL="285750" marR="0" rtl="0" algn="l">
                        <a:spcBef>
                          <a:spcPts val="0"/>
                        </a:spcBef>
                        <a:spcAft>
                          <a:spcPts val="0"/>
                        </a:spcAft>
                        <a:buClr>
                          <a:srgbClr val="E95273"/>
                        </a:buClr>
                        <a:buSzPts val="2200"/>
                        <a:buChar char="•"/>
                      </a:pPr>
                      <a:r>
                        <a:rPr lang="en-IE" sz="2200">
                          <a:solidFill>
                            <a:srgbClr val="7F7F7F"/>
                          </a:solidFill>
                        </a:rPr>
                        <a:t>Yeni altyapıların mevcut altyapıları kullanırken yeni teknolojiden faydalanmasını sağlar.</a:t>
                      </a:r>
                      <a:endParaRPr sz="2200">
                        <a:solidFill>
                          <a:srgbClr val="7F7F7F"/>
                        </a:solidFill>
                      </a:endParaRPr>
                    </a:p>
                    <a:p>
                      <a:pPr indent="-285750" lvl="0" marL="285750" marR="0" rtl="0" algn="l">
                        <a:spcBef>
                          <a:spcPts val="0"/>
                        </a:spcBef>
                        <a:spcAft>
                          <a:spcPts val="0"/>
                        </a:spcAft>
                        <a:buClr>
                          <a:srgbClr val="E95273"/>
                        </a:buClr>
                        <a:buSzPts val="2200"/>
                        <a:buChar char="•"/>
                      </a:pPr>
                      <a:r>
                        <a:rPr lang="en-IE" sz="2200">
                          <a:solidFill>
                            <a:srgbClr val="7F7F7F"/>
                          </a:solidFill>
                        </a:rPr>
                        <a:t>Diğer bir fayda, serbest kesim işçiliğinin maliyet azaltmada belirgin avantajları ile kullanılmasıdır. Bu gelir modelinde ayrıca VC inancı ve sermayesi akışı olmuştur.</a:t>
                      </a:r>
                      <a:endParaRPr sz="2200">
                        <a:solidFill>
                          <a:srgbClr val="7F7F7F"/>
                        </a:solidFill>
                      </a:endParaRPr>
                    </a:p>
                    <a:p>
                      <a:pPr indent="0" lvl="0" marL="0" marR="0" rtl="0" algn="l">
                        <a:spcBef>
                          <a:spcPts val="0"/>
                        </a:spcBef>
                        <a:spcAft>
                          <a:spcPts val="0"/>
                        </a:spcAft>
                        <a:buNone/>
                      </a:pPr>
                      <a:r>
                        <a:t/>
                      </a:r>
                      <a:endParaRPr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Seyahat: </a:t>
                      </a:r>
                      <a:r>
                        <a:rPr b="0" i="0" lang="en-IE" sz="2200" u="sng">
                          <a:solidFill>
                            <a:srgbClr val="7F7F7F"/>
                          </a:solidFill>
                          <a:latin typeface="Calibri"/>
                          <a:ea typeface="Calibri"/>
                          <a:cs typeface="Calibri"/>
                          <a:sym typeface="Calibri"/>
                          <a:hlinkClick r:id="rId5"/>
                        </a:rPr>
                        <a:t>Spothero</a:t>
                      </a:r>
                      <a:r>
                        <a:rPr b="0" i="0" lang="en-IE" sz="2200">
                          <a:solidFill>
                            <a:srgbClr val="7F7F7F"/>
                          </a:solidFill>
                          <a:latin typeface="Calibri"/>
                          <a:ea typeface="Calibri"/>
                          <a:cs typeface="Calibri"/>
                          <a:sym typeface="Calibri"/>
                        </a:rPr>
                        <a:t> </a:t>
                      </a:r>
                      <a:endParaRPr/>
                    </a:p>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Teslim: </a:t>
                      </a:r>
                      <a:r>
                        <a:rPr b="0" i="0" lang="en-IE" sz="2200" u="sng">
                          <a:solidFill>
                            <a:srgbClr val="7F7F7F"/>
                          </a:solidFill>
                          <a:latin typeface="Calibri"/>
                          <a:ea typeface="Calibri"/>
                          <a:cs typeface="Calibri"/>
                          <a:sym typeface="Calibri"/>
                          <a:hlinkClick r:id="rId6"/>
                        </a:rPr>
                        <a:t>Postmates</a:t>
                      </a:r>
                      <a:r>
                        <a:rPr b="0" i="0" lang="en-IE" sz="2200">
                          <a:solidFill>
                            <a:srgbClr val="7F7F7F"/>
                          </a:solidFill>
                          <a:latin typeface="Calibri"/>
                          <a:ea typeface="Calibri"/>
                          <a:cs typeface="Calibri"/>
                          <a:sym typeface="Calibri"/>
                        </a:rPr>
                        <a:t> </a:t>
                      </a:r>
                      <a:endParaRPr/>
                    </a:p>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Yerli: </a:t>
                      </a:r>
                      <a:r>
                        <a:rPr b="0" i="0" lang="en-IE" sz="2200" u="sng">
                          <a:solidFill>
                            <a:srgbClr val="7F7F7F"/>
                          </a:solidFill>
                          <a:latin typeface="Calibri"/>
                          <a:ea typeface="Calibri"/>
                          <a:cs typeface="Calibri"/>
                          <a:sym typeface="Calibri"/>
                          <a:hlinkClick r:id="rId7"/>
                        </a:rPr>
                        <a:t>Washio</a:t>
                      </a:r>
                      <a:endParaRPr b="0" i="0" sz="22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Calibri"/>
                        <a:buNone/>
                      </a:pPr>
                      <a:r>
                        <a:t/>
                      </a:r>
                      <a:endParaRPr b="0" i="0" sz="2200">
                        <a:solidFill>
                          <a:srgbClr val="7F7F7F"/>
                        </a:solidFill>
                        <a:latin typeface="Calibri"/>
                        <a:ea typeface="Calibri"/>
                        <a:cs typeface="Calibri"/>
                        <a:sym typeface="Calibri"/>
                      </a:endParaRPr>
                    </a:p>
                    <a:p>
                      <a:pPr indent="0" lvl="0" marL="0" marR="0" rtl="0" algn="l">
                        <a:spcBef>
                          <a:spcPts val="0"/>
                        </a:spcBef>
                        <a:spcAft>
                          <a:spcPts val="0"/>
                        </a:spcAft>
                        <a:buNone/>
                      </a:pPr>
                      <a:r>
                        <a:rPr b="1" i="0" lang="en-IE" sz="2200">
                          <a:solidFill>
                            <a:srgbClr val="7F7F7F"/>
                          </a:solidFill>
                          <a:latin typeface="Calibri"/>
                          <a:ea typeface="Calibri"/>
                          <a:cs typeface="Calibri"/>
                          <a:sym typeface="Calibri"/>
                        </a:rPr>
                        <a:t>Uber</a:t>
                      </a:r>
                      <a:r>
                        <a:rPr b="0" i="0" lang="en-IE" sz="2200">
                          <a:solidFill>
                            <a:srgbClr val="7F7F7F"/>
                          </a:solidFill>
                          <a:latin typeface="Calibri"/>
                          <a:ea typeface="Calibri"/>
                          <a:cs typeface="Calibri"/>
                          <a:sym typeface="Calibri"/>
                        </a:rPr>
                        <a:t> gibi isteğe bağlı start-up'lar solo-prenör olmak isteyen tüketiciler için sözleşmeli işler sağlıyor</a:t>
                      </a:r>
                      <a:endParaRPr b="0" i="0" sz="2200">
                        <a:solidFill>
                          <a:srgbClr val="7F7F7F"/>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1" name="Shape 421"/>
        <p:cNvGrpSpPr/>
        <p:nvPr/>
      </p:nvGrpSpPr>
      <p:grpSpPr>
        <a:xfrm>
          <a:off x="0" y="0"/>
          <a:ext cx="0" cy="0"/>
          <a:chOff x="0" y="0"/>
          <a:chExt cx="0" cy="0"/>
        </a:xfrm>
      </p:grpSpPr>
      <p:sp>
        <p:nvSpPr>
          <p:cNvPr id="422" name="Google Shape;422;p27"/>
          <p:cNvSpPr txBox="1"/>
          <p:nvPr>
            <p:ph idx="1" type="body"/>
          </p:nvPr>
        </p:nvSpPr>
        <p:spPr>
          <a:xfrm>
            <a:off x="270182" y="521847"/>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6. Modernize Direkt Satış Modeli</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423" name="Google Shape;423;p27"/>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424" name="Google Shape;424;p27"/>
          <p:cNvGraphicFramePr/>
          <p:nvPr/>
        </p:nvGraphicFramePr>
        <p:xfrm>
          <a:off x="0" y="1219200"/>
          <a:ext cx="3000000" cy="3000000"/>
        </p:xfrm>
        <a:graphic>
          <a:graphicData uri="http://schemas.openxmlformats.org/drawingml/2006/table">
            <a:tbl>
              <a:tblPr bandRow="1" firstRow="1">
                <a:noFill/>
                <a:tableStyleId>{D3D3BF18-F49F-4203-9B1A-4257FAA4DD05}</a:tableStyleId>
              </a:tblPr>
              <a:tblGrid>
                <a:gridCol w="2305750"/>
                <a:gridCol w="7284975"/>
                <a:gridCol w="2601300"/>
              </a:tblGrid>
              <a:tr h="476925">
                <a:tc>
                  <a:txBody>
                    <a:bodyPr/>
                    <a:lstStyle/>
                    <a:p>
                      <a:pPr indent="0" lvl="0" marL="0" marR="0" rtl="0" algn="ctr">
                        <a:spcBef>
                          <a:spcPts val="0"/>
                        </a:spcBef>
                        <a:spcAft>
                          <a:spcPts val="0"/>
                        </a:spcAft>
                        <a:buNone/>
                      </a:pPr>
                      <a:r>
                        <a:rPr b="0" lang="en-IE" sz="2400">
                          <a:solidFill>
                            <a:schemeClr val="lt1"/>
                          </a:solidFill>
                        </a:rPr>
                        <a:t>İş modeli</a:t>
                      </a:r>
                      <a:endParaRPr b="0" sz="2400">
                        <a:solidFill>
                          <a:schemeClr val="lt1"/>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3942675">
                <a:tc>
                  <a:txBody>
                    <a:bodyPr/>
                    <a:lstStyle/>
                    <a:p>
                      <a:pPr indent="0" lvl="0" marL="0" marR="0" rtl="0" algn="l">
                        <a:spcBef>
                          <a:spcPts val="0"/>
                        </a:spcBef>
                        <a:spcAft>
                          <a:spcPts val="0"/>
                        </a:spcAft>
                        <a:buNone/>
                      </a:pPr>
                      <a:r>
                        <a:rPr b="0" lang="en-IE" sz="2400">
                          <a:solidFill>
                            <a:srgbClr val="7F7F7F"/>
                          </a:solidFill>
                        </a:rPr>
                        <a:t> </a:t>
                      </a:r>
                      <a:r>
                        <a:rPr b="0" lang="en-IE" sz="2400" u="sng">
                          <a:solidFill>
                            <a:srgbClr val="7F7F7F"/>
                          </a:solidFill>
                          <a:latin typeface="Calibri"/>
                          <a:ea typeface="Calibri"/>
                          <a:cs typeface="Calibri"/>
                          <a:sym typeface="Calibri"/>
                          <a:hlinkClick r:id="rId3"/>
                        </a:rPr>
                        <a:t>Modernize Direkt Satış Modeli</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lnSpc>
                          <a:spcPct val="100000"/>
                        </a:lnSpc>
                        <a:spcBef>
                          <a:spcPts val="0"/>
                        </a:spcBef>
                        <a:spcAft>
                          <a:spcPts val="0"/>
                        </a:spcAft>
                        <a:buClr>
                          <a:srgbClr val="7F7F7F"/>
                        </a:buClr>
                        <a:buSzPts val="2200"/>
                        <a:buFont typeface="Calibri"/>
                        <a:buNone/>
                      </a:pPr>
                      <a:r>
                        <a:rPr b="0" lang="en-IE" sz="2200">
                          <a:solidFill>
                            <a:srgbClr val="7F7F7F"/>
                          </a:solidFill>
                        </a:rPr>
                        <a:t>Tüm Makale:</a:t>
                      </a:r>
                      <a:endParaRPr/>
                    </a:p>
                    <a:p>
                      <a:pPr indent="0" lvl="0" marL="0" marR="0" rtl="0" algn="l">
                        <a:lnSpc>
                          <a:spcPct val="100000"/>
                        </a:lnSpc>
                        <a:spcBef>
                          <a:spcPts val="0"/>
                        </a:spcBef>
                        <a:spcAft>
                          <a:spcPts val="0"/>
                        </a:spcAft>
                        <a:buClr>
                          <a:srgbClr val="7F7F7F"/>
                        </a:buClr>
                        <a:buSzPts val="2200"/>
                        <a:buFont typeface="Calibri"/>
                        <a:buNone/>
                      </a:pPr>
                      <a:r>
                        <a:rPr b="0" lang="en-IE" sz="2200" u="sng">
                          <a:solidFill>
                            <a:srgbClr val="7F7F7F"/>
                          </a:solidFill>
                          <a:hlinkClick r:id="rId4"/>
                        </a:rPr>
                        <a:t>huffingtonpost</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İlgilenen satıcılar veya satıcılar, başlangıç teknolojisi altyapısını kullanarak bir komisyon satmak ve kazanmak için kendi çevrimiçi mağazalarını oluştururlar.</a:t>
                      </a:r>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Satıcıların gelirlerini ve yeni kariyer yolları arayanları destekler</a:t>
                      </a:r>
                      <a:endParaRPr b="0" i="0" sz="2200">
                        <a:solidFill>
                          <a:srgbClr val="7F7F7F"/>
                        </a:solidFill>
                        <a:latin typeface="Calibri"/>
                        <a:ea typeface="Calibri"/>
                        <a:cs typeface="Calibri"/>
                        <a:sym typeface="Calibri"/>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Satıcıların her zamankinden daha fazla insana ulaşabildiği, mal popülaritesini artırarak daha yüksek gelir getiren sosyal medya yoluyla daha fazla müşteriye erişim</a:t>
                      </a:r>
                      <a:endParaRPr b="0" i="0" sz="2200">
                        <a:solidFill>
                          <a:srgbClr val="7F7F7F"/>
                        </a:solidFill>
                        <a:latin typeface="Calibri"/>
                        <a:ea typeface="Calibri"/>
                        <a:cs typeface="Calibri"/>
                        <a:sym typeface="Calibri"/>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(Aynı zamanda müşterisi olan) satıcılarının sadakatini arttırır. Mevcut yazılımlar, doğrudan satış temsilcileri için verimliliği ve akışı önemli ölçüde geliştirmiştir.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Teknoloji: </a:t>
                      </a:r>
                      <a:r>
                        <a:rPr b="0" i="0" lang="en-IE" sz="2200" u="sng">
                          <a:solidFill>
                            <a:srgbClr val="7F7F7F"/>
                          </a:solidFill>
                          <a:latin typeface="Calibri"/>
                          <a:ea typeface="Calibri"/>
                          <a:cs typeface="Calibri"/>
                          <a:sym typeface="Calibri"/>
                          <a:hlinkClick r:id="rId5"/>
                        </a:rPr>
                        <a:t>Handybook </a:t>
                      </a:r>
                      <a:endParaRPr b="0" i="0" sz="22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satış: </a:t>
                      </a:r>
                      <a:r>
                        <a:rPr b="0" i="0" lang="en-IE" sz="2200" u="sng">
                          <a:solidFill>
                            <a:srgbClr val="7F7F7F"/>
                          </a:solidFill>
                          <a:latin typeface="Calibri"/>
                          <a:ea typeface="Calibri"/>
                          <a:cs typeface="Calibri"/>
                          <a:sym typeface="Calibri"/>
                          <a:hlinkClick r:id="rId6"/>
                        </a:rPr>
                        <a:t>Rent the Runway</a:t>
                      </a:r>
                      <a:endParaRPr b="0" i="0" sz="2200">
                        <a:solidFill>
                          <a:srgbClr val="7F7F7F"/>
                        </a:solidFill>
                        <a:latin typeface="Calibri"/>
                        <a:ea typeface="Calibri"/>
                        <a:cs typeface="Calibri"/>
                        <a:sym typeface="Calibri"/>
                      </a:endParaRPr>
                    </a:p>
                    <a:p>
                      <a:pPr indent="0" lvl="0" marL="0" marR="0" rtl="0" algn="l">
                        <a:spcBef>
                          <a:spcPts val="0"/>
                        </a:spcBef>
                        <a:spcAft>
                          <a:spcPts val="0"/>
                        </a:spcAft>
                        <a:buNone/>
                      </a:pPr>
                      <a:r>
                        <a:rPr b="0" i="0" lang="en-IE" sz="2200">
                          <a:solidFill>
                            <a:srgbClr val="7F7F7F"/>
                          </a:solidFill>
                          <a:latin typeface="Calibri"/>
                          <a:ea typeface="Calibri"/>
                          <a:cs typeface="Calibri"/>
                          <a:sym typeface="Calibri"/>
                        </a:rPr>
                        <a:t>Avon ve Amway </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8" name="Shape 428"/>
        <p:cNvGrpSpPr/>
        <p:nvPr/>
      </p:nvGrpSpPr>
      <p:grpSpPr>
        <a:xfrm>
          <a:off x="0" y="0"/>
          <a:ext cx="0" cy="0"/>
          <a:chOff x="0" y="0"/>
          <a:chExt cx="0" cy="0"/>
        </a:xfrm>
      </p:grpSpPr>
      <p:sp>
        <p:nvSpPr>
          <p:cNvPr id="429" name="Google Shape;429;p28"/>
          <p:cNvSpPr txBox="1"/>
          <p:nvPr>
            <p:ph idx="1" type="body"/>
          </p:nvPr>
        </p:nvSpPr>
        <p:spPr>
          <a:xfrm>
            <a:off x="270182" y="417010"/>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7. Freemium Modeli</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430" name="Google Shape;430;p28"/>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431" name="Google Shape;431;p28"/>
          <p:cNvGraphicFramePr/>
          <p:nvPr/>
        </p:nvGraphicFramePr>
        <p:xfrm>
          <a:off x="0" y="1267548"/>
          <a:ext cx="3000000" cy="3000000"/>
        </p:xfrm>
        <a:graphic>
          <a:graphicData uri="http://schemas.openxmlformats.org/drawingml/2006/table">
            <a:tbl>
              <a:tblPr bandRow="1" firstRow="1">
                <a:noFill/>
                <a:tableStyleId>{D3D3BF18-F49F-4203-9B1A-4257FAA4DD05}</a:tableStyleId>
              </a:tblPr>
              <a:tblGrid>
                <a:gridCol w="2305750"/>
                <a:gridCol w="6411975"/>
                <a:gridCol w="3474275"/>
              </a:tblGrid>
              <a:tr h="486325">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İş modeli</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5104125">
                <a:tc>
                  <a:txBody>
                    <a:bodyPr/>
                    <a:lstStyle/>
                    <a:p>
                      <a:pPr indent="0" lvl="0" marL="0" marR="0" rtl="0" algn="l">
                        <a:lnSpc>
                          <a:spcPct val="100000"/>
                        </a:lnSpc>
                        <a:spcBef>
                          <a:spcPts val="0"/>
                        </a:spcBef>
                        <a:spcAft>
                          <a:spcPts val="0"/>
                        </a:spcAft>
                        <a:buClr>
                          <a:schemeClr val="accent1"/>
                        </a:buClr>
                        <a:buSzPts val="2200"/>
                        <a:buFont typeface="Calibri"/>
                        <a:buNone/>
                      </a:pPr>
                      <a:r>
                        <a:rPr b="0" i="0" lang="en-IE" sz="2200" u="sng">
                          <a:solidFill>
                            <a:schemeClr val="accent1"/>
                          </a:solidFill>
                          <a:latin typeface="Calibri"/>
                          <a:ea typeface="Calibri"/>
                          <a:cs typeface="Calibri"/>
                          <a:sym typeface="Calibri"/>
                          <a:hlinkClick r:id="rId3"/>
                        </a:rPr>
                        <a:t>Freemium Model</a:t>
                      </a:r>
                      <a:endParaRPr b="0" i="0" sz="2200">
                        <a:solidFill>
                          <a:schemeClr val="accent1"/>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0B1A2"/>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0B1A2"/>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0B1A2"/>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0B1A2"/>
                        </a:solidFill>
                        <a:latin typeface="Calibri"/>
                        <a:ea typeface="Calibri"/>
                        <a:cs typeface="Calibri"/>
                        <a:sym typeface="Calibri"/>
                      </a:endParaRPr>
                    </a:p>
                    <a:p>
                      <a:pPr indent="0" lvl="0" marL="0" marR="0" rtl="0" algn="l">
                        <a:spcBef>
                          <a:spcPts val="0"/>
                        </a:spcBef>
                        <a:spcAft>
                          <a:spcPts val="0"/>
                        </a:spcAft>
                        <a:buNone/>
                      </a:pPr>
                      <a:r>
                        <a:t/>
                      </a:r>
                      <a:endParaRPr b="1" sz="2800">
                        <a:solidFill>
                          <a:srgbClr val="10B1A2"/>
                        </a:solidFill>
                        <a:latin typeface="Calibri"/>
                        <a:ea typeface="Calibri"/>
                        <a:cs typeface="Calibri"/>
                        <a:sym typeface="Calibri"/>
                      </a:endParaRPr>
                    </a:p>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Tüm Makale:</a:t>
                      </a:r>
                      <a:endParaRPr/>
                    </a:p>
                    <a:p>
                      <a:pPr indent="0" lvl="0" marL="0" marR="0" rtl="0" algn="l">
                        <a:lnSpc>
                          <a:spcPct val="100000"/>
                        </a:lnSpc>
                        <a:spcBef>
                          <a:spcPts val="0"/>
                        </a:spcBef>
                        <a:spcAft>
                          <a:spcPts val="0"/>
                        </a:spcAft>
                        <a:buClr>
                          <a:schemeClr val="accent1"/>
                        </a:buClr>
                        <a:buSzPts val="2200"/>
                        <a:buFont typeface="Calibri"/>
                        <a:buNone/>
                      </a:pPr>
                      <a:r>
                        <a:rPr b="0" i="0" lang="en-IE" sz="2200" u="sng">
                          <a:solidFill>
                            <a:schemeClr val="accent1"/>
                          </a:solidFill>
                          <a:latin typeface="Calibri"/>
                          <a:ea typeface="Calibri"/>
                          <a:cs typeface="Calibri"/>
                          <a:sym typeface="Calibri"/>
                          <a:hlinkClick r:id="rId4"/>
                        </a:rPr>
                        <a:t>huffingtonpost</a:t>
                      </a:r>
                      <a:endParaRPr b="0" i="0" sz="2200">
                        <a:solidFill>
                          <a:schemeClr val="accen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Bu “ücretsiz” ve “premium” kombinasyonu, tüketicilere ücretsiz olarak temel bir hizmet sunarken, ödeme yapan üyelere premium hizmetler (gelişmiş özellikler ve avantajlar) için ücret alır.</a:t>
                      </a:r>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Freemium stratejisi, hizmetiniz için bir pazarlama aracı olma yeteneğinde yatar ve bu da maliyetli reklam kampanyaları olmadan bir kullanıcı tabanını çekerek erken aşamadaki başlangıç ölçeklerine yardımcı olur.</a:t>
                      </a:r>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Freemium modelleri de 30 günlük ücretsiz denemelerden daha başarılı olma eğilimindedir. Müşteriler, bir hizmete ücretsiz olarak erişmekten çok daha rahattırlar ve satın alma yapmaya karar vermeden önce gelen ipler bağlı değildir.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Teknoloji: </a:t>
                      </a:r>
                      <a:r>
                        <a:rPr b="0" i="0" lang="en-IE" sz="2200" u="sng">
                          <a:solidFill>
                            <a:schemeClr val="accent1"/>
                          </a:solidFill>
                          <a:latin typeface="Calibri"/>
                          <a:ea typeface="Calibri"/>
                          <a:cs typeface="Calibri"/>
                          <a:sym typeface="Calibri"/>
                          <a:hlinkClick r:id="rId5"/>
                        </a:rPr>
                        <a:t>Dropbox</a:t>
                      </a:r>
                      <a:r>
                        <a:rPr b="0" i="0" lang="en-IE" sz="2200">
                          <a:solidFill>
                            <a:srgbClr val="7F7F7F"/>
                          </a:solidFill>
                          <a:latin typeface="Calibri"/>
                          <a:ea typeface="Calibri"/>
                          <a:cs typeface="Calibri"/>
                          <a:sym typeface="Calibri"/>
                        </a:rPr>
                        <a:t> Telekom: </a:t>
                      </a:r>
                      <a:r>
                        <a:rPr b="0" i="0" lang="en-IE" sz="2200" u="sng">
                          <a:solidFill>
                            <a:schemeClr val="accent1"/>
                          </a:solidFill>
                          <a:latin typeface="Calibri"/>
                          <a:ea typeface="Calibri"/>
                          <a:cs typeface="Calibri"/>
                          <a:sym typeface="Calibri"/>
                          <a:hlinkClick r:id="rId6"/>
                        </a:rPr>
                        <a:t>Hulu</a:t>
                      </a:r>
                      <a:r>
                        <a:rPr b="0" i="0" lang="en-IE" sz="2200">
                          <a:solidFill>
                            <a:srgbClr val="7F7F7F"/>
                          </a:solidFill>
                          <a:latin typeface="Calibri"/>
                          <a:ea typeface="Calibri"/>
                          <a:cs typeface="Calibri"/>
                          <a:sym typeface="Calibri"/>
                        </a:rPr>
                        <a:t> Sosyal: </a:t>
                      </a:r>
                      <a:r>
                        <a:rPr b="0" i="0" lang="en-IE" sz="2200" u="sng">
                          <a:solidFill>
                            <a:schemeClr val="accent1"/>
                          </a:solidFill>
                          <a:latin typeface="Calibri"/>
                          <a:ea typeface="Calibri"/>
                          <a:cs typeface="Calibri"/>
                          <a:sym typeface="Calibri"/>
                          <a:hlinkClick r:id="rId7"/>
                        </a:rPr>
                        <a:t>Match.com</a:t>
                      </a:r>
                      <a:endParaRPr b="0" i="0" sz="2200">
                        <a:solidFill>
                          <a:schemeClr val="accent1"/>
                        </a:solidFill>
                        <a:latin typeface="Calibri"/>
                        <a:ea typeface="Calibri"/>
                        <a:cs typeface="Calibri"/>
                        <a:sym typeface="Calibri"/>
                      </a:endParaRPr>
                    </a:p>
                    <a:p>
                      <a:pPr indent="0" lvl="0" marL="0" marR="0" rtl="0" algn="l">
                        <a:spcBef>
                          <a:spcPts val="0"/>
                        </a:spcBef>
                        <a:spcAft>
                          <a:spcPts val="0"/>
                        </a:spcAft>
                        <a:buNone/>
                      </a:pPr>
                      <a:r>
                        <a:rPr b="0" i="0" lang="en-IE" sz="2200">
                          <a:solidFill>
                            <a:srgbClr val="7F7F7F"/>
                          </a:solidFill>
                          <a:latin typeface="Calibri"/>
                          <a:ea typeface="Calibri"/>
                          <a:cs typeface="Calibri"/>
                          <a:sym typeface="Calibri"/>
                        </a:rPr>
                        <a:t>Linkedin, kullanıcıların profesyonel profilleri paylaşmasına izin veren ücretsiz bir sürüm sunarken, premium teklifler ek özelliklerle yetenekli çözümler. Ücretsiz veya premium üye olan her yeni üye, diğer üyelerin değerini artırır.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Google Shape;436;p29"/>
          <p:cNvSpPr txBox="1"/>
          <p:nvPr>
            <p:ph idx="1" type="body"/>
          </p:nvPr>
        </p:nvSpPr>
        <p:spPr>
          <a:xfrm>
            <a:off x="270182" y="355713"/>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8. Ters Açık Artırma Modeli</a:t>
            </a:r>
            <a:endParaRPr b="1" sz="2800">
              <a:solidFill>
                <a:srgbClr val="10B1A2"/>
              </a:solidFill>
              <a:latin typeface="Calibri"/>
              <a:ea typeface="Calibri"/>
              <a:cs typeface="Calibri"/>
              <a:sym typeface="Calibri"/>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437" name="Google Shape;437;p29"/>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438" name="Google Shape;438;p29"/>
          <p:cNvGraphicFramePr/>
          <p:nvPr/>
        </p:nvGraphicFramePr>
        <p:xfrm>
          <a:off x="0" y="1185033"/>
          <a:ext cx="3000000" cy="3000000"/>
        </p:xfrm>
        <a:graphic>
          <a:graphicData uri="http://schemas.openxmlformats.org/drawingml/2006/table">
            <a:tbl>
              <a:tblPr bandRow="1" firstRow="1">
                <a:noFill/>
                <a:tableStyleId>{D3D3BF18-F49F-4203-9B1A-4257FAA4DD05}</a:tableStyleId>
              </a:tblPr>
              <a:tblGrid>
                <a:gridCol w="2305750"/>
                <a:gridCol w="6411975"/>
                <a:gridCol w="3474275"/>
              </a:tblGrid>
              <a:tr h="527225">
                <a:tc>
                  <a:txBody>
                    <a:bodyPr/>
                    <a:lstStyle/>
                    <a:p>
                      <a:pPr indent="0" lvl="0" marL="0" marR="0" rtl="0" algn="ctr">
                        <a:spcBef>
                          <a:spcPts val="0"/>
                        </a:spcBef>
                        <a:spcAft>
                          <a:spcPts val="0"/>
                        </a:spcAft>
                        <a:buNone/>
                      </a:pPr>
                      <a:r>
                        <a:rPr b="0" lang="en-IE" sz="2400">
                          <a:solidFill>
                            <a:schemeClr val="lt1"/>
                          </a:solidFill>
                        </a:rPr>
                        <a:t>Business Model</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Neden işe yarıyor?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5145750">
                <a:tc>
                  <a:txBody>
                    <a:bodyPr/>
                    <a:lstStyle/>
                    <a:p>
                      <a:pPr indent="0" lvl="0" marL="0" marR="0" rtl="0" algn="l">
                        <a:spcBef>
                          <a:spcPts val="0"/>
                        </a:spcBef>
                        <a:spcAft>
                          <a:spcPts val="0"/>
                        </a:spcAft>
                        <a:buNone/>
                      </a:pPr>
                      <a:r>
                        <a:rPr b="0" lang="en-IE" sz="2400" u="sng">
                          <a:solidFill>
                            <a:srgbClr val="7F7F7F"/>
                          </a:solidFill>
                          <a:latin typeface="Calibri"/>
                          <a:ea typeface="Calibri"/>
                          <a:cs typeface="Calibri"/>
                          <a:sym typeface="Calibri"/>
                          <a:hlinkClick r:id="rId3"/>
                        </a:rPr>
                        <a:t>Ters Açık Artırma Modeli</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lnSpc>
                          <a:spcPct val="100000"/>
                        </a:lnSpc>
                        <a:spcBef>
                          <a:spcPts val="0"/>
                        </a:spcBef>
                        <a:spcAft>
                          <a:spcPts val="0"/>
                        </a:spcAft>
                        <a:buClr>
                          <a:srgbClr val="7F7F7F"/>
                        </a:buClr>
                        <a:buSzPts val="2200"/>
                        <a:buFont typeface="Calibri"/>
                        <a:buNone/>
                      </a:pPr>
                      <a:r>
                        <a:rPr b="0" lang="en-IE" sz="2200">
                          <a:solidFill>
                            <a:srgbClr val="7F7F7F"/>
                          </a:solidFill>
                        </a:rPr>
                        <a:t>Tüm Makale: </a:t>
                      </a:r>
                      <a:r>
                        <a:rPr b="0" lang="en-IE" sz="2200" u="sng">
                          <a:solidFill>
                            <a:srgbClr val="7F7F7F"/>
                          </a:solidFill>
                          <a:hlinkClick r:id="rId4"/>
                        </a:rPr>
                        <a:t>huffingtonpost</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Bu tür bir model, Ebay'ın tersi, alıcıların satıcılarla rol değiştirdiği yer. Fiyatı önemseyen alıcılar, satıcılara bir hizmet için teklif sunar ve satıcı teklifi kabul ederse, alıcının satıcının tüm şart ve koşullarını kabul etmesi gerekir. Satıcılar bir pazara erişimden yararlanırken, alıcılar büyük bir pazarlık hissediyorlar.</a:t>
                      </a:r>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Fiyata duyarlı alıcılar harika hissediyorlar, çünkü kazandıkları anlaşma konusunda iyi hissediyorlar, şirket aynı zamanda bir pazara erişen ve hala başka türlü satmamış olabilecek envanterden kar elde eden satıcıları ile anlaşmayı kolaylaştırarak kazanıyor.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İş: </a:t>
                      </a:r>
                      <a:r>
                        <a:rPr b="0" i="0" lang="en-IE" sz="2200" u="sng">
                          <a:solidFill>
                            <a:srgbClr val="7F7F7F"/>
                          </a:solidFill>
                          <a:latin typeface="Calibri"/>
                          <a:ea typeface="Calibri"/>
                          <a:cs typeface="Calibri"/>
                          <a:sym typeface="Calibri"/>
                          <a:hlinkClick r:id="rId5"/>
                        </a:rPr>
                        <a:t>FedBid </a:t>
                      </a:r>
                      <a:r>
                        <a:rPr b="0" i="0" lang="en-IE" sz="2200">
                          <a:solidFill>
                            <a:srgbClr val="7F7F7F"/>
                          </a:solidFill>
                          <a:latin typeface="Calibri"/>
                          <a:ea typeface="Calibri"/>
                          <a:cs typeface="Calibri"/>
                          <a:sym typeface="Calibri"/>
                        </a:rPr>
                        <a:t>Seyahat: </a:t>
                      </a:r>
                      <a:r>
                        <a:rPr b="0" i="0" lang="en-IE" sz="2200" u="sng">
                          <a:solidFill>
                            <a:srgbClr val="7F7F7F"/>
                          </a:solidFill>
                          <a:latin typeface="Calibri"/>
                          <a:ea typeface="Calibri"/>
                          <a:cs typeface="Calibri"/>
                          <a:sym typeface="Calibri"/>
                          <a:hlinkClick r:id="rId6"/>
                        </a:rPr>
                        <a:t>Stayful</a:t>
                      </a:r>
                      <a:r>
                        <a:rPr b="0" i="0" lang="en-IE" sz="2200">
                          <a:solidFill>
                            <a:srgbClr val="7F7F7F"/>
                          </a:solidFill>
                          <a:latin typeface="Calibri"/>
                          <a:ea typeface="Calibri"/>
                          <a:cs typeface="Calibri"/>
                          <a:sym typeface="Calibri"/>
                        </a:rPr>
                        <a:t> Serbest: </a:t>
                      </a:r>
                      <a:r>
                        <a:rPr b="0" i="0" lang="en-IE" sz="2200" u="sng">
                          <a:solidFill>
                            <a:srgbClr val="7F7F7F"/>
                          </a:solidFill>
                          <a:latin typeface="Calibri"/>
                          <a:ea typeface="Calibri"/>
                          <a:cs typeface="Calibri"/>
                          <a:sym typeface="Calibri"/>
                          <a:hlinkClick r:id="rId7"/>
                        </a:rPr>
                        <a:t>Squeezify</a:t>
                      </a:r>
                      <a:r>
                        <a:rPr b="0" i="0" lang="en-IE" sz="2200">
                          <a:solidFill>
                            <a:srgbClr val="7F7F7F"/>
                          </a:solidFill>
                          <a:latin typeface="Calibri"/>
                          <a:ea typeface="Calibri"/>
                          <a:cs typeface="Calibri"/>
                          <a:sym typeface="Calibri"/>
                        </a:rPr>
                        <a:t> Hizmet: </a:t>
                      </a:r>
                      <a:r>
                        <a:rPr b="0" i="0" lang="en-IE" sz="2200" u="sng">
                          <a:solidFill>
                            <a:srgbClr val="7F7F7F"/>
                          </a:solidFill>
                          <a:latin typeface="Calibri"/>
                          <a:ea typeface="Calibri"/>
                          <a:cs typeface="Calibri"/>
                          <a:sym typeface="Calibri"/>
                          <a:hlinkClick r:id="rId8"/>
                        </a:rPr>
                        <a:t>MyHammer</a:t>
                      </a:r>
                      <a:endParaRPr b="0" i="0" sz="2200">
                        <a:solidFill>
                          <a:srgbClr val="7F7F7F"/>
                        </a:solidFill>
                        <a:latin typeface="Calibri"/>
                        <a:ea typeface="Calibri"/>
                        <a:cs typeface="Calibri"/>
                        <a:sym typeface="Calibri"/>
                      </a:endParaRPr>
                    </a:p>
                    <a:p>
                      <a:pPr indent="0" lvl="0" marL="0" marR="0" rtl="0" algn="l">
                        <a:spcBef>
                          <a:spcPts val="0"/>
                        </a:spcBef>
                        <a:spcAft>
                          <a:spcPts val="0"/>
                        </a:spcAft>
                        <a:buClr>
                          <a:srgbClr val="7F7F7F"/>
                        </a:buClr>
                        <a:buSzPts val="2200"/>
                        <a:buFont typeface="Arial"/>
                        <a:buNone/>
                      </a:pPr>
                      <a:r>
                        <a:rPr b="0" i="0" lang="en-IE" sz="2200">
                          <a:solidFill>
                            <a:srgbClr val="7F7F7F"/>
                          </a:solidFill>
                          <a:latin typeface="Calibri"/>
                          <a:ea typeface="Calibri"/>
                          <a:cs typeface="Calibri"/>
                          <a:sym typeface="Calibri"/>
                        </a:rPr>
                        <a:t>Priceline, gezginlerinin uçak biletleri, kiralama ve diğer seyahat konaklamalarında düşük fiyatlar için kolaylık sağladıkları bir konumda. B2C pazarı için bir kazan-kazan pazarı sağlar ve bu nedenle önemli bir gelir artışı görmüştür.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
          <p:cNvSpPr txBox="1"/>
          <p:nvPr>
            <p:ph idx="3" type="body"/>
          </p:nvPr>
        </p:nvSpPr>
        <p:spPr>
          <a:xfrm>
            <a:off x="685712" y="2512142"/>
            <a:ext cx="5423273" cy="2497338"/>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800"/>
              <a:buNone/>
            </a:pPr>
            <a:r>
              <a:rPr b="1" i="0" lang="en-IE" sz="4800"/>
              <a:t>BÖLÜM 1:</a:t>
            </a:r>
            <a:endParaRPr/>
          </a:p>
          <a:p>
            <a:pPr indent="0" lvl="0" marL="0" rtl="0" algn="l">
              <a:lnSpc>
                <a:spcPct val="90000"/>
              </a:lnSpc>
              <a:spcBef>
                <a:spcPts val="1000"/>
              </a:spcBef>
              <a:spcAft>
                <a:spcPts val="0"/>
              </a:spcAft>
              <a:buClr>
                <a:schemeClr val="lt1"/>
              </a:buClr>
              <a:buSzPts val="4800"/>
              <a:buNone/>
            </a:pPr>
            <a:r>
              <a:t/>
            </a:r>
            <a:endParaRPr b="1" i="0" sz="4800"/>
          </a:p>
          <a:p>
            <a:pPr indent="0" lvl="0" marL="0" rtl="0" algn="l">
              <a:lnSpc>
                <a:spcPct val="90000"/>
              </a:lnSpc>
              <a:spcBef>
                <a:spcPts val="1000"/>
              </a:spcBef>
              <a:spcAft>
                <a:spcPts val="0"/>
              </a:spcAft>
              <a:buClr>
                <a:schemeClr val="lt1"/>
              </a:buClr>
              <a:buSzPts val="1200"/>
              <a:buNone/>
            </a:pPr>
            <a:r>
              <a:t/>
            </a:r>
            <a:endParaRPr i="0" sz="1200"/>
          </a:p>
          <a:p>
            <a:pPr indent="0" lvl="0" marL="0" rtl="0" algn="l">
              <a:lnSpc>
                <a:spcPct val="90000"/>
              </a:lnSpc>
              <a:spcBef>
                <a:spcPts val="1000"/>
              </a:spcBef>
              <a:spcAft>
                <a:spcPts val="0"/>
              </a:spcAft>
              <a:buClr>
                <a:schemeClr val="lt1"/>
              </a:buClr>
              <a:buSzPts val="4800"/>
              <a:buNone/>
            </a:pPr>
            <a:r>
              <a:rPr b="1" i="0" lang="en-IE" sz="4800"/>
              <a:t>İşletme Yapınızı Seçin</a:t>
            </a:r>
            <a:endParaRPr b="1" i="0" sz="4800"/>
          </a:p>
          <a:p>
            <a:pPr indent="0" lvl="0" marL="0" rtl="0" algn="l">
              <a:lnSpc>
                <a:spcPct val="90000"/>
              </a:lnSpc>
              <a:spcBef>
                <a:spcPts val="1000"/>
              </a:spcBef>
              <a:spcAft>
                <a:spcPts val="0"/>
              </a:spcAft>
              <a:buClr>
                <a:schemeClr val="lt1"/>
              </a:buClr>
              <a:buSzPts val="4800"/>
              <a:buNone/>
            </a:pPr>
            <a:r>
              <a:t/>
            </a:r>
            <a:endParaRPr i="0" sz="4800"/>
          </a:p>
        </p:txBody>
      </p:sp>
      <p:pic>
        <p:nvPicPr>
          <p:cNvPr descr="A close up of a sign&#10;&#10;Description automatically generated" id="246" name="Google Shape;246;p3"/>
          <p:cNvPicPr preferRelativeResize="0"/>
          <p:nvPr/>
        </p:nvPicPr>
        <p:blipFill rotWithShape="1">
          <a:blip r:embed="rId3">
            <a:alphaModFix/>
          </a:blip>
          <a:srcRect b="0" l="0" r="0" t="0"/>
          <a:stretch/>
        </p:blipFill>
        <p:spPr>
          <a:xfrm>
            <a:off x="8794652" y="2979149"/>
            <a:ext cx="3027672" cy="3019262"/>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2" name="Shape 442"/>
        <p:cNvGrpSpPr/>
        <p:nvPr/>
      </p:nvGrpSpPr>
      <p:grpSpPr>
        <a:xfrm>
          <a:off x="0" y="0"/>
          <a:ext cx="0" cy="0"/>
          <a:chOff x="0" y="0"/>
          <a:chExt cx="0" cy="0"/>
        </a:xfrm>
      </p:grpSpPr>
      <p:sp>
        <p:nvSpPr>
          <p:cNvPr id="443" name="Google Shape;443;p30"/>
          <p:cNvSpPr txBox="1"/>
          <p:nvPr>
            <p:ph idx="1" type="body"/>
          </p:nvPr>
        </p:nvSpPr>
        <p:spPr>
          <a:xfrm>
            <a:off x="270182" y="355713"/>
            <a:ext cx="7878817"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800"/>
              <a:buNone/>
            </a:pPr>
            <a:r>
              <a:rPr b="1" lang="en-IE" sz="2800">
                <a:solidFill>
                  <a:srgbClr val="10B1A2"/>
                </a:solidFill>
                <a:latin typeface="Calibri"/>
                <a:ea typeface="Calibri"/>
                <a:cs typeface="Calibri"/>
                <a:sym typeface="Calibri"/>
              </a:rPr>
              <a:t>9. Sanal Varlık Modeli (Oyun İçi Satın Alma)</a:t>
            </a:r>
            <a:endParaRPr/>
          </a:p>
          <a:p>
            <a:pPr indent="0" lvl="0" marL="0" rtl="0" algn="l">
              <a:lnSpc>
                <a:spcPct val="90000"/>
              </a:lnSpc>
              <a:spcBef>
                <a:spcPts val="1000"/>
              </a:spcBef>
              <a:spcAft>
                <a:spcPts val="0"/>
              </a:spcAft>
              <a:buClr>
                <a:srgbClr val="6D6E6C"/>
              </a:buClr>
              <a:buSzPts val="2800"/>
              <a:buNone/>
            </a:pPr>
            <a:r>
              <a:t/>
            </a:r>
            <a:endParaRPr b="1" sz="2800">
              <a:solidFill>
                <a:srgbClr val="10B1A2"/>
              </a:solidFill>
            </a:endParaRPr>
          </a:p>
        </p:txBody>
      </p:sp>
      <p:sp>
        <p:nvSpPr>
          <p:cNvPr id="444" name="Google Shape;444;p30"/>
          <p:cNvSpPr txBox="1"/>
          <p:nvPr>
            <p:ph idx="2" type="body"/>
          </p:nvPr>
        </p:nvSpPr>
        <p:spPr>
          <a:xfrm>
            <a:off x="876301" y="2117212"/>
            <a:ext cx="740708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t/>
            </a:r>
            <a:endParaRPr/>
          </a:p>
        </p:txBody>
      </p:sp>
      <p:graphicFrame>
        <p:nvGraphicFramePr>
          <p:cNvPr id="445" name="Google Shape;445;p30"/>
          <p:cNvGraphicFramePr/>
          <p:nvPr/>
        </p:nvGraphicFramePr>
        <p:xfrm>
          <a:off x="0" y="872805"/>
          <a:ext cx="3000000" cy="3000000"/>
        </p:xfrm>
        <a:graphic>
          <a:graphicData uri="http://schemas.openxmlformats.org/drawingml/2006/table">
            <a:tbl>
              <a:tblPr bandRow="1" firstRow="1">
                <a:noFill/>
                <a:tableStyleId>{D3D3BF18-F49F-4203-9B1A-4257FAA4DD05}</a:tableStyleId>
              </a:tblPr>
              <a:tblGrid>
                <a:gridCol w="2305750"/>
                <a:gridCol w="5702450"/>
                <a:gridCol w="4183825"/>
              </a:tblGrid>
              <a:tr h="520650">
                <a:tc>
                  <a:txBody>
                    <a:bodyPr/>
                    <a:lstStyle/>
                    <a:p>
                      <a:pPr indent="0" lvl="0" marL="0" marR="0" rtl="0" algn="ctr">
                        <a:spcBef>
                          <a:spcPts val="0"/>
                        </a:spcBef>
                        <a:spcAft>
                          <a:spcPts val="0"/>
                        </a:spcAft>
                        <a:buNone/>
                      </a:pPr>
                      <a:r>
                        <a:rPr b="0" lang="en-IE" sz="2400">
                          <a:solidFill>
                            <a:schemeClr val="lt1"/>
                          </a:solidFill>
                        </a:rPr>
                        <a:t>İş modeli</a:t>
                      </a:r>
                      <a:endParaRPr b="0" sz="2400">
                        <a:solidFill>
                          <a:schemeClr val="lt1"/>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c>
                  <a:txBody>
                    <a:bodyPr/>
                    <a:lstStyle/>
                    <a:p>
                      <a:pPr indent="0" lvl="0" marL="0" marR="0" rtl="0" algn="ctr">
                        <a:spcBef>
                          <a:spcPts val="0"/>
                        </a:spcBef>
                        <a:spcAft>
                          <a:spcPts val="0"/>
                        </a:spcAft>
                        <a:buNone/>
                      </a:pPr>
                      <a:r>
                        <a:rPr b="0" lang="en-IE" sz="2400">
                          <a:solidFill>
                            <a:schemeClr val="lt1"/>
                          </a:solidFill>
                          <a:latin typeface="Calibri"/>
                          <a:ea typeface="Calibri"/>
                          <a:cs typeface="Calibri"/>
                          <a:sym typeface="Calibri"/>
                        </a:rPr>
                        <a:t>Örnekler</a:t>
                      </a:r>
                      <a:endParaRPr b="0" sz="2400">
                        <a:solidFill>
                          <a:schemeClr val="lt1"/>
                        </a:solidFill>
                        <a:latin typeface="Calibri"/>
                        <a:ea typeface="Calibri"/>
                        <a:cs typeface="Calibri"/>
                        <a:sym typeface="Calibri"/>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rgbClr val="E63275"/>
                    </a:solidFill>
                  </a:tcPr>
                </a:tc>
              </a:tr>
              <a:tr h="5464550">
                <a:tc>
                  <a:txBody>
                    <a:bodyPr/>
                    <a:lstStyle/>
                    <a:p>
                      <a:pPr indent="0" lvl="0" marL="0" marR="0" rtl="0" algn="l">
                        <a:spcBef>
                          <a:spcPts val="0"/>
                        </a:spcBef>
                        <a:spcAft>
                          <a:spcPts val="0"/>
                        </a:spcAft>
                        <a:buNone/>
                      </a:pPr>
                      <a:r>
                        <a:rPr b="0" lang="en-IE" sz="2400" u="sng">
                          <a:solidFill>
                            <a:srgbClr val="7F7F7F"/>
                          </a:solidFill>
                          <a:latin typeface="Calibri"/>
                          <a:ea typeface="Calibri"/>
                          <a:cs typeface="Calibri"/>
                          <a:sym typeface="Calibri"/>
                          <a:hlinkClick r:id="rId3"/>
                        </a:rPr>
                        <a:t>Sanal Varlık Modeli</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spcBef>
                          <a:spcPts val="0"/>
                        </a:spcBef>
                        <a:spcAft>
                          <a:spcPts val="0"/>
                        </a:spcAft>
                        <a:buNone/>
                      </a:pPr>
                      <a:r>
                        <a:t/>
                      </a:r>
                      <a:endParaRPr b="0" sz="2400">
                        <a:solidFill>
                          <a:srgbClr val="7F7F7F"/>
                        </a:solidFill>
                      </a:endParaRPr>
                    </a:p>
                    <a:p>
                      <a:pPr indent="0" lvl="0" marL="0" marR="0" rtl="0" algn="l">
                        <a:lnSpc>
                          <a:spcPct val="100000"/>
                        </a:lnSpc>
                        <a:spcBef>
                          <a:spcPts val="0"/>
                        </a:spcBef>
                        <a:spcAft>
                          <a:spcPts val="0"/>
                        </a:spcAft>
                        <a:buClr>
                          <a:srgbClr val="7F7F7F"/>
                        </a:buClr>
                        <a:buSzPts val="2200"/>
                        <a:buFont typeface="Calibri"/>
                        <a:buNone/>
                      </a:pPr>
                      <a:r>
                        <a:rPr b="0" lang="en-IE" sz="2200">
                          <a:solidFill>
                            <a:srgbClr val="7F7F7F"/>
                          </a:solidFill>
                        </a:rPr>
                        <a:t>Tüm Makale: </a:t>
                      </a:r>
                      <a:r>
                        <a:rPr b="0" lang="en-IE" sz="2200" u="sng">
                          <a:solidFill>
                            <a:srgbClr val="7F7F7F"/>
                          </a:solidFill>
                          <a:hlinkClick r:id="rId4"/>
                        </a:rPr>
                        <a:t>huffingtonpost</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Sanal malların en büyük avantajlarından biri yüksek marjlardır, çünkü sadece onlara hizmet etmek için gereken bant genişliğine mal olurlar.</a:t>
                      </a:r>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Satılan nesneler, tüketiciler için gerçek bir değer yaratır, örneğin bir oyunda, bir kılıç satın almak, insanların oyun oynamakta olduğu gerçek eğlenceye katkıda bulunur.</a:t>
                      </a:r>
                      <a:endParaRPr/>
                    </a:p>
                    <a:p>
                      <a:pPr indent="-285750" lvl="0" marL="285750" marR="0" rtl="0" algn="l">
                        <a:spcBef>
                          <a:spcPts val="0"/>
                        </a:spcBef>
                        <a:spcAft>
                          <a:spcPts val="0"/>
                        </a:spcAft>
                        <a:buClr>
                          <a:srgbClr val="E95273"/>
                        </a:buClr>
                        <a:buSzPts val="2200"/>
                        <a:buFont typeface="Arial"/>
                        <a:buChar char="•"/>
                      </a:pPr>
                      <a:r>
                        <a:rPr b="0" i="0" lang="en-IE" sz="2200">
                          <a:solidFill>
                            <a:srgbClr val="7F7F7F"/>
                          </a:solidFill>
                          <a:latin typeface="Calibri"/>
                          <a:ea typeface="Calibri"/>
                          <a:cs typeface="Calibri"/>
                          <a:sym typeface="Calibri"/>
                        </a:rPr>
                        <a:t>Sanal dünyada daha fazla oyuncu yaşadığı için piyasa likiditesi artmaya devam ediyor. Sanal ürünler de giderek daha fazla uygulama takıntılı bir dünyaya ilerlemeye devam ederken insanlar için sevgi ve anlam göstermek için bir yol haline geliyor.</a:t>
                      </a:r>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Hediye: </a:t>
                      </a:r>
                      <a:r>
                        <a:rPr b="0" i="0" lang="en-IE" sz="2200" u="sng">
                          <a:solidFill>
                            <a:srgbClr val="7F7F7F"/>
                          </a:solidFill>
                          <a:latin typeface="Calibri"/>
                          <a:ea typeface="Calibri"/>
                          <a:cs typeface="Calibri"/>
                          <a:sym typeface="Calibri"/>
                          <a:hlinkClick r:id="rId5"/>
                        </a:rPr>
                        <a:t>Facebook &amp; Foursquare </a:t>
                      </a:r>
                      <a:r>
                        <a:rPr b="0" i="0" lang="en-IE" sz="2200">
                          <a:solidFill>
                            <a:srgbClr val="7F7F7F"/>
                          </a:solidFill>
                          <a:latin typeface="Calibri"/>
                          <a:ea typeface="Calibri"/>
                          <a:cs typeface="Calibri"/>
                          <a:sym typeface="Calibri"/>
                        </a:rPr>
                        <a:t>Sanal Para Birimi: </a:t>
                      </a:r>
                      <a:r>
                        <a:rPr b="0" i="0" lang="en-IE" sz="2200" u="sng">
                          <a:solidFill>
                            <a:srgbClr val="7F7F7F"/>
                          </a:solidFill>
                          <a:latin typeface="Calibri"/>
                          <a:ea typeface="Calibri"/>
                          <a:cs typeface="Calibri"/>
                          <a:sym typeface="Calibri"/>
                          <a:hlinkClick r:id="rId6"/>
                        </a:rPr>
                        <a:t>Twitter &amp; Foursquare</a:t>
                      </a:r>
                      <a:endParaRPr b="0" i="0" sz="22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200"/>
                        <a:buFont typeface="Calibri"/>
                        <a:buNone/>
                      </a:pPr>
                      <a:r>
                        <a:t/>
                      </a:r>
                      <a:endParaRPr b="0" i="0" sz="2200">
                        <a:solidFill>
                          <a:srgbClr val="7F7F7F"/>
                        </a:solidFill>
                        <a:latin typeface="Calibri"/>
                        <a:ea typeface="Calibri"/>
                        <a:cs typeface="Calibri"/>
                        <a:sym typeface="Calibri"/>
                      </a:endParaRPr>
                    </a:p>
                    <a:p>
                      <a:pPr indent="0" lvl="0" marL="0" marR="0" rtl="0" algn="l">
                        <a:lnSpc>
                          <a:spcPct val="100000"/>
                        </a:lnSpc>
                        <a:spcBef>
                          <a:spcPts val="0"/>
                        </a:spcBef>
                        <a:spcAft>
                          <a:spcPts val="0"/>
                        </a:spcAft>
                        <a:buClr>
                          <a:srgbClr val="7F7F7F"/>
                        </a:buClr>
                        <a:buSzPts val="2200"/>
                        <a:buFont typeface="Calibri"/>
                        <a:buNone/>
                      </a:pPr>
                      <a:r>
                        <a:rPr b="0" i="0" lang="en-IE" sz="2200">
                          <a:solidFill>
                            <a:srgbClr val="7F7F7F"/>
                          </a:solidFill>
                          <a:latin typeface="Calibri"/>
                          <a:ea typeface="Calibri"/>
                          <a:cs typeface="Calibri"/>
                          <a:sym typeface="Calibri"/>
                        </a:rPr>
                        <a:t>Candy Crush, sanal iyi modelin gücünü anlıyor ve ekstra yaşamlar veya “renkli bomba” gibi özellikler gibi dijital ürünler için bir ton gelir elde etti. Sanal ürünler yalnızca çevrimiçi olarak kullanıcıların normalde yükseltme, puan, hediye veya silah gibi oyunlarda veya uygulamalarda ödediği ürünlerdir.</a:t>
                      </a:r>
                      <a:endParaRPr b="0" sz="2200">
                        <a:solidFill>
                          <a:srgbClr val="7F7F7F"/>
                        </a:solidFill>
                      </a:endParaRPr>
                    </a:p>
                  </a:txBody>
                  <a:tcPr marT="45725" marB="45725" marR="91450" marL="91450">
                    <a:lnL cap="flat" cmpd="sng" w="12700">
                      <a:solidFill>
                        <a:srgbClr val="ADD4C2"/>
                      </a:solidFill>
                      <a:prstDash val="solid"/>
                      <a:round/>
                      <a:headEnd len="sm" w="sm" type="none"/>
                      <a:tailEnd len="sm" w="sm" type="none"/>
                    </a:lnL>
                    <a:lnR cap="flat" cmpd="sng" w="12700">
                      <a:solidFill>
                        <a:srgbClr val="ADD4C2"/>
                      </a:solidFill>
                      <a:prstDash val="solid"/>
                      <a:round/>
                      <a:headEnd len="sm" w="sm" type="none"/>
                      <a:tailEnd len="sm" w="sm" type="none"/>
                    </a:lnR>
                    <a:lnT cap="flat" cmpd="sng" w="12700">
                      <a:solidFill>
                        <a:srgbClr val="ADD4C2"/>
                      </a:solidFill>
                      <a:prstDash val="solid"/>
                      <a:round/>
                      <a:headEnd len="sm" w="sm" type="none"/>
                      <a:tailEnd len="sm" w="sm" type="none"/>
                    </a:lnT>
                    <a:lnB cap="flat" cmpd="sng" w="12700">
                      <a:solidFill>
                        <a:srgbClr val="ADD4C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Google Shape;450;p31"/>
          <p:cNvSpPr txBox="1"/>
          <p:nvPr>
            <p:ph idx="3" type="body"/>
          </p:nvPr>
        </p:nvSpPr>
        <p:spPr>
          <a:xfrm>
            <a:off x="505763" y="1991442"/>
            <a:ext cx="5423273" cy="2849006"/>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lt1"/>
              </a:buClr>
              <a:buSzPts val="4100"/>
              <a:buNone/>
            </a:pPr>
            <a:r>
              <a:rPr b="1" i="0" lang="en-IE" sz="4100"/>
              <a:t>BÖLÜM 3:</a:t>
            </a:r>
            <a:endParaRPr/>
          </a:p>
          <a:p>
            <a:pPr indent="0" lvl="0" marL="0" rtl="0" algn="l">
              <a:lnSpc>
                <a:spcPct val="90000"/>
              </a:lnSpc>
              <a:spcBef>
                <a:spcPts val="1000"/>
              </a:spcBef>
              <a:spcAft>
                <a:spcPts val="0"/>
              </a:spcAft>
              <a:buClr>
                <a:schemeClr val="lt1"/>
              </a:buClr>
              <a:buSzPts val="1400"/>
              <a:buNone/>
            </a:pPr>
            <a:r>
              <a:t/>
            </a:r>
            <a:endParaRPr b="1" i="0" sz="1400"/>
          </a:p>
          <a:p>
            <a:pPr indent="0" lvl="0" marL="0" rtl="0" algn="l">
              <a:lnSpc>
                <a:spcPct val="90000"/>
              </a:lnSpc>
              <a:spcBef>
                <a:spcPts val="1000"/>
              </a:spcBef>
              <a:spcAft>
                <a:spcPts val="0"/>
              </a:spcAft>
              <a:buClr>
                <a:schemeClr val="lt1"/>
              </a:buClr>
              <a:buSzPts val="4100"/>
              <a:buNone/>
            </a:pPr>
            <a:r>
              <a:rPr b="1" i="0" lang="en-IE" sz="4100"/>
              <a:t>İşletme ve Finansal Parametrelerinizi Düzenleme</a:t>
            </a:r>
            <a:endParaRPr b="1" i="0" sz="4100"/>
          </a:p>
        </p:txBody>
      </p:sp>
      <p:pic>
        <p:nvPicPr>
          <p:cNvPr descr="A picture containing drawing&#10;&#10;Description automatically generated" id="451" name="Google Shape;451;p31"/>
          <p:cNvPicPr preferRelativeResize="0"/>
          <p:nvPr/>
        </p:nvPicPr>
        <p:blipFill rotWithShape="1">
          <a:blip r:embed="rId3">
            <a:alphaModFix/>
          </a:blip>
          <a:srcRect b="0" l="0" r="0" t="0"/>
          <a:stretch/>
        </p:blipFill>
        <p:spPr>
          <a:xfrm>
            <a:off x="8604488" y="3429000"/>
            <a:ext cx="3419345" cy="209434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pic>
        <p:nvPicPr>
          <p:cNvPr descr="A picture containing person, table, man&#10;&#10;Description automatically generated" id="456" name="Google Shape;456;p32"/>
          <p:cNvPicPr preferRelativeResize="0"/>
          <p:nvPr>
            <p:ph idx="2" type="pic"/>
          </p:nvPr>
        </p:nvPicPr>
        <p:blipFill rotWithShape="1">
          <a:blip r:embed="rId3">
            <a:alphaModFix/>
          </a:blip>
          <a:srcRect b="24686" l="0" r="0" t="24687"/>
          <a:stretch/>
        </p:blipFill>
        <p:spPr>
          <a:xfrm>
            <a:off x="11628" y="7397"/>
            <a:ext cx="12167420" cy="4409769"/>
          </a:xfrm>
          <a:prstGeom prst="rect">
            <a:avLst/>
          </a:prstGeom>
          <a:noFill/>
          <a:ln>
            <a:noFill/>
          </a:ln>
        </p:spPr>
      </p:pic>
      <p:sp>
        <p:nvSpPr>
          <p:cNvPr id="457" name="Google Shape;457;p32"/>
          <p:cNvSpPr txBox="1"/>
          <p:nvPr>
            <p:ph idx="1" type="body"/>
          </p:nvPr>
        </p:nvSpPr>
        <p:spPr>
          <a:xfrm>
            <a:off x="332508" y="5418327"/>
            <a:ext cx="11545500" cy="1511100"/>
          </a:xfrm>
          <a:prstGeom prst="rect">
            <a:avLst/>
          </a:prstGeom>
          <a:noFill/>
          <a:ln>
            <a:noFill/>
          </a:ln>
        </p:spPr>
        <p:txBody>
          <a:bodyPr anchorCtr="0" anchor="ctr" bIns="45700" lIns="91425" spcFirstLastPara="1" rIns="91425" wrap="square" tIns="45700">
            <a:normAutofit/>
          </a:bodyPr>
          <a:lstStyle/>
          <a:p>
            <a:pPr indent="0" lvl="0" marL="0" rtl="0" algn="ctr">
              <a:lnSpc>
                <a:spcPct val="80000"/>
              </a:lnSpc>
              <a:spcBef>
                <a:spcPts val="0"/>
              </a:spcBef>
              <a:spcAft>
                <a:spcPts val="0"/>
              </a:spcAft>
              <a:buClr>
                <a:schemeClr val="lt1"/>
              </a:buClr>
              <a:buSzPts val="2775"/>
              <a:buNone/>
            </a:pPr>
            <a:r>
              <a:rPr lang="en-IE" sz="2775"/>
              <a:t>Bu bölümde aşağıdaki başlıklara değineceğiz;</a:t>
            </a:r>
            <a:endParaRPr/>
          </a:p>
          <a:p>
            <a:pPr indent="0" lvl="0" marL="0" rtl="0" algn="ctr">
              <a:lnSpc>
                <a:spcPct val="80000"/>
              </a:lnSpc>
              <a:spcBef>
                <a:spcPts val="1000"/>
              </a:spcBef>
              <a:spcAft>
                <a:spcPts val="0"/>
              </a:spcAft>
              <a:buClr>
                <a:schemeClr val="lt1"/>
              </a:buClr>
              <a:buSzPts val="2960"/>
              <a:buNone/>
            </a:pPr>
            <a:r>
              <a:rPr b="1" i="1" lang="en-IE" sz="2960"/>
              <a:t>Başlangıç Finansal Gereksinimleri, Talep Yaratma Performans Ölçümlerini</a:t>
            </a:r>
            <a:endParaRPr b="1" i="1" sz="2960"/>
          </a:p>
          <a:p>
            <a:pPr indent="0" lvl="0" marL="0" rtl="0" algn="ctr">
              <a:lnSpc>
                <a:spcPct val="80000"/>
              </a:lnSpc>
              <a:spcBef>
                <a:spcPts val="1000"/>
              </a:spcBef>
              <a:spcAft>
                <a:spcPts val="0"/>
              </a:spcAft>
              <a:buClr>
                <a:schemeClr val="lt1"/>
              </a:buClr>
              <a:buSzPts val="2960"/>
              <a:buNone/>
            </a:pPr>
            <a:r>
              <a:rPr b="1" i="1" lang="en-IE" sz="2960"/>
              <a:t>Kâr Tahmininizi Çalışma, Müşteri Edinme Maliyetlerini Değerlendirme</a:t>
            </a:r>
            <a:endParaRPr b="1" sz="2960"/>
          </a:p>
          <a:p>
            <a:pPr indent="0" lvl="0" marL="0" rtl="0" algn="ctr">
              <a:lnSpc>
                <a:spcPct val="80000"/>
              </a:lnSpc>
              <a:spcBef>
                <a:spcPts val="1000"/>
              </a:spcBef>
              <a:spcAft>
                <a:spcPts val="0"/>
              </a:spcAft>
              <a:buClr>
                <a:schemeClr val="lt1"/>
              </a:buClr>
              <a:buSzPts val="2960"/>
              <a:buNone/>
            </a:pPr>
            <a:r>
              <a:t/>
            </a:r>
            <a:endParaRPr b="1" i="1" sz="2960"/>
          </a:p>
          <a:p>
            <a:pPr indent="0" lvl="0" marL="0" rtl="0" algn="ctr">
              <a:lnSpc>
                <a:spcPct val="80000"/>
              </a:lnSpc>
              <a:spcBef>
                <a:spcPts val="1000"/>
              </a:spcBef>
              <a:spcAft>
                <a:spcPts val="0"/>
              </a:spcAft>
              <a:buClr>
                <a:schemeClr val="lt1"/>
              </a:buClr>
              <a:buSzPts val="2775"/>
              <a:buNone/>
            </a:pPr>
            <a:r>
              <a:t/>
            </a:r>
            <a:endParaRPr sz="2775"/>
          </a:p>
        </p:txBody>
      </p:sp>
      <p:sp>
        <p:nvSpPr>
          <p:cNvPr id="458" name="Google Shape;458;p32"/>
          <p:cNvSpPr txBox="1"/>
          <p:nvPr>
            <p:ph idx="3" type="body"/>
          </p:nvPr>
        </p:nvSpPr>
        <p:spPr>
          <a:xfrm>
            <a:off x="332508" y="3642949"/>
            <a:ext cx="11545518" cy="629984"/>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b="1" lang="en-IE">
                <a:solidFill>
                  <a:srgbClr val="EC2179"/>
                </a:solidFill>
              </a:rPr>
              <a:t>İşletme Parametrelerinizin Kontrolünü Elinize Alın</a:t>
            </a:r>
            <a:endParaRPr b="1">
              <a:solidFill>
                <a:srgbClr val="EC2179"/>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2" name="Shape 462"/>
        <p:cNvGrpSpPr/>
        <p:nvPr/>
      </p:nvGrpSpPr>
      <p:grpSpPr>
        <a:xfrm>
          <a:off x="0" y="0"/>
          <a:ext cx="0" cy="0"/>
          <a:chOff x="0" y="0"/>
          <a:chExt cx="0" cy="0"/>
        </a:xfrm>
      </p:grpSpPr>
      <p:sp>
        <p:nvSpPr>
          <p:cNvPr id="463" name="Google Shape;463;p33"/>
          <p:cNvSpPr txBox="1"/>
          <p:nvPr>
            <p:ph idx="1" type="body"/>
          </p:nvPr>
        </p:nvSpPr>
        <p:spPr>
          <a:xfrm>
            <a:off x="409903" y="248848"/>
            <a:ext cx="8024418"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İşletme ve Finansal Parametrelerinizi Düzenleme</a:t>
            </a:r>
            <a:endParaRPr b="1">
              <a:solidFill>
                <a:srgbClr val="E63275"/>
              </a:solidFill>
            </a:endParaRPr>
          </a:p>
          <a:p>
            <a:pPr indent="0" lvl="0" marL="0" rtl="0" algn="l">
              <a:lnSpc>
                <a:spcPct val="90000"/>
              </a:lnSpc>
              <a:spcBef>
                <a:spcPts val="1000"/>
              </a:spcBef>
              <a:spcAft>
                <a:spcPts val="0"/>
              </a:spcAft>
              <a:buClr>
                <a:srgbClr val="10B1A2"/>
              </a:buClr>
              <a:buSzPts val="3600"/>
              <a:buNone/>
            </a:pPr>
            <a:r>
              <a:rPr b="1" lang="en-IE">
                <a:solidFill>
                  <a:srgbClr val="10B1A2"/>
                </a:solidFill>
              </a:rPr>
              <a:t>Başlangıçta odaklanılacak 5 şey</a:t>
            </a:r>
            <a:endParaRPr b="1">
              <a:solidFill>
                <a:srgbClr val="10B1A2"/>
              </a:solidFill>
            </a:endParaRPr>
          </a:p>
        </p:txBody>
      </p:sp>
      <p:sp>
        <p:nvSpPr>
          <p:cNvPr id="464" name="Google Shape;464;p33"/>
          <p:cNvSpPr txBox="1"/>
          <p:nvPr>
            <p:ph idx="2" type="body"/>
          </p:nvPr>
        </p:nvSpPr>
        <p:spPr>
          <a:xfrm>
            <a:off x="409903" y="2504073"/>
            <a:ext cx="7450581"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E63275"/>
              </a:buClr>
              <a:buSzPts val="2400"/>
              <a:buFont typeface="Calibri"/>
              <a:buAutoNum type="arabicPeriod"/>
            </a:pPr>
            <a:r>
              <a:rPr b="1" lang="en-IE">
                <a:solidFill>
                  <a:srgbClr val="E63275"/>
                </a:solidFill>
              </a:rPr>
              <a:t>İş Planı:</a:t>
            </a:r>
            <a:endParaRPr/>
          </a:p>
          <a:p>
            <a:pPr indent="0" lvl="0" marL="0" rtl="0" algn="l">
              <a:lnSpc>
                <a:spcPct val="90000"/>
              </a:lnSpc>
              <a:spcBef>
                <a:spcPts val="1000"/>
              </a:spcBef>
              <a:spcAft>
                <a:spcPts val="0"/>
              </a:spcAft>
              <a:buClr>
                <a:srgbClr val="6D6E6C"/>
              </a:buClr>
              <a:buSzPts val="2400"/>
              <a:buNone/>
            </a:pPr>
            <a:r>
              <a:rPr lang="en-IE"/>
              <a:t>Modül 1'de öğrendiğimiz gibi, yeni işinizin hedeflerini ve stratejilerini tanımlamanıza yardımcı olacak bir iş planı önemlidir.</a:t>
            </a:r>
            <a:endParaRPr/>
          </a:p>
          <a:p>
            <a:pPr indent="0" lvl="0" marL="0" rtl="0" algn="l">
              <a:lnSpc>
                <a:spcPct val="90000"/>
              </a:lnSpc>
              <a:spcBef>
                <a:spcPts val="1000"/>
              </a:spcBef>
              <a:spcAft>
                <a:spcPts val="0"/>
              </a:spcAft>
              <a:buClr>
                <a:srgbClr val="6D6E6C"/>
              </a:buClr>
              <a:buSzPts val="2400"/>
              <a:buNone/>
            </a:pPr>
            <a:r>
              <a:rPr lang="en-IE"/>
              <a:t>Girişimci yolculuğunuzun ilerlemesi için anahtar bir araçtır ve başlangıç işiniz için fon toplamak istediğinizde gerekecektir. Çoğu yatırımcı bunu görmek isteyecektir.</a:t>
            </a:r>
            <a:br>
              <a:rPr lang="en-IE"/>
            </a:br>
            <a:endParaRPr/>
          </a:p>
          <a:p>
            <a:pPr indent="0" lvl="0" marL="0" rtl="0" algn="l">
              <a:lnSpc>
                <a:spcPct val="90000"/>
              </a:lnSpc>
              <a:spcBef>
                <a:spcPts val="1000"/>
              </a:spcBef>
              <a:spcAft>
                <a:spcPts val="0"/>
              </a:spcAft>
              <a:buClr>
                <a:srgbClr val="6D6E6C"/>
              </a:buClr>
              <a:buSzPts val="2400"/>
              <a:buNone/>
            </a:pPr>
            <a:br>
              <a:rPr lang="en-IE"/>
            </a:br>
            <a:r>
              <a:rPr lang="en-IE"/>
              <a:t>      </a:t>
            </a:r>
            <a:r>
              <a:rPr lang="en-IE" sz="1400" u="sng">
                <a:solidFill>
                  <a:schemeClr val="hlink"/>
                </a:solidFill>
                <a:hlinkClick r:id="rId3"/>
              </a:rPr>
              <a:t>https://www.irishinvestmentnetwork.ie/start-up-business</a:t>
            </a:r>
            <a:endParaRPr sz="1400"/>
          </a:p>
        </p:txBody>
      </p:sp>
      <p:pic>
        <p:nvPicPr>
          <p:cNvPr descr="A close up of a sign&#10;&#10;Description automatically generated" id="465" name="Google Shape;465;p33"/>
          <p:cNvPicPr preferRelativeResize="0"/>
          <p:nvPr/>
        </p:nvPicPr>
        <p:blipFill rotWithShape="1">
          <a:blip r:embed="rId4">
            <a:alphaModFix/>
          </a:blip>
          <a:srcRect b="0" l="0" r="0" t="0"/>
          <a:stretch/>
        </p:blipFill>
        <p:spPr>
          <a:xfrm>
            <a:off x="7930951" y="3429000"/>
            <a:ext cx="4022956" cy="2602349"/>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9" name="Shape 469"/>
        <p:cNvGrpSpPr/>
        <p:nvPr/>
      </p:nvGrpSpPr>
      <p:grpSpPr>
        <a:xfrm>
          <a:off x="0" y="0"/>
          <a:ext cx="0" cy="0"/>
          <a:chOff x="0" y="0"/>
          <a:chExt cx="0" cy="0"/>
        </a:xfrm>
      </p:grpSpPr>
      <p:sp>
        <p:nvSpPr>
          <p:cNvPr id="470" name="Google Shape;470;p34"/>
          <p:cNvSpPr txBox="1"/>
          <p:nvPr>
            <p:ph idx="2" type="body"/>
          </p:nvPr>
        </p:nvSpPr>
        <p:spPr>
          <a:xfrm>
            <a:off x="532352" y="2092045"/>
            <a:ext cx="10358386"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E63275"/>
              </a:buClr>
              <a:buSzPts val="2400"/>
              <a:buFont typeface="Calibri"/>
              <a:buAutoNum type="arabicPeriod" startAt="2"/>
            </a:pPr>
            <a:r>
              <a:rPr b="1" lang="en-IE">
                <a:solidFill>
                  <a:srgbClr val="E63275"/>
                </a:solidFill>
              </a:rPr>
              <a:t>Banka Hesabı</a:t>
            </a:r>
            <a:endParaRPr b="1">
              <a:solidFill>
                <a:srgbClr val="E63275"/>
              </a:solidFill>
            </a:endParaRPr>
          </a:p>
          <a:p>
            <a:pPr indent="0" lvl="0" marL="0" rtl="0" algn="l">
              <a:lnSpc>
                <a:spcPct val="90000"/>
              </a:lnSpc>
              <a:spcBef>
                <a:spcPts val="1000"/>
              </a:spcBef>
              <a:spcAft>
                <a:spcPts val="0"/>
              </a:spcAft>
              <a:buClr>
                <a:srgbClr val="6D6E6C"/>
              </a:buClr>
              <a:buSzPts val="2400"/>
              <a:buNone/>
            </a:pPr>
            <a:r>
              <a:rPr lang="en-IE"/>
              <a:t>Bir sonraki adım, bir işletme bankası hesabı açmaktır, birçok farklı hesap           vardır ve ihtiyaçlarınızı iyice araştırmalısınız. Basit bir para yatırma hesabına ihtiyacınız olup olmadığını veya e-ticaret yoluyla çevrimiçi işlem yapmak istiyorsanız daha karmaşık bir şeye ihtiyacınız olup olmadığını düşünün.</a:t>
            </a:r>
            <a:endParaRPr/>
          </a:p>
          <a:p>
            <a:pPr indent="-457200" lvl="0" marL="457200" rtl="0" algn="l">
              <a:lnSpc>
                <a:spcPct val="90000"/>
              </a:lnSpc>
              <a:spcBef>
                <a:spcPts val="1000"/>
              </a:spcBef>
              <a:spcAft>
                <a:spcPts val="0"/>
              </a:spcAft>
              <a:buClr>
                <a:srgbClr val="E63275"/>
              </a:buClr>
              <a:buSzPts val="2400"/>
              <a:buFont typeface="Calibri"/>
              <a:buAutoNum type="arabicPeriod" startAt="3"/>
            </a:pPr>
            <a:r>
              <a:rPr b="1" lang="en-IE">
                <a:solidFill>
                  <a:srgbClr val="E63275"/>
                </a:solidFill>
              </a:rPr>
              <a:t>Finans veya Sermayeyi Artırın</a:t>
            </a:r>
            <a:endParaRPr b="1">
              <a:solidFill>
                <a:srgbClr val="E63275"/>
              </a:solidFill>
            </a:endParaRPr>
          </a:p>
          <a:p>
            <a:pPr indent="0" lvl="0" marL="0" rtl="0" algn="l">
              <a:lnSpc>
                <a:spcPct val="90000"/>
              </a:lnSpc>
              <a:spcBef>
                <a:spcPts val="1000"/>
              </a:spcBef>
              <a:spcAft>
                <a:spcPts val="0"/>
              </a:spcAft>
              <a:buClr>
                <a:srgbClr val="6D6E6C"/>
              </a:buClr>
              <a:buSzPts val="2400"/>
              <a:buNone/>
            </a:pPr>
            <a:r>
              <a:rPr lang="en-IE"/>
              <a:t>Ardından, başlangıç iş projeniz için finansman sağlamanız gerekip gerekmediğini de düşünmelisiniz. Bankadan, arkadaşlarınızdan veya ailenizden veya melek yatırımcılar gibi dış yatırımcılardan sermaye toplayabilirsiniz. Projenizi finanse etmek, planlama aşamasında erkenden düşünülmelidir, sanki finansmanı güvenli hale getirmeyi başaramazsınız, projeniz başlamadan önce bitmiş olabilir.</a:t>
            </a:r>
            <a:endParaRPr sz="1400" u="sng">
              <a:solidFill>
                <a:schemeClr val="hlink"/>
              </a:solidFill>
              <a:hlinkClick r:id="rId3"/>
            </a:endParaRPr>
          </a:p>
          <a:p>
            <a:pPr indent="0" lvl="0" marL="0" rtl="0" algn="l">
              <a:lnSpc>
                <a:spcPct val="90000"/>
              </a:lnSpc>
              <a:spcBef>
                <a:spcPts val="1000"/>
              </a:spcBef>
              <a:spcAft>
                <a:spcPts val="0"/>
              </a:spcAft>
              <a:buClr>
                <a:srgbClr val="6D6E6C"/>
              </a:buClr>
              <a:buSzPts val="1400"/>
              <a:buNone/>
            </a:pPr>
            <a:r>
              <a:t/>
            </a:r>
            <a:endParaRPr sz="1400" u="sng">
              <a:solidFill>
                <a:schemeClr val="hlink"/>
              </a:solidFill>
              <a:hlinkClick r:id="rId4"/>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5"/>
              </a:rPr>
              <a:t>https://www.irishinvestmentnetwork.ie/start-up-business</a:t>
            </a:r>
            <a:endParaRPr sz="1400"/>
          </a:p>
        </p:txBody>
      </p:sp>
      <p:sp>
        <p:nvSpPr>
          <p:cNvPr id="471" name="Google Shape;471;p34"/>
          <p:cNvSpPr txBox="1"/>
          <p:nvPr>
            <p:ph idx="1" type="body"/>
          </p:nvPr>
        </p:nvSpPr>
        <p:spPr>
          <a:xfrm>
            <a:off x="409903" y="248848"/>
            <a:ext cx="8024418"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İşletme ve Finansal Parametrelerinizi Düzenleme</a:t>
            </a:r>
            <a:endParaRPr b="1">
              <a:solidFill>
                <a:srgbClr val="E63275"/>
              </a:solidFill>
            </a:endParaRPr>
          </a:p>
          <a:p>
            <a:pPr indent="0" lvl="0" marL="0" rtl="0" algn="l">
              <a:lnSpc>
                <a:spcPct val="90000"/>
              </a:lnSpc>
              <a:spcBef>
                <a:spcPts val="1000"/>
              </a:spcBef>
              <a:spcAft>
                <a:spcPts val="0"/>
              </a:spcAft>
              <a:buClr>
                <a:srgbClr val="10B1A2"/>
              </a:buClr>
              <a:buSzPts val="3600"/>
              <a:buNone/>
            </a:pPr>
            <a:r>
              <a:rPr b="1" lang="en-IE">
                <a:solidFill>
                  <a:srgbClr val="10B1A2"/>
                </a:solidFill>
              </a:rPr>
              <a:t>Başlangıçta odaklanılacak 5 şey</a:t>
            </a:r>
            <a:endParaRPr b="1">
              <a:solidFill>
                <a:srgbClr val="10B1A2"/>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5" name="Shape 475"/>
        <p:cNvGrpSpPr/>
        <p:nvPr/>
      </p:nvGrpSpPr>
      <p:grpSpPr>
        <a:xfrm>
          <a:off x="0" y="0"/>
          <a:ext cx="0" cy="0"/>
          <a:chOff x="0" y="0"/>
          <a:chExt cx="0" cy="0"/>
        </a:xfrm>
      </p:grpSpPr>
      <p:sp>
        <p:nvSpPr>
          <p:cNvPr id="476" name="Google Shape;476;p35"/>
          <p:cNvSpPr txBox="1"/>
          <p:nvPr>
            <p:ph idx="2" type="body"/>
          </p:nvPr>
        </p:nvSpPr>
        <p:spPr>
          <a:xfrm>
            <a:off x="479801" y="1976431"/>
            <a:ext cx="8979510" cy="3975101"/>
          </a:xfrm>
          <a:prstGeom prst="rect">
            <a:avLst/>
          </a:prstGeom>
          <a:no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E63275"/>
              </a:buClr>
              <a:buSzPts val="2400"/>
              <a:buFont typeface="Calibri"/>
              <a:buAutoNum type="arabicPeriod" startAt="4"/>
            </a:pPr>
            <a:r>
              <a:rPr b="1" lang="en-IE">
                <a:solidFill>
                  <a:srgbClr val="E63275"/>
                </a:solidFill>
              </a:rPr>
              <a:t>İşletmenizi adlandırın</a:t>
            </a:r>
            <a:endParaRPr b="1">
              <a:solidFill>
                <a:srgbClr val="E63275"/>
              </a:solidFill>
            </a:endParaRPr>
          </a:p>
          <a:p>
            <a:pPr indent="0" lvl="0" marL="0" rtl="0" algn="l">
              <a:lnSpc>
                <a:spcPct val="90000"/>
              </a:lnSpc>
              <a:spcBef>
                <a:spcPts val="1000"/>
              </a:spcBef>
              <a:spcAft>
                <a:spcPts val="0"/>
              </a:spcAft>
              <a:buClr>
                <a:srgbClr val="6D6E6C"/>
              </a:buClr>
              <a:buSzPts val="2400"/>
              <a:buNone/>
            </a:pPr>
            <a:r>
              <a:rPr lang="en-IE"/>
              <a:t>İşletmeniz için bir ad bulmalı ve ilgili makamlara benzersiz ve kullanılabilir olup olmadığını kontrol etmelisiniz. İşletmenizin alan adının zaten alınmış gibi mevcut olup olmadığını kontrol etmek iyi bir fikirdir, bu bir sorun olabilir. (Bu konuda rehberlik için Modül 4'e Konsept Sürecinin bir Kanıtı ve Başarı için Modül 6 Pazarlaması'na bakınız)</a:t>
            </a:r>
            <a:br>
              <a:rPr lang="en-IE"/>
            </a:br>
            <a:br>
              <a:rPr lang="en-IE"/>
            </a:br>
            <a:endParaRPr sz="1400"/>
          </a:p>
        </p:txBody>
      </p:sp>
      <p:sp>
        <p:nvSpPr>
          <p:cNvPr id="477" name="Google Shape;477;p35"/>
          <p:cNvSpPr txBox="1"/>
          <p:nvPr/>
        </p:nvSpPr>
        <p:spPr>
          <a:xfrm>
            <a:off x="479800" y="4529962"/>
            <a:ext cx="11712199" cy="300338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E63275"/>
              </a:buClr>
              <a:buSzPts val="2400"/>
              <a:buFont typeface="Arial"/>
              <a:buNone/>
            </a:pPr>
            <a:r>
              <a:rPr b="1" lang="en-IE" sz="2400">
                <a:solidFill>
                  <a:srgbClr val="E63275"/>
                </a:solidFill>
                <a:latin typeface="Calibri"/>
                <a:ea typeface="Calibri"/>
                <a:cs typeface="Calibri"/>
                <a:sym typeface="Calibri"/>
              </a:rPr>
              <a:t>5. Vergi ve Yasal Gereksinimler</a:t>
            </a:r>
            <a:endParaRPr b="1" sz="2400">
              <a:solidFill>
                <a:srgbClr val="E63275"/>
              </a:solidFill>
              <a:latin typeface="Calibri"/>
              <a:ea typeface="Calibri"/>
              <a:cs typeface="Calibri"/>
              <a:sym typeface="Calibri"/>
            </a:endParaRPr>
          </a:p>
          <a:p>
            <a:pPr indent="0" lvl="0" marL="0" marR="0" rtl="0" algn="l">
              <a:lnSpc>
                <a:spcPct val="90000"/>
              </a:lnSpc>
              <a:spcBef>
                <a:spcPts val="1000"/>
              </a:spcBef>
              <a:spcAft>
                <a:spcPts val="0"/>
              </a:spcAft>
              <a:buClr>
                <a:srgbClr val="6D6E6C"/>
              </a:buClr>
              <a:buSzPts val="2400"/>
              <a:buFont typeface="Arial"/>
              <a:buNone/>
            </a:pPr>
            <a:r>
              <a:rPr lang="en-IE" sz="2400">
                <a:solidFill>
                  <a:srgbClr val="6D6E6C"/>
                </a:solidFill>
                <a:latin typeface="Calibri"/>
                <a:ea typeface="Calibri"/>
                <a:cs typeface="Calibri"/>
                <a:sym typeface="Calibri"/>
              </a:rPr>
              <a:t>Gerekirse ilgili vergi dairelerini bilgilendirmek önemlidir. Bu gibi basit adımlar, başlangıç işinizi başlatırken yapılacak çok fazla planlama ve işiniz olduğunda göz ardı edilir, ancak tüm yasal gereklilikleri yerine getirmeyerek, gereksiz finansal cezalara kendinizi açmış olabilirsiniz.</a:t>
            </a:r>
            <a:br>
              <a:rPr lang="en-IE" sz="2400">
                <a:solidFill>
                  <a:srgbClr val="6D6E6C"/>
                </a:solidFill>
                <a:latin typeface="Calibri"/>
                <a:ea typeface="Calibri"/>
                <a:cs typeface="Calibri"/>
                <a:sym typeface="Calibri"/>
              </a:rPr>
            </a:br>
            <a:br>
              <a:rPr lang="en-IE" sz="2400">
                <a:solidFill>
                  <a:srgbClr val="6D6E6C"/>
                </a:solidFill>
                <a:latin typeface="Calibri"/>
                <a:ea typeface="Calibri"/>
                <a:cs typeface="Calibri"/>
                <a:sym typeface="Calibri"/>
              </a:rPr>
            </a:br>
            <a:endParaRPr sz="1400" u="sng">
              <a:solidFill>
                <a:srgbClr val="6D6E6C"/>
              </a:solidFill>
              <a:latin typeface="Calibri"/>
              <a:ea typeface="Calibri"/>
              <a:cs typeface="Calibri"/>
              <a:sym typeface="Calibri"/>
              <a:hlinkClick r:id="rId3"/>
            </a:endParaRPr>
          </a:p>
          <a:p>
            <a:pPr indent="0" lvl="0" marL="0" marR="0" rtl="0" algn="l">
              <a:lnSpc>
                <a:spcPct val="90000"/>
              </a:lnSpc>
              <a:spcBef>
                <a:spcPts val="1000"/>
              </a:spcBef>
              <a:spcAft>
                <a:spcPts val="0"/>
              </a:spcAft>
              <a:buClr>
                <a:srgbClr val="6D6E6C"/>
              </a:buClr>
              <a:buSzPts val="1400"/>
              <a:buFont typeface="Arial"/>
              <a:buNone/>
            </a:pPr>
            <a:r>
              <a:rPr lang="en-IE" sz="1400" u="sng">
                <a:solidFill>
                  <a:srgbClr val="6D6E6C"/>
                </a:solidFill>
                <a:latin typeface="Calibri"/>
                <a:ea typeface="Calibri"/>
                <a:cs typeface="Calibri"/>
                <a:sym typeface="Calibri"/>
                <a:hlinkClick r:id="rId4"/>
              </a:rPr>
              <a:t>         https://www.irishinvestmentnetwork.ie/start-up-business</a:t>
            </a:r>
            <a:endParaRPr sz="1400">
              <a:solidFill>
                <a:srgbClr val="6D6E6C"/>
              </a:solidFill>
              <a:latin typeface="Calibri"/>
              <a:ea typeface="Calibri"/>
              <a:cs typeface="Calibri"/>
              <a:sym typeface="Calibri"/>
            </a:endParaRPr>
          </a:p>
        </p:txBody>
      </p:sp>
      <p:sp>
        <p:nvSpPr>
          <p:cNvPr id="478" name="Google Shape;478;p35"/>
          <p:cNvSpPr txBox="1"/>
          <p:nvPr>
            <p:ph idx="1" type="body"/>
          </p:nvPr>
        </p:nvSpPr>
        <p:spPr>
          <a:xfrm>
            <a:off x="409903" y="248848"/>
            <a:ext cx="8024418" cy="69735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İşletme ve Finansal Parametrelerinizi Düzenleme</a:t>
            </a:r>
            <a:endParaRPr b="1">
              <a:solidFill>
                <a:srgbClr val="E63275"/>
              </a:solidFill>
            </a:endParaRPr>
          </a:p>
          <a:p>
            <a:pPr indent="0" lvl="0" marL="0" rtl="0" algn="l">
              <a:lnSpc>
                <a:spcPct val="90000"/>
              </a:lnSpc>
              <a:spcBef>
                <a:spcPts val="1000"/>
              </a:spcBef>
              <a:spcAft>
                <a:spcPts val="0"/>
              </a:spcAft>
              <a:buClr>
                <a:srgbClr val="10B1A2"/>
              </a:buClr>
              <a:buSzPts val="3600"/>
              <a:buNone/>
            </a:pPr>
            <a:r>
              <a:rPr b="1" lang="en-IE">
                <a:solidFill>
                  <a:srgbClr val="10B1A2"/>
                </a:solidFill>
              </a:rPr>
              <a:t>Başlangıçta odaklanılacak 5 şey</a:t>
            </a:r>
            <a:endParaRPr b="1">
              <a:solidFill>
                <a:srgbClr val="10B1A2"/>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2" name="Shape 482"/>
        <p:cNvGrpSpPr/>
        <p:nvPr/>
      </p:nvGrpSpPr>
      <p:grpSpPr>
        <a:xfrm>
          <a:off x="0" y="0"/>
          <a:ext cx="0" cy="0"/>
          <a:chOff x="0" y="0"/>
          <a:chExt cx="0" cy="0"/>
        </a:xfrm>
      </p:grpSpPr>
      <p:sp>
        <p:nvSpPr>
          <p:cNvPr id="483" name="Google Shape;483;p36"/>
          <p:cNvSpPr txBox="1"/>
          <p:nvPr>
            <p:ph idx="1" type="body"/>
          </p:nvPr>
        </p:nvSpPr>
        <p:spPr>
          <a:xfrm>
            <a:off x="6482743" y="957482"/>
            <a:ext cx="5279028" cy="1283514"/>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10B1A2"/>
              </a:buClr>
              <a:buSzPts val="2800"/>
              <a:buNone/>
            </a:pPr>
            <a:r>
              <a:rPr b="1" i="1" lang="en-IE" sz="2800">
                <a:solidFill>
                  <a:srgbClr val="10B1A2"/>
                </a:solidFill>
              </a:rPr>
              <a:t>Finansal ve Yatırım Gereksinimleri</a:t>
            </a:r>
            <a:endParaRPr/>
          </a:p>
        </p:txBody>
      </p:sp>
      <p:sp>
        <p:nvSpPr>
          <p:cNvPr id="484" name="Google Shape;484;p36"/>
          <p:cNvSpPr txBox="1"/>
          <p:nvPr>
            <p:ph idx="2" type="body"/>
          </p:nvPr>
        </p:nvSpPr>
        <p:spPr>
          <a:xfrm>
            <a:off x="6325568" y="1953078"/>
            <a:ext cx="5273104" cy="394744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6D6E6C"/>
              </a:buClr>
              <a:buSzPts val="2400"/>
              <a:buNone/>
            </a:pPr>
            <a:r>
              <a:rPr lang="en-IE"/>
              <a:t>İşletmeler başlamak için finansmana ihtiyaç duyarlar. Mühendislik alanınıza bağlı olarak bazı başlangıç maliyetleri şunları içerebilir: çalışma alanları (satın alma veya kiralama), yeni ekipman, hammadde, maaşlar, pazarlama ve reklam maliyetleri.</a:t>
            </a:r>
            <a:endParaRPr/>
          </a:p>
          <a:p>
            <a:pPr indent="0" lvl="0" marL="0" rtl="0" algn="ctr">
              <a:lnSpc>
                <a:spcPct val="90000"/>
              </a:lnSpc>
              <a:spcBef>
                <a:spcPts val="1000"/>
              </a:spcBef>
              <a:spcAft>
                <a:spcPts val="0"/>
              </a:spcAft>
              <a:buClr>
                <a:srgbClr val="6D6E6C"/>
              </a:buClr>
              <a:buSzPts val="2400"/>
              <a:buNone/>
            </a:pPr>
            <a:r>
              <a:rPr lang="en-IE"/>
              <a:t>Nakit akışını yönetmek ve anlamak tüm girişimciler için önemlidir.</a:t>
            </a:r>
            <a:endParaRPr/>
          </a:p>
        </p:txBody>
      </p:sp>
      <p:sp>
        <p:nvSpPr>
          <p:cNvPr id="485" name="Google Shape;485;p36"/>
          <p:cNvSpPr txBox="1"/>
          <p:nvPr>
            <p:ph idx="5" type="body"/>
          </p:nvPr>
        </p:nvSpPr>
        <p:spPr>
          <a:xfrm>
            <a:off x="189186" y="1536159"/>
            <a:ext cx="4687614" cy="2497338"/>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2400"/>
              <a:buNone/>
            </a:pPr>
            <a:r>
              <a:rPr b="1" i="0" lang="en-IE" sz="2400"/>
              <a:t>İşletmenizin Kontrolünü Elinize Alın </a:t>
            </a:r>
            <a:r>
              <a:rPr b="1" i="0" lang="en-IE" sz="2400">
                <a:solidFill>
                  <a:srgbClr val="E63275"/>
                </a:solidFill>
              </a:rPr>
              <a:t>Parameters</a:t>
            </a:r>
            <a:endParaRPr/>
          </a:p>
          <a:p>
            <a:pPr indent="0" lvl="0" marL="0" rtl="0" algn="ctr">
              <a:lnSpc>
                <a:spcPct val="90000"/>
              </a:lnSpc>
              <a:spcBef>
                <a:spcPts val="1000"/>
              </a:spcBef>
              <a:spcAft>
                <a:spcPts val="0"/>
              </a:spcAft>
              <a:buClr>
                <a:schemeClr val="lt1"/>
              </a:buClr>
              <a:buSzPts val="2400"/>
              <a:buNone/>
            </a:pPr>
            <a:r>
              <a:rPr i="0" lang="en-IE" sz="2400"/>
              <a:t>İşletme Parametrelerinizin Kontrolünü Elinize Alın</a:t>
            </a:r>
            <a:endParaRPr i="0" sz="2400"/>
          </a:p>
          <a:p>
            <a:pPr indent="0" lvl="0" marL="0" rtl="0" algn="ctr">
              <a:lnSpc>
                <a:spcPct val="90000"/>
              </a:lnSpc>
              <a:spcBef>
                <a:spcPts val="1000"/>
              </a:spcBef>
              <a:spcAft>
                <a:spcPts val="0"/>
              </a:spcAft>
              <a:buClr>
                <a:schemeClr val="lt1"/>
              </a:buClr>
              <a:buSzPts val="2400"/>
              <a:buNone/>
            </a:pPr>
            <a:r>
              <a:rPr i="0" lang="en-IE" sz="2400"/>
              <a:t>Küçük işletmeler, işletme kâr elde etmeye başlayana kadar başlangıç gereksinimleri ve işletme giderleri için yeterli sermaye edinmelidir.</a:t>
            </a:r>
            <a:endParaRPr/>
          </a:p>
          <a:p>
            <a:pPr indent="0" lvl="0" marL="0" rtl="0" algn="ctr">
              <a:lnSpc>
                <a:spcPct val="90000"/>
              </a:lnSpc>
              <a:spcBef>
                <a:spcPts val="1000"/>
              </a:spcBef>
              <a:spcAft>
                <a:spcPts val="0"/>
              </a:spcAft>
              <a:buClr>
                <a:schemeClr val="lt1"/>
              </a:buClr>
              <a:buSzPts val="2400"/>
              <a:buNone/>
            </a:pPr>
            <a:r>
              <a:rPr i="0" lang="en-IE" sz="2400"/>
              <a:t>Finansman kişisel tasarruflardan, kredilerden veya yatırımcılardan sağlanabilir. (Modül 8 bunu ayrıntılı olarak araştırıyor)</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9" name="Shape 489"/>
        <p:cNvGrpSpPr/>
        <p:nvPr/>
      </p:nvGrpSpPr>
      <p:grpSpPr>
        <a:xfrm>
          <a:off x="0" y="0"/>
          <a:ext cx="0" cy="0"/>
          <a:chOff x="0" y="0"/>
          <a:chExt cx="0" cy="0"/>
        </a:xfrm>
      </p:grpSpPr>
      <p:sp>
        <p:nvSpPr>
          <p:cNvPr id="490" name="Google Shape;490;p37"/>
          <p:cNvSpPr txBox="1"/>
          <p:nvPr>
            <p:ph idx="1" type="body"/>
          </p:nvPr>
        </p:nvSpPr>
        <p:spPr>
          <a:xfrm>
            <a:off x="490408" y="436229"/>
            <a:ext cx="7792979" cy="14177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10B1A2"/>
              </a:buClr>
              <a:buSzPts val="3600"/>
              <a:buNone/>
            </a:pPr>
            <a:r>
              <a:rPr b="1" i="1" lang="en-IE">
                <a:solidFill>
                  <a:srgbClr val="10B1A2"/>
                </a:solidFill>
              </a:rPr>
              <a:t>Devam Eden Maliyetler ve Bootstrapping için Bütçeleme</a:t>
            </a:r>
            <a:endParaRPr b="1" i="1">
              <a:solidFill>
                <a:srgbClr val="10B1A2"/>
              </a:solidFill>
            </a:endParaRPr>
          </a:p>
        </p:txBody>
      </p:sp>
      <p:sp>
        <p:nvSpPr>
          <p:cNvPr id="491" name="Google Shape;491;p37"/>
          <p:cNvSpPr txBox="1"/>
          <p:nvPr>
            <p:ph idx="2" type="body"/>
          </p:nvPr>
        </p:nvSpPr>
        <p:spPr>
          <a:xfrm>
            <a:off x="490408" y="1948611"/>
            <a:ext cx="8665315" cy="3985564"/>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İşletmenizin yeni başlayan başlangıç aşamasının ötesine geçmesini istiyorsanız, mali durumunuzu bir Bootstrapping başlatması olarak nasıl yöneteceğinizi öğrenmelisiniz - bu, yalnızca başlangıç maliyetleri için değil, büyüme için bütçeleme anlamına gelir. Şirketinizin büyümesi için gereken sermayeye sahip olmasını sağlayarak, başlangıç aşamasında israf harcamalarından kaçınabilmeniz için mali durumunuzu nasıl yöneteceğinize dair bazı öneriler.</a:t>
            </a:r>
            <a:endParaRPr/>
          </a:p>
          <a:p>
            <a:pPr indent="-457200" lvl="0" marL="457200" rtl="0" algn="l">
              <a:lnSpc>
                <a:spcPct val="90000"/>
              </a:lnSpc>
              <a:spcBef>
                <a:spcPts val="1000"/>
              </a:spcBef>
              <a:spcAft>
                <a:spcPts val="0"/>
              </a:spcAft>
              <a:buClr>
                <a:srgbClr val="E63275"/>
              </a:buClr>
              <a:buSzPts val="2400"/>
              <a:buFont typeface="Calibri"/>
              <a:buAutoNum type="arabicPeriod"/>
            </a:pPr>
            <a:r>
              <a:rPr b="1" lang="en-IE">
                <a:solidFill>
                  <a:srgbClr val="E63275"/>
                </a:solidFill>
              </a:rPr>
              <a:t>Pazarlama ile yaratıcı olun, </a:t>
            </a:r>
            <a:r>
              <a:rPr lang="en-IE" sz="2300"/>
              <a:t>sektörün önde gelenlerini takip etmeye ve fikrinizi ve mesajınızı geleneksel kanallardan (televizyon, baskı, tanıtımlar vb.) iletin. Bu bir risk olabilir. Kitlenize nasıl ulaşılacağınızı, ne yapmak ve ne duymak istediklerini düşünerek mesajınızı nasıl sunacağınızı öğreniyorsunuz.</a:t>
            </a:r>
            <a:endParaRPr/>
          </a:p>
        </p:txBody>
      </p:sp>
      <p:pic>
        <p:nvPicPr>
          <p:cNvPr descr="A close up of a blackboard&#10;&#10;Description automatically generated" id="492" name="Google Shape;492;p37"/>
          <p:cNvPicPr preferRelativeResize="0"/>
          <p:nvPr/>
        </p:nvPicPr>
        <p:blipFill rotWithShape="1">
          <a:blip r:embed="rId3">
            <a:alphaModFix/>
          </a:blip>
          <a:srcRect b="0" l="0" r="0" t="0"/>
          <a:stretch/>
        </p:blipFill>
        <p:spPr>
          <a:xfrm>
            <a:off x="9155723" y="4513385"/>
            <a:ext cx="2860783" cy="160472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Google Shape;497;p38"/>
          <p:cNvSpPr txBox="1"/>
          <p:nvPr>
            <p:ph idx="2" type="body"/>
          </p:nvPr>
        </p:nvSpPr>
        <p:spPr>
          <a:xfrm>
            <a:off x="372961" y="2117212"/>
            <a:ext cx="9651882"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6D6E6C"/>
              </a:buClr>
              <a:buSzPts val="2400"/>
              <a:buFont typeface="Noto Sans Symbols"/>
              <a:buChar char="✔"/>
            </a:pPr>
            <a:r>
              <a:rPr lang="en-IE"/>
              <a:t>Ücretsiz vızıltı oluşturmak için gazetecilerin ve gazetecilerin dikkatini çekmek için Halkla İlişkiler'i kullanın.</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Kitlenizle doğrudan etkileşim kurmak için sosyal medyada aktif olun.</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Sunduğunuz çözümlerin etrafında canlılık oluşturmak için bir içerik pazarlama stratejisi geliştirin.</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Hikayenizi daha görsel bir şekilde daha iyi anlatmak için iş ortakları, tedarikçiler, etkileyiciler ve müşterilerle etkileşim kurmak için ücretsiz sosyal video araçlarını kullanın.</a:t>
            </a:r>
            <a:endParaRPr/>
          </a:p>
          <a:p>
            <a:pPr indent="-457200" lvl="0" marL="457200" rtl="0" algn="l">
              <a:lnSpc>
                <a:spcPct val="90000"/>
              </a:lnSpc>
              <a:spcBef>
                <a:spcPts val="1000"/>
              </a:spcBef>
              <a:spcAft>
                <a:spcPts val="0"/>
              </a:spcAft>
              <a:buClr>
                <a:srgbClr val="E63275"/>
              </a:buClr>
              <a:buSzPts val="2400"/>
              <a:buFont typeface="Calibri"/>
              <a:buAutoNum type="arabicPeriod" startAt="2"/>
            </a:pPr>
            <a:r>
              <a:rPr b="1" lang="en-IE">
                <a:solidFill>
                  <a:srgbClr val="E63275"/>
                </a:solidFill>
              </a:rPr>
              <a:t>Sermayeyi güçlendirmek</a:t>
            </a:r>
            <a:r>
              <a:rPr b="1" lang="en-IE">
                <a:solidFill>
                  <a:srgbClr val="E63275"/>
                </a:solidFill>
              </a:rPr>
              <a:t> ve Takas </a:t>
            </a:r>
            <a:r>
              <a:rPr lang="en-IE"/>
              <a:t>her şeyi yapabilen bir girişimci bulmak nadirdir. Yetkilendirme ve destek önemlidir. Alanında bir uzman bulun ve onlara bir değişim veya takas uzmanlığı sunun.</a:t>
            </a:r>
            <a:endParaRPr/>
          </a:p>
        </p:txBody>
      </p:sp>
      <p:sp>
        <p:nvSpPr>
          <p:cNvPr id="498" name="Google Shape;498;p38"/>
          <p:cNvSpPr txBox="1"/>
          <p:nvPr/>
        </p:nvSpPr>
        <p:spPr>
          <a:xfrm>
            <a:off x="563981" y="538242"/>
            <a:ext cx="7792979" cy="141773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10B1A2"/>
              </a:buClr>
              <a:buSzPts val="3600"/>
              <a:buFont typeface="Arial"/>
              <a:buNone/>
            </a:pPr>
            <a:r>
              <a:rPr b="1" i="1" lang="en-IE" sz="3600">
                <a:solidFill>
                  <a:srgbClr val="10B1A2"/>
                </a:solidFill>
                <a:latin typeface="Calibri"/>
                <a:ea typeface="Calibri"/>
                <a:cs typeface="Calibri"/>
                <a:sym typeface="Calibri"/>
              </a:rPr>
              <a:t>Devam Eden Maliyetler ve Bootstrapping için Bütçeleme</a:t>
            </a:r>
            <a:endParaRPr b="1" i="1" sz="3600">
              <a:solidFill>
                <a:srgbClr val="10B1A2"/>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Google Shape;503;p39"/>
          <p:cNvSpPr txBox="1"/>
          <p:nvPr>
            <p:ph idx="2" type="body"/>
          </p:nvPr>
        </p:nvSpPr>
        <p:spPr>
          <a:xfrm>
            <a:off x="531827" y="2075267"/>
            <a:ext cx="11128345" cy="3975101"/>
          </a:xfrm>
          <a:prstGeom prst="rect">
            <a:avLst/>
          </a:prstGeom>
          <a:solidFill>
            <a:schemeClr val="lt1"/>
          </a:solidFill>
          <a:ln>
            <a:noFill/>
          </a:ln>
        </p:spPr>
        <p:txBody>
          <a:bodyPr anchorCtr="0" anchor="t" bIns="45700" lIns="91425" spcFirstLastPara="1" rIns="91425" wrap="square" tIns="45700">
            <a:noAutofit/>
          </a:bodyPr>
          <a:lstStyle/>
          <a:p>
            <a:pPr indent="-457200" lvl="0" marL="457200" rtl="0" algn="l">
              <a:lnSpc>
                <a:spcPct val="90000"/>
              </a:lnSpc>
              <a:spcBef>
                <a:spcPts val="0"/>
              </a:spcBef>
              <a:spcAft>
                <a:spcPts val="0"/>
              </a:spcAft>
              <a:buClr>
                <a:srgbClr val="E63275"/>
              </a:buClr>
              <a:buSzPts val="2300"/>
              <a:buFont typeface="Calibri"/>
              <a:buAutoNum type="arabicPeriod" startAt="3"/>
            </a:pPr>
            <a:r>
              <a:rPr b="1" lang="en-IE" sz="2300">
                <a:solidFill>
                  <a:srgbClr val="E63275"/>
                </a:solidFill>
              </a:rPr>
              <a:t>Tedarikçilerle görüşün </a:t>
            </a:r>
            <a:r>
              <a:rPr lang="en-IE" sz="2300"/>
              <a:t>başlangıç maliyetleri ekipmanları elde ederken hızla  kullanabilirsin. Bu durumda sözleşme ile karşılığı olan kredi alabilirsiniz. Birden fazla tedarikçi ile konuşun ve müzakere edin. Kaliteyi ihmal etme!</a:t>
            </a:r>
            <a:endParaRPr/>
          </a:p>
          <a:p>
            <a:pPr indent="-457200" lvl="0" marL="457200" rtl="0" algn="l">
              <a:lnSpc>
                <a:spcPct val="90000"/>
              </a:lnSpc>
              <a:spcBef>
                <a:spcPts val="1000"/>
              </a:spcBef>
              <a:spcAft>
                <a:spcPts val="0"/>
              </a:spcAft>
              <a:buClr>
                <a:srgbClr val="E63275"/>
              </a:buClr>
              <a:buSzPts val="2300"/>
              <a:buFont typeface="Calibri"/>
              <a:buAutoNum type="arabicPeriod" startAt="3"/>
            </a:pPr>
            <a:r>
              <a:rPr b="1" lang="en-IE" sz="2300">
                <a:solidFill>
                  <a:srgbClr val="E63275"/>
                </a:solidFill>
              </a:rPr>
              <a:t>Personel konusunda akıllı olun </a:t>
            </a:r>
            <a:r>
              <a:rPr lang="en-IE" sz="2300"/>
              <a:t>her şeyi kendi başınıza yapamazsınız. İlk önce en kritik pozisyonları doldurun, diğer her şey için mümkün olduğunca zayıf çalışın. Yerinde olmaları gerekiyor mu? Tam / yarı zamanlı? Birden fazla şey mi yapıyorsunuz?</a:t>
            </a:r>
            <a:endParaRPr/>
          </a:p>
          <a:p>
            <a:pPr indent="-457200" lvl="0" marL="457200" rtl="0" algn="l">
              <a:lnSpc>
                <a:spcPct val="90000"/>
              </a:lnSpc>
              <a:spcBef>
                <a:spcPts val="1000"/>
              </a:spcBef>
              <a:spcAft>
                <a:spcPts val="0"/>
              </a:spcAft>
              <a:buClr>
                <a:srgbClr val="E63275"/>
              </a:buClr>
              <a:buSzPts val="2300"/>
              <a:buFont typeface="Calibri"/>
              <a:buAutoNum type="arabicPeriod" startAt="3"/>
            </a:pPr>
            <a:r>
              <a:rPr b="1" lang="en-IE" sz="2300">
                <a:solidFill>
                  <a:srgbClr val="E63275"/>
                </a:solidFill>
              </a:rPr>
              <a:t>Hayır demeyi öğrenmek kritik! </a:t>
            </a:r>
            <a:r>
              <a:rPr lang="en-IE" sz="2300"/>
              <a:t>sonunda tükenmişliğe ve zaman kaybına yol açan aşırı taahhütte bulunacaksınız. Akıl sağlığınızı, kaynaklarınızı ve sermayenizi koruyun. Vakit nakittir! Büyümek için zamanınıza, dikkatinize ve sermayenize ihtiyaç duyan kritik projelere odaklanın.</a:t>
            </a:r>
            <a:endParaRPr/>
          </a:p>
          <a:p>
            <a:pPr indent="-457200" lvl="0" marL="457200" rtl="0" algn="l">
              <a:lnSpc>
                <a:spcPct val="90000"/>
              </a:lnSpc>
              <a:spcBef>
                <a:spcPts val="1000"/>
              </a:spcBef>
              <a:spcAft>
                <a:spcPts val="0"/>
              </a:spcAft>
              <a:buClr>
                <a:srgbClr val="E63275"/>
              </a:buClr>
              <a:buSzPts val="2300"/>
              <a:buFont typeface="Calibri"/>
              <a:buAutoNum type="arabicPeriod" startAt="3"/>
            </a:pPr>
            <a:r>
              <a:rPr b="1" lang="en-IE" sz="2300">
                <a:solidFill>
                  <a:srgbClr val="E63275"/>
                </a:solidFill>
              </a:rPr>
              <a:t>Parayı idareli kullanın. </a:t>
            </a:r>
            <a:r>
              <a:rPr lang="en-IE" sz="2300"/>
              <a:t>finansal bir uzman değilseniz ve onlara zaman var. Bu, uygun şekilde personel almaya değer ilk alandır.</a:t>
            </a:r>
            <a:endParaRPr/>
          </a:p>
        </p:txBody>
      </p:sp>
      <p:sp>
        <p:nvSpPr>
          <p:cNvPr id="504" name="Google Shape;504;p39"/>
          <p:cNvSpPr txBox="1"/>
          <p:nvPr/>
        </p:nvSpPr>
        <p:spPr>
          <a:xfrm>
            <a:off x="531827" y="513342"/>
            <a:ext cx="7792979" cy="1417738"/>
          </a:xfrm>
          <a:prstGeom prst="rect">
            <a:avLst/>
          </a:prstGeom>
          <a:noFill/>
          <a:ln>
            <a:noFill/>
          </a:ln>
        </p:spPr>
        <p:txBody>
          <a:bodyPr anchorCtr="0" anchor="t" bIns="45700" lIns="91425" spcFirstLastPara="1" rIns="91425" wrap="square" tIns="45700">
            <a:normAutofit/>
          </a:bodyPr>
          <a:lstStyle/>
          <a:p>
            <a:pPr indent="0" lvl="0" marL="0" marR="0" rtl="0" algn="l">
              <a:lnSpc>
                <a:spcPct val="120000"/>
              </a:lnSpc>
              <a:spcBef>
                <a:spcPts val="0"/>
              </a:spcBef>
              <a:spcAft>
                <a:spcPts val="0"/>
              </a:spcAft>
              <a:buClr>
                <a:srgbClr val="10B1A2"/>
              </a:buClr>
              <a:buSzPts val="3600"/>
              <a:buFont typeface="Arial"/>
              <a:buNone/>
            </a:pPr>
            <a:r>
              <a:rPr b="1" i="1" lang="en-IE" sz="3600">
                <a:solidFill>
                  <a:srgbClr val="10B1A2"/>
                </a:solidFill>
                <a:latin typeface="Calibri"/>
                <a:ea typeface="Calibri"/>
                <a:cs typeface="Calibri"/>
                <a:sym typeface="Calibri"/>
              </a:rPr>
              <a:t>Devam Eden Maliyetler ve Bootstrapping için Bütçeleme</a:t>
            </a:r>
            <a:endParaRPr b="1" i="1" sz="3600">
              <a:solidFill>
                <a:srgbClr val="10B1A2"/>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Google Shape;251;p4"/>
          <p:cNvSpPr txBox="1"/>
          <p:nvPr>
            <p:ph idx="1" type="body"/>
          </p:nvPr>
        </p:nvSpPr>
        <p:spPr>
          <a:xfrm>
            <a:off x="3794234" y="1007773"/>
            <a:ext cx="777483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rPr>
              <a:t>İşletme yapısı nedir?</a:t>
            </a:r>
            <a:endParaRPr/>
          </a:p>
          <a:p>
            <a:pPr indent="0" lvl="0" marL="0" rtl="0" algn="l">
              <a:lnSpc>
                <a:spcPct val="90000"/>
              </a:lnSpc>
              <a:spcBef>
                <a:spcPts val="1000"/>
              </a:spcBef>
              <a:spcAft>
                <a:spcPts val="0"/>
              </a:spcAft>
              <a:buClr>
                <a:srgbClr val="6D6E6C"/>
              </a:buClr>
              <a:buSzPts val="3600"/>
              <a:buNone/>
            </a:pPr>
            <a:r>
              <a:t/>
            </a:r>
            <a:endParaRPr b="1">
              <a:solidFill>
                <a:srgbClr val="E63275"/>
              </a:solidFill>
            </a:endParaRPr>
          </a:p>
        </p:txBody>
      </p:sp>
      <p:sp>
        <p:nvSpPr>
          <p:cNvPr id="252" name="Google Shape;252;p4"/>
          <p:cNvSpPr txBox="1"/>
          <p:nvPr>
            <p:ph idx="2" type="body"/>
          </p:nvPr>
        </p:nvSpPr>
        <p:spPr>
          <a:xfrm>
            <a:off x="3794234" y="1907243"/>
            <a:ext cx="8177049"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Bir işletme yapısı, belirli bir yargı alanında yasal olarak tanınan ve o kategorinin yasal tanımı ile karakterize edilen bir kuruluş kategorisidir.</a:t>
            </a:r>
            <a:endParaRPr/>
          </a:p>
          <a:p>
            <a:pPr indent="0" lvl="0" marL="0" rtl="0" algn="l">
              <a:lnSpc>
                <a:spcPct val="90000"/>
              </a:lnSpc>
              <a:spcBef>
                <a:spcPts val="1000"/>
              </a:spcBef>
              <a:spcAft>
                <a:spcPts val="0"/>
              </a:spcAft>
              <a:buClr>
                <a:srgbClr val="6D6E6C"/>
              </a:buClr>
              <a:buSzPts val="2400"/>
              <a:buNone/>
            </a:pPr>
            <a:r>
              <a:rPr lang="en-IE"/>
              <a:t>Aralarından seçim yapabileceğiniz en çok kullanılan yapı biçimleri şunlardır: </a:t>
            </a:r>
            <a:endParaRPr/>
          </a:p>
          <a:p>
            <a:pPr indent="-285750" lvl="0" marL="285750" rtl="0" algn="l">
              <a:lnSpc>
                <a:spcPct val="90000"/>
              </a:lnSpc>
              <a:spcBef>
                <a:spcPts val="1000"/>
              </a:spcBef>
              <a:spcAft>
                <a:spcPts val="0"/>
              </a:spcAft>
              <a:buClr>
                <a:srgbClr val="E63275"/>
              </a:buClr>
              <a:buSzPts val="2400"/>
              <a:buFont typeface="Arial"/>
              <a:buChar char="•"/>
            </a:pPr>
            <a:r>
              <a:rPr b="1" lang="en-IE">
                <a:solidFill>
                  <a:srgbClr val="E63275"/>
                </a:solidFill>
              </a:rPr>
              <a:t>Limited Şirket (LLC)</a:t>
            </a:r>
            <a:endParaRPr/>
          </a:p>
          <a:p>
            <a:pPr indent="-285750" lvl="0" marL="285750" rtl="0" algn="l">
              <a:lnSpc>
                <a:spcPct val="90000"/>
              </a:lnSpc>
              <a:spcBef>
                <a:spcPts val="1000"/>
              </a:spcBef>
              <a:spcAft>
                <a:spcPts val="0"/>
              </a:spcAft>
              <a:buClr>
                <a:srgbClr val="E63275"/>
              </a:buClr>
              <a:buSzPts val="2400"/>
              <a:buFont typeface="Arial"/>
              <a:buChar char="•"/>
            </a:pPr>
            <a:r>
              <a:rPr b="1" lang="en-IE">
                <a:solidFill>
                  <a:srgbClr val="E63275"/>
                </a:solidFill>
              </a:rPr>
              <a:t>Şahıs Şirketi / Şahıs İşletmesi</a:t>
            </a:r>
            <a:endParaRPr b="1">
              <a:solidFill>
                <a:srgbClr val="E63275"/>
              </a:solidFill>
            </a:endParaRPr>
          </a:p>
          <a:p>
            <a:pPr indent="-285750" lvl="0" marL="285750" rtl="0" algn="l">
              <a:lnSpc>
                <a:spcPct val="90000"/>
              </a:lnSpc>
              <a:spcBef>
                <a:spcPts val="1000"/>
              </a:spcBef>
              <a:spcAft>
                <a:spcPts val="0"/>
              </a:spcAft>
              <a:buClr>
                <a:srgbClr val="E63275"/>
              </a:buClr>
              <a:buSzPts val="2400"/>
              <a:buFont typeface="Arial"/>
              <a:buChar char="•"/>
            </a:pPr>
            <a:r>
              <a:rPr b="1" lang="en-IE">
                <a:solidFill>
                  <a:srgbClr val="E63275"/>
                </a:solidFill>
              </a:rPr>
              <a:t>Ortaklık</a:t>
            </a:r>
            <a:endParaRPr b="1">
              <a:solidFill>
                <a:srgbClr val="E63275"/>
              </a:solidFill>
            </a:endParaRPr>
          </a:p>
          <a:p>
            <a:pPr indent="-285750" lvl="0" marL="285750" rtl="0" algn="l">
              <a:lnSpc>
                <a:spcPct val="90000"/>
              </a:lnSpc>
              <a:spcBef>
                <a:spcPts val="1000"/>
              </a:spcBef>
              <a:spcAft>
                <a:spcPts val="0"/>
              </a:spcAft>
              <a:buClr>
                <a:srgbClr val="E63275"/>
              </a:buClr>
              <a:buSzPts val="2400"/>
              <a:buFont typeface="Arial"/>
              <a:buChar char="•"/>
            </a:pPr>
            <a:r>
              <a:rPr b="1" lang="en-IE">
                <a:solidFill>
                  <a:srgbClr val="E63275"/>
                </a:solidFill>
              </a:rPr>
              <a:t>Sosyal girişim</a:t>
            </a:r>
            <a:endParaRPr b="1">
              <a:solidFill>
                <a:srgbClr val="E63275"/>
              </a:solidFill>
            </a:endParaRPr>
          </a:p>
          <a:p>
            <a:pPr indent="0" lvl="0" marL="0" rtl="0" algn="l">
              <a:lnSpc>
                <a:spcPct val="90000"/>
              </a:lnSpc>
              <a:spcBef>
                <a:spcPts val="1000"/>
              </a:spcBef>
              <a:spcAft>
                <a:spcPts val="0"/>
              </a:spcAft>
              <a:buClr>
                <a:srgbClr val="6D6E6C"/>
              </a:buClr>
              <a:buSzPts val="2400"/>
              <a:buNone/>
            </a:pPr>
            <a:r>
              <a:rPr lang="en-IE"/>
              <a:t>İşletmenizin yapısını düşünürken bir avukat veya muhasebeciden tavsiye almanız önerilir.</a:t>
            </a:r>
            <a:endParaRPr/>
          </a:p>
        </p:txBody>
      </p:sp>
      <p:pic>
        <p:nvPicPr>
          <p:cNvPr descr="A person posing for the camera&#10;&#10;Description automatically generated" id="253" name="Google Shape;253;p4"/>
          <p:cNvPicPr preferRelativeResize="0"/>
          <p:nvPr/>
        </p:nvPicPr>
        <p:blipFill rotWithShape="1">
          <a:blip r:embed="rId3">
            <a:alphaModFix/>
          </a:blip>
          <a:srcRect b="0" l="0" r="0" t="0"/>
          <a:stretch/>
        </p:blipFill>
        <p:spPr>
          <a:xfrm>
            <a:off x="105103" y="3543456"/>
            <a:ext cx="3464680" cy="3314544"/>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pic>
        <p:nvPicPr>
          <p:cNvPr descr="A group of people on a beach&#10;&#10;Description automatically generated" id="509" name="Google Shape;509;p40"/>
          <p:cNvPicPr preferRelativeResize="0"/>
          <p:nvPr>
            <p:ph idx="2" type="pic"/>
          </p:nvPr>
        </p:nvPicPr>
        <p:blipFill rotWithShape="1">
          <a:blip r:embed="rId3">
            <a:alphaModFix/>
          </a:blip>
          <a:srcRect b="21929" l="0" r="0" t="21929"/>
          <a:stretch/>
        </p:blipFill>
        <p:spPr>
          <a:xfrm>
            <a:off x="11628" y="7397"/>
            <a:ext cx="12167420" cy="4409769"/>
          </a:xfrm>
          <a:prstGeom prst="rect">
            <a:avLst/>
          </a:prstGeom>
          <a:noFill/>
          <a:ln>
            <a:noFill/>
          </a:ln>
        </p:spPr>
      </p:pic>
      <p:sp>
        <p:nvSpPr>
          <p:cNvPr id="510" name="Google Shape;510;p40"/>
          <p:cNvSpPr txBox="1"/>
          <p:nvPr>
            <p:ph idx="1" type="body"/>
          </p:nvPr>
        </p:nvSpPr>
        <p:spPr>
          <a:xfrm>
            <a:off x="332496" y="4841584"/>
            <a:ext cx="11545500" cy="15279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3200"/>
              <a:buNone/>
            </a:pPr>
            <a:r>
              <a:rPr b="1" lang="en-IE" sz="3200"/>
              <a:t>Kar Tahmininizi Çalışın</a:t>
            </a:r>
            <a:endParaRPr b="1" sz="3200"/>
          </a:p>
          <a:p>
            <a:pPr indent="0" lvl="0" marL="0" rtl="0" algn="ctr">
              <a:lnSpc>
                <a:spcPct val="90000"/>
              </a:lnSpc>
              <a:spcBef>
                <a:spcPts val="1000"/>
              </a:spcBef>
              <a:spcAft>
                <a:spcPts val="0"/>
              </a:spcAft>
              <a:buClr>
                <a:schemeClr val="lt1"/>
              </a:buClr>
              <a:buSzPts val="3200"/>
              <a:buNone/>
            </a:pPr>
            <a:r>
              <a:rPr b="1" lang="en-IE" sz="3200"/>
              <a:t>Müşteri Edinme Maliyetlerini Değerlendirin</a:t>
            </a:r>
            <a:endParaRPr/>
          </a:p>
        </p:txBody>
      </p:sp>
      <p:sp>
        <p:nvSpPr>
          <p:cNvPr id="511" name="Google Shape;511;p40"/>
          <p:cNvSpPr txBox="1"/>
          <p:nvPr>
            <p:ph idx="3" type="body"/>
          </p:nvPr>
        </p:nvSpPr>
        <p:spPr>
          <a:xfrm>
            <a:off x="332508" y="4417174"/>
            <a:ext cx="11545500" cy="630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chemeClr val="lt1"/>
              </a:buClr>
              <a:buSzPts val="3600"/>
              <a:buNone/>
            </a:pPr>
            <a:r>
              <a:rPr b="1" lang="en-IE">
                <a:solidFill>
                  <a:srgbClr val="EC2179"/>
                </a:solidFill>
              </a:rPr>
              <a:t>İşletme ve Finansal Parametrelerinizi Düzenleme</a:t>
            </a:r>
            <a:endParaRPr b="1">
              <a:solidFill>
                <a:srgbClr val="EC2179"/>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5" name="Shape 515"/>
        <p:cNvGrpSpPr/>
        <p:nvPr/>
      </p:nvGrpSpPr>
      <p:grpSpPr>
        <a:xfrm>
          <a:off x="0" y="0"/>
          <a:ext cx="0" cy="0"/>
          <a:chOff x="0" y="0"/>
          <a:chExt cx="0" cy="0"/>
        </a:xfrm>
      </p:grpSpPr>
      <p:sp>
        <p:nvSpPr>
          <p:cNvPr id="516" name="Google Shape;516;p41"/>
          <p:cNvSpPr txBox="1"/>
          <p:nvPr>
            <p:ph idx="1" type="body"/>
          </p:nvPr>
        </p:nvSpPr>
        <p:spPr>
          <a:xfrm>
            <a:off x="497070" y="1003788"/>
            <a:ext cx="7407087" cy="14177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10B1A2"/>
              </a:buClr>
              <a:buSzPts val="4000"/>
              <a:buNone/>
            </a:pPr>
            <a:r>
              <a:rPr b="1" i="1" lang="en-IE" sz="4000">
                <a:solidFill>
                  <a:srgbClr val="10B1A2"/>
                </a:solidFill>
              </a:rPr>
              <a:t>K</a:t>
            </a:r>
            <a:r>
              <a:rPr b="1" i="1" lang="en-IE" sz="4000">
                <a:solidFill>
                  <a:srgbClr val="10B1A2"/>
                </a:solidFill>
              </a:rPr>
              <a:t>âr </a:t>
            </a:r>
            <a:r>
              <a:rPr b="1" i="1" lang="en-IE" sz="4000">
                <a:solidFill>
                  <a:srgbClr val="10B1A2"/>
                </a:solidFill>
              </a:rPr>
              <a:t>Tahmininizi Çalışın</a:t>
            </a:r>
            <a:endParaRPr b="1" i="1" sz="4000">
              <a:solidFill>
                <a:srgbClr val="10B1A2"/>
              </a:solidFill>
            </a:endParaRPr>
          </a:p>
        </p:txBody>
      </p:sp>
      <p:sp>
        <p:nvSpPr>
          <p:cNvPr id="517" name="Google Shape;517;p41"/>
          <p:cNvSpPr txBox="1"/>
          <p:nvPr>
            <p:ph idx="2" type="body"/>
          </p:nvPr>
        </p:nvSpPr>
        <p:spPr>
          <a:xfrm>
            <a:off x="641131" y="2117212"/>
            <a:ext cx="6883795"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Kâr tahmini yapmak, işlerin üstünde kalmak istiyorsanız hayati önem taşıyan bir görevdir.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K</a:t>
            </a:r>
            <a:r>
              <a:rPr lang="en-IE">
                <a:solidFill>
                  <a:srgbClr val="EC2179"/>
                </a:solidFill>
              </a:rPr>
              <a:t>â</a:t>
            </a:r>
            <a:r>
              <a:rPr b="1" lang="en-IE">
                <a:solidFill>
                  <a:srgbClr val="E63275"/>
                </a:solidFill>
              </a:rPr>
              <a:t>r Tahmini Nedir?</a:t>
            </a:r>
            <a:endParaRPr/>
          </a:p>
          <a:p>
            <a:pPr indent="0" lvl="0" marL="0" rtl="0" algn="l">
              <a:lnSpc>
                <a:spcPct val="90000"/>
              </a:lnSpc>
              <a:spcBef>
                <a:spcPts val="1000"/>
              </a:spcBef>
              <a:spcAft>
                <a:spcPts val="0"/>
              </a:spcAft>
              <a:buClr>
                <a:srgbClr val="6D6E6C"/>
              </a:buClr>
              <a:buSzPts val="2400"/>
              <a:buNone/>
            </a:pPr>
            <a:r>
              <a:rPr lang="en-IE"/>
              <a:t>Oldukça basit bir şekilde, kar tahmini, iş gelirinizin belirli aralıklarla veya gelecekte belirli bir zamanda ne olacağına dair elinizdeki finansal verilere dayanan bir tahmindir.</a:t>
            </a:r>
            <a:endParaRPr/>
          </a:p>
          <a:p>
            <a:pPr indent="0" lvl="0" marL="0" rtl="0" algn="l">
              <a:lnSpc>
                <a:spcPct val="90000"/>
              </a:lnSpc>
              <a:spcBef>
                <a:spcPts val="1000"/>
              </a:spcBef>
              <a:spcAft>
                <a:spcPts val="0"/>
              </a:spcAft>
              <a:buClr>
                <a:srgbClr val="6D6E6C"/>
              </a:buClr>
              <a:buSzPts val="2400"/>
              <a:buNone/>
            </a:pPr>
            <a:r>
              <a:rPr lang="en-IE"/>
              <a:t>Doğru bir tahmin oluşturmak için, işletme giderleri ve geliri hakkında iyi bilgiye (veya çok eğitimli tahminlere) sahip olmanız gerekir.</a:t>
            </a:r>
            <a:endParaRPr/>
          </a:p>
          <a:p>
            <a:pPr indent="0" lvl="0" marL="0" rtl="0" algn="l">
              <a:lnSpc>
                <a:spcPct val="90000"/>
              </a:lnSpc>
              <a:spcBef>
                <a:spcPts val="1000"/>
              </a:spcBef>
              <a:spcAft>
                <a:spcPts val="0"/>
              </a:spcAft>
              <a:buClr>
                <a:srgbClr val="6D6E6C"/>
              </a:buClr>
              <a:buSzPts val="1400"/>
              <a:buNone/>
            </a:pPr>
            <a:r>
              <a:rPr lang="en-IE" sz="1400" u="sng">
                <a:solidFill>
                  <a:schemeClr val="hlink"/>
                </a:solidFill>
                <a:hlinkClick r:id="rId3"/>
              </a:rPr>
              <a:t>https://quaderno.io/blog/create-your-profit-forecast-easy-way/</a:t>
            </a:r>
            <a:endParaRPr sz="1400"/>
          </a:p>
        </p:txBody>
      </p:sp>
      <p:pic>
        <p:nvPicPr>
          <p:cNvPr descr="A person sitting at a table using a computer&#10;&#10;Description automatically generated" id="518" name="Google Shape;518;p41"/>
          <p:cNvPicPr preferRelativeResize="0"/>
          <p:nvPr/>
        </p:nvPicPr>
        <p:blipFill rotWithShape="1">
          <a:blip r:embed="rId4">
            <a:alphaModFix/>
          </a:blip>
          <a:srcRect b="0" l="0" r="0" t="0"/>
          <a:stretch/>
        </p:blipFill>
        <p:spPr>
          <a:xfrm>
            <a:off x="7603920" y="3368411"/>
            <a:ext cx="4366120" cy="2910747"/>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2" name="Shape 522"/>
        <p:cNvGrpSpPr/>
        <p:nvPr/>
      </p:nvGrpSpPr>
      <p:grpSpPr>
        <a:xfrm>
          <a:off x="0" y="0"/>
          <a:ext cx="0" cy="0"/>
          <a:chOff x="0" y="0"/>
          <a:chExt cx="0" cy="0"/>
        </a:xfrm>
      </p:grpSpPr>
      <p:sp>
        <p:nvSpPr>
          <p:cNvPr id="523" name="Google Shape;523;p42"/>
          <p:cNvSpPr txBox="1"/>
          <p:nvPr>
            <p:ph idx="1" type="body"/>
          </p:nvPr>
        </p:nvSpPr>
        <p:spPr>
          <a:xfrm>
            <a:off x="487417" y="982767"/>
            <a:ext cx="7407087" cy="14177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E63275"/>
              </a:buClr>
              <a:buSzPts val="3600"/>
              <a:buNone/>
            </a:pPr>
            <a:r>
              <a:rPr b="1" lang="en-IE">
                <a:solidFill>
                  <a:srgbClr val="E63275"/>
                </a:solidFill>
              </a:rPr>
              <a:t>Neden Kar Tahminine ihtiyacım var?</a:t>
            </a:r>
            <a:endParaRPr/>
          </a:p>
        </p:txBody>
      </p:sp>
      <p:sp>
        <p:nvSpPr>
          <p:cNvPr id="524" name="Google Shape;524;p42"/>
          <p:cNvSpPr txBox="1"/>
          <p:nvPr>
            <p:ph idx="2" type="body"/>
          </p:nvPr>
        </p:nvSpPr>
        <p:spPr>
          <a:xfrm>
            <a:off x="632495" y="2008155"/>
            <a:ext cx="10927009"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6D6E6C"/>
              </a:buClr>
              <a:buSzPts val="2400"/>
              <a:buFont typeface="Noto Sans Symbols"/>
              <a:buChar char="✔"/>
            </a:pPr>
            <a:r>
              <a:rPr lang="en-IE"/>
              <a:t>Yatırım fonlarını çekmek. Potansiyel yatırımcılar DAİMA bu belgeyi                        görmek isteyecektir.</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Harcamanızı doğru bir şekilde yönetebilir ve neyi karşılayabileceğinizi bilirsiniz</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Böylece satışlarınızdaki eğilimleri izleyebilirsiniz. (örneğin, satışta istediğiniz belirli ürünler, diğerleri büyürken).</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Böylece personelinizi, operasyonlarınızı ve genişleme düşüncelerinizi planlayabilirsiniz</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İşletmenizdeki mevsimselliği tanırsınız, böylece buna göre plan yapabilirsiniz.</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İşletme kredisine başvurmak istiyorsanız bir taneye ihtiyacınız olacaktır.</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8" name="Shape 528"/>
        <p:cNvGrpSpPr/>
        <p:nvPr/>
      </p:nvGrpSpPr>
      <p:grpSpPr>
        <a:xfrm>
          <a:off x="0" y="0"/>
          <a:ext cx="0" cy="0"/>
          <a:chOff x="0" y="0"/>
          <a:chExt cx="0" cy="0"/>
        </a:xfrm>
      </p:grpSpPr>
      <p:sp>
        <p:nvSpPr>
          <p:cNvPr id="529" name="Google Shape;529;p43"/>
          <p:cNvSpPr txBox="1"/>
          <p:nvPr>
            <p:ph idx="1" type="body"/>
          </p:nvPr>
        </p:nvSpPr>
        <p:spPr>
          <a:xfrm>
            <a:off x="487417" y="393210"/>
            <a:ext cx="7407087" cy="1417738"/>
          </a:xfrm>
          <a:prstGeom prst="rect">
            <a:avLst/>
          </a:prstGeom>
          <a:noFill/>
          <a:ln>
            <a:noFill/>
          </a:ln>
        </p:spPr>
        <p:txBody>
          <a:bodyPr anchorCtr="0" anchor="t" bIns="45700" lIns="91425" spcFirstLastPara="1" rIns="91425" wrap="square" tIns="45700">
            <a:normAutofit/>
          </a:bodyPr>
          <a:lstStyle/>
          <a:p>
            <a:pPr indent="0" lvl="0" marL="0" rtl="0" algn="l">
              <a:lnSpc>
                <a:spcPct val="110000"/>
              </a:lnSpc>
              <a:spcBef>
                <a:spcPts val="0"/>
              </a:spcBef>
              <a:spcAft>
                <a:spcPts val="0"/>
              </a:spcAft>
              <a:buClr>
                <a:srgbClr val="6D6E6C"/>
              </a:buClr>
              <a:buSzPts val="4255"/>
              <a:buNone/>
            </a:pPr>
            <a:r>
              <a:t/>
            </a:r>
            <a:endParaRPr b="1" sz="4255">
              <a:solidFill>
                <a:srgbClr val="E63275"/>
              </a:solidFill>
            </a:endParaRPr>
          </a:p>
          <a:p>
            <a:pPr indent="0" lvl="0" marL="0" rtl="0" algn="l">
              <a:lnSpc>
                <a:spcPct val="110000"/>
              </a:lnSpc>
              <a:spcBef>
                <a:spcPts val="0"/>
              </a:spcBef>
              <a:spcAft>
                <a:spcPts val="0"/>
              </a:spcAft>
              <a:buClr>
                <a:srgbClr val="10B1A2"/>
              </a:buClr>
              <a:buSzPts val="3700"/>
              <a:buNone/>
            </a:pPr>
            <a:r>
              <a:rPr b="1" i="1" lang="en-IE" sz="3700">
                <a:solidFill>
                  <a:srgbClr val="10B1A2"/>
                </a:solidFill>
              </a:rPr>
              <a:t>Kâr Tahmini için 3 adım</a:t>
            </a:r>
            <a:endParaRPr b="1" i="1" sz="3700">
              <a:solidFill>
                <a:srgbClr val="10B1A2"/>
              </a:solidFill>
            </a:endParaRPr>
          </a:p>
        </p:txBody>
      </p:sp>
      <p:sp>
        <p:nvSpPr>
          <p:cNvPr id="530" name="Google Shape;530;p43"/>
          <p:cNvSpPr txBox="1"/>
          <p:nvPr>
            <p:ph idx="2" type="body"/>
          </p:nvPr>
        </p:nvSpPr>
        <p:spPr>
          <a:xfrm>
            <a:off x="632495" y="2008155"/>
            <a:ext cx="8050111"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2400"/>
              <a:buNone/>
            </a:pPr>
            <a:r>
              <a:rPr lang="en-IE"/>
              <a:t>Tamam, bundan kaçınmak yok, kar tahmini oluşturmak genel iş cephaneliğinizde önemli bir bileşendir. Nasıl başlayacağınız aşağıda açıklanmıştır:</a:t>
            </a:r>
            <a:endParaRPr/>
          </a:p>
          <a:p>
            <a:pPr indent="0" lvl="0" marL="0" rtl="0" algn="l">
              <a:lnSpc>
                <a:spcPct val="90000"/>
              </a:lnSpc>
              <a:spcBef>
                <a:spcPts val="1000"/>
              </a:spcBef>
              <a:spcAft>
                <a:spcPts val="0"/>
              </a:spcAft>
              <a:buClr>
                <a:srgbClr val="6D6E6C"/>
              </a:buClr>
              <a:buSzPts val="2800"/>
              <a:buNone/>
            </a:pPr>
            <a:r>
              <a:t/>
            </a:r>
            <a:endParaRPr b="1" sz="2800">
              <a:solidFill>
                <a:srgbClr val="E63275"/>
              </a:solidFill>
            </a:endParaRPr>
          </a:p>
          <a:p>
            <a:pPr indent="-514350" lvl="0" marL="514350" rtl="0" algn="l">
              <a:lnSpc>
                <a:spcPct val="90000"/>
              </a:lnSpc>
              <a:spcBef>
                <a:spcPts val="1000"/>
              </a:spcBef>
              <a:spcAft>
                <a:spcPts val="0"/>
              </a:spcAft>
              <a:buClr>
                <a:srgbClr val="E63275"/>
              </a:buClr>
              <a:buSzPts val="2800"/>
              <a:buFont typeface="Calibri"/>
              <a:buAutoNum type="arabicPeriod"/>
            </a:pPr>
            <a:r>
              <a:rPr b="1" lang="en-IE" sz="2800">
                <a:solidFill>
                  <a:srgbClr val="E63275"/>
                </a:solidFill>
              </a:rPr>
              <a:t>Giderleri Hesapla</a:t>
            </a:r>
            <a:endParaRPr b="1" sz="2800">
              <a:solidFill>
                <a:srgbClr val="E63275"/>
              </a:solidFill>
            </a:endParaRPr>
          </a:p>
          <a:p>
            <a:pPr indent="-514350" lvl="0" marL="514350" rtl="0" algn="l">
              <a:lnSpc>
                <a:spcPct val="90000"/>
              </a:lnSpc>
              <a:spcBef>
                <a:spcPts val="1000"/>
              </a:spcBef>
              <a:spcAft>
                <a:spcPts val="0"/>
              </a:spcAft>
              <a:buClr>
                <a:srgbClr val="E63275"/>
              </a:buClr>
              <a:buSzPts val="2800"/>
              <a:buFont typeface="Calibri"/>
              <a:buAutoNum type="arabicPeriod"/>
            </a:pPr>
            <a:r>
              <a:rPr b="1" lang="en-IE" sz="2800">
                <a:solidFill>
                  <a:srgbClr val="E63275"/>
                </a:solidFill>
              </a:rPr>
              <a:t>Satış tahmini</a:t>
            </a:r>
            <a:endParaRPr b="1" sz="2800">
              <a:solidFill>
                <a:srgbClr val="E63275"/>
              </a:solidFill>
            </a:endParaRPr>
          </a:p>
          <a:p>
            <a:pPr indent="-514350" lvl="0" marL="514350" rtl="0" algn="l">
              <a:lnSpc>
                <a:spcPct val="90000"/>
              </a:lnSpc>
              <a:spcBef>
                <a:spcPts val="1000"/>
              </a:spcBef>
              <a:spcAft>
                <a:spcPts val="0"/>
              </a:spcAft>
              <a:buClr>
                <a:srgbClr val="E63275"/>
              </a:buClr>
              <a:buSzPts val="2800"/>
              <a:buFont typeface="Calibri"/>
              <a:buAutoNum type="arabicPeriod"/>
            </a:pPr>
            <a:r>
              <a:rPr b="1" lang="en-IE" sz="2800">
                <a:solidFill>
                  <a:srgbClr val="E63275"/>
                </a:solidFill>
              </a:rPr>
              <a:t>Rakamlarınızı Birleştirin</a:t>
            </a:r>
            <a:endParaRPr/>
          </a:p>
          <a:p>
            <a:pPr indent="0" lvl="0" marL="0" rtl="0" algn="l">
              <a:lnSpc>
                <a:spcPct val="90000"/>
              </a:lnSpc>
              <a:spcBef>
                <a:spcPts val="1000"/>
              </a:spcBef>
              <a:spcAft>
                <a:spcPts val="0"/>
              </a:spcAft>
              <a:buClr>
                <a:srgbClr val="6D6E6C"/>
              </a:buClr>
              <a:buSzPts val="2400"/>
              <a:buNone/>
            </a:pPr>
            <a:r>
              <a:t/>
            </a:r>
            <a:endParaRPr/>
          </a:p>
        </p:txBody>
      </p:sp>
      <p:pic>
        <p:nvPicPr>
          <p:cNvPr descr="A person sitting at a table using a computer&#10;&#10;Description automatically generated" id="531" name="Google Shape;531;p43"/>
          <p:cNvPicPr preferRelativeResize="0"/>
          <p:nvPr/>
        </p:nvPicPr>
        <p:blipFill rotWithShape="1">
          <a:blip r:embed="rId3">
            <a:alphaModFix/>
          </a:blip>
          <a:srcRect b="0" l="0" r="0" t="0"/>
          <a:stretch/>
        </p:blipFill>
        <p:spPr>
          <a:xfrm>
            <a:off x="6228125" y="3062911"/>
            <a:ext cx="5038289" cy="335886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44"/>
          <p:cNvSpPr txBox="1"/>
          <p:nvPr>
            <p:ph idx="1" type="body"/>
          </p:nvPr>
        </p:nvSpPr>
        <p:spPr>
          <a:xfrm>
            <a:off x="445376" y="993277"/>
            <a:ext cx="7407087" cy="14177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10B1A2"/>
              </a:buClr>
              <a:buSzPts val="4000"/>
              <a:buNone/>
            </a:pPr>
            <a:r>
              <a:rPr b="1" i="1" lang="en-IE" sz="4000">
                <a:solidFill>
                  <a:srgbClr val="10B1A2"/>
                </a:solidFill>
              </a:rPr>
              <a:t>1. Giderleri Hesaplayın</a:t>
            </a:r>
            <a:endParaRPr b="1" i="1" sz="4000">
              <a:solidFill>
                <a:srgbClr val="10B1A2"/>
              </a:solidFill>
            </a:endParaRPr>
          </a:p>
        </p:txBody>
      </p:sp>
      <p:sp>
        <p:nvSpPr>
          <p:cNvPr id="537" name="Google Shape;537;p44"/>
          <p:cNvSpPr txBox="1"/>
          <p:nvPr>
            <p:ph idx="2" type="body"/>
          </p:nvPr>
        </p:nvSpPr>
        <p:spPr>
          <a:xfrm>
            <a:off x="588579" y="2008155"/>
            <a:ext cx="6760177"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10B1A2"/>
              </a:buClr>
              <a:buSzPts val="2400"/>
              <a:buNone/>
            </a:pPr>
            <a:r>
              <a:rPr b="1" lang="en-IE">
                <a:solidFill>
                  <a:srgbClr val="10B1A2"/>
                </a:solidFill>
              </a:rPr>
              <a:t>Sabit Masraflar, </a:t>
            </a:r>
            <a:r>
              <a:rPr lang="en-IE"/>
              <a:t>ne kadar sattığınıza veya ne ürettiğinize bakılmaksızın aynı kalır (örn. Barındırma ücretleri, sigorta, sabit teknoloji maliyetleri, internet bağlantısı)</a:t>
            </a:r>
            <a:endParaRPr/>
          </a:p>
          <a:p>
            <a:pPr indent="0" lvl="0" marL="0" rtl="0" algn="l">
              <a:lnSpc>
                <a:spcPct val="90000"/>
              </a:lnSpc>
              <a:spcBef>
                <a:spcPts val="1000"/>
              </a:spcBef>
              <a:spcAft>
                <a:spcPts val="0"/>
              </a:spcAft>
              <a:buClr>
                <a:srgbClr val="10B1A2"/>
              </a:buClr>
              <a:buSzPts val="2400"/>
              <a:buNone/>
            </a:pPr>
            <a:r>
              <a:rPr b="1" lang="en-IE">
                <a:solidFill>
                  <a:srgbClr val="10B1A2"/>
                </a:solidFill>
              </a:rPr>
              <a:t>Değişken Giderler , </a:t>
            </a:r>
            <a:r>
              <a:rPr lang="en-IE"/>
              <a:t>Ne kadar üretim veya satış yaptığınızla ilgili, dolayısıyla değişkendir.</a:t>
            </a:r>
            <a:endParaRPr/>
          </a:p>
          <a:p>
            <a:pPr indent="0" lvl="0" marL="0" rtl="0" algn="l">
              <a:lnSpc>
                <a:spcPct val="90000"/>
              </a:lnSpc>
              <a:spcBef>
                <a:spcPts val="1000"/>
              </a:spcBef>
              <a:spcAft>
                <a:spcPts val="0"/>
              </a:spcAft>
              <a:buClr>
                <a:srgbClr val="6D6E6C"/>
              </a:buClr>
              <a:buSzPts val="2400"/>
              <a:buNone/>
            </a:pPr>
            <a:r>
              <a:rPr lang="en-IE"/>
              <a:t>(ör. nakliye maliyetleri, kilometre, onarımlar, işçilik maliyetleri, malzemeler ve malzemeler)</a:t>
            </a:r>
            <a:endParaRPr/>
          </a:p>
          <a:p>
            <a:pPr indent="0" lvl="0" marL="0" rtl="0" algn="l">
              <a:lnSpc>
                <a:spcPct val="90000"/>
              </a:lnSpc>
              <a:spcBef>
                <a:spcPts val="1000"/>
              </a:spcBef>
              <a:spcAft>
                <a:spcPts val="0"/>
              </a:spcAft>
              <a:buClr>
                <a:srgbClr val="6D6E6C"/>
              </a:buClr>
              <a:buSzPts val="2400"/>
              <a:buNone/>
            </a:pPr>
            <a:r>
              <a:t/>
            </a:r>
            <a:endParaRPr/>
          </a:p>
        </p:txBody>
      </p:sp>
      <p:pic>
        <p:nvPicPr>
          <p:cNvPr descr="A couple of people posing for the camera&#10;&#10;Description automatically generated" id="538" name="Google Shape;538;p44"/>
          <p:cNvPicPr preferRelativeResize="0"/>
          <p:nvPr/>
        </p:nvPicPr>
        <p:blipFill rotWithShape="1">
          <a:blip r:embed="rId3">
            <a:alphaModFix/>
          </a:blip>
          <a:srcRect b="0" l="0" r="0" t="0"/>
          <a:stretch/>
        </p:blipFill>
        <p:spPr>
          <a:xfrm>
            <a:off x="7348756" y="3429000"/>
            <a:ext cx="4448261" cy="2965507"/>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45"/>
          <p:cNvSpPr txBox="1"/>
          <p:nvPr>
            <p:ph idx="1" type="body"/>
          </p:nvPr>
        </p:nvSpPr>
        <p:spPr>
          <a:xfrm>
            <a:off x="550479" y="940725"/>
            <a:ext cx="8580269" cy="14177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E63275"/>
              </a:buClr>
              <a:buSzPts val="4000"/>
              <a:buNone/>
            </a:pPr>
            <a:r>
              <a:rPr b="1" lang="en-IE" sz="4000">
                <a:solidFill>
                  <a:srgbClr val="E63275"/>
                </a:solidFill>
              </a:rPr>
              <a:t>Masraf Tahmini için Temel Kurallar</a:t>
            </a:r>
            <a:endParaRPr b="1" i="1" sz="4000">
              <a:solidFill>
                <a:srgbClr val="10B1A2"/>
              </a:solidFill>
            </a:endParaRPr>
          </a:p>
        </p:txBody>
      </p:sp>
      <p:sp>
        <p:nvSpPr>
          <p:cNvPr id="544" name="Google Shape;544;p45"/>
          <p:cNvSpPr txBox="1"/>
          <p:nvPr>
            <p:ph idx="2" type="body"/>
          </p:nvPr>
        </p:nvSpPr>
        <p:spPr>
          <a:xfrm>
            <a:off x="474840" y="2358463"/>
            <a:ext cx="10927009" cy="3975101"/>
          </a:xfrm>
          <a:prstGeom prst="rect">
            <a:avLst/>
          </a:prstGeom>
          <a:no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6D6E6C"/>
              </a:buClr>
              <a:buSzPts val="2400"/>
              <a:buFont typeface="Noto Sans Symbols"/>
              <a:buChar char="✔"/>
            </a:pPr>
            <a:r>
              <a:rPr lang="en-IE"/>
              <a:t>İşle ilgili her şeyi kesinlikle ekleyin.</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Burada kaçırılan masraflar ve 12 ay boyunca büyük bir fark yaratabilir.</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Değişken giderler için muhafazakar tarafta yalın. Bu pazarlama maliyetleri gibi ikiye katlama anlamına gelir.</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Şu anda tek başına çalışan bir girişimci olup ancak büyüme ve personel alma potansiyeline sahipseniz, hizmetle ilgili görevlerin sizi ne kadar sürdüğünü takip edin. Personel masraflarını karşılayacak şekilde planlama yapmanız gerekecek.</a:t>
            </a:r>
            <a:endParaRPr/>
          </a:p>
          <a:p>
            <a:pPr indent="-342900" lvl="0" marL="342900" rtl="0" algn="l">
              <a:lnSpc>
                <a:spcPct val="90000"/>
              </a:lnSpc>
              <a:spcBef>
                <a:spcPts val="1000"/>
              </a:spcBef>
              <a:spcAft>
                <a:spcPts val="0"/>
              </a:spcAft>
              <a:buClr>
                <a:srgbClr val="6D6E6C"/>
              </a:buClr>
              <a:buSzPts val="2400"/>
              <a:buFont typeface="Noto Sans Symbols"/>
              <a:buChar char="✔"/>
            </a:pPr>
            <a:r>
              <a:rPr lang="en-IE"/>
              <a:t>Giderleri düzenli olarak gözden geçirin; yardımcı programlarınız altı ay önce yükselmiş olabilir</a:t>
            </a:r>
            <a:endParaRPr/>
          </a:p>
          <a:p>
            <a:pPr indent="0" lvl="0" marL="0" rtl="0" algn="l">
              <a:lnSpc>
                <a:spcPct val="90000"/>
              </a:lnSpc>
              <a:spcBef>
                <a:spcPts val="1000"/>
              </a:spcBef>
              <a:spcAft>
                <a:spcPts val="0"/>
              </a:spcAft>
              <a:buClr>
                <a:srgbClr val="6D6E6C"/>
              </a:buClr>
              <a:buSzPts val="2400"/>
              <a:buNone/>
            </a:pPr>
            <a:r>
              <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8" name="Shape 548"/>
        <p:cNvGrpSpPr/>
        <p:nvPr/>
      </p:nvGrpSpPr>
      <p:grpSpPr>
        <a:xfrm>
          <a:off x="0" y="0"/>
          <a:ext cx="0" cy="0"/>
          <a:chOff x="0" y="0"/>
          <a:chExt cx="0" cy="0"/>
        </a:xfrm>
      </p:grpSpPr>
      <p:sp>
        <p:nvSpPr>
          <p:cNvPr id="549" name="Google Shape;549;p46"/>
          <p:cNvSpPr txBox="1"/>
          <p:nvPr>
            <p:ph idx="1" type="body"/>
          </p:nvPr>
        </p:nvSpPr>
        <p:spPr>
          <a:xfrm>
            <a:off x="550479" y="874744"/>
            <a:ext cx="7407087" cy="14177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E63275"/>
              </a:buClr>
              <a:buSzPts val="4000"/>
              <a:buNone/>
            </a:pPr>
            <a:r>
              <a:rPr b="1" lang="en-IE" sz="4000">
                <a:solidFill>
                  <a:srgbClr val="E63275"/>
                </a:solidFill>
              </a:rPr>
              <a:t>2. Satışlarınızı Tahmin Edin</a:t>
            </a:r>
            <a:endParaRPr b="1" i="1" sz="4000">
              <a:solidFill>
                <a:srgbClr val="10B1A2"/>
              </a:solidFill>
            </a:endParaRPr>
          </a:p>
        </p:txBody>
      </p:sp>
      <p:sp>
        <p:nvSpPr>
          <p:cNvPr id="550" name="Google Shape;550;p46"/>
          <p:cNvSpPr txBox="1"/>
          <p:nvPr>
            <p:ph idx="2" type="body"/>
          </p:nvPr>
        </p:nvSpPr>
        <p:spPr>
          <a:xfrm>
            <a:off x="456064" y="2008155"/>
            <a:ext cx="11279872"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6C"/>
              </a:buClr>
              <a:buSzPts val="2400"/>
              <a:buNone/>
            </a:pPr>
            <a:r>
              <a:rPr lang="en-IE"/>
              <a:t>İşte zor kısmı geliyor! Şimdi satışlarınızla ilgili bazı varsayımlar yapmanız gerekiyor. Bunu yapmak için, pazarınızın boyutunu araştırmanız, bu pazardaki payınızı tahmin etmeniz, tekrarlanan işletmeleri tahmin etmeniz (müşteriler ne sıklıkta satın alacak?) Ve her satın alma işleminin ortalama miktarını tahmin etmeniz gerekir.</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Oldukça ölçülü bir tahmin ve girişimci olarak “rüya” durumunuzu yansıtan, daha agresif tahminlerle ikinci bir tahmin oluşturmak iyidir.</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Müşteri potansiyelinizin tamamına (potansiyel müşteriler dahil) bakarsanız ve ortalama dönüşüm oranlarınızın ne olduğunu anlarsanız mevcut işletmelere yardımcı olur</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Unutmayın, fatura gelir değildir. Yalnızca gerçekten size ödenen geliri ekleyin</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Son tüketici harcama istatistikleri hakkındaki raporlara bakın</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Hedef pazarınızdaki istatistiklere bakın - büyüyor, küçülüyor veya sabit mi kalıyor?</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İlgili endüstri raporlarına bakın</a:t>
            </a:r>
            <a:endParaRPr/>
          </a:p>
          <a:p>
            <a:pPr indent="0" lvl="0" marL="0" rtl="0" algn="l">
              <a:lnSpc>
                <a:spcPct val="100000"/>
              </a:lnSpc>
              <a:spcBef>
                <a:spcPts val="0"/>
              </a:spcBef>
              <a:spcAft>
                <a:spcPts val="0"/>
              </a:spcAft>
              <a:buClr>
                <a:srgbClr val="6D6E6C"/>
              </a:buClr>
              <a:buSzPts val="2400"/>
              <a:buNone/>
            </a:pPr>
            <a:r>
              <a:t/>
            </a:r>
            <a:endParaRPr/>
          </a:p>
          <a:p>
            <a:pPr indent="0" lvl="0" marL="0" rtl="0" algn="l">
              <a:lnSpc>
                <a:spcPct val="100000"/>
              </a:lnSpc>
              <a:spcBef>
                <a:spcPts val="0"/>
              </a:spcBef>
              <a:spcAft>
                <a:spcPts val="0"/>
              </a:spcAft>
              <a:buClr>
                <a:srgbClr val="6D6E6C"/>
              </a:buClr>
              <a:buSzPts val="2400"/>
              <a:buNone/>
            </a:pPr>
            <a:r>
              <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4" name="Shape 554"/>
        <p:cNvGrpSpPr/>
        <p:nvPr/>
      </p:nvGrpSpPr>
      <p:grpSpPr>
        <a:xfrm>
          <a:off x="0" y="0"/>
          <a:ext cx="0" cy="0"/>
          <a:chOff x="0" y="0"/>
          <a:chExt cx="0" cy="0"/>
        </a:xfrm>
      </p:grpSpPr>
      <p:sp>
        <p:nvSpPr>
          <p:cNvPr id="555" name="Google Shape;555;p47"/>
          <p:cNvSpPr txBox="1"/>
          <p:nvPr>
            <p:ph idx="1" type="body"/>
          </p:nvPr>
        </p:nvSpPr>
        <p:spPr>
          <a:xfrm>
            <a:off x="445376" y="1087870"/>
            <a:ext cx="7407087" cy="1417738"/>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rgbClr val="E63275"/>
              </a:buClr>
              <a:buSzPts val="4000"/>
              <a:buNone/>
            </a:pPr>
            <a:r>
              <a:rPr b="1" lang="en-IE" sz="4000">
                <a:solidFill>
                  <a:srgbClr val="E63275"/>
                </a:solidFill>
              </a:rPr>
              <a:t>3. Rakamlarınızı Birleştirin</a:t>
            </a:r>
            <a:endParaRPr b="1" i="1" sz="4000">
              <a:solidFill>
                <a:srgbClr val="10B1A2"/>
              </a:solidFill>
            </a:endParaRPr>
          </a:p>
        </p:txBody>
      </p:sp>
      <p:sp>
        <p:nvSpPr>
          <p:cNvPr id="556" name="Google Shape;556;p47"/>
          <p:cNvSpPr txBox="1"/>
          <p:nvPr>
            <p:ph idx="2" type="body"/>
          </p:nvPr>
        </p:nvSpPr>
        <p:spPr>
          <a:xfrm>
            <a:off x="632495" y="2008155"/>
            <a:ext cx="11279872"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6C"/>
              </a:buClr>
              <a:buSzPts val="2400"/>
              <a:buNone/>
            </a:pPr>
            <a:r>
              <a:rPr lang="en-IE"/>
              <a:t>Harcamalar ve satışlar için rakamlar elde ettikten sonra, kâr tahmininizi oluşturmak için öngörülen masrafları öngörülen satışlardan düşün.</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Yıllık düşünceler göz korkutucu ise aylık veya üç aylık tahminlerle başlayın</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Brüt kar marjı ve faaliyet kar marjı gibi önemli oranları kontrol edin (her ikisi de zaman içinde artmalıdır, ancak kısa vadede % 10'dan fazla tahmin ediyorsanız, rakamlarınızı daha kötü bir duruma geri ölçeklendirmek isteyebilirsiniz). Ortalamalar için endüstri profillerini kontrol edin.</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Unutmayın, tahminleriniz yalnızca sizi oraya götürmek için stratejik bir plan izliyorsanız anlamlı olacaktır. Tüm değişikliklerin kar tahmininizi gözden geçirerek muhasebeleştirilmesi gerekir.</a:t>
            </a:r>
            <a:endParaRPr/>
          </a:p>
          <a:p>
            <a:pPr indent="-342900" lvl="0" marL="342900" rtl="0" algn="l">
              <a:lnSpc>
                <a:spcPct val="100000"/>
              </a:lnSpc>
              <a:spcBef>
                <a:spcPts val="0"/>
              </a:spcBef>
              <a:spcAft>
                <a:spcPts val="0"/>
              </a:spcAft>
              <a:buClr>
                <a:srgbClr val="6D6E6C"/>
              </a:buClr>
              <a:buSzPts val="2400"/>
              <a:buFont typeface="Noto Sans Symbols"/>
              <a:buChar char="✔"/>
            </a:pPr>
            <a:r>
              <a:rPr lang="en-IE"/>
              <a:t>Eğer bu çok fazla ise, kalifiye bir danışmandan yardım isteyin! Size yardım etmek için başkasına ödeme yapmak, onu kendiniz ertelemekten daha iyidir.</a:t>
            </a:r>
            <a:endParaRPr/>
          </a:p>
          <a:p>
            <a:pPr indent="0" lvl="0" marL="0" rtl="0" algn="l">
              <a:lnSpc>
                <a:spcPct val="100000"/>
              </a:lnSpc>
              <a:spcBef>
                <a:spcPts val="0"/>
              </a:spcBef>
              <a:spcAft>
                <a:spcPts val="0"/>
              </a:spcAft>
              <a:buClr>
                <a:srgbClr val="6D6E6C"/>
              </a:buClr>
              <a:buSzPts val="2400"/>
              <a:buNone/>
            </a:pPr>
            <a:r>
              <a:t/>
            </a:r>
            <a:endParaRPr/>
          </a:p>
          <a:p>
            <a:pPr indent="0" lvl="0" marL="0" rtl="0" algn="l">
              <a:lnSpc>
                <a:spcPct val="100000"/>
              </a:lnSpc>
              <a:spcBef>
                <a:spcPts val="0"/>
              </a:spcBef>
              <a:spcAft>
                <a:spcPts val="0"/>
              </a:spcAft>
              <a:buClr>
                <a:srgbClr val="6D6E6C"/>
              </a:buClr>
              <a:buSzPts val="2400"/>
              <a:buNone/>
            </a:pPr>
            <a:r>
              <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0" name="Shape 560"/>
        <p:cNvGrpSpPr/>
        <p:nvPr/>
      </p:nvGrpSpPr>
      <p:grpSpPr>
        <a:xfrm>
          <a:off x="0" y="0"/>
          <a:ext cx="0" cy="0"/>
          <a:chOff x="0" y="0"/>
          <a:chExt cx="0" cy="0"/>
        </a:xfrm>
      </p:grpSpPr>
      <p:sp>
        <p:nvSpPr>
          <p:cNvPr id="561" name="Google Shape;561;p48"/>
          <p:cNvSpPr txBox="1"/>
          <p:nvPr>
            <p:ph idx="1" type="body"/>
          </p:nvPr>
        </p:nvSpPr>
        <p:spPr>
          <a:xfrm>
            <a:off x="4161984" y="100777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E63275"/>
              </a:buClr>
              <a:buSzPts val="3600"/>
              <a:buNone/>
            </a:pPr>
            <a:r>
              <a:rPr b="1" lang="en-IE">
                <a:solidFill>
                  <a:srgbClr val="E63275"/>
                </a:solidFill>
                <a:latin typeface="Calibri"/>
                <a:ea typeface="Calibri"/>
                <a:cs typeface="Calibri"/>
                <a:sym typeface="Calibri"/>
              </a:rPr>
              <a:t>Neler öğrendik?</a:t>
            </a:r>
            <a:endParaRPr b="1">
              <a:solidFill>
                <a:srgbClr val="E63275"/>
              </a:solidFill>
            </a:endParaRPr>
          </a:p>
        </p:txBody>
      </p:sp>
      <p:sp>
        <p:nvSpPr>
          <p:cNvPr id="562" name="Google Shape;562;p48"/>
          <p:cNvSpPr txBox="1"/>
          <p:nvPr>
            <p:ph idx="2" type="body"/>
          </p:nvPr>
        </p:nvSpPr>
        <p:spPr>
          <a:xfrm>
            <a:off x="585993" y="3019387"/>
            <a:ext cx="11367468" cy="3838614"/>
          </a:xfrm>
          <a:prstGeom prst="rect">
            <a:avLst/>
          </a:prstGeom>
          <a:solidFill>
            <a:schemeClr val="lt1"/>
          </a:solidFill>
          <a:ln>
            <a:noFill/>
          </a:ln>
        </p:spPr>
        <p:txBody>
          <a:bodyPr anchorCtr="0" anchor="t" bIns="45700" lIns="91425" spcFirstLastPara="1" rIns="91425" wrap="square" tIns="45700">
            <a:noAutofit/>
          </a:bodyPr>
          <a:lstStyle/>
          <a:p>
            <a:pPr indent="-342900" lvl="0" marL="342900" rtl="0" algn="l">
              <a:lnSpc>
                <a:spcPct val="90000"/>
              </a:lnSpc>
              <a:spcBef>
                <a:spcPts val="0"/>
              </a:spcBef>
              <a:spcAft>
                <a:spcPts val="0"/>
              </a:spcAft>
              <a:buClr>
                <a:srgbClr val="F26942"/>
              </a:buClr>
              <a:buSzPts val="2400"/>
              <a:buFont typeface="Arial"/>
              <a:buChar char="•"/>
            </a:pPr>
            <a:r>
              <a:rPr lang="en-IE">
                <a:solidFill>
                  <a:srgbClr val="525252"/>
                </a:solidFill>
              </a:rPr>
              <a:t>Her biri kendi avantajları ile işiniz için seçebileceğiniz birçok farklı iş hukuki yapısı vardır</a:t>
            </a:r>
            <a:endParaRPr>
              <a:solidFill>
                <a:srgbClr val="525252"/>
              </a:solidFill>
            </a:endParaRPr>
          </a:p>
          <a:p>
            <a:pPr indent="-342900" lvl="0" marL="342900" rtl="0" algn="l">
              <a:lnSpc>
                <a:spcPct val="90000"/>
              </a:lnSpc>
              <a:spcBef>
                <a:spcPts val="400"/>
              </a:spcBef>
              <a:spcAft>
                <a:spcPts val="0"/>
              </a:spcAft>
              <a:buClr>
                <a:srgbClr val="F26942"/>
              </a:buClr>
              <a:buSzPts val="2400"/>
              <a:buFont typeface="Arial"/>
              <a:buChar char="•"/>
            </a:pPr>
            <a:r>
              <a:rPr lang="en-IE">
                <a:solidFill>
                  <a:srgbClr val="525252"/>
                </a:solidFill>
              </a:rPr>
              <a:t>Özellikle sosyal girişim ve yeni şirketinizin nasıl daha iyi bir dünya yaratabileceği hakkında fikir sahibi olun!</a:t>
            </a:r>
            <a:endParaRPr/>
          </a:p>
          <a:p>
            <a:pPr indent="-342900" lvl="0" marL="342900" rtl="0" algn="l">
              <a:lnSpc>
                <a:spcPct val="90000"/>
              </a:lnSpc>
              <a:spcBef>
                <a:spcPts val="400"/>
              </a:spcBef>
              <a:spcAft>
                <a:spcPts val="0"/>
              </a:spcAft>
              <a:buClr>
                <a:srgbClr val="F26942"/>
              </a:buClr>
              <a:buSzPts val="2400"/>
              <a:buFont typeface="Arial"/>
              <a:buChar char="•"/>
            </a:pPr>
            <a:r>
              <a:rPr lang="en-IE">
                <a:solidFill>
                  <a:srgbClr val="525252"/>
                </a:solidFill>
              </a:rPr>
              <a:t>İş modeliniz, işinizin günlük işleyişine ve çalışmasına rehberlik eder ve şimdi 9 yüksek performanslı, tekrarlanabilir iş modelini biliyorsunuz</a:t>
            </a:r>
            <a:endParaRPr>
              <a:solidFill>
                <a:srgbClr val="525252"/>
              </a:solidFill>
            </a:endParaRPr>
          </a:p>
          <a:p>
            <a:pPr indent="-342900" lvl="0" marL="342900" rtl="0" algn="l">
              <a:lnSpc>
                <a:spcPct val="90000"/>
              </a:lnSpc>
              <a:spcBef>
                <a:spcPts val="400"/>
              </a:spcBef>
              <a:spcAft>
                <a:spcPts val="0"/>
              </a:spcAft>
              <a:buClr>
                <a:srgbClr val="F26942"/>
              </a:buClr>
              <a:buSzPts val="2400"/>
              <a:buFont typeface="Arial"/>
              <a:buChar char="•"/>
            </a:pPr>
            <a:r>
              <a:rPr lang="en-IE">
                <a:solidFill>
                  <a:srgbClr val="525252"/>
                </a:solidFill>
              </a:rPr>
              <a:t>İşletme parametrelerinizin kontrolünü ele geçirmek için göz önünde bulundurmanız gereken 5 temel unsur</a:t>
            </a:r>
            <a:endParaRPr>
              <a:solidFill>
                <a:srgbClr val="525252"/>
              </a:solidFill>
            </a:endParaRPr>
          </a:p>
          <a:p>
            <a:pPr indent="-342900" lvl="0" marL="342900" rtl="0" algn="l">
              <a:lnSpc>
                <a:spcPct val="90000"/>
              </a:lnSpc>
              <a:spcBef>
                <a:spcPts val="400"/>
              </a:spcBef>
              <a:spcAft>
                <a:spcPts val="0"/>
              </a:spcAft>
              <a:buClr>
                <a:srgbClr val="F26942"/>
              </a:buClr>
              <a:buSzPts val="2400"/>
              <a:buFont typeface="Arial"/>
              <a:buChar char="•"/>
            </a:pPr>
            <a:r>
              <a:rPr lang="en-IE">
                <a:solidFill>
                  <a:srgbClr val="525252"/>
                </a:solidFill>
              </a:rPr>
              <a:t>Kâr ve satış tahminleri de dahil olmak üzere işletme finansınızın temelleri - Modül 8'de finansmanı daha fazla araştırdığımız için bunları daha da geliştireceğiz)</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6" name="Shape 566"/>
        <p:cNvGrpSpPr/>
        <p:nvPr/>
      </p:nvGrpSpPr>
      <p:grpSpPr>
        <a:xfrm>
          <a:off x="0" y="0"/>
          <a:ext cx="0" cy="0"/>
          <a:chOff x="0" y="0"/>
          <a:chExt cx="0" cy="0"/>
        </a:xfrm>
      </p:grpSpPr>
      <p:sp>
        <p:nvSpPr>
          <p:cNvPr id="567" name="Google Shape;567;p49"/>
          <p:cNvSpPr txBox="1"/>
          <p:nvPr>
            <p:ph idx="1" type="body"/>
          </p:nvPr>
        </p:nvSpPr>
        <p:spPr>
          <a:xfrm>
            <a:off x="237457" y="872467"/>
            <a:ext cx="3653416"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5400"/>
              <a:buNone/>
            </a:pPr>
            <a:r>
              <a:rPr lang="en-IE"/>
              <a:t>Teşekkürler!</a:t>
            </a:r>
            <a:endParaRPr/>
          </a:p>
        </p:txBody>
      </p:sp>
      <p:sp>
        <p:nvSpPr>
          <p:cNvPr id="568" name="Google Shape;568;p49"/>
          <p:cNvSpPr txBox="1"/>
          <p:nvPr>
            <p:ph idx="2" type="body"/>
          </p:nvPr>
        </p:nvSpPr>
        <p:spPr>
          <a:xfrm>
            <a:off x="3737341" y="1101417"/>
            <a:ext cx="4534562" cy="69735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rgbClr val="174F72"/>
              </a:buClr>
              <a:buSzPts val="2500"/>
              <a:buNone/>
            </a:pPr>
            <a:r>
              <a:rPr i="0" lang="en-IE" sz="2500"/>
              <a:t>Aklına takılanı sorabilirsin ☺</a:t>
            </a:r>
            <a:endParaRPr i="0" sz="2500"/>
          </a:p>
          <a:p>
            <a:pPr indent="0" lvl="0" marL="0" rtl="0" algn="l">
              <a:lnSpc>
                <a:spcPct val="90000"/>
              </a:lnSpc>
              <a:spcBef>
                <a:spcPts val="1000"/>
              </a:spcBef>
              <a:spcAft>
                <a:spcPts val="0"/>
              </a:spcAft>
              <a:buClr>
                <a:srgbClr val="174F72"/>
              </a:buClr>
              <a:buSzPts val="2500"/>
              <a:buNone/>
            </a:pPr>
            <a:r>
              <a:t/>
            </a:r>
            <a:endParaRPr sz="2500"/>
          </a:p>
        </p:txBody>
      </p:sp>
      <p:sp>
        <p:nvSpPr>
          <p:cNvPr id="569" name="Google Shape;569;p49"/>
          <p:cNvSpPr txBox="1"/>
          <p:nvPr>
            <p:ph idx="3" type="body"/>
          </p:nvPr>
        </p:nvSpPr>
        <p:spPr>
          <a:xfrm>
            <a:off x="7837392" y="2215211"/>
            <a:ext cx="4217588" cy="709081"/>
          </a:xfrm>
          <a:prstGeom prst="rect">
            <a:avLst/>
          </a:prstGeom>
          <a:noFill/>
          <a:ln>
            <a:noFill/>
          </a:ln>
        </p:spPr>
        <p:txBody>
          <a:bodyPr anchorCtr="0" anchor="t" bIns="45700" lIns="91425" spcFirstLastPara="1" rIns="91425" wrap="square" tIns="45700">
            <a:normAutofit/>
          </a:bodyPr>
          <a:lstStyle/>
          <a:p>
            <a:pPr indent="0" lvl="0" marL="0" rtl="0" algn="l">
              <a:lnSpc>
                <a:spcPct val="70000"/>
              </a:lnSpc>
              <a:spcBef>
                <a:spcPts val="0"/>
              </a:spcBef>
              <a:spcAft>
                <a:spcPts val="0"/>
              </a:spcAft>
              <a:buClr>
                <a:schemeClr val="lt1"/>
              </a:buClr>
              <a:buSzPts val="1360"/>
              <a:buNone/>
            </a:pPr>
            <a:r>
              <a:rPr lang="en-IE" sz="1360"/>
              <a:t>@EMERGEPROJECTEU</a:t>
            </a:r>
            <a:endParaRPr/>
          </a:p>
          <a:p>
            <a:pPr indent="0" lvl="0" marL="0" rtl="0" algn="l">
              <a:lnSpc>
                <a:spcPct val="70000"/>
              </a:lnSpc>
              <a:spcBef>
                <a:spcPts val="1000"/>
              </a:spcBef>
              <a:spcAft>
                <a:spcPts val="0"/>
              </a:spcAft>
              <a:buClr>
                <a:schemeClr val="lt1"/>
              </a:buClr>
              <a:buSzPts val="1360"/>
              <a:buNone/>
            </a:pPr>
            <a:r>
              <a:rPr lang="en-IE" sz="1360" u="sng">
                <a:solidFill>
                  <a:schemeClr val="hlink"/>
                </a:solidFill>
                <a:hlinkClick r:id="rId3"/>
              </a:rPr>
              <a:t>https://www.facebook.com/EMERGEPROJECTEU/?ref=br_rs</a:t>
            </a:r>
            <a:endParaRPr sz="1360"/>
          </a:p>
        </p:txBody>
      </p:sp>
      <p:sp>
        <p:nvSpPr>
          <p:cNvPr id="570" name="Google Shape;570;p49"/>
          <p:cNvSpPr txBox="1"/>
          <p:nvPr>
            <p:ph idx="4" type="body"/>
          </p:nvPr>
        </p:nvSpPr>
        <p:spPr>
          <a:xfrm>
            <a:off x="8027185" y="3522871"/>
            <a:ext cx="4103296" cy="38258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lt1"/>
              </a:buClr>
              <a:buSzPts val="1400"/>
              <a:buNone/>
            </a:pPr>
            <a:r>
              <a:rPr lang="en-IE" sz="1400" u="sng">
                <a:solidFill>
                  <a:schemeClr val="hlink"/>
                </a:solidFill>
                <a:hlinkClick r:id="rId4"/>
              </a:rPr>
              <a:t>http://www.emergeengineers.eu/project-partners/</a:t>
            </a:r>
            <a:endParaRPr sz="1400"/>
          </a:p>
        </p:txBody>
      </p:sp>
      <p:sp>
        <p:nvSpPr>
          <p:cNvPr id="571" name="Google Shape;571;p49"/>
          <p:cNvSpPr txBox="1"/>
          <p:nvPr>
            <p:ph idx="5" type="body"/>
          </p:nvPr>
        </p:nvSpPr>
        <p:spPr>
          <a:xfrm>
            <a:off x="8425435" y="4321462"/>
            <a:ext cx="3537266" cy="843457"/>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0"/>
              </a:spcBef>
              <a:spcAft>
                <a:spcPts val="0"/>
              </a:spcAft>
              <a:buClr>
                <a:schemeClr val="lt1"/>
              </a:buClr>
              <a:buSzPts val="1295"/>
              <a:buNone/>
            </a:pPr>
            <a:r>
              <a:rPr lang="en-IE" sz="1295" u="sng">
                <a:solidFill>
                  <a:schemeClr val="hlink"/>
                </a:solidFill>
                <a:hlinkClick r:id="rId5"/>
              </a:rPr>
              <a:t>http://www.emergeengineers.eu/</a:t>
            </a:r>
            <a:endParaRPr sz="1295"/>
          </a:p>
          <a:p>
            <a:pPr indent="0" lvl="0" marL="0" rtl="0" algn="l">
              <a:lnSpc>
                <a:spcPct val="80000"/>
              </a:lnSpc>
              <a:spcBef>
                <a:spcPts val="1000"/>
              </a:spcBef>
              <a:spcAft>
                <a:spcPts val="0"/>
              </a:spcAft>
              <a:buClr>
                <a:schemeClr val="lt1"/>
              </a:buClr>
              <a:buSzPts val="1295"/>
              <a:buNone/>
            </a:pPr>
            <a:r>
              <a:rPr lang="en-IE" sz="1295"/>
              <a:t>#EMERGE  #femaleengineers  #Erasmus+</a:t>
            </a:r>
            <a:endParaRPr/>
          </a:p>
          <a:p>
            <a:pPr indent="0" lvl="0" marL="0" rtl="0" algn="l">
              <a:lnSpc>
                <a:spcPct val="80000"/>
              </a:lnSpc>
              <a:spcBef>
                <a:spcPts val="1000"/>
              </a:spcBef>
              <a:spcAft>
                <a:spcPts val="0"/>
              </a:spcAft>
              <a:buClr>
                <a:schemeClr val="lt1"/>
              </a:buClr>
              <a:buSzPts val="1295"/>
              <a:buNone/>
            </a:pPr>
            <a:r>
              <a:rPr lang="en-IE" sz="1295"/>
              <a:t>#femaleentrepreneurs</a:t>
            </a:r>
            <a:endParaRPr/>
          </a:p>
        </p:txBody>
      </p:sp>
      <p:sp>
        <p:nvSpPr>
          <p:cNvPr id="572" name="Google Shape;572;p49"/>
          <p:cNvSpPr/>
          <p:nvPr/>
        </p:nvSpPr>
        <p:spPr>
          <a:xfrm>
            <a:off x="7232588" y="2462413"/>
            <a:ext cx="295553" cy="257910"/>
          </a:xfrm>
          <a:custGeom>
            <a:rect b="b" l="l" r="r" t="t"/>
            <a:pathLst>
              <a:path extrusionOk="0" fill="none" h="16026" w="18365">
                <a:moveTo>
                  <a:pt x="9182" y="0"/>
                </a:moveTo>
                <a:lnTo>
                  <a:pt x="0" y="8841"/>
                </a:lnTo>
                <a:lnTo>
                  <a:pt x="2874" y="8841"/>
                </a:lnTo>
                <a:lnTo>
                  <a:pt x="2874" y="15246"/>
                </a:lnTo>
                <a:lnTo>
                  <a:pt x="2874" y="15246"/>
                </a:lnTo>
                <a:lnTo>
                  <a:pt x="2899" y="15417"/>
                </a:lnTo>
                <a:lnTo>
                  <a:pt x="2947" y="15563"/>
                </a:lnTo>
                <a:lnTo>
                  <a:pt x="3020" y="15685"/>
                </a:lnTo>
                <a:lnTo>
                  <a:pt x="3093" y="15806"/>
                </a:lnTo>
                <a:lnTo>
                  <a:pt x="3215" y="15904"/>
                </a:lnTo>
                <a:lnTo>
                  <a:pt x="3361" y="15977"/>
                </a:lnTo>
                <a:lnTo>
                  <a:pt x="3508" y="16026"/>
                </a:lnTo>
                <a:lnTo>
                  <a:pt x="3654" y="16026"/>
                </a:lnTo>
                <a:lnTo>
                  <a:pt x="7404" y="16026"/>
                </a:lnTo>
                <a:lnTo>
                  <a:pt x="7404" y="13420"/>
                </a:lnTo>
                <a:lnTo>
                  <a:pt x="7404" y="13420"/>
                </a:lnTo>
                <a:lnTo>
                  <a:pt x="7429" y="13127"/>
                </a:lnTo>
                <a:lnTo>
                  <a:pt x="7526" y="12860"/>
                </a:lnTo>
                <a:lnTo>
                  <a:pt x="7648" y="12616"/>
                </a:lnTo>
                <a:lnTo>
                  <a:pt x="7818" y="12421"/>
                </a:lnTo>
                <a:lnTo>
                  <a:pt x="8038" y="12251"/>
                </a:lnTo>
                <a:lnTo>
                  <a:pt x="8257" y="12129"/>
                </a:lnTo>
                <a:lnTo>
                  <a:pt x="8525" y="12031"/>
                </a:lnTo>
                <a:lnTo>
                  <a:pt x="8817" y="12007"/>
                </a:lnTo>
                <a:lnTo>
                  <a:pt x="9548" y="12007"/>
                </a:lnTo>
                <a:lnTo>
                  <a:pt x="9548" y="12007"/>
                </a:lnTo>
                <a:lnTo>
                  <a:pt x="9840" y="12031"/>
                </a:lnTo>
                <a:lnTo>
                  <a:pt x="10108" y="12129"/>
                </a:lnTo>
                <a:lnTo>
                  <a:pt x="10327" y="12251"/>
                </a:lnTo>
                <a:lnTo>
                  <a:pt x="10546" y="12421"/>
                </a:lnTo>
                <a:lnTo>
                  <a:pt x="10717" y="12616"/>
                </a:lnTo>
                <a:lnTo>
                  <a:pt x="10838" y="12860"/>
                </a:lnTo>
                <a:lnTo>
                  <a:pt x="10936" y="13127"/>
                </a:lnTo>
                <a:lnTo>
                  <a:pt x="10960" y="13420"/>
                </a:lnTo>
                <a:lnTo>
                  <a:pt x="10960" y="16026"/>
                </a:lnTo>
                <a:lnTo>
                  <a:pt x="14711" y="16026"/>
                </a:lnTo>
                <a:lnTo>
                  <a:pt x="14711" y="16026"/>
                </a:lnTo>
                <a:lnTo>
                  <a:pt x="14857" y="16026"/>
                </a:lnTo>
                <a:lnTo>
                  <a:pt x="15003" y="15977"/>
                </a:lnTo>
                <a:lnTo>
                  <a:pt x="15149" y="15904"/>
                </a:lnTo>
                <a:lnTo>
                  <a:pt x="15271" y="15806"/>
                </a:lnTo>
                <a:lnTo>
                  <a:pt x="15344" y="15685"/>
                </a:lnTo>
                <a:lnTo>
                  <a:pt x="15417" y="15563"/>
                </a:lnTo>
                <a:lnTo>
                  <a:pt x="15466" y="15417"/>
                </a:lnTo>
                <a:lnTo>
                  <a:pt x="15490" y="15246"/>
                </a:lnTo>
                <a:lnTo>
                  <a:pt x="15490" y="8841"/>
                </a:lnTo>
                <a:lnTo>
                  <a:pt x="18364" y="8841"/>
                </a:lnTo>
                <a:lnTo>
                  <a:pt x="9182" y="0"/>
                </a:lnTo>
                <a:close/>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nvGrpSpPr>
          <p:cNvPr id="573" name="Google Shape;573;p49"/>
          <p:cNvGrpSpPr/>
          <p:nvPr/>
        </p:nvGrpSpPr>
        <p:grpSpPr>
          <a:xfrm>
            <a:off x="7852766" y="4477427"/>
            <a:ext cx="301041" cy="301041"/>
            <a:chOff x="5941025" y="3634400"/>
            <a:chExt cx="467650" cy="467650"/>
          </a:xfrm>
        </p:grpSpPr>
        <p:sp>
          <p:nvSpPr>
            <p:cNvPr id="574" name="Google Shape;574;p49"/>
            <p:cNvSpPr/>
            <p:nvPr/>
          </p:nvSpPr>
          <p:spPr>
            <a:xfrm>
              <a:off x="5941025" y="3634400"/>
              <a:ext cx="467650" cy="467650"/>
            </a:xfrm>
            <a:custGeom>
              <a:rect b="b" l="l" r="r" t="t"/>
              <a:pathLst>
                <a:path extrusionOk="0" fill="none" h="18706" w="18706">
                  <a:moveTo>
                    <a:pt x="9353" y="1"/>
                  </a:moveTo>
                  <a:lnTo>
                    <a:pt x="9353" y="1"/>
                  </a:lnTo>
                  <a:lnTo>
                    <a:pt x="8866" y="25"/>
                  </a:lnTo>
                  <a:lnTo>
                    <a:pt x="8403" y="50"/>
                  </a:lnTo>
                  <a:lnTo>
                    <a:pt x="7940" y="123"/>
                  </a:lnTo>
                  <a:lnTo>
                    <a:pt x="7478" y="196"/>
                  </a:lnTo>
                  <a:lnTo>
                    <a:pt x="7015" y="293"/>
                  </a:lnTo>
                  <a:lnTo>
                    <a:pt x="6577" y="439"/>
                  </a:lnTo>
                  <a:lnTo>
                    <a:pt x="6138" y="585"/>
                  </a:lnTo>
                  <a:lnTo>
                    <a:pt x="5724" y="732"/>
                  </a:lnTo>
                  <a:lnTo>
                    <a:pt x="5310" y="926"/>
                  </a:lnTo>
                  <a:lnTo>
                    <a:pt x="4896" y="1146"/>
                  </a:lnTo>
                  <a:lnTo>
                    <a:pt x="4506" y="1365"/>
                  </a:lnTo>
                  <a:lnTo>
                    <a:pt x="4117" y="1608"/>
                  </a:lnTo>
                  <a:lnTo>
                    <a:pt x="3751" y="1876"/>
                  </a:lnTo>
                  <a:lnTo>
                    <a:pt x="3410" y="2144"/>
                  </a:lnTo>
                  <a:lnTo>
                    <a:pt x="3069" y="2436"/>
                  </a:lnTo>
                  <a:lnTo>
                    <a:pt x="2753" y="2753"/>
                  </a:lnTo>
                  <a:lnTo>
                    <a:pt x="2436" y="3070"/>
                  </a:lnTo>
                  <a:lnTo>
                    <a:pt x="2144" y="3411"/>
                  </a:lnTo>
                  <a:lnTo>
                    <a:pt x="1876" y="3752"/>
                  </a:lnTo>
                  <a:lnTo>
                    <a:pt x="1608" y="4117"/>
                  </a:lnTo>
                  <a:lnTo>
                    <a:pt x="1365" y="4507"/>
                  </a:lnTo>
                  <a:lnTo>
                    <a:pt x="1145" y="4896"/>
                  </a:lnTo>
                  <a:lnTo>
                    <a:pt x="926" y="5310"/>
                  </a:lnTo>
                  <a:lnTo>
                    <a:pt x="731" y="5724"/>
                  </a:lnTo>
                  <a:lnTo>
                    <a:pt x="585" y="6138"/>
                  </a:lnTo>
                  <a:lnTo>
                    <a:pt x="439" y="6577"/>
                  </a:lnTo>
                  <a:lnTo>
                    <a:pt x="293" y="7015"/>
                  </a:lnTo>
                  <a:lnTo>
                    <a:pt x="196" y="7478"/>
                  </a:lnTo>
                  <a:lnTo>
                    <a:pt x="123" y="7941"/>
                  </a:lnTo>
                  <a:lnTo>
                    <a:pt x="49" y="8403"/>
                  </a:lnTo>
                  <a:lnTo>
                    <a:pt x="25" y="8866"/>
                  </a:lnTo>
                  <a:lnTo>
                    <a:pt x="1" y="9353"/>
                  </a:lnTo>
                  <a:lnTo>
                    <a:pt x="1" y="9353"/>
                  </a:lnTo>
                  <a:lnTo>
                    <a:pt x="25" y="9840"/>
                  </a:lnTo>
                  <a:lnTo>
                    <a:pt x="49" y="10303"/>
                  </a:lnTo>
                  <a:lnTo>
                    <a:pt x="123" y="10766"/>
                  </a:lnTo>
                  <a:lnTo>
                    <a:pt x="196" y="11229"/>
                  </a:lnTo>
                  <a:lnTo>
                    <a:pt x="293" y="11691"/>
                  </a:lnTo>
                  <a:lnTo>
                    <a:pt x="439" y="12130"/>
                  </a:lnTo>
                  <a:lnTo>
                    <a:pt x="585" y="12568"/>
                  </a:lnTo>
                  <a:lnTo>
                    <a:pt x="731" y="12982"/>
                  </a:lnTo>
                  <a:lnTo>
                    <a:pt x="926" y="13396"/>
                  </a:lnTo>
                  <a:lnTo>
                    <a:pt x="1145" y="13810"/>
                  </a:lnTo>
                  <a:lnTo>
                    <a:pt x="1365" y="14200"/>
                  </a:lnTo>
                  <a:lnTo>
                    <a:pt x="1608" y="14590"/>
                  </a:lnTo>
                  <a:lnTo>
                    <a:pt x="1876" y="14955"/>
                  </a:lnTo>
                  <a:lnTo>
                    <a:pt x="2144" y="15296"/>
                  </a:lnTo>
                  <a:lnTo>
                    <a:pt x="2436" y="15637"/>
                  </a:lnTo>
                  <a:lnTo>
                    <a:pt x="2753" y="15953"/>
                  </a:lnTo>
                  <a:lnTo>
                    <a:pt x="3069" y="16270"/>
                  </a:lnTo>
                  <a:lnTo>
                    <a:pt x="3410" y="16562"/>
                  </a:lnTo>
                  <a:lnTo>
                    <a:pt x="3751" y="16830"/>
                  </a:lnTo>
                  <a:lnTo>
                    <a:pt x="4117" y="17098"/>
                  </a:lnTo>
                  <a:lnTo>
                    <a:pt x="4506" y="17342"/>
                  </a:lnTo>
                  <a:lnTo>
                    <a:pt x="4896" y="17561"/>
                  </a:lnTo>
                  <a:lnTo>
                    <a:pt x="5310" y="17780"/>
                  </a:lnTo>
                  <a:lnTo>
                    <a:pt x="5724" y="17975"/>
                  </a:lnTo>
                  <a:lnTo>
                    <a:pt x="6138" y="18121"/>
                  </a:lnTo>
                  <a:lnTo>
                    <a:pt x="6577" y="18267"/>
                  </a:lnTo>
                  <a:lnTo>
                    <a:pt x="7015" y="18413"/>
                  </a:lnTo>
                  <a:lnTo>
                    <a:pt x="7478" y="18511"/>
                  </a:lnTo>
                  <a:lnTo>
                    <a:pt x="7940" y="18584"/>
                  </a:lnTo>
                  <a:lnTo>
                    <a:pt x="8403" y="18657"/>
                  </a:lnTo>
                  <a:lnTo>
                    <a:pt x="8866" y="18681"/>
                  </a:lnTo>
                  <a:lnTo>
                    <a:pt x="9353" y="18706"/>
                  </a:lnTo>
                  <a:lnTo>
                    <a:pt x="9353" y="18706"/>
                  </a:lnTo>
                  <a:lnTo>
                    <a:pt x="9840" y="18681"/>
                  </a:lnTo>
                  <a:lnTo>
                    <a:pt x="10303" y="18657"/>
                  </a:lnTo>
                  <a:lnTo>
                    <a:pt x="10766" y="18584"/>
                  </a:lnTo>
                  <a:lnTo>
                    <a:pt x="11228" y="18511"/>
                  </a:lnTo>
                  <a:lnTo>
                    <a:pt x="11691" y="18413"/>
                  </a:lnTo>
                  <a:lnTo>
                    <a:pt x="12130" y="18267"/>
                  </a:lnTo>
                  <a:lnTo>
                    <a:pt x="12568" y="18121"/>
                  </a:lnTo>
                  <a:lnTo>
                    <a:pt x="12982" y="17975"/>
                  </a:lnTo>
                  <a:lnTo>
                    <a:pt x="13396" y="17780"/>
                  </a:lnTo>
                  <a:lnTo>
                    <a:pt x="13810" y="17561"/>
                  </a:lnTo>
                  <a:lnTo>
                    <a:pt x="14200" y="17342"/>
                  </a:lnTo>
                  <a:lnTo>
                    <a:pt x="14589" y="17098"/>
                  </a:lnTo>
                  <a:lnTo>
                    <a:pt x="14955" y="16830"/>
                  </a:lnTo>
                  <a:lnTo>
                    <a:pt x="15296" y="16562"/>
                  </a:lnTo>
                  <a:lnTo>
                    <a:pt x="15637" y="16270"/>
                  </a:lnTo>
                  <a:lnTo>
                    <a:pt x="15953" y="15953"/>
                  </a:lnTo>
                  <a:lnTo>
                    <a:pt x="16270" y="15637"/>
                  </a:lnTo>
                  <a:lnTo>
                    <a:pt x="16562" y="15296"/>
                  </a:lnTo>
                  <a:lnTo>
                    <a:pt x="16830" y="14955"/>
                  </a:lnTo>
                  <a:lnTo>
                    <a:pt x="17098" y="14590"/>
                  </a:lnTo>
                  <a:lnTo>
                    <a:pt x="17341" y="14200"/>
                  </a:lnTo>
                  <a:lnTo>
                    <a:pt x="17561" y="13810"/>
                  </a:lnTo>
                  <a:lnTo>
                    <a:pt x="17780" y="13396"/>
                  </a:lnTo>
                  <a:lnTo>
                    <a:pt x="17975" y="12982"/>
                  </a:lnTo>
                  <a:lnTo>
                    <a:pt x="18121" y="12568"/>
                  </a:lnTo>
                  <a:lnTo>
                    <a:pt x="18267" y="12130"/>
                  </a:lnTo>
                  <a:lnTo>
                    <a:pt x="18413" y="11691"/>
                  </a:lnTo>
                  <a:lnTo>
                    <a:pt x="18511" y="11229"/>
                  </a:lnTo>
                  <a:lnTo>
                    <a:pt x="18584" y="10766"/>
                  </a:lnTo>
                  <a:lnTo>
                    <a:pt x="18657" y="10303"/>
                  </a:lnTo>
                  <a:lnTo>
                    <a:pt x="18681" y="9840"/>
                  </a:lnTo>
                  <a:lnTo>
                    <a:pt x="18705" y="9353"/>
                  </a:lnTo>
                  <a:lnTo>
                    <a:pt x="18705" y="9353"/>
                  </a:lnTo>
                  <a:lnTo>
                    <a:pt x="18681" y="8866"/>
                  </a:lnTo>
                  <a:lnTo>
                    <a:pt x="18657" y="8403"/>
                  </a:lnTo>
                  <a:lnTo>
                    <a:pt x="18584" y="7941"/>
                  </a:lnTo>
                  <a:lnTo>
                    <a:pt x="18511" y="7478"/>
                  </a:lnTo>
                  <a:lnTo>
                    <a:pt x="18413" y="7015"/>
                  </a:lnTo>
                  <a:lnTo>
                    <a:pt x="18267" y="6577"/>
                  </a:lnTo>
                  <a:lnTo>
                    <a:pt x="18121" y="6138"/>
                  </a:lnTo>
                  <a:lnTo>
                    <a:pt x="17975" y="5724"/>
                  </a:lnTo>
                  <a:lnTo>
                    <a:pt x="17780" y="5310"/>
                  </a:lnTo>
                  <a:lnTo>
                    <a:pt x="17561" y="4896"/>
                  </a:lnTo>
                  <a:lnTo>
                    <a:pt x="17341" y="4507"/>
                  </a:lnTo>
                  <a:lnTo>
                    <a:pt x="17098" y="4117"/>
                  </a:lnTo>
                  <a:lnTo>
                    <a:pt x="16830" y="3752"/>
                  </a:lnTo>
                  <a:lnTo>
                    <a:pt x="16562" y="3411"/>
                  </a:lnTo>
                  <a:lnTo>
                    <a:pt x="16270" y="3070"/>
                  </a:lnTo>
                  <a:lnTo>
                    <a:pt x="15953" y="2753"/>
                  </a:lnTo>
                  <a:lnTo>
                    <a:pt x="15637" y="2436"/>
                  </a:lnTo>
                  <a:lnTo>
                    <a:pt x="15296" y="2144"/>
                  </a:lnTo>
                  <a:lnTo>
                    <a:pt x="14955" y="1876"/>
                  </a:lnTo>
                  <a:lnTo>
                    <a:pt x="14589" y="1608"/>
                  </a:lnTo>
                  <a:lnTo>
                    <a:pt x="14200" y="1365"/>
                  </a:lnTo>
                  <a:lnTo>
                    <a:pt x="13810" y="1146"/>
                  </a:lnTo>
                  <a:lnTo>
                    <a:pt x="13396" y="926"/>
                  </a:lnTo>
                  <a:lnTo>
                    <a:pt x="12982" y="732"/>
                  </a:lnTo>
                  <a:lnTo>
                    <a:pt x="12568" y="585"/>
                  </a:lnTo>
                  <a:lnTo>
                    <a:pt x="12130" y="439"/>
                  </a:lnTo>
                  <a:lnTo>
                    <a:pt x="11691" y="293"/>
                  </a:lnTo>
                  <a:lnTo>
                    <a:pt x="11228" y="196"/>
                  </a:lnTo>
                  <a:lnTo>
                    <a:pt x="10766" y="123"/>
                  </a:lnTo>
                  <a:lnTo>
                    <a:pt x="10303" y="50"/>
                  </a:lnTo>
                  <a:lnTo>
                    <a:pt x="9840" y="25"/>
                  </a:lnTo>
                  <a:lnTo>
                    <a:pt x="9353" y="1"/>
                  </a:lnTo>
                  <a:lnTo>
                    <a:pt x="9353" y="1"/>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5" name="Google Shape;575;p49"/>
            <p:cNvSpPr/>
            <p:nvPr/>
          </p:nvSpPr>
          <p:spPr>
            <a:xfrm>
              <a:off x="6211975" y="3753150"/>
              <a:ext cx="19525" cy="18900"/>
            </a:xfrm>
            <a:custGeom>
              <a:rect b="b" l="l" r="r" t="t"/>
              <a:pathLst>
                <a:path extrusionOk="0" fill="none" h="756" w="781">
                  <a:moveTo>
                    <a:pt x="585" y="0"/>
                  </a:moveTo>
                  <a:lnTo>
                    <a:pt x="585" y="0"/>
                  </a:lnTo>
                  <a:lnTo>
                    <a:pt x="658" y="24"/>
                  </a:lnTo>
                  <a:lnTo>
                    <a:pt x="707" y="49"/>
                  </a:lnTo>
                  <a:lnTo>
                    <a:pt x="756" y="122"/>
                  </a:lnTo>
                  <a:lnTo>
                    <a:pt x="780" y="195"/>
                  </a:lnTo>
                  <a:lnTo>
                    <a:pt x="780" y="195"/>
                  </a:lnTo>
                  <a:lnTo>
                    <a:pt x="756" y="268"/>
                  </a:lnTo>
                  <a:lnTo>
                    <a:pt x="707" y="390"/>
                  </a:lnTo>
                  <a:lnTo>
                    <a:pt x="658" y="487"/>
                  </a:lnTo>
                  <a:lnTo>
                    <a:pt x="585" y="560"/>
                  </a:lnTo>
                  <a:lnTo>
                    <a:pt x="585" y="560"/>
                  </a:lnTo>
                  <a:lnTo>
                    <a:pt x="488" y="633"/>
                  </a:lnTo>
                  <a:lnTo>
                    <a:pt x="390" y="706"/>
                  </a:lnTo>
                  <a:lnTo>
                    <a:pt x="293" y="755"/>
                  </a:lnTo>
                  <a:lnTo>
                    <a:pt x="196" y="755"/>
                  </a:lnTo>
                  <a:lnTo>
                    <a:pt x="196" y="755"/>
                  </a:lnTo>
                  <a:lnTo>
                    <a:pt x="122" y="755"/>
                  </a:lnTo>
                  <a:lnTo>
                    <a:pt x="74" y="706"/>
                  </a:lnTo>
                  <a:lnTo>
                    <a:pt x="25" y="633"/>
                  </a:lnTo>
                  <a:lnTo>
                    <a:pt x="1" y="560"/>
                  </a:lnTo>
                  <a:lnTo>
                    <a:pt x="1" y="560"/>
                  </a:lnTo>
                  <a:lnTo>
                    <a:pt x="25" y="487"/>
                  </a:lnTo>
                  <a:lnTo>
                    <a:pt x="74" y="390"/>
                  </a:lnTo>
                  <a:lnTo>
                    <a:pt x="122" y="268"/>
                  </a:lnTo>
                  <a:lnTo>
                    <a:pt x="196" y="195"/>
                  </a:lnTo>
                  <a:lnTo>
                    <a:pt x="196" y="195"/>
                  </a:lnTo>
                  <a:lnTo>
                    <a:pt x="293" y="122"/>
                  </a:lnTo>
                  <a:lnTo>
                    <a:pt x="390" y="49"/>
                  </a:lnTo>
                  <a:lnTo>
                    <a:pt x="488" y="24"/>
                  </a:lnTo>
                  <a:lnTo>
                    <a:pt x="585" y="0"/>
                  </a:lnTo>
                  <a:lnTo>
                    <a:pt x="585"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6" name="Google Shape;576;p49"/>
            <p:cNvSpPr/>
            <p:nvPr/>
          </p:nvSpPr>
          <p:spPr>
            <a:xfrm>
              <a:off x="5943475" y="3695900"/>
              <a:ext cx="177800" cy="351350"/>
            </a:xfrm>
            <a:custGeom>
              <a:rect b="b" l="l" r="r" t="t"/>
              <a:pathLst>
                <a:path extrusionOk="0" fill="none" h="14054" w="7112">
                  <a:moveTo>
                    <a:pt x="2582" y="780"/>
                  </a:moveTo>
                  <a:lnTo>
                    <a:pt x="2582" y="780"/>
                  </a:lnTo>
                  <a:lnTo>
                    <a:pt x="2752" y="780"/>
                  </a:lnTo>
                  <a:lnTo>
                    <a:pt x="2752" y="780"/>
                  </a:lnTo>
                  <a:lnTo>
                    <a:pt x="2996" y="780"/>
                  </a:lnTo>
                  <a:lnTo>
                    <a:pt x="3215" y="829"/>
                  </a:lnTo>
                  <a:lnTo>
                    <a:pt x="3386" y="878"/>
                  </a:lnTo>
                  <a:lnTo>
                    <a:pt x="3507" y="951"/>
                  </a:lnTo>
                  <a:lnTo>
                    <a:pt x="3507" y="951"/>
                  </a:lnTo>
                  <a:lnTo>
                    <a:pt x="3605" y="1024"/>
                  </a:lnTo>
                  <a:lnTo>
                    <a:pt x="3702" y="1048"/>
                  </a:lnTo>
                  <a:lnTo>
                    <a:pt x="3800" y="1024"/>
                  </a:lnTo>
                  <a:lnTo>
                    <a:pt x="3897" y="951"/>
                  </a:lnTo>
                  <a:lnTo>
                    <a:pt x="3897" y="951"/>
                  </a:lnTo>
                  <a:lnTo>
                    <a:pt x="3970" y="878"/>
                  </a:lnTo>
                  <a:lnTo>
                    <a:pt x="4092" y="829"/>
                  </a:lnTo>
                  <a:lnTo>
                    <a:pt x="4189" y="780"/>
                  </a:lnTo>
                  <a:lnTo>
                    <a:pt x="4262" y="780"/>
                  </a:lnTo>
                  <a:lnTo>
                    <a:pt x="4262" y="780"/>
                  </a:lnTo>
                  <a:lnTo>
                    <a:pt x="4384" y="731"/>
                  </a:lnTo>
                  <a:lnTo>
                    <a:pt x="4506" y="658"/>
                  </a:lnTo>
                  <a:lnTo>
                    <a:pt x="4676" y="537"/>
                  </a:lnTo>
                  <a:lnTo>
                    <a:pt x="4847" y="390"/>
                  </a:lnTo>
                  <a:lnTo>
                    <a:pt x="4847" y="390"/>
                  </a:lnTo>
                  <a:lnTo>
                    <a:pt x="5042" y="244"/>
                  </a:lnTo>
                  <a:lnTo>
                    <a:pt x="5285" y="123"/>
                  </a:lnTo>
                  <a:lnTo>
                    <a:pt x="5529" y="49"/>
                  </a:lnTo>
                  <a:lnTo>
                    <a:pt x="5797" y="1"/>
                  </a:lnTo>
                  <a:lnTo>
                    <a:pt x="5797" y="1"/>
                  </a:lnTo>
                  <a:lnTo>
                    <a:pt x="5894" y="25"/>
                  </a:lnTo>
                  <a:lnTo>
                    <a:pt x="5992" y="49"/>
                  </a:lnTo>
                  <a:lnTo>
                    <a:pt x="6040" y="74"/>
                  </a:lnTo>
                  <a:lnTo>
                    <a:pt x="6089" y="123"/>
                  </a:lnTo>
                  <a:lnTo>
                    <a:pt x="6089" y="171"/>
                  </a:lnTo>
                  <a:lnTo>
                    <a:pt x="6089" y="244"/>
                  </a:lnTo>
                  <a:lnTo>
                    <a:pt x="6040" y="317"/>
                  </a:lnTo>
                  <a:lnTo>
                    <a:pt x="5992" y="390"/>
                  </a:lnTo>
                  <a:lnTo>
                    <a:pt x="5992" y="390"/>
                  </a:lnTo>
                  <a:lnTo>
                    <a:pt x="5845" y="561"/>
                  </a:lnTo>
                  <a:lnTo>
                    <a:pt x="5772" y="707"/>
                  </a:lnTo>
                  <a:lnTo>
                    <a:pt x="5748" y="853"/>
                  </a:lnTo>
                  <a:lnTo>
                    <a:pt x="5772" y="926"/>
                  </a:lnTo>
                  <a:lnTo>
                    <a:pt x="5797" y="951"/>
                  </a:lnTo>
                  <a:lnTo>
                    <a:pt x="5797" y="951"/>
                  </a:lnTo>
                  <a:lnTo>
                    <a:pt x="5870" y="1048"/>
                  </a:lnTo>
                  <a:lnTo>
                    <a:pt x="5918" y="1145"/>
                  </a:lnTo>
                  <a:lnTo>
                    <a:pt x="5967" y="1243"/>
                  </a:lnTo>
                  <a:lnTo>
                    <a:pt x="5992" y="1340"/>
                  </a:lnTo>
                  <a:lnTo>
                    <a:pt x="5992" y="1340"/>
                  </a:lnTo>
                  <a:lnTo>
                    <a:pt x="5967" y="1438"/>
                  </a:lnTo>
                  <a:lnTo>
                    <a:pt x="5918" y="1535"/>
                  </a:lnTo>
                  <a:lnTo>
                    <a:pt x="5870" y="1633"/>
                  </a:lnTo>
                  <a:lnTo>
                    <a:pt x="5797" y="1730"/>
                  </a:lnTo>
                  <a:lnTo>
                    <a:pt x="5797" y="1730"/>
                  </a:lnTo>
                  <a:lnTo>
                    <a:pt x="5748" y="1754"/>
                  </a:lnTo>
                  <a:lnTo>
                    <a:pt x="5699" y="1754"/>
                  </a:lnTo>
                  <a:lnTo>
                    <a:pt x="5553" y="1754"/>
                  </a:lnTo>
                  <a:lnTo>
                    <a:pt x="5383" y="1657"/>
                  </a:lnTo>
                  <a:lnTo>
                    <a:pt x="5212" y="1535"/>
                  </a:lnTo>
                  <a:lnTo>
                    <a:pt x="5212" y="1535"/>
                  </a:lnTo>
                  <a:lnTo>
                    <a:pt x="5066" y="1389"/>
                  </a:lnTo>
                  <a:lnTo>
                    <a:pt x="4896" y="1316"/>
                  </a:lnTo>
                  <a:lnTo>
                    <a:pt x="4749" y="1292"/>
                  </a:lnTo>
                  <a:lnTo>
                    <a:pt x="4701" y="1316"/>
                  </a:lnTo>
                  <a:lnTo>
                    <a:pt x="4652" y="1340"/>
                  </a:lnTo>
                  <a:lnTo>
                    <a:pt x="4652" y="1340"/>
                  </a:lnTo>
                  <a:lnTo>
                    <a:pt x="4555" y="1413"/>
                  </a:lnTo>
                  <a:lnTo>
                    <a:pt x="4457" y="1486"/>
                  </a:lnTo>
                  <a:lnTo>
                    <a:pt x="4360" y="1511"/>
                  </a:lnTo>
                  <a:lnTo>
                    <a:pt x="4262" y="1535"/>
                  </a:lnTo>
                  <a:lnTo>
                    <a:pt x="4262" y="1535"/>
                  </a:lnTo>
                  <a:lnTo>
                    <a:pt x="4116" y="1559"/>
                  </a:lnTo>
                  <a:lnTo>
                    <a:pt x="4043" y="1584"/>
                  </a:lnTo>
                  <a:lnTo>
                    <a:pt x="3994" y="1633"/>
                  </a:lnTo>
                  <a:lnTo>
                    <a:pt x="3994" y="1633"/>
                  </a:lnTo>
                  <a:lnTo>
                    <a:pt x="3946" y="1657"/>
                  </a:lnTo>
                  <a:lnTo>
                    <a:pt x="3873" y="1681"/>
                  </a:lnTo>
                  <a:lnTo>
                    <a:pt x="3702" y="1730"/>
                  </a:lnTo>
                  <a:lnTo>
                    <a:pt x="3702" y="1730"/>
                  </a:lnTo>
                  <a:lnTo>
                    <a:pt x="3605" y="1730"/>
                  </a:lnTo>
                  <a:lnTo>
                    <a:pt x="3507" y="1779"/>
                  </a:lnTo>
                  <a:lnTo>
                    <a:pt x="3410" y="1827"/>
                  </a:lnTo>
                  <a:lnTo>
                    <a:pt x="3312" y="1900"/>
                  </a:lnTo>
                  <a:lnTo>
                    <a:pt x="3312" y="1900"/>
                  </a:lnTo>
                  <a:lnTo>
                    <a:pt x="3288" y="1949"/>
                  </a:lnTo>
                  <a:lnTo>
                    <a:pt x="3288" y="2022"/>
                  </a:lnTo>
                  <a:lnTo>
                    <a:pt x="3288" y="2144"/>
                  </a:lnTo>
                  <a:lnTo>
                    <a:pt x="3386" y="2314"/>
                  </a:lnTo>
                  <a:lnTo>
                    <a:pt x="3507" y="2485"/>
                  </a:lnTo>
                  <a:lnTo>
                    <a:pt x="3507" y="2485"/>
                  </a:lnTo>
                  <a:lnTo>
                    <a:pt x="3605" y="2558"/>
                  </a:lnTo>
                  <a:lnTo>
                    <a:pt x="3702" y="2582"/>
                  </a:lnTo>
                  <a:lnTo>
                    <a:pt x="3800" y="2607"/>
                  </a:lnTo>
                  <a:lnTo>
                    <a:pt x="3921" y="2607"/>
                  </a:lnTo>
                  <a:lnTo>
                    <a:pt x="4043" y="2582"/>
                  </a:lnTo>
                  <a:lnTo>
                    <a:pt x="4141" y="2534"/>
                  </a:lnTo>
                  <a:lnTo>
                    <a:pt x="4262" y="2461"/>
                  </a:lnTo>
                  <a:lnTo>
                    <a:pt x="4360" y="2388"/>
                  </a:lnTo>
                  <a:lnTo>
                    <a:pt x="4360" y="2388"/>
                  </a:lnTo>
                  <a:lnTo>
                    <a:pt x="4555" y="2193"/>
                  </a:lnTo>
                  <a:lnTo>
                    <a:pt x="4749" y="2047"/>
                  </a:lnTo>
                  <a:lnTo>
                    <a:pt x="4920" y="1949"/>
                  </a:lnTo>
                  <a:lnTo>
                    <a:pt x="5042" y="1900"/>
                  </a:lnTo>
                  <a:lnTo>
                    <a:pt x="5042" y="1900"/>
                  </a:lnTo>
                  <a:lnTo>
                    <a:pt x="5115" y="1925"/>
                  </a:lnTo>
                  <a:lnTo>
                    <a:pt x="5163" y="1974"/>
                  </a:lnTo>
                  <a:lnTo>
                    <a:pt x="5212" y="2022"/>
                  </a:lnTo>
                  <a:lnTo>
                    <a:pt x="5212" y="2095"/>
                  </a:lnTo>
                  <a:lnTo>
                    <a:pt x="5212" y="2095"/>
                  </a:lnTo>
                  <a:lnTo>
                    <a:pt x="5236" y="2168"/>
                  </a:lnTo>
                  <a:lnTo>
                    <a:pt x="5285" y="2241"/>
                  </a:lnTo>
                  <a:lnTo>
                    <a:pt x="5334" y="2266"/>
                  </a:lnTo>
                  <a:lnTo>
                    <a:pt x="5407" y="2290"/>
                  </a:lnTo>
                  <a:lnTo>
                    <a:pt x="5407" y="2290"/>
                  </a:lnTo>
                  <a:lnTo>
                    <a:pt x="5504" y="2314"/>
                  </a:lnTo>
                  <a:lnTo>
                    <a:pt x="5602" y="2339"/>
                  </a:lnTo>
                  <a:lnTo>
                    <a:pt x="5699" y="2412"/>
                  </a:lnTo>
                  <a:lnTo>
                    <a:pt x="5797" y="2485"/>
                  </a:lnTo>
                  <a:lnTo>
                    <a:pt x="5797" y="2485"/>
                  </a:lnTo>
                  <a:lnTo>
                    <a:pt x="5845" y="2558"/>
                  </a:lnTo>
                  <a:lnTo>
                    <a:pt x="5870" y="2680"/>
                  </a:lnTo>
                  <a:lnTo>
                    <a:pt x="5845" y="2777"/>
                  </a:lnTo>
                  <a:lnTo>
                    <a:pt x="5797" y="2850"/>
                  </a:lnTo>
                  <a:lnTo>
                    <a:pt x="5797" y="2850"/>
                  </a:lnTo>
                  <a:lnTo>
                    <a:pt x="5699" y="2923"/>
                  </a:lnTo>
                  <a:lnTo>
                    <a:pt x="5602" y="2996"/>
                  </a:lnTo>
                  <a:lnTo>
                    <a:pt x="5504" y="3045"/>
                  </a:lnTo>
                  <a:lnTo>
                    <a:pt x="5407" y="3045"/>
                  </a:lnTo>
                  <a:lnTo>
                    <a:pt x="5407" y="3045"/>
                  </a:lnTo>
                  <a:lnTo>
                    <a:pt x="5310" y="3069"/>
                  </a:lnTo>
                  <a:lnTo>
                    <a:pt x="5163" y="3167"/>
                  </a:lnTo>
                  <a:lnTo>
                    <a:pt x="4993" y="3289"/>
                  </a:lnTo>
                  <a:lnTo>
                    <a:pt x="4847" y="3435"/>
                  </a:lnTo>
                  <a:lnTo>
                    <a:pt x="4847" y="3435"/>
                  </a:lnTo>
                  <a:lnTo>
                    <a:pt x="4676" y="3581"/>
                  </a:lnTo>
                  <a:lnTo>
                    <a:pt x="4506" y="3703"/>
                  </a:lnTo>
                  <a:lnTo>
                    <a:pt x="4384" y="3776"/>
                  </a:lnTo>
                  <a:lnTo>
                    <a:pt x="4262" y="3800"/>
                  </a:lnTo>
                  <a:lnTo>
                    <a:pt x="4262" y="3800"/>
                  </a:lnTo>
                  <a:lnTo>
                    <a:pt x="4141" y="3849"/>
                  </a:lnTo>
                  <a:lnTo>
                    <a:pt x="3970" y="3971"/>
                  </a:lnTo>
                  <a:lnTo>
                    <a:pt x="3726" y="4165"/>
                  </a:lnTo>
                  <a:lnTo>
                    <a:pt x="3483" y="4409"/>
                  </a:lnTo>
                  <a:lnTo>
                    <a:pt x="3142" y="4750"/>
                  </a:lnTo>
                  <a:lnTo>
                    <a:pt x="3142" y="4750"/>
                  </a:lnTo>
                  <a:lnTo>
                    <a:pt x="3020" y="4847"/>
                  </a:lnTo>
                  <a:lnTo>
                    <a:pt x="2874" y="4969"/>
                  </a:lnTo>
                  <a:lnTo>
                    <a:pt x="2557" y="5164"/>
                  </a:lnTo>
                  <a:lnTo>
                    <a:pt x="2265" y="5286"/>
                  </a:lnTo>
                  <a:lnTo>
                    <a:pt x="2119" y="5310"/>
                  </a:lnTo>
                  <a:lnTo>
                    <a:pt x="1997" y="5335"/>
                  </a:lnTo>
                  <a:lnTo>
                    <a:pt x="1997" y="5335"/>
                  </a:lnTo>
                  <a:lnTo>
                    <a:pt x="1754" y="5335"/>
                  </a:lnTo>
                  <a:lnTo>
                    <a:pt x="1535" y="5383"/>
                  </a:lnTo>
                  <a:lnTo>
                    <a:pt x="1364" y="5456"/>
                  </a:lnTo>
                  <a:lnTo>
                    <a:pt x="1242" y="5529"/>
                  </a:lnTo>
                  <a:lnTo>
                    <a:pt x="1242" y="5529"/>
                  </a:lnTo>
                  <a:lnTo>
                    <a:pt x="1169" y="5602"/>
                  </a:lnTo>
                  <a:lnTo>
                    <a:pt x="1096" y="5700"/>
                  </a:lnTo>
                  <a:lnTo>
                    <a:pt x="1047" y="5797"/>
                  </a:lnTo>
                  <a:lnTo>
                    <a:pt x="1047" y="5895"/>
                  </a:lnTo>
                  <a:lnTo>
                    <a:pt x="1047" y="5895"/>
                  </a:lnTo>
                  <a:lnTo>
                    <a:pt x="1047" y="5992"/>
                  </a:lnTo>
                  <a:lnTo>
                    <a:pt x="1096" y="6090"/>
                  </a:lnTo>
                  <a:lnTo>
                    <a:pt x="1169" y="6187"/>
                  </a:lnTo>
                  <a:lnTo>
                    <a:pt x="1242" y="6284"/>
                  </a:lnTo>
                  <a:lnTo>
                    <a:pt x="1242" y="6284"/>
                  </a:lnTo>
                  <a:lnTo>
                    <a:pt x="1315" y="6357"/>
                  </a:lnTo>
                  <a:lnTo>
                    <a:pt x="1413" y="6406"/>
                  </a:lnTo>
                  <a:lnTo>
                    <a:pt x="1535" y="6455"/>
                  </a:lnTo>
                  <a:lnTo>
                    <a:pt x="1608" y="6455"/>
                  </a:lnTo>
                  <a:lnTo>
                    <a:pt x="1608" y="6455"/>
                  </a:lnTo>
                  <a:lnTo>
                    <a:pt x="1729" y="6504"/>
                  </a:lnTo>
                  <a:lnTo>
                    <a:pt x="1876" y="6601"/>
                  </a:lnTo>
                  <a:lnTo>
                    <a:pt x="2070" y="6747"/>
                  </a:lnTo>
                  <a:lnTo>
                    <a:pt x="2290" y="6942"/>
                  </a:lnTo>
                  <a:lnTo>
                    <a:pt x="2290" y="6942"/>
                  </a:lnTo>
                  <a:lnTo>
                    <a:pt x="2484" y="7137"/>
                  </a:lnTo>
                  <a:lnTo>
                    <a:pt x="2679" y="7283"/>
                  </a:lnTo>
                  <a:lnTo>
                    <a:pt x="2825" y="7380"/>
                  </a:lnTo>
                  <a:lnTo>
                    <a:pt x="2947" y="7405"/>
                  </a:lnTo>
                  <a:lnTo>
                    <a:pt x="2947" y="7405"/>
                  </a:lnTo>
                  <a:lnTo>
                    <a:pt x="3093" y="7380"/>
                  </a:lnTo>
                  <a:lnTo>
                    <a:pt x="3166" y="7356"/>
                  </a:lnTo>
                  <a:lnTo>
                    <a:pt x="3239" y="7332"/>
                  </a:lnTo>
                  <a:lnTo>
                    <a:pt x="3239" y="7332"/>
                  </a:lnTo>
                  <a:lnTo>
                    <a:pt x="3288" y="7283"/>
                  </a:lnTo>
                  <a:lnTo>
                    <a:pt x="3410" y="7259"/>
                  </a:lnTo>
                  <a:lnTo>
                    <a:pt x="3556" y="7234"/>
                  </a:lnTo>
                  <a:lnTo>
                    <a:pt x="3702" y="7234"/>
                  </a:lnTo>
                  <a:lnTo>
                    <a:pt x="3702" y="7234"/>
                  </a:lnTo>
                  <a:lnTo>
                    <a:pt x="3873" y="7234"/>
                  </a:lnTo>
                  <a:lnTo>
                    <a:pt x="4019" y="7283"/>
                  </a:lnTo>
                  <a:lnTo>
                    <a:pt x="4165" y="7332"/>
                  </a:lnTo>
                  <a:lnTo>
                    <a:pt x="4262" y="7429"/>
                  </a:lnTo>
                  <a:lnTo>
                    <a:pt x="4262" y="7429"/>
                  </a:lnTo>
                  <a:lnTo>
                    <a:pt x="4360" y="7502"/>
                  </a:lnTo>
                  <a:lnTo>
                    <a:pt x="4457" y="7551"/>
                  </a:lnTo>
                  <a:lnTo>
                    <a:pt x="4555" y="7600"/>
                  </a:lnTo>
                  <a:lnTo>
                    <a:pt x="4652" y="7600"/>
                  </a:lnTo>
                  <a:lnTo>
                    <a:pt x="4652" y="7600"/>
                  </a:lnTo>
                  <a:lnTo>
                    <a:pt x="4749" y="7648"/>
                  </a:lnTo>
                  <a:lnTo>
                    <a:pt x="4896" y="7721"/>
                  </a:lnTo>
                  <a:lnTo>
                    <a:pt x="5066" y="7843"/>
                  </a:lnTo>
                  <a:lnTo>
                    <a:pt x="5212" y="7989"/>
                  </a:lnTo>
                  <a:lnTo>
                    <a:pt x="5212" y="7989"/>
                  </a:lnTo>
                  <a:lnTo>
                    <a:pt x="5383" y="8135"/>
                  </a:lnTo>
                  <a:lnTo>
                    <a:pt x="5553" y="8257"/>
                  </a:lnTo>
                  <a:lnTo>
                    <a:pt x="5699" y="8330"/>
                  </a:lnTo>
                  <a:lnTo>
                    <a:pt x="5797" y="8355"/>
                  </a:lnTo>
                  <a:lnTo>
                    <a:pt x="5797" y="8355"/>
                  </a:lnTo>
                  <a:lnTo>
                    <a:pt x="5870" y="8379"/>
                  </a:lnTo>
                  <a:lnTo>
                    <a:pt x="5992" y="8428"/>
                  </a:lnTo>
                  <a:lnTo>
                    <a:pt x="6089" y="8476"/>
                  </a:lnTo>
                  <a:lnTo>
                    <a:pt x="6162" y="8549"/>
                  </a:lnTo>
                  <a:lnTo>
                    <a:pt x="6162" y="8549"/>
                  </a:lnTo>
                  <a:lnTo>
                    <a:pt x="6259" y="8622"/>
                  </a:lnTo>
                  <a:lnTo>
                    <a:pt x="6357" y="8695"/>
                  </a:lnTo>
                  <a:lnTo>
                    <a:pt x="6454" y="8720"/>
                  </a:lnTo>
                  <a:lnTo>
                    <a:pt x="6552" y="8744"/>
                  </a:lnTo>
                  <a:lnTo>
                    <a:pt x="6552" y="8744"/>
                  </a:lnTo>
                  <a:lnTo>
                    <a:pt x="6649" y="8769"/>
                  </a:lnTo>
                  <a:lnTo>
                    <a:pt x="6747" y="8793"/>
                  </a:lnTo>
                  <a:lnTo>
                    <a:pt x="6844" y="8866"/>
                  </a:lnTo>
                  <a:lnTo>
                    <a:pt x="6941" y="8939"/>
                  </a:lnTo>
                  <a:lnTo>
                    <a:pt x="6941" y="8939"/>
                  </a:lnTo>
                  <a:lnTo>
                    <a:pt x="7014" y="9036"/>
                  </a:lnTo>
                  <a:lnTo>
                    <a:pt x="7063" y="9134"/>
                  </a:lnTo>
                  <a:lnTo>
                    <a:pt x="7112" y="9231"/>
                  </a:lnTo>
                  <a:lnTo>
                    <a:pt x="7112" y="9304"/>
                  </a:lnTo>
                  <a:lnTo>
                    <a:pt x="7112" y="9304"/>
                  </a:lnTo>
                  <a:lnTo>
                    <a:pt x="7112" y="9402"/>
                  </a:lnTo>
                  <a:lnTo>
                    <a:pt x="7063" y="9499"/>
                  </a:lnTo>
                  <a:lnTo>
                    <a:pt x="7014" y="9597"/>
                  </a:lnTo>
                  <a:lnTo>
                    <a:pt x="6941" y="9694"/>
                  </a:lnTo>
                  <a:lnTo>
                    <a:pt x="6941" y="9694"/>
                  </a:lnTo>
                  <a:lnTo>
                    <a:pt x="6868" y="9791"/>
                  </a:lnTo>
                  <a:lnTo>
                    <a:pt x="6795" y="9889"/>
                  </a:lnTo>
                  <a:lnTo>
                    <a:pt x="6747" y="9986"/>
                  </a:lnTo>
                  <a:lnTo>
                    <a:pt x="6747" y="10084"/>
                  </a:lnTo>
                  <a:lnTo>
                    <a:pt x="6747" y="10084"/>
                  </a:lnTo>
                  <a:lnTo>
                    <a:pt x="6722" y="10181"/>
                  </a:lnTo>
                  <a:lnTo>
                    <a:pt x="6625" y="10327"/>
                  </a:lnTo>
                  <a:lnTo>
                    <a:pt x="6503" y="10473"/>
                  </a:lnTo>
                  <a:lnTo>
                    <a:pt x="6357" y="10644"/>
                  </a:lnTo>
                  <a:lnTo>
                    <a:pt x="6357" y="10644"/>
                  </a:lnTo>
                  <a:lnTo>
                    <a:pt x="6211" y="10814"/>
                  </a:lnTo>
                  <a:lnTo>
                    <a:pt x="6089" y="10961"/>
                  </a:lnTo>
                  <a:lnTo>
                    <a:pt x="6016" y="11107"/>
                  </a:lnTo>
                  <a:lnTo>
                    <a:pt x="5992" y="11204"/>
                  </a:lnTo>
                  <a:lnTo>
                    <a:pt x="5992" y="11204"/>
                  </a:lnTo>
                  <a:lnTo>
                    <a:pt x="5943" y="11326"/>
                  </a:lnTo>
                  <a:lnTo>
                    <a:pt x="5870" y="11472"/>
                  </a:lnTo>
                  <a:lnTo>
                    <a:pt x="5748" y="11618"/>
                  </a:lnTo>
                  <a:lnTo>
                    <a:pt x="5602" y="11789"/>
                  </a:lnTo>
                  <a:lnTo>
                    <a:pt x="5602" y="11789"/>
                  </a:lnTo>
                  <a:lnTo>
                    <a:pt x="5456" y="11935"/>
                  </a:lnTo>
                  <a:lnTo>
                    <a:pt x="5334" y="12105"/>
                  </a:lnTo>
                  <a:lnTo>
                    <a:pt x="5261" y="12251"/>
                  </a:lnTo>
                  <a:lnTo>
                    <a:pt x="5212" y="12349"/>
                  </a:lnTo>
                  <a:lnTo>
                    <a:pt x="5212" y="12349"/>
                  </a:lnTo>
                  <a:lnTo>
                    <a:pt x="5188" y="12446"/>
                  </a:lnTo>
                  <a:lnTo>
                    <a:pt x="5139" y="12568"/>
                  </a:lnTo>
                  <a:lnTo>
                    <a:pt x="5042" y="12714"/>
                  </a:lnTo>
                  <a:lnTo>
                    <a:pt x="4944" y="12836"/>
                  </a:lnTo>
                  <a:lnTo>
                    <a:pt x="4944" y="12836"/>
                  </a:lnTo>
                  <a:lnTo>
                    <a:pt x="4822" y="12958"/>
                  </a:lnTo>
                  <a:lnTo>
                    <a:pt x="4725" y="13079"/>
                  </a:lnTo>
                  <a:lnTo>
                    <a:pt x="4676" y="13201"/>
                  </a:lnTo>
                  <a:lnTo>
                    <a:pt x="4652" y="13299"/>
                  </a:lnTo>
                  <a:lnTo>
                    <a:pt x="4652" y="13299"/>
                  </a:lnTo>
                  <a:lnTo>
                    <a:pt x="4676" y="13469"/>
                  </a:lnTo>
                  <a:lnTo>
                    <a:pt x="4701" y="13542"/>
                  </a:lnTo>
                  <a:lnTo>
                    <a:pt x="4749" y="13591"/>
                  </a:lnTo>
                  <a:lnTo>
                    <a:pt x="4749" y="13591"/>
                  </a:lnTo>
                  <a:lnTo>
                    <a:pt x="4774" y="13640"/>
                  </a:lnTo>
                  <a:lnTo>
                    <a:pt x="4822" y="13713"/>
                  </a:lnTo>
                  <a:lnTo>
                    <a:pt x="4847" y="13883"/>
                  </a:lnTo>
                  <a:lnTo>
                    <a:pt x="4847" y="13883"/>
                  </a:lnTo>
                  <a:lnTo>
                    <a:pt x="4822" y="13956"/>
                  </a:lnTo>
                  <a:lnTo>
                    <a:pt x="4774" y="14005"/>
                  </a:lnTo>
                  <a:lnTo>
                    <a:pt x="4725" y="14054"/>
                  </a:lnTo>
                  <a:lnTo>
                    <a:pt x="4652" y="14054"/>
                  </a:lnTo>
                  <a:lnTo>
                    <a:pt x="4652" y="14054"/>
                  </a:lnTo>
                  <a:lnTo>
                    <a:pt x="4555" y="14054"/>
                  </a:lnTo>
                  <a:lnTo>
                    <a:pt x="4457" y="14005"/>
                  </a:lnTo>
                  <a:lnTo>
                    <a:pt x="4360" y="13956"/>
                  </a:lnTo>
                  <a:lnTo>
                    <a:pt x="4262" y="13883"/>
                  </a:lnTo>
                  <a:lnTo>
                    <a:pt x="4262" y="13883"/>
                  </a:lnTo>
                  <a:lnTo>
                    <a:pt x="4189" y="13761"/>
                  </a:lnTo>
                  <a:lnTo>
                    <a:pt x="4141" y="13615"/>
                  </a:lnTo>
                  <a:lnTo>
                    <a:pt x="4092" y="13469"/>
                  </a:lnTo>
                  <a:lnTo>
                    <a:pt x="4092" y="13299"/>
                  </a:lnTo>
                  <a:lnTo>
                    <a:pt x="4092" y="13299"/>
                  </a:lnTo>
                  <a:lnTo>
                    <a:pt x="4067" y="13152"/>
                  </a:lnTo>
                  <a:lnTo>
                    <a:pt x="4019" y="12982"/>
                  </a:lnTo>
                  <a:lnTo>
                    <a:pt x="3970" y="12836"/>
                  </a:lnTo>
                  <a:lnTo>
                    <a:pt x="3897" y="12738"/>
                  </a:lnTo>
                  <a:lnTo>
                    <a:pt x="3897" y="12738"/>
                  </a:lnTo>
                  <a:lnTo>
                    <a:pt x="3848" y="12690"/>
                  </a:lnTo>
                  <a:lnTo>
                    <a:pt x="3824" y="12592"/>
                  </a:lnTo>
                  <a:lnTo>
                    <a:pt x="3751" y="12349"/>
                  </a:lnTo>
                  <a:lnTo>
                    <a:pt x="3726" y="12056"/>
                  </a:lnTo>
                  <a:lnTo>
                    <a:pt x="3702" y="11716"/>
                  </a:lnTo>
                  <a:lnTo>
                    <a:pt x="3702" y="11472"/>
                  </a:lnTo>
                  <a:lnTo>
                    <a:pt x="3702" y="11472"/>
                  </a:lnTo>
                  <a:lnTo>
                    <a:pt x="3702" y="11301"/>
                  </a:lnTo>
                  <a:lnTo>
                    <a:pt x="3653" y="11107"/>
                  </a:lnTo>
                  <a:lnTo>
                    <a:pt x="3629" y="10936"/>
                  </a:lnTo>
                  <a:lnTo>
                    <a:pt x="3556" y="10741"/>
                  </a:lnTo>
                  <a:lnTo>
                    <a:pt x="3483" y="10571"/>
                  </a:lnTo>
                  <a:lnTo>
                    <a:pt x="3410" y="10425"/>
                  </a:lnTo>
                  <a:lnTo>
                    <a:pt x="3312" y="10279"/>
                  </a:lnTo>
                  <a:lnTo>
                    <a:pt x="3239" y="10181"/>
                  </a:lnTo>
                  <a:lnTo>
                    <a:pt x="3239" y="10181"/>
                  </a:lnTo>
                  <a:lnTo>
                    <a:pt x="3045" y="9962"/>
                  </a:lnTo>
                  <a:lnTo>
                    <a:pt x="2898" y="9767"/>
                  </a:lnTo>
                  <a:lnTo>
                    <a:pt x="2801" y="9621"/>
                  </a:lnTo>
                  <a:lnTo>
                    <a:pt x="2752" y="9499"/>
                  </a:lnTo>
                  <a:lnTo>
                    <a:pt x="2752" y="9499"/>
                  </a:lnTo>
                  <a:lnTo>
                    <a:pt x="2728" y="9353"/>
                  </a:lnTo>
                  <a:lnTo>
                    <a:pt x="2704" y="9280"/>
                  </a:lnTo>
                  <a:lnTo>
                    <a:pt x="2655" y="9231"/>
                  </a:lnTo>
                  <a:lnTo>
                    <a:pt x="2655" y="9231"/>
                  </a:lnTo>
                  <a:lnTo>
                    <a:pt x="2631" y="9158"/>
                  </a:lnTo>
                  <a:lnTo>
                    <a:pt x="2582" y="9036"/>
                  </a:lnTo>
                  <a:lnTo>
                    <a:pt x="2582" y="8890"/>
                  </a:lnTo>
                  <a:lnTo>
                    <a:pt x="2557" y="8744"/>
                  </a:lnTo>
                  <a:lnTo>
                    <a:pt x="2557" y="8744"/>
                  </a:lnTo>
                  <a:lnTo>
                    <a:pt x="2582" y="8598"/>
                  </a:lnTo>
                  <a:lnTo>
                    <a:pt x="2582" y="8452"/>
                  </a:lnTo>
                  <a:lnTo>
                    <a:pt x="2631" y="8330"/>
                  </a:lnTo>
                  <a:lnTo>
                    <a:pt x="2655" y="8281"/>
                  </a:lnTo>
                  <a:lnTo>
                    <a:pt x="2655" y="8281"/>
                  </a:lnTo>
                  <a:lnTo>
                    <a:pt x="2704" y="8208"/>
                  </a:lnTo>
                  <a:lnTo>
                    <a:pt x="2728" y="8160"/>
                  </a:lnTo>
                  <a:lnTo>
                    <a:pt x="2752" y="7989"/>
                  </a:lnTo>
                  <a:lnTo>
                    <a:pt x="2752" y="7989"/>
                  </a:lnTo>
                  <a:lnTo>
                    <a:pt x="2728" y="7819"/>
                  </a:lnTo>
                  <a:lnTo>
                    <a:pt x="2704" y="7746"/>
                  </a:lnTo>
                  <a:lnTo>
                    <a:pt x="2655" y="7697"/>
                  </a:lnTo>
                  <a:lnTo>
                    <a:pt x="2655" y="7697"/>
                  </a:lnTo>
                  <a:lnTo>
                    <a:pt x="2606" y="7673"/>
                  </a:lnTo>
                  <a:lnTo>
                    <a:pt x="2533" y="7624"/>
                  </a:lnTo>
                  <a:lnTo>
                    <a:pt x="2363" y="7600"/>
                  </a:lnTo>
                  <a:lnTo>
                    <a:pt x="2363" y="7600"/>
                  </a:lnTo>
                  <a:lnTo>
                    <a:pt x="2265" y="7575"/>
                  </a:lnTo>
                  <a:lnTo>
                    <a:pt x="2119" y="7502"/>
                  </a:lnTo>
                  <a:lnTo>
                    <a:pt x="1973" y="7380"/>
                  </a:lnTo>
                  <a:lnTo>
                    <a:pt x="1802" y="7234"/>
                  </a:lnTo>
                  <a:lnTo>
                    <a:pt x="1802" y="7234"/>
                  </a:lnTo>
                  <a:lnTo>
                    <a:pt x="1632" y="7088"/>
                  </a:lnTo>
                  <a:lnTo>
                    <a:pt x="1486" y="6966"/>
                  </a:lnTo>
                  <a:lnTo>
                    <a:pt x="1340" y="6869"/>
                  </a:lnTo>
                  <a:lnTo>
                    <a:pt x="1242" y="6845"/>
                  </a:lnTo>
                  <a:lnTo>
                    <a:pt x="1242" y="6845"/>
                  </a:lnTo>
                  <a:lnTo>
                    <a:pt x="1121" y="6796"/>
                  </a:lnTo>
                  <a:lnTo>
                    <a:pt x="926" y="6674"/>
                  </a:lnTo>
                  <a:lnTo>
                    <a:pt x="706" y="6504"/>
                  </a:lnTo>
                  <a:lnTo>
                    <a:pt x="463" y="6284"/>
                  </a:lnTo>
                  <a:lnTo>
                    <a:pt x="463" y="6284"/>
                  </a:lnTo>
                  <a:lnTo>
                    <a:pt x="171" y="5919"/>
                  </a:lnTo>
                  <a:lnTo>
                    <a:pt x="0" y="5700"/>
                  </a:lnTo>
                  <a:lnTo>
                    <a:pt x="0" y="5700"/>
                  </a:lnTo>
                  <a:lnTo>
                    <a:pt x="0" y="5724"/>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7" name="Google Shape;577;p49"/>
            <p:cNvSpPr/>
            <p:nvPr/>
          </p:nvSpPr>
          <p:spPr>
            <a:xfrm>
              <a:off x="6128575" y="3695900"/>
              <a:ext cx="86475" cy="47525"/>
            </a:xfrm>
            <a:custGeom>
              <a:rect b="b" l="l" r="r" t="t"/>
              <a:pathLst>
                <a:path extrusionOk="0" fill="none" h="1901" w="3459">
                  <a:moveTo>
                    <a:pt x="2022" y="1340"/>
                  </a:moveTo>
                  <a:lnTo>
                    <a:pt x="2022" y="1340"/>
                  </a:lnTo>
                  <a:lnTo>
                    <a:pt x="1924" y="1413"/>
                  </a:lnTo>
                  <a:lnTo>
                    <a:pt x="1827" y="1486"/>
                  </a:lnTo>
                  <a:lnTo>
                    <a:pt x="1729" y="1511"/>
                  </a:lnTo>
                  <a:lnTo>
                    <a:pt x="1632" y="1535"/>
                  </a:lnTo>
                  <a:lnTo>
                    <a:pt x="1632" y="1535"/>
                  </a:lnTo>
                  <a:lnTo>
                    <a:pt x="1559" y="1535"/>
                  </a:lnTo>
                  <a:lnTo>
                    <a:pt x="1461" y="1584"/>
                  </a:lnTo>
                  <a:lnTo>
                    <a:pt x="1340" y="1657"/>
                  </a:lnTo>
                  <a:lnTo>
                    <a:pt x="1267" y="1730"/>
                  </a:lnTo>
                  <a:lnTo>
                    <a:pt x="1267" y="1730"/>
                  </a:lnTo>
                  <a:lnTo>
                    <a:pt x="1169" y="1803"/>
                  </a:lnTo>
                  <a:lnTo>
                    <a:pt x="1072" y="1852"/>
                  </a:lnTo>
                  <a:lnTo>
                    <a:pt x="974" y="1900"/>
                  </a:lnTo>
                  <a:lnTo>
                    <a:pt x="877" y="1900"/>
                  </a:lnTo>
                  <a:lnTo>
                    <a:pt x="877" y="1900"/>
                  </a:lnTo>
                  <a:lnTo>
                    <a:pt x="779" y="1900"/>
                  </a:lnTo>
                  <a:lnTo>
                    <a:pt x="682" y="1852"/>
                  </a:lnTo>
                  <a:lnTo>
                    <a:pt x="585" y="1803"/>
                  </a:lnTo>
                  <a:lnTo>
                    <a:pt x="512" y="1730"/>
                  </a:lnTo>
                  <a:lnTo>
                    <a:pt x="512" y="1730"/>
                  </a:lnTo>
                  <a:lnTo>
                    <a:pt x="438" y="1633"/>
                  </a:lnTo>
                  <a:lnTo>
                    <a:pt x="414" y="1535"/>
                  </a:lnTo>
                  <a:lnTo>
                    <a:pt x="438" y="1438"/>
                  </a:lnTo>
                  <a:lnTo>
                    <a:pt x="512" y="1340"/>
                  </a:lnTo>
                  <a:lnTo>
                    <a:pt x="512" y="1340"/>
                  </a:lnTo>
                  <a:lnTo>
                    <a:pt x="585" y="1243"/>
                  </a:lnTo>
                  <a:lnTo>
                    <a:pt x="633" y="1145"/>
                  </a:lnTo>
                  <a:lnTo>
                    <a:pt x="682" y="1048"/>
                  </a:lnTo>
                  <a:lnTo>
                    <a:pt x="682" y="951"/>
                  </a:lnTo>
                  <a:lnTo>
                    <a:pt x="682" y="951"/>
                  </a:lnTo>
                  <a:lnTo>
                    <a:pt x="658" y="804"/>
                  </a:lnTo>
                  <a:lnTo>
                    <a:pt x="633" y="731"/>
                  </a:lnTo>
                  <a:lnTo>
                    <a:pt x="585" y="683"/>
                  </a:lnTo>
                  <a:lnTo>
                    <a:pt x="585" y="683"/>
                  </a:lnTo>
                  <a:lnTo>
                    <a:pt x="536" y="634"/>
                  </a:lnTo>
                  <a:lnTo>
                    <a:pt x="463" y="610"/>
                  </a:lnTo>
                  <a:lnTo>
                    <a:pt x="317" y="585"/>
                  </a:lnTo>
                  <a:lnTo>
                    <a:pt x="317" y="585"/>
                  </a:lnTo>
                  <a:lnTo>
                    <a:pt x="146" y="561"/>
                  </a:lnTo>
                  <a:lnTo>
                    <a:pt x="73" y="512"/>
                  </a:lnTo>
                  <a:lnTo>
                    <a:pt x="24" y="488"/>
                  </a:lnTo>
                  <a:lnTo>
                    <a:pt x="24" y="488"/>
                  </a:lnTo>
                  <a:lnTo>
                    <a:pt x="0" y="439"/>
                  </a:lnTo>
                  <a:lnTo>
                    <a:pt x="24" y="366"/>
                  </a:lnTo>
                  <a:lnTo>
                    <a:pt x="49" y="293"/>
                  </a:lnTo>
                  <a:lnTo>
                    <a:pt x="122" y="196"/>
                  </a:lnTo>
                  <a:lnTo>
                    <a:pt x="122" y="196"/>
                  </a:lnTo>
                  <a:lnTo>
                    <a:pt x="171" y="171"/>
                  </a:lnTo>
                  <a:lnTo>
                    <a:pt x="268" y="123"/>
                  </a:lnTo>
                  <a:lnTo>
                    <a:pt x="512" y="74"/>
                  </a:lnTo>
                  <a:lnTo>
                    <a:pt x="804" y="25"/>
                  </a:lnTo>
                  <a:lnTo>
                    <a:pt x="1145" y="1"/>
                  </a:lnTo>
                  <a:lnTo>
                    <a:pt x="2509" y="1"/>
                  </a:lnTo>
                  <a:lnTo>
                    <a:pt x="2509" y="1"/>
                  </a:lnTo>
                  <a:lnTo>
                    <a:pt x="2850" y="25"/>
                  </a:lnTo>
                  <a:lnTo>
                    <a:pt x="3142" y="49"/>
                  </a:lnTo>
                  <a:lnTo>
                    <a:pt x="3337" y="74"/>
                  </a:lnTo>
                  <a:lnTo>
                    <a:pt x="3434" y="98"/>
                  </a:lnTo>
                  <a:lnTo>
                    <a:pt x="3434" y="98"/>
                  </a:lnTo>
                  <a:lnTo>
                    <a:pt x="3458" y="123"/>
                  </a:lnTo>
                  <a:lnTo>
                    <a:pt x="3434" y="171"/>
                  </a:lnTo>
                  <a:lnTo>
                    <a:pt x="3361" y="317"/>
                  </a:lnTo>
                  <a:lnTo>
                    <a:pt x="3239" y="488"/>
                  </a:lnTo>
                  <a:lnTo>
                    <a:pt x="3069" y="683"/>
                  </a:lnTo>
                  <a:lnTo>
                    <a:pt x="3069" y="683"/>
                  </a:lnTo>
                  <a:lnTo>
                    <a:pt x="2874" y="853"/>
                  </a:lnTo>
                  <a:lnTo>
                    <a:pt x="2679" y="999"/>
                  </a:lnTo>
                  <a:lnTo>
                    <a:pt x="2509" y="1121"/>
                  </a:lnTo>
                  <a:lnTo>
                    <a:pt x="2411" y="1145"/>
                  </a:lnTo>
                  <a:lnTo>
                    <a:pt x="2411" y="1145"/>
                  </a:lnTo>
                  <a:lnTo>
                    <a:pt x="2314" y="1170"/>
                  </a:lnTo>
                  <a:lnTo>
                    <a:pt x="2216" y="1194"/>
                  </a:lnTo>
                  <a:lnTo>
                    <a:pt x="2119" y="1267"/>
                  </a:lnTo>
                  <a:lnTo>
                    <a:pt x="2022" y="1340"/>
                  </a:lnTo>
                  <a:lnTo>
                    <a:pt x="2022" y="134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8" name="Google Shape;578;p49"/>
            <p:cNvSpPr/>
            <p:nvPr/>
          </p:nvSpPr>
          <p:spPr>
            <a:xfrm>
              <a:off x="6357500" y="3940075"/>
              <a:ext cx="18900" cy="34725"/>
            </a:xfrm>
            <a:custGeom>
              <a:rect b="b" l="l" r="r" t="t"/>
              <a:pathLst>
                <a:path extrusionOk="0" fill="none" h="1389" w="756">
                  <a:moveTo>
                    <a:pt x="585" y="682"/>
                  </a:moveTo>
                  <a:lnTo>
                    <a:pt x="585" y="682"/>
                  </a:lnTo>
                  <a:lnTo>
                    <a:pt x="512" y="779"/>
                  </a:lnTo>
                  <a:lnTo>
                    <a:pt x="439" y="877"/>
                  </a:lnTo>
                  <a:lnTo>
                    <a:pt x="390" y="974"/>
                  </a:lnTo>
                  <a:lnTo>
                    <a:pt x="390" y="1072"/>
                  </a:lnTo>
                  <a:lnTo>
                    <a:pt x="390" y="1072"/>
                  </a:lnTo>
                  <a:lnTo>
                    <a:pt x="366" y="1218"/>
                  </a:lnTo>
                  <a:lnTo>
                    <a:pt x="317" y="1291"/>
                  </a:lnTo>
                  <a:lnTo>
                    <a:pt x="293" y="1364"/>
                  </a:lnTo>
                  <a:lnTo>
                    <a:pt x="293" y="1364"/>
                  </a:lnTo>
                  <a:lnTo>
                    <a:pt x="244" y="1388"/>
                  </a:lnTo>
                  <a:lnTo>
                    <a:pt x="195" y="1388"/>
                  </a:lnTo>
                  <a:lnTo>
                    <a:pt x="147" y="1388"/>
                  </a:lnTo>
                  <a:lnTo>
                    <a:pt x="98" y="1364"/>
                  </a:lnTo>
                  <a:lnTo>
                    <a:pt x="98" y="1364"/>
                  </a:lnTo>
                  <a:lnTo>
                    <a:pt x="74" y="1291"/>
                  </a:lnTo>
                  <a:lnTo>
                    <a:pt x="25" y="1169"/>
                  </a:lnTo>
                  <a:lnTo>
                    <a:pt x="25" y="1023"/>
                  </a:lnTo>
                  <a:lnTo>
                    <a:pt x="1" y="877"/>
                  </a:lnTo>
                  <a:lnTo>
                    <a:pt x="1" y="877"/>
                  </a:lnTo>
                  <a:lnTo>
                    <a:pt x="25" y="706"/>
                  </a:lnTo>
                  <a:lnTo>
                    <a:pt x="98" y="536"/>
                  </a:lnTo>
                  <a:lnTo>
                    <a:pt x="171" y="365"/>
                  </a:lnTo>
                  <a:lnTo>
                    <a:pt x="293" y="219"/>
                  </a:lnTo>
                  <a:lnTo>
                    <a:pt x="293" y="219"/>
                  </a:lnTo>
                  <a:lnTo>
                    <a:pt x="415" y="122"/>
                  </a:lnTo>
                  <a:lnTo>
                    <a:pt x="512" y="49"/>
                  </a:lnTo>
                  <a:lnTo>
                    <a:pt x="609" y="0"/>
                  </a:lnTo>
                  <a:lnTo>
                    <a:pt x="682" y="24"/>
                  </a:lnTo>
                  <a:lnTo>
                    <a:pt x="682" y="24"/>
                  </a:lnTo>
                  <a:lnTo>
                    <a:pt x="707" y="73"/>
                  </a:lnTo>
                  <a:lnTo>
                    <a:pt x="731" y="146"/>
                  </a:lnTo>
                  <a:lnTo>
                    <a:pt x="756" y="317"/>
                  </a:lnTo>
                  <a:lnTo>
                    <a:pt x="756" y="317"/>
                  </a:lnTo>
                  <a:lnTo>
                    <a:pt x="756" y="390"/>
                  </a:lnTo>
                  <a:lnTo>
                    <a:pt x="707" y="487"/>
                  </a:lnTo>
                  <a:lnTo>
                    <a:pt x="658" y="609"/>
                  </a:lnTo>
                  <a:lnTo>
                    <a:pt x="585" y="682"/>
                  </a:lnTo>
                  <a:lnTo>
                    <a:pt x="585" y="682"/>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79" name="Google Shape;579;p49"/>
            <p:cNvSpPr/>
            <p:nvPr/>
          </p:nvSpPr>
          <p:spPr>
            <a:xfrm>
              <a:off x="6202850" y="3720875"/>
              <a:ext cx="204000" cy="278875"/>
            </a:xfrm>
            <a:custGeom>
              <a:rect b="b" l="l" r="r" t="t"/>
              <a:pathLst>
                <a:path extrusionOk="0" fill="none" h="11155" w="8160">
                  <a:moveTo>
                    <a:pt x="8159" y="4774"/>
                  </a:moveTo>
                  <a:lnTo>
                    <a:pt x="8159" y="4774"/>
                  </a:lnTo>
                  <a:lnTo>
                    <a:pt x="7599" y="4701"/>
                  </a:lnTo>
                  <a:lnTo>
                    <a:pt x="7283" y="4652"/>
                  </a:lnTo>
                  <a:lnTo>
                    <a:pt x="7136" y="4603"/>
                  </a:lnTo>
                  <a:lnTo>
                    <a:pt x="7136" y="4603"/>
                  </a:lnTo>
                  <a:lnTo>
                    <a:pt x="7088" y="4579"/>
                  </a:lnTo>
                  <a:lnTo>
                    <a:pt x="7015" y="4555"/>
                  </a:lnTo>
                  <a:lnTo>
                    <a:pt x="6844" y="4530"/>
                  </a:lnTo>
                  <a:lnTo>
                    <a:pt x="6844" y="4530"/>
                  </a:lnTo>
                  <a:lnTo>
                    <a:pt x="6747" y="4506"/>
                  </a:lnTo>
                  <a:lnTo>
                    <a:pt x="6649" y="4457"/>
                  </a:lnTo>
                  <a:lnTo>
                    <a:pt x="6552" y="4409"/>
                  </a:lnTo>
                  <a:lnTo>
                    <a:pt x="6454" y="4336"/>
                  </a:lnTo>
                  <a:lnTo>
                    <a:pt x="6454" y="4336"/>
                  </a:lnTo>
                  <a:lnTo>
                    <a:pt x="6381" y="4262"/>
                  </a:lnTo>
                  <a:lnTo>
                    <a:pt x="6308" y="4214"/>
                  </a:lnTo>
                  <a:lnTo>
                    <a:pt x="6235" y="4214"/>
                  </a:lnTo>
                  <a:lnTo>
                    <a:pt x="6187" y="4238"/>
                  </a:lnTo>
                  <a:lnTo>
                    <a:pt x="6187" y="4238"/>
                  </a:lnTo>
                  <a:lnTo>
                    <a:pt x="6162" y="4287"/>
                  </a:lnTo>
                  <a:lnTo>
                    <a:pt x="6162" y="4360"/>
                  </a:lnTo>
                  <a:lnTo>
                    <a:pt x="6211" y="4433"/>
                  </a:lnTo>
                  <a:lnTo>
                    <a:pt x="6284" y="4530"/>
                  </a:lnTo>
                  <a:lnTo>
                    <a:pt x="6284" y="4530"/>
                  </a:lnTo>
                  <a:lnTo>
                    <a:pt x="6357" y="4603"/>
                  </a:lnTo>
                  <a:lnTo>
                    <a:pt x="6454" y="4652"/>
                  </a:lnTo>
                  <a:lnTo>
                    <a:pt x="6576" y="4701"/>
                  </a:lnTo>
                  <a:lnTo>
                    <a:pt x="6649" y="4701"/>
                  </a:lnTo>
                  <a:lnTo>
                    <a:pt x="6649" y="4701"/>
                  </a:lnTo>
                  <a:lnTo>
                    <a:pt x="6747" y="4725"/>
                  </a:lnTo>
                  <a:lnTo>
                    <a:pt x="6844" y="4774"/>
                  </a:lnTo>
                  <a:lnTo>
                    <a:pt x="6942" y="4823"/>
                  </a:lnTo>
                  <a:lnTo>
                    <a:pt x="7039" y="4896"/>
                  </a:lnTo>
                  <a:lnTo>
                    <a:pt x="7039" y="4896"/>
                  </a:lnTo>
                  <a:lnTo>
                    <a:pt x="7063" y="4944"/>
                  </a:lnTo>
                  <a:lnTo>
                    <a:pt x="7088" y="4993"/>
                  </a:lnTo>
                  <a:lnTo>
                    <a:pt x="7063" y="5139"/>
                  </a:lnTo>
                  <a:lnTo>
                    <a:pt x="6966" y="5310"/>
                  </a:lnTo>
                  <a:lnTo>
                    <a:pt x="6844" y="5480"/>
                  </a:lnTo>
                  <a:lnTo>
                    <a:pt x="6844" y="5480"/>
                  </a:lnTo>
                  <a:lnTo>
                    <a:pt x="6674" y="5626"/>
                  </a:lnTo>
                  <a:lnTo>
                    <a:pt x="6528" y="5748"/>
                  </a:lnTo>
                  <a:lnTo>
                    <a:pt x="6381" y="5821"/>
                  </a:lnTo>
                  <a:lnTo>
                    <a:pt x="6284" y="5846"/>
                  </a:lnTo>
                  <a:lnTo>
                    <a:pt x="6284" y="5846"/>
                  </a:lnTo>
                  <a:lnTo>
                    <a:pt x="6113" y="5870"/>
                  </a:lnTo>
                  <a:lnTo>
                    <a:pt x="6040" y="5894"/>
                  </a:lnTo>
                  <a:lnTo>
                    <a:pt x="5992" y="5943"/>
                  </a:lnTo>
                  <a:lnTo>
                    <a:pt x="5992" y="5943"/>
                  </a:lnTo>
                  <a:lnTo>
                    <a:pt x="5943" y="5967"/>
                  </a:lnTo>
                  <a:lnTo>
                    <a:pt x="5894" y="5992"/>
                  </a:lnTo>
                  <a:lnTo>
                    <a:pt x="5846" y="5967"/>
                  </a:lnTo>
                  <a:lnTo>
                    <a:pt x="5797" y="5943"/>
                  </a:lnTo>
                  <a:lnTo>
                    <a:pt x="5797" y="5943"/>
                  </a:lnTo>
                  <a:lnTo>
                    <a:pt x="5773" y="5894"/>
                  </a:lnTo>
                  <a:lnTo>
                    <a:pt x="5724" y="5821"/>
                  </a:lnTo>
                  <a:lnTo>
                    <a:pt x="5699" y="5651"/>
                  </a:lnTo>
                  <a:lnTo>
                    <a:pt x="5699" y="5651"/>
                  </a:lnTo>
                  <a:lnTo>
                    <a:pt x="5675" y="5553"/>
                  </a:lnTo>
                  <a:lnTo>
                    <a:pt x="5602" y="5407"/>
                  </a:lnTo>
                  <a:lnTo>
                    <a:pt x="5480" y="5261"/>
                  </a:lnTo>
                  <a:lnTo>
                    <a:pt x="5334" y="5091"/>
                  </a:lnTo>
                  <a:lnTo>
                    <a:pt x="5334" y="5091"/>
                  </a:lnTo>
                  <a:lnTo>
                    <a:pt x="5188" y="4920"/>
                  </a:lnTo>
                  <a:lnTo>
                    <a:pt x="5066" y="4774"/>
                  </a:lnTo>
                  <a:lnTo>
                    <a:pt x="4969" y="4628"/>
                  </a:lnTo>
                  <a:lnTo>
                    <a:pt x="4944" y="4530"/>
                  </a:lnTo>
                  <a:lnTo>
                    <a:pt x="4944" y="4530"/>
                  </a:lnTo>
                  <a:lnTo>
                    <a:pt x="4944" y="4457"/>
                  </a:lnTo>
                  <a:lnTo>
                    <a:pt x="4920" y="4409"/>
                  </a:lnTo>
                  <a:lnTo>
                    <a:pt x="4896" y="4409"/>
                  </a:lnTo>
                  <a:lnTo>
                    <a:pt x="4847" y="4433"/>
                  </a:lnTo>
                  <a:lnTo>
                    <a:pt x="4847" y="4433"/>
                  </a:lnTo>
                  <a:lnTo>
                    <a:pt x="4823" y="4482"/>
                  </a:lnTo>
                  <a:lnTo>
                    <a:pt x="4774" y="4555"/>
                  </a:lnTo>
                  <a:lnTo>
                    <a:pt x="4750" y="4701"/>
                  </a:lnTo>
                  <a:lnTo>
                    <a:pt x="4750" y="4701"/>
                  </a:lnTo>
                  <a:lnTo>
                    <a:pt x="4774" y="4798"/>
                  </a:lnTo>
                  <a:lnTo>
                    <a:pt x="4847" y="4920"/>
                  </a:lnTo>
                  <a:lnTo>
                    <a:pt x="4920" y="5066"/>
                  </a:lnTo>
                  <a:lnTo>
                    <a:pt x="5042" y="5188"/>
                  </a:lnTo>
                  <a:lnTo>
                    <a:pt x="5042" y="5188"/>
                  </a:lnTo>
                  <a:lnTo>
                    <a:pt x="5139" y="5310"/>
                  </a:lnTo>
                  <a:lnTo>
                    <a:pt x="5237" y="5431"/>
                  </a:lnTo>
                  <a:lnTo>
                    <a:pt x="5310" y="5553"/>
                  </a:lnTo>
                  <a:lnTo>
                    <a:pt x="5334" y="5651"/>
                  </a:lnTo>
                  <a:lnTo>
                    <a:pt x="5334" y="5651"/>
                  </a:lnTo>
                  <a:lnTo>
                    <a:pt x="5334" y="5748"/>
                  </a:lnTo>
                  <a:lnTo>
                    <a:pt x="5383" y="5846"/>
                  </a:lnTo>
                  <a:lnTo>
                    <a:pt x="5432" y="5943"/>
                  </a:lnTo>
                  <a:lnTo>
                    <a:pt x="5505" y="6040"/>
                  </a:lnTo>
                  <a:lnTo>
                    <a:pt x="5505" y="6040"/>
                  </a:lnTo>
                  <a:lnTo>
                    <a:pt x="5626" y="6113"/>
                  </a:lnTo>
                  <a:lnTo>
                    <a:pt x="5773" y="6162"/>
                  </a:lnTo>
                  <a:lnTo>
                    <a:pt x="5919" y="6211"/>
                  </a:lnTo>
                  <a:lnTo>
                    <a:pt x="6089" y="6235"/>
                  </a:lnTo>
                  <a:lnTo>
                    <a:pt x="6089" y="6235"/>
                  </a:lnTo>
                  <a:lnTo>
                    <a:pt x="6235" y="6235"/>
                  </a:lnTo>
                  <a:lnTo>
                    <a:pt x="6357" y="6284"/>
                  </a:lnTo>
                  <a:lnTo>
                    <a:pt x="6430" y="6333"/>
                  </a:lnTo>
                  <a:lnTo>
                    <a:pt x="6454" y="6381"/>
                  </a:lnTo>
                  <a:lnTo>
                    <a:pt x="6454" y="6430"/>
                  </a:lnTo>
                  <a:lnTo>
                    <a:pt x="6454" y="6430"/>
                  </a:lnTo>
                  <a:lnTo>
                    <a:pt x="6430" y="6527"/>
                  </a:lnTo>
                  <a:lnTo>
                    <a:pt x="6308" y="6722"/>
                  </a:lnTo>
                  <a:lnTo>
                    <a:pt x="6113" y="6941"/>
                  </a:lnTo>
                  <a:lnTo>
                    <a:pt x="5894" y="7185"/>
                  </a:lnTo>
                  <a:lnTo>
                    <a:pt x="5894" y="7185"/>
                  </a:lnTo>
                  <a:lnTo>
                    <a:pt x="5675" y="7429"/>
                  </a:lnTo>
                  <a:lnTo>
                    <a:pt x="5505" y="7696"/>
                  </a:lnTo>
                  <a:lnTo>
                    <a:pt x="5358" y="7940"/>
                  </a:lnTo>
                  <a:lnTo>
                    <a:pt x="5334" y="8037"/>
                  </a:lnTo>
                  <a:lnTo>
                    <a:pt x="5334" y="8135"/>
                  </a:lnTo>
                  <a:lnTo>
                    <a:pt x="5334" y="8135"/>
                  </a:lnTo>
                  <a:lnTo>
                    <a:pt x="5334" y="8281"/>
                  </a:lnTo>
                  <a:lnTo>
                    <a:pt x="5358" y="8427"/>
                  </a:lnTo>
                  <a:lnTo>
                    <a:pt x="5383" y="8525"/>
                  </a:lnTo>
                  <a:lnTo>
                    <a:pt x="5432" y="8598"/>
                  </a:lnTo>
                  <a:lnTo>
                    <a:pt x="5432" y="8598"/>
                  </a:lnTo>
                  <a:lnTo>
                    <a:pt x="5456" y="8646"/>
                  </a:lnTo>
                  <a:lnTo>
                    <a:pt x="5480" y="8719"/>
                  </a:lnTo>
                  <a:lnTo>
                    <a:pt x="5505" y="8890"/>
                  </a:lnTo>
                  <a:lnTo>
                    <a:pt x="5505" y="8890"/>
                  </a:lnTo>
                  <a:lnTo>
                    <a:pt x="5480" y="8987"/>
                  </a:lnTo>
                  <a:lnTo>
                    <a:pt x="5383" y="9158"/>
                  </a:lnTo>
                  <a:lnTo>
                    <a:pt x="5237" y="9353"/>
                  </a:lnTo>
                  <a:lnTo>
                    <a:pt x="5042" y="9547"/>
                  </a:lnTo>
                  <a:lnTo>
                    <a:pt x="5042" y="9547"/>
                  </a:lnTo>
                  <a:lnTo>
                    <a:pt x="4847" y="9742"/>
                  </a:lnTo>
                  <a:lnTo>
                    <a:pt x="4701" y="9937"/>
                  </a:lnTo>
                  <a:lnTo>
                    <a:pt x="4603" y="10108"/>
                  </a:lnTo>
                  <a:lnTo>
                    <a:pt x="4555" y="10205"/>
                  </a:lnTo>
                  <a:lnTo>
                    <a:pt x="4555" y="10205"/>
                  </a:lnTo>
                  <a:lnTo>
                    <a:pt x="4530" y="10327"/>
                  </a:lnTo>
                  <a:lnTo>
                    <a:pt x="4457" y="10473"/>
                  </a:lnTo>
                  <a:lnTo>
                    <a:pt x="4336" y="10619"/>
                  </a:lnTo>
                  <a:lnTo>
                    <a:pt x="4189" y="10790"/>
                  </a:lnTo>
                  <a:lnTo>
                    <a:pt x="4189" y="10790"/>
                  </a:lnTo>
                  <a:lnTo>
                    <a:pt x="4019" y="10936"/>
                  </a:lnTo>
                  <a:lnTo>
                    <a:pt x="3873" y="11057"/>
                  </a:lnTo>
                  <a:lnTo>
                    <a:pt x="3727" y="11131"/>
                  </a:lnTo>
                  <a:lnTo>
                    <a:pt x="3605" y="11155"/>
                  </a:lnTo>
                  <a:lnTo>
                    <a:pt x="3605" y="11155"/>
                  </a:lnTo>
                  <a:lnTo>
                    <a:pt x="3532" y="11155"/>
                  </a:lnTo>
                  <a:lnTo>
                    <a:pt x="3434" y="11106"/>
                  </a:lnTo>
                  <a:lnTo>
                    <a:pt x="3337" y="11057"/>
                  </a:lnTo>
                  <a:lnTo>
                    <a:pt x="3240" y="10984"/>
                  </a:lnTo>
                  <a:lnTo>
                    <a:pt x="3240" y="10984"/>
                  </a:lnTo>
                  <a:lnTo>
                    <a:pt x="3167" y="10887"/>
                  </a:lnTo>
                  <a:lnTo>
                    <a:pt x="3093" y="10790"/>
                  </a:lnTo>
                  <a:lnTo>
                    <a:pt x="3069" y="10692"/>
                  </a:lnTo>
                  <a:lnTo>
                    <a:pt x="3045" y="10595"/>
                  </a:lnTo>
                  <a:lnTo>
                    <a:pt x="3045" y="10595"/>
                  </a:lnTo>
                  <a:lnTo>
                    <a:pt x="3020" y="10424"/>
                  </a:lnTo>
                  <a:lnTo>
                    <a:pt x="2996" y="10351"/>
                  </a:lnTo>
                  <a:lnTo>
                    <a:pt x="2947" y="10302"/>
                  </a:lnTo>
                  <a:lnTo>
                    <a:pt x="2947" y="10302"/>
                  </a:lnTo>
                  <a:lnTo>
                    <a:pt x="2923" y="10254"/>
                  </a:lnTo>
                  <a:lnTo>
                    <a:pt x="2874" y="10181"/>
                  </a:lnTo>
                  <a:lnTo>
                    <a:pt x="2850" y="10035"/>
                  </a:lnTo>
                  <a:lnTo>
                    <a:pt x="2850" y="10035"/>
                  </a:lnTo>
                  <a:lnTo>
                    <a:pt x="2826" y="9864"/>
                  </a:lnTo>
                  <a:lnTo>
                    <a:pt x="2801" y="9791"/>
                  </a:lnTo>
                  <a:lnTo>
                    <a:pt x="2752" y="9742"/>
                  </a:lnTo>
                  <a:lnTo>
                    <a:pt x="2752" y="9742"/>
                  </a:lnTo>
                  <a:lnTo>
                    <a:pt x="2728" y="9669"/>
                  </a:lnTo>
                  <a:lnTo>
                    <a:pt x="2704" y="9572"/>
                  </a:lnTo>
                  <a:lnTo>
                    <a:pt x="2679" y="9426"/>
                  </a:lnTo>
                  <a:lnTo>
                    <a:pt x="2655" y="9255"/>
                  </a:lnTo>
                  <a:lnTo>
                    <a:pt x="2655" y="9255"/>
                  </a:lnTo>
                  <a:lnTo>
                    <a:pt x="2679" y="9109"/>
                  </a:lnTo>
                  <a:lnTo>
                    <a:pt x="2704" y="8963"/>
                  </a:lnTo>
                  <a:lnTo>
                    <a:pt x="2728" y="8866"/>
                  </a:lnTo>
                  <a:lnTo>
                    <a:pt x="2752" y="8792"/>
                  </a:lnTo>
                  <a:lnTo>
                    <a:pt x="2752" y="8792"/>
                  </a:lnTo>
                  <a:lnTo>
                    <a:pt x="2801" y="8744"/>
                  </a:lnTo>
                  <a:lnTo>
                    <a:pt x="2826" y="8671"/>
                  </a:lnTo>
                  <a:lnTo>
                    <a:pt x="2850" y="8500"/>
                  </a:lnTo>
                  <a:lnTo>
                    <a:pt x="2850" y="8500"/>
                  </a:lnTo>
                  <a:lnTo>
                    <a:pt x="2826" y="8403"/>
                  </a:lnTo>
                  <a:lnTo>
                    <a:pt x="2777" y="8281"/>
                  </a:lnTo>
                  <a:lnTo>
                    <a:pt x="2679" y="8159"/>
                  </a:lnTo>
                  <a:lnTo>
                    <a:pt x="2582" y="8037"/>
                  </a:lnTo>
                  <a:lnTo>
                    <a:pt x="2582" y="8037"/>
                  </a:lnTo>
                  <a:lnTo>
                    <a:pt x="2460" y="7891"/>
                  </a:lnTo>
                  <a:lnTo>
                    <a:pt x="2363" y="7721"/>
                  </a:lnTo>
                  <a:lnTo>
                    <a:pt x="2314" y="7526"/>
                  </a:lnTo>
                  <a:lnTo>
                    <a:pt x="2290" y="7356"/>
                  </a:lnTo>
                  <a:lnTo>
                    <a:pt x="2290" y="7356"/>
                  </a:lnTo>
                  <a:lnTo>
                    <a:pt x="2290" y="7209"/>
                  </a:lnTo>
                  <a:lnTo>
                    <a:pt x="2265" y="7063"/>
                  </a:lnTo>
                  <a:lnTo>
                    <a:pt x="2217" y="6966"/>
                  </a:lnTo>
                  <a:lnTo>
                    <a:pt x="2192" y="6893"/>
                  </a:lnTo>
                  <a:lnTo>
                    <a:pt x="2192" y="6893"/>
                  </a:lnTo>
                  <a:lnTo>
                    <a:pt x="2144" y="6844"/>
                  </a:lnTo>
                  <a:lnTo>
                    <a:pt x="2071" y="6820"/>
                  </a:lnTo>
                  <a:lnTo>
                    <a:pt x="1900" y="6795"/>
                  </a:lnTo>
                  <a:lnTo>
                    <a:pt x="1900" y="6795"/>
                  </a:lnTo>
                  <a:lnTo>
                    <a:pt x="1754" y="6820"/>
                  </a:lnTo>
                  <a:lnTo>
                    <a:pt x="1681" y="6844"/>
                  </a:lnTo>
                  <a:lnTo>
                    <a:pt x="1632" y="6893"/>
                  </a:lnTo>
                  <a:lnTo>
                    <a:pt x="1632" y="6893"/>
                  </a:lnTo>
                  <a:lnTo>
                    <a:pt x="1559" y="6941"/>
                  </a:lnTo>
                  <a:lnTo>
                    <a:pt x="1437" y="6966"/>
                  </a:lnTo>
                  <a:lnTo>
                    <a:pt x="1291" y="6990"/>
                  </a:lnTo>
                  <a:lnTo>
                    <a:pt x="1145" y="6990"/>
                  </a:lnTo>
                  <a:lnTo>
                    <a:pt x="1145" y="6990"/>
                  </a:lnTo>
                  <a:lnTo>
                    <a:pt x="975" y="6966"/>
                  </a:lnTo>
                  <a:lnTo>
                    <a:pt x="780" y="6868"/>
                  </a:lnTo>
                  <a:lnTo>
                    <a:pt x="561" y="6747"/>
                  </a:lnTo>
                  <a:lnTo>
                    <a:pt x="390" y="6601"/>
                  </a:lnTo>
                  <a:lnTo>
                    <a:pt x="390" y="6601"/>
                  </a:lnTo>
                  <a:lnTo>
                    <a:pt x="317" y="6527"/>
                  </a:lnTo>
                  <a:lnTo>
                    <a:pt x="244" y="6406"/>
                  </a:lnTo>
                  <a:lnTo>
                    <a:pt x="122" y="6113"/>
                  </a:lnTo>
                  <a:lnTo>
                    <a:pt x="49" y="5797"/>
                  </a:lnTo>
                  <a:lnTo>
                    <a:pt x="0" y="5480"/>
                  </a:lnTo>
                  <a:lnTo>
                    <a:pt x="0" y="5480"/>
                  </a:lnTo>
                  <a:lnTo>
                    <a:pt x="25" y="5310"/>
                  </a:lnTo>
                  <a:lnTo>
                    <a:pt x="49" y="5139"/>
                  </a:lnTo>
                  <a:lnTo>
                    <a:pt x="147" y="4798"/>
                  </a:lnTo>
                  <a:lnTo>
                    <a:pt x="220" y="4628"/>
                  </a:lnTo>
                  <a:lnTo>
                    <a:pt x="293" y="4482"/>
                  </a:lnTo>
                  <a:lnTo>
                    <a:pt x="390" y="4336"/>
                  </a:lnTo>
                  <a:lnTo>
                    <a:pt x="487" y="4238"/>
                  </a:lnTo>
                  <a:lnTo>
                    <a:pt x="487" y="4238"/>
                  </a:lnTo>
                  <a:lnTo>
                    <a:pt x="682" y="4043"/>
                  </a:lnTo>
                  <a:lnTo>
                    <a:pt x="877" y="3897"/>
                  </a:lnTo>
                  <a:lnTo>
                    <a:pt x="1048" y="3800"/>
                  </a:lnTo>
                  <a:lnTo>
                    <a:pt x="1145" y="3751"/>
                  </a:lnTo>
                  <a:lnTo>
                    <a:pt x="1145" y="3751"/>
                  </a:lnTo>
                  <a:lnTo>
                    <a:pt x="1316" y="3727"/>
                  </a:lnTo>
                  <a:lnTo>
                    <a:pt x="1389" y="3702"/>
                  </a:lnTo>
                  <a:lnTo>
                    <a:pt x="1437" y="3654"/>
                  </a:lnTo>
                  <a:lnTo>
                    <a:pt x="1437" y="3654"/>
                  </a:lnTo>
                  <a:lnTo>
                    <a:pt x="1510" y="3629"/>
                  </a:lnTo>
                  <a:lnTo>
                    <a:pt x="1608" y="3605"/>
                  </a:lnTo>
                  <a:lnTo>
                    <a:pt x="1754" y="3581"/>
                  </a:lnTo>
                  <a:lnTo>
                    <a:pt x="1900" y="3581"/>
                  </a:lnTo>
                  <a:lnTo>
                    <a:pt x="1900" y="3581"/>
                  </a:lnTo>
                  <a:lnTo>
                    <a:pt x="2071" y="3581"/>
                  </a:lnTo>
                  <a:lnTo>
                    <a:pt x="2241" y="3629"/>
                  </a:lnTo>
                  <a:lnTo>
                    <a:pt x="2363" y="3678"/>
                  </a:lnTo>
                  <a:lnTo>
                    <a:pt x="2485" y="3751"/>
                  </a:lnTo>
                  <a:lnTo>
                    <a:pt x="2485" y="3751"/>
                  </a:lnTo>
                  <a:lnTo>
                    <a:pt x="2558" y="3824"/>
                  </a:lnTo>
                  <a:lnTo>
                    <a:pt x="2655" y="3897"/>
                  </a:lnTo>
                  <a:lnTo>
                    <a:pt x="2777" y="3946"/>
                  </a:lnTo>
                  <a:lnTo>
                    <a:pt x="2850" y="3946"/>
                  </a:lnTo>
                  <a:lnTo>
                    <a:pt x="2850" y="3946"/>
                  </a:lnTo>
                  <a:lnTo>
                    <a:pt x="3020" y="3970"/>
                  </a:lnTo>
                  <a:lnTo>
                    <a:pt x="3093" y="4019"/>
                  </a:lnTo>
                  <a:lnTo>
                    <a:pt x="3142" y="4043"/>
                  </a:lnTo>
                  <a:lnTo>
                    <a:pt x="3142" y="4043"/>
                  </a:lnTo>
                  <a:lnTo>
                    <a:pt x="3191" y="4068"/>
                  </a:lnTo>
                  <a:lnTo>
                    <a:pt x="3240" y="4092"/>
                  </a:lnTo>
                  <a:lnTo>
                    <a:pt x="3288" y="4068"/>
                  </a:lnTo>
                  <a:lnTo>
                    <a:pt x="3337" y="4043"/>
                  </a:lnTo>
                  <a:lnTo>
                    <a:pt x="3337" y="4043"/>
                  </a:lnTo>
                  <a:lnTo>
                    <a:pt x="3386" y="4019"/>
                  </a:lnTo>
                  <a:lnTo>
                    <a:pt x="3459" y="3970"/>
                  </a:lnTo>
                  <a:lnTo>
                    <a:pt x="3605" y="3946"/>
                  </a:lnTo>
                  <a:lnTo>
                    <a:pt x="3605" y="3946"/>
                  </a:lnTo>
                  <a:lnTo>
                    <a:pt x="3775" y="3970"/>
                  </a:lnTo>
                  <a:lnTo>
                    <a:pt x="3848" y="4019"/>
                  </a:lnTo>
                  <a:lnTo>
                    <a:pt x="3897" y="4043"/>
                  </a:lnTo>
                  <a:lnTo>
                    <a:pt x="3897" y="4043"/>
                  </a:lnTo>
                  <a:lnTo>
                    <a:pt x="3970" y="4092"/>
                  </a:lnTo>
                  <a:lnTo>
                    <a:pt x="4068" y="4116"/>
                  </a:lnTo>
                  <a:lnTo>
                    <a:pt x="4214" y="4141"/>
                  </a:lnTo>
                  <a:lnTo>
                    <a:pt x="4384" y="4141"/>
                  </a:lnTo>
                  <a:lnTo>
                    <a:pt x="4384" y="4141"/>
                  </a:lnTo>
                  <a:lnTo>
                    <a:pt x="4530" y="4141"/>
                  </a:lnTo>
                  <a:lnTo>
                    <a:pt x="4677" y="4116"/>
                  </a:lnTo>
                  <a:lnTo>
                    <a:pt x="4774" y="4092"/>
                  </a:lnTo>
                  <a:lnTo>
                    <a:pt x="4847" y="4043"/>
                  </a:lnTo>
                  <a:lnTo>
                    <a:pt x="4847" y="4043"/>
                  </a:lnTo>
                  <a:lnTo>
                    <a:pt x="4896" y="3995"/>
                  </a:lnTo>
                  <a:lnTo>
                    <a:pt x="4920" y="3921"/>
                  </a:lnTo>
                  <a:lnTo>
                    <a:pt x="4944" y="3751"/>
                  </a:lnTo>
                  <a:lnTo>
                    <a:pt x="4944" y="3751"/>
                  </a:lnTo>
                  <a:lnTo>
                    <a:pt x="4944" y="3727"/>
                  </a:lnTo>
                  <a:lnTo>
                    <a:pt x="4920" y="3678"/>
                  </a:lnTo>
                  <a:lnTo>
                    <a:pt x="4823" y="3629"/>
                  </a:lnTo>
                  <a:lnTo>
                    <a:pt x="4701" y="3581"/>
                  </a:lnTo>
                  <a:lnTo>
                    <a:pt x="4555" y="3581"/>
                  </a:lnTo>
                  <a:lnTo>
                    <a:pt x="4555" y="3581"/>
                  </a:lnTo>
                  <a:lnTo>
                    <a:pt x="4409" y="3556"/>
                  </a:lnTo>
                  <a:lnTo>
                    <a:pt x="4238" y="3507"/>
                  </a:lnTo>
                  <a:lnTo>
                    <a:pt x="4092" y="3459"/>
                  </a:lnTo>
                  <a:lnTo>
                    <a:pt x="3995" y="3386"/>
                  </a:lnTo>
                  <a:lnTo>
                    <a:pt x="3995" y="3386"/>
                  </a:lnTo>
                  <a:lnTo>
                    <a:pt x="3897" y="3313"/>
                  </a:lnTo>
                  <a:lnTo>
                    <a:pt x="3800" y="3240"/>
                  </a:lnTo>
                  <a:lnTo>
                    <a:pt x="3702" y="3215"/>
                  </a:lnTo>
                  <a:lnTo>
                    <a:pt x="3605" y="3191"/>
                  </a:lnTo>
                  <a:lnTo>
                    <a:pt x="3605" y="3191"/>
                  </a:lnTo>
                  <a:lnTo>
                    <a:pt x="3532" y="3166"/>
                  </a:lnTo>
                  <a:lnTo>
                    <a:pt x="3434" y="3142"/>
                  </a:lnTo>
                  <a:lnTo>
                    <a:pt x="3337" y="3069"/>
                  </a:lnTo>
                  <a:lnTo>
                    <a:pt x="3240" y="2996"/>
                  </a:lnTo>
                  <a:lnTo>
                    <a:pt x="3240" y="2996"/>
                  </a:lnTo>
                  <a:lnTo>
                    <a:pt x="3167" y="2923"/>
                  </a:lnTo>
                  <a:lnTo>
                    <a:pt x="3069" y="2899"/>
                  </a:lnTo>
                  <a:lnTo>
                    <a:pt x="2996" y="2874"/>
                  </a:lnTo>
                  <a:lnTo>
                    <a:pt x="2947" y="2899"/>
                  </a:lnTo>
                  <a:lnTo>
                    <a:pt x="2947" y="2899"/>
                  </a:lnTo>
                  <a:lnTo>
                    <a:pt x="2899" y="2923"/>
                  </a:lnTo>
                  <a:lnTo>
                    <a:pt x="2826" y="2923"/>
                  </a:lnTo>
                  <a:lnTo>
                    <a:pt x="2752" y="2874"/>
                  </a:lnTo>
                  <a:lnTo>
                    <a:pt x="2655" y="2801"/>
                  </a:lnTo>
                  <a:lnTo>
                    <a:pt x="2655" y="2801"/>
                  </a:lnTo>
                  <a:lnTo>
                    <a:pt x="2582" y="2752"/>
                  </a:lnTo>
                  <a:lnTo>
                    <a:pt x="2509" y="2704"/>
                  </a:lnTo>
                  <a:lnTo>
                    <a:pt x="2436" y="2704"/>
                  </a:lnTo>
                  <a:lnTo>
                    <a:pt x="2387" y="2704"/>
                  </a:lnTo>
                  <a:lnTo>
                    <a:pt x="2387" y="2704"/>
                  </a:lnTo>
                  <a:lnTo>
                    <a:pt x="2338" y="2752"/>
                  </a:lnTo>
                  <a:lnTo>
                    <a:pt x="2265" y="2777"/>
                  </a:lnTo>
                  <a:lnTo>
                    <a:pt x="2095" y="2801"/>
                  </a:lnTo>
                  <a:lnTo>
                    <a:pt x="2095" y="2801"/>
                  </a:lnTo>
                  <a:lnTo>
                    <a:pt x="1997" y="2850"/>
                  </a:lnTo>
                  <a:lnTo>
                    <a:pt x="1851" y="2923"/>
                  </a:lnTo>
                  <a:lnTo>
                    <a:pt x="1681" y="3045"/>
                  </a:lnTo>
                  <a:lnTo>
                    <a:pt x="1535" y="3191"/>
                  </a:lnTo>
                  <a:lnTo>
                    <a:pt x="1535" y="3191"/>
                  </a:lnTo>
                  <a:lnTo>
                    <a:pt x="1364" y="3337"/>
                  </a:lnTo>
                  <a:lnTo>
                    <a:pt x="1194" y="3459"/>
                  </a:lnTo>
                  <a:lnTo>
                    <a:pt x="1072" y="3532"/>
                  </a:lnTo>
                  <a:lnTo>
                    <a:pt x="950" y="3581"/>
                  </a:lnTo>
                  <a:lnTo>
                    <a:pt x="950" y="3581"/>
                  </a:lnTo>
                  <a:lnTo>
                    <a:pt x="804" y="3532"/>
                  </a:lnTo>
                  <a:lnTo>
                    <a:pt x="731" y="3507"/>
                  </a:lnTo>
                  <a:lnTo>
                    <a:pt x="682" y="3483"/>
                  </a:lnTo>
                  <a:lnTo>
                    <a:pt x="682" y="3483"/>
                  </a:lnTo>
                  <a:lnTo>
                    <a:pt x="634" y="3434"/>
                  </a:lnTo>
                  <a:lnTo>
                    <a:pt x="609" y="3361"/>
                  </a:lnTo>
                  <a:lnTo>
                    <a:pt x="585" y="3191"/>
                  </a:lnTo>
                  <a:lnTo>
                    <a:pt x="585" y="3191"/>
                  </a:lnTo>
                  <a:lnTo>
                    <a:pt x="609" y="3020"/>
                  </a:lnTo>
                  <a:lnTo>
                    <a:pt x="634" y="2947"/>
                  </a:lnTo>
                  <a:lnTo>
                    <a:pt x="682" y="2899"/>
                  </a:lnTo>
                  <a:lnTo>
                    <a:pt x="682" y="2899"/>
                  </a:lnTo>
                  <a:lnTo>
                    <a:pt x="731" y="2874"/>
                  </a:lnTo>
                  <a:lnTo>
                    <a:pt x="853" y="2850"/>
                  </a:lnTo>
                  <a:lnTo>
                    <a:pt x="999" y="2826"/>
                  </a:lnTo>
                  <a:lnTo>
                    <a:pt x="1145" y="2801"/>
                  </a:lnTo>
                  <a:lnTo>
                    <a:pt x="1145" y="2801"/>
                  </a:lnTo>
                  <a:lnTo>
                    <a:pt x="1291" y="2801"/>
                  </a:lnTo>
                  <a:lnTo>
                    <a:pt x="1413" y="2752"/>
                  </a:lnTo>
                  <a:lnTo>
                    <a:pt x="1486" y="2704"/>
                  </a:lnTo>
                  <a:lnTo>
                    <a:pt x="1510" y="2655"/>
                  </a:lnTo>
                  <a:lnTo>
                    <a:pt x="1535" y="2631"/>
                  </a:lnTo>
                  <a:lnTo>
                    <a:pt x="1535" y="2631"/>
                  </a:lnTo>
                  <a:lnTo>
                    <a:pt x="1486" y="2460"/>
                  </a:lnTo>
                  <a:lnTo>
                    <a:pt x="1462" y="2387"/>
                  </a:lnTo>
                  <a:lnTo>
                    <a:pt x="1437" y="2338"/>
                  </a:lnTo>
                  <a:lnTo>
                    <a:pt x="1437" y="2338"/>
                  </a:lnTo>
                  <a:lnTo>
                    <a:pt x="1389" y="2290"/>
                  </a:lnTo>
                  <a:lnTo>
                    <a:pt x="1389" y="2241"/>
                  </a:lnTo>
                  <a:lnTo>
                    <a:pt x="1389" y="2192"/>
                  </a:lnTo>
                  <a:lnTo>
                    <a:pt x="1437" y="2144"/>
                  </a:lnTo>
                  <a:lnTo>
                    <a:pt x="1437" y="2144"/>
                  </a:lnTo>
                  <a:lnTo>
                    <a:pt x="1486" y="2119"/>
                  </a:lnTo>
                  <a:lnTo>
                    <a:pt x="1559" y="2070"/>
                  </a:lnTo>
                  <a:lnTo>
                    <a:pt x="1705" y="2046"/>
                  </a:lnTo>
                  <a:lnTo>
                    <a:pt x="1705" y="2046"/>
                  </a:lnTo>
                  <a:lnTo>
                    <a:pt x="1803" y="2046"/>
                  </a:lnTo>
                  <a:lnTo>
                    <a:pt x="1900" y="1997"/>
                  </a:lnTo>
                  <a:lnTo>
                    <a:pt x="1997" y="1924"/>
                  </a:lnTo>
                  <a:lnTo>
                    <a:pt x="2095" y="1851"/>
                  </a:lnTo>
                  <a:lnTo>
                    <a:pt x="2095" y="1851"/>
                  </a:lnTo>
                  <a:lnTo>
                    <a:pt x="2168" y="1778"/>
                  </a:lnTo>
                  <a:lnTo>
                    <a:pt x="2241" y="1681"/>
                  </a:lnTo>
                  <a:lnTo>
                    <a:pt x="2265" y="1559"/>
                  </a:lnTo>
                  <a:lnTo>
                    <a:pt x="2290" y="1486"/>
                  </a:lnTo>
                  <a:lnTo>
                    <a:pt x="2290" y="1486"/>
                  </a:lnTo>
                  <a:lnTo>
                    <a:pt x="2265" y="1315"/>
                  </a:lnTo>
                  <a:lnTo>
                    <a:pt x="2217" y="1242"/>
                  </a:lnTo>
                  <a:lnTo>
                    <a:pt x="2192" y="1194"/>
                  </a:lnTo>
                  <a:lnTo>
                    <a:pt x="2192" y="1194"/>
                  </a:lnTo>
                  <a:lnTo>
                    <a:pt x="2192" y="1169"/>
                  </a:lnTo>
                  <a:lnTo>
                    <a:pt x="2192" y="1121"/>
                  </a:lnTo>
                  <a:lnTo>
                    <a:pt x="2265" y="999"/>
                  </a:lnTo>
                  <a:lnTo>
                    <a:pt x="2387" y="828"/>
                  </a:lnTo>
                  <a:lnTo>
                    <a:pt x="2582" y="634"/>
                  </a:lnTo>
                  <a:lnTo>
                    <a:pt x="2582" y="634"/>
                  </a:lnTo>
                  <a:lnTo>
                    <a:pt x="2679" y="536"/>
                  </a:lnTo>
                  <a:lnTo>
                    <a:pt x="2826" y="439"/>
                  </a:lnTo>
                  <a:lnTo>
                    <a:pt x="2972" y="366"/>
                  </a:lnTo>
                  <a:lnTo>
                    <a:pt x="3142" y="293"/>
                  </a:lnTo>
                  <a:lnTo>
                    <a:pt x="3483" y="195"/>
                  </a:lnTo>
                  <a:lnTo>
                    <a:pt x="3654" y="171"/>
                  </a:lnTo>
                  <a:lnTo>
                    <a:pt x="3800" y="146"/>
                  </a:lnTo>
                  <a:lnTo>
                    <a:pt x="3800" y="146"/>
                  </a:lnTo>
                  <a:lnTo>
                    <a:pt x="4116" y="171"/>
                  </a:lnTo>
                  <a:lnTo>
                    <a:pt x="4360" y="171"/>
                  </a:lnTo>
                  <a:lnTo>
                    <a:pt x="4555" y="220"/>
                  </a:lnTo>
                  <a:lnTo>
                    <a:pt x="4652" y="244"/>
                  </a:lnTo>
                  <a:lnTo>
                    <a:pt x="4652" y="244"/>
                  </a:lnTo>
                  <a:lnTo>
                    <a:pt x="4701" y="268"/>
                  </a:lnTo>
                  <a:lnTo>
                    <a:pt x="4750" y="293"/>
                  </a:lnTo>
                  <a:lnTo>
                    <a:pt x="4798" y="268"/>
                  </a:lnTo>
                  <a:lnTo>
                    <a:pt x="4847" y="244"/>
                  </a:lnTo>
                  <a:lnTo>
                    <a:pt x="4847" y="244"/>
                  </a:lnTo>
                  <a:lnTo>
                    <a:pt x="5018" y="195"/>
                  </a:lnTo>
                  <a:lnTo>
                    <a:pt x="5407" y="122"/>
                  </a:lnTo>
                  <a:lnTo>
                    <a:pt x="5821" y="25"/>
                  </a:lnTo>
                  <a:lnTo>
                    <a:pt x="6138"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grpSp>
        <p:nvGrpSpPr>
          <p:cNvPr id="580" name="Google Shape;580;p49"/>
          <p:cNvGrpSpPr/>
          <p:nvPr/>
        </p:nvGrpSpPr>
        <p:grpSpPr>
          <a:xfrm>
            <a:off x="7380365" y="3606172"/>
            <a:ext cx="299463" cy="202260"/>
            <a:chOff x="564675" y="1700625"/>
            <a:chExt cx="465200" cy="314200"/>
          </a:xfrm>
        </p:grpSpPr>
        <p:sp>
          <p:nvSpPr>
            <p:cNvPr id="581" name="Google Shape;581;p49"/>
            <p:cNvSpPr/>
            <p:nvPr/>
          </p:nvSpPr>
          <p:spPr>
            <a:xfrm>
              <a:off x="564675" y="1700625"/>
              <a:ext cx="465200" cy="29250"/>
            </a:xfrm>
            <a:custGeom>
              <a:rect b="b" l="l" r="r" t="t"/>
              <a:pathLst>
                <a:path extrusionOk="0" fill="none" h="1170" w="18608">
                  <a:moveTo>
                    <a:pt x="18608" y="1170"/>
                  </a:moveTo>
                  <a:lnTo>
                    <a:pt x="18608" y="488"/>
                  </a:lnTo>
                  <a:lnTo>
                    <a:pt x="18608" y="488"/>
                  </a:lnTo>
                  <a:lnTo>
                    <a:pt x="18608" y="390"/>
                  </a:lnTo>
                  <a:lnTo>
                    <a:pt x="18559" y="293"/>
                  </a:lnTo>
                  <a:lnTo>
                    <a:pt x="18535" y="220"/>
                  </a:lnTo>
                  <a:lnTo>
                    <a:pt x="18462" y="147"/>
                  </a:lnTo>
                  <a:lnTo>
                    <a:pt x="18389" y="74"/>
                  </a:lnTo>
                  <a:lnTo>
                    <a:pt x="18316" y="49"/>
                  </a:lnTo>
                  <a:lnTo>
                    <a:pt x="18218" y="1"/>
                  </a:lnTo>
                  <a:lnTo>
                    <a:pt x="18121" y="1"/>
                  </a:lnTo>
                  <a:lnTo>
                    <a:pt x="488" y="1"/>
                  </a:lnTo>
                  <a:lnTo>
                    <a:pt x="488" y="1"/>
                  </a:lnTo>
                  <a:lnTo>
                    <a:pt x="390" y="1"/>
                  </a:lnTo>
                  <a:lnTo>
                    <a:pt x="293" y="49"/>
                  </a:lnTo>
                  <a:lnTo>
                    <a:pt x="220" y="74"/>
                  </a:lnTo>
                  <a:lnTo>
                    <a:pt x="147" y="147"/>
                  </a:lnTo>
                  <a:lnTo>
                    <a:pt x="74" y="220"/>
                  </a:lnTo>
                  <a:lnTo>
                    <a:pt x="49" y="293"/>
                  </a:lnTo>
                  <a:lnTo>
                    <a:pt x="1" y="390"/>
                  </a:lnTo>
                  <a:lnTo>
                    <a:pt x="1" y="488"/>
                  </a:lnTo>
                  <a:lnTo>
                    <a:pt x="1" y="117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82" name="Google Shape;582;p49"/>
            <p:cNvSpPr/>
            <p:nvPr/>
          </p:nvSpPr>
          <p:spPr>
            <a:xfrm>
              <a:off x="564675" y="1732300"/>
              <a:ext cx="465200" cy="272175"/>
            </a:xfrm>
            <a:custGeom>
              <a:rect b="b" l="l" r="r" t="t"/>
              <a:pathLst>
                <a:path extrusionOk="0" fill="none" h="10887" w="18608">
                  <a:moveTo>
                    <a:pt x="13493" y="7209"/>
                  </a:moveTo>
                  <a:lnTo>
                    <a:pt x="18608" y="10887"/>
                  </a:lnTo>
                  <a:lnTo>
                    <a:pt x="18608" y="10887"/>
                  </a:lnTo>
                  <a:lnTo>
                    <a:pt x="18608" y="10814"/>
                  </a:lnTo>
                  <a:lnTo>
                    <a:pt x="18608" y="0"/>
                  </a:lnTo>
                  <a:lnTo>
                    <a:pt x="9450" y="6625"/>
                  </a:lnTo>
                  <a:lnTo>
                    <a:pt x="9450" y="6625"/>
                  </a:lnTo>
                  <a:lnTo>
                    <a:pt x="9377" y="6673"/>
                  </a:lnTo>
                  <a:lnTo>
                    <a:pt x="9304" y="6673"/>
                  </a:lnTo>
                  <a:lnTo>
                    <a:pt x="9304" y="6673"/>
                  </a:lnTo>
                  <a:lnTo>
                    <a:pt x="9231" y="6673"/>
                  </a:lnTo>
                  <a:lnTo>
                    <a:pt x="9158" y="6625"/>
                  </a:lnTo>
                  <a:lnTo>
                    <a:pt x="1" y="0"/>
                  </a:lnTo>
                  <a:lnTo>
                    <a:pt x="1" y="10814"/>
                  </a:lnTo>
                  <a:lnTo>
                    <a:pt x="1" y="10814"/>
                  </a:lnTo>
                  <a:lnTo>
                    <a:pt x="1" y="10887"/>
                  </a:lnTo>
                  <a:lnTo>
                    <a:pt x="5115" y="7209"/>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583" name="Google Shape;583;p49"/>
            <p:cNvSpPr/>
            <p:nvPr/>
          </p:nvSpPr>
          <p:spPr>
            <a:xfrm>
              <a:off x="572600" y="2014200"/>
              <a:ext cx="449375" cy="625"/>
            </a:xfrm>
            <a:custGeom>
              <a:rect b="b" l="l" r="r" t="t"/>
              <a:pathLst>
                <a:path extrusionOk="0" fill="none" h="25" w="17975">
                  <a:moveTo>
                    <a:pt x="0" y="0"/>
                  </a:moveTo>
                  <a:lnTo>
                    <a:pt x="0" y="0"/>
                  </a:lnTo>
                  <a:lnTo>
                    <a:pt x="98" y="25"/>
                  </a:lnTo>
                  <a:lnTo>
                    <a:pt x="171" y="25"/>
                  </a:lnTo>
                  <a:lnTo>
                    <a:pt x="17804" y="25"/>
                  </a:lnTo>
                  <a:lnTo>
                    <a:pt x="17804" y="25"/>
                  </a:lnTo>
                  <a:lnTo>
                    <a:pt x="17877" y="25"/>
                  </a:lnTo>
                  <a:lnTo>
                    <a:pt x="17974" y="0"/>
                  </a:lnTo>
                </a:path>
              </a:pathLst>
            </a:custGeom>
            <a:noFill/>
            <a:ln cap="rnd"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Google Shape;258;p5"/>
          <p:cNvSpPr txBox="1"/>
          <p:nvPr>
            <p:ph idx="2" type="body"/>
          </p:nvPr>
        </p:nvSpPr>
        <p:spPr>
          <a:xfrm>
            <a:off x="3783724" y="2117448"/>
            <a:ext cx="8243175"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C2179"/>
              </a:buClr>
              <a:buSzPts val="2400"/>
              <a:buNone/>
            </a:pPr>
            <a:r>
              <a:rPr lang="en-IE">
                <a:solidFill>
                  <a:srgbClr val="EC2179"/>
                </a:solidFill>
              </a:rPr>
              <a:t>Limited Şirketler </a:t>
            </a:r>
            <a:r>
              <a:rPr lang="en-IE"/>
              <a:t>ayrı tüzel kişiliklerdir. Bu, potansiyel alacaklılarınızın yalnızca şirketinizin varlıklarına karşı hak talebinde bulunabileceği anlamına gelir.</a:t>
            </a:r>
            <a:endParaRPr/>
          </a:p>
          <a:p>
            <a:pPr indent="0" lvl="0" marL="0" rtl="0" algn="l">
              <a:lnSpc>
                <a:spcPct val="90000"/>
              </a:lnSpc>
              <a:spcBef>
                <a:spcPts val="1000"/>
              </a:spcBef>
              <a:spcAft>
                <a:spcPts val="0"/>
              </a:spcAft>
              <a:buClr>
                <a:srgbClr val="6D6E6C"/>
              </a:buClr>
              <a:buSzPts val="2400"/>
              <a:buNone/>
            </a:pPr>
            <a:r>
              <a:rPr lang="en-IE"/>
              <a:t>  Sınırlı Sorumluluk, özel bir şirketin hissedarlarının kişisel servetini korur ve kişisel varlıkları riske atmaz.</a:t>
            </a:r>
            <a:endParaRPr/>
          </a:p>
          <a:p>
            <a:pPr indent="0" lvl="0" marL="0" rtl="0" algn="l">
              <a:lnSpc>
                <a:spcPct val="90000"/>
              </a:lnSpc>
              <a:spcBef>
                <a:spcPts val="1000"/>
              </a:spcBef>
              <a:spcAft>
                <a:spcPts val="0"/>
              </a:spcAft>
              <a:buClr>
                <a:srgbClr val="EC2179"/>
              </a:buClr>
              <a:buSzPts val="2400"/>
              <a:buNone/>
            </a:pPr>
            <a:r>
              <a:rPr lang="en-IE">
                <a:solidFill>
                  <a:srgbClr val="EC2179"/>
                </a:solidFill>
              </a:rPr>
              <a:t> Şirket yöneticileri </a:t>
            </a:r>
            <a:r>
              <a:rPr lang="en-IE"/>
              <a:t>mükemmel vergi indirimleri veya emekli maaşlarından yararlanabilir</a:t>
            </a:r>
            <a:endParaRPr/>
          </a:p>
          <a:p>
            <a:pPr indent="0" lvl="0" marL="0" rtl="0" algn="l">
              <a:lnSpc>
                <a:spcPct val="90000"/>
              </a:lnSpc>
              <a:spcBef>
                <a:spcPts val="1000"/>
              </a:spcBef>
              <a:spcAft>
                <a:spcPts val="0"/>
              </a:spcAft>
              <a:buClr>
                <a:srgbClr val="6D6E6C"/>
              </a:buClr>
              <a:buSzPts val="2400"/>
              <a:buNone/>
            </a:pPr>
            <a:r>
              <a:rPr lang="en-IE"/>
              <a:t>_____________________________________________</a:t>
            </a:r>
            <a:endParaRPr/>
          </a:p>
          <a:p>
            <a:pPr indent="0" lvl="0" marL="0" rtl="0" algn="l">
              <a:lnSpc>
                <a:spcPct val="90000"/>
              </a:lnSpc>
              <a:spcBef>
                <a:spcPts val="1000"/>
              </a:spcBef>
              <a:spcAft>
                <a:spcPts val="0"/>
              </a:spcAft>
              <a:buClr>
                <a:srgbClr val="E63275"/>
              </a:buClr>
              <a:buSzPts val="2400"/>
              <a:buNone/>
            </a:pPr>
            <a:r>
              <a:rPr lang="en-IE">
                <a:solidFill>
                  <a:srgbClr val="E63275"/>
                </a:solidFill>
              </a:rPr>
              <a:t>Şahıs İşletmesinde </a:t>
            </a:r>
            <a:r>
              <a:rPr lang="en-IE"/>
              <a:t>işinizin borçlarından şahsen sorumlusunuzdur. Bu nedenle, eviniz ve arabanız gibi kişisel varlıklarınız, alacaklılarınıza ödeme yapmak için potansiyel olarak kullanılabilir.</a:t>
            </a:r>
            <a:endParaRPr/>
          </a:p>
        </p:txBody>
      </p:sp>
      <p:sp>
        <p:nvSpPr>
          <p:cNvPr id="259" name="Google Shape;259;p5"/>
          <p:cNvSpPr txBox="1"/>
          <p:nvPr/>
        </p:nvSpPr>
        <p:spPr>
          <a:xfrm>
            <a:off x="4161984" y="979891"/>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4000"/>
              <a:buFont typeface="Arial"/>
              <a:buNone/>
            </a:pPr>
            <a:r>
              <a:rPr b="1" i="0" lang="en-IE" sz="4000" u="none" cap="none" strike="noStrike">
                <a:solidFill>
                  <a:srgbClr val="E95273"/>
                </a:solidFill>
                <a:latin typeface="Calibri"/>
                <a:ea typeface="Calibri"/>
                <a:cs typeface="Calibri"/>
                <a:sym typeface="Calibri"/>
              </a:rPr>
              <a:t>Limited Şirketi</a:t>
            </a:r>
            <a:endParaRPr b="1" i="0" sz="4000" u="none" cap="none" strike="noStrike">
              <a:solidFill>
                <a:srgbClr val="E95273"/>
              </a:solidFill>
              <a:latin typeface="Calibri"/>
              <a:ea typeface="Calibri"/>
              <a:cs typeface="Calibri"/>
              <a:sym typeface="Calibri"/>
            </a:endParaRPr>
          </a:p>
        </p:txBody>
      </p:sp>
      <p:pic>
        <p:nvPicPr>
          <p:cNvPr id="260" name="Google Shape;260;p5"/>
          <p:cNvPicPr preferRelativeResize="0"/>
          <p:nvPr/>
        </p:nvPicPr>
        <p:blipFill rotWithShape="1">
          <a:blip r:embed="rId3">
            <a:alphaModFix/>
          </a:blip>
          <a:srcRect b="0" l="0" r="0" t="0"/>
          <a:stretch/>
        </p:blipFill>
        <p:spPr>
          <a:xfrm>
            <a:off x="0" y="-1"/>
            <a:ext cx="3646714" cy="689415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4" name="Shape 264"/>
        <p:cNvGrpSpPr/>
        <p:nvPr/>
      </p:nvGrpSpPr>
      <p:grpSpPr>
        <a:xfrm>
          <a:off x="0" y="0"/>
          <a:ext cx="0" cy="0"/>
          <a:chOff x="0" y="0"/>
          <a:chExt cx="0" cy="0"/>
        </a:xfrm>
      </p:grpSpPr>
      <p:sp>
        <p:nvSpPr>
          <p:cNvPr id="265" name="Google Shape;265;p6"/>
          <p:cNvSpPr txBox="1"/>
          <p:nvPr>
            <p:ph idx="1" type="body"/>
          </p:nvPr>
        </p:nvSpPr>
        <p:spPr>
          <a:xfrm>
            <a:off x="1947290" y="3384639"/>
            <a:ext cx="7407087" cy="69735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6D6E6C"/>
              </a:buClr>
              <a:buSzPts val="3600"/>
              <a:buNone/>
            </a:pPr>
            <a:r>
              <a:t/>
            </a:r>
            <a:endParaRPr>
              <a:solidFill>
                <a:srgbClr val="7A7C7E"/>
              </a:solidFill>
            </a:endParaRPr>
          </a:p>
          <a:p>
            <a:pPr indent="0" lvl="0" marL="0" rtl="0" algn="l">
              <a:lnSpc>
                <a:spcPct val="90000"/>
              </a:lnSpc>
              <a:spcBef>
                <a:spcPts val="400"/>
              </a:spcBef>
              <a:spcAft>
                <a:spcPts val="0"/>
              </a:spcAft>
              <a:buClr>
                <a:srgbClr val="6D6E6C"/>
              </a:buClr>
              <a:buSzPts val="3600"/>
              <a:buNone/>
            </a:pPr>
            <a:r>
              <a:t/>
            </a:r>
            <a:endParaRPr/>
          </a:p>
          <a:p>
            <a:pPr indent="0" lvl="0" marL="0" rtl="0" algn="l">
              <a:lnSpc>
                <a:spcPct val="90000"/>
              </a:lnSpc>
              <a:spcBef>
                <a:spcPts val="400"/>
              </a:spcBef>
              <a:spcAft>
                <a:spcPts val="0"/>
              </a:spcAft>
              <a:buClr>
                <a:srgbClr val="6D6E6C"/>
              </a:buClr>
              <a:buSzPts val="3600"/>
              <a:buNone/>
            </a:pPr>
            <a:r>
              <a:t/>
            </a:r>
            <a:endParaRPr/>
          </a:p>
        </p:txBody>
      </p:sp>
      <p:sp>
        <p:nvSpPr>
          <p:cNvPr id="266" name="Google Shape;266;p6"/>
          <p:cNvSpPr txBox="1"/>
          <p:nvPr>
            <p:ph idx="2" type="body"/>
          </p:nvPr>
        </p:nvSpPr>
        <p:spPr>
          <a:xfrm>
            <a:off x="290491" y="2882899"/>
            <a:ext cx="11611018" cy="3975101"/>
          </a:xfrm>
          <a:prstGeom prst="rect">
            <a:avLst/>
          </a:prstGeom>
          <a:solidFill>
            <a:schemeClr val="lt1"/>
          </a:solidFill>
          <a:ln>
            <a:noFill/>
          </a:ln>
        </p:spPr>
        <p:txBody>
          <a:bodyPr anchorCtr="0" anchor="t" bIns="45700" lIns="91425" spcFirstLastPara="1" rIns="91425" wrap="square" tIns="45700">
            <a:noAutofit/>
          </a:bodyPr>
          <a:lstStyle/>
          <a:p>
            <a:pPr indent="0" lvl="0" marL="0" rtl="0" algn="just">
              <a:lnSpc>
                <a:spcPct val="90000"/>
              </a:lnSpc>
              <a:spcBef>
                <a:spcPts val="0"/>
              </a:spcBef>
              <a:spcAft>
                <a:spcPts val="0"/>
              </a:spcAft>
              <a:buClr>
                <a:srgbClr val="7A7C7E"/>
              </a:buClr>
              <a:buSzPts val="2400"/>
              <a:buNone/>
            </a:pPr>
            <a:r>
              <a:rPr lang="en-IE">
                <a:solidFill>
                  <a:srgbClr val="7A7C7E"/>
                </a:solidFill>
              </a:rPr>
              <a:t>İşini tek bir işletmeci olarak ayarlamak kolaydır - ülkenizdeki ilgili vergi dairesine niyetinizi beyan edersiniz. En basit yapı, genellikle başvuruya sahip olan ve işleten tek bir kişiyi kapsayan tek mülkiyettir. Yalnız çalışmak istiyorsanız, bu yolu seçebilirsiniz.</a:t>
            </a:r>
            <a:endParaRPr sz="100">
              <a:solidFill>
                <a:srgbClr val="7A7C7E"/>
              </a:solidFill>
            </a:endParaRPr>
          </a:p>
          <a:p>
            <a:pPr indent="0" lvl="0" marL="0" rtl="0" algn="just">
              <a:lnSpc>
                <a:spcPct val="90000"/>
              </a:lnSpc>
              <a:spcBef>
                <a:spcPts val="1000"/>
              </a:spcBef>
              <a:spcAft>
                <a:spcPts val="0"/>
              </a:spcAft>
              <a:buClr>
                <a:srgbClr val="7A7C7E"/>
              </a:buClr>
              <a:buSzPts val="2400"/>
              <a:buNone/>
            </a:pPr>
            <a:r>
              <a:rPr lang="en-IE">
                <a:solidFill>
                  <a:srgbClr val="7A7C7E"/>
                </a:solidFill>
              </a:rPr>
              <a:t>Şahısların / tüccarların hala gelir vergisi ve yükümlülükleri için tüm satışları, giderleri ve karları yıllık olarak doğru bir şekilde hesaplamaları gerekmektedir. İşletmenin cirosu belirlenen limiti aşarsa KDV kuralları yine de geçerlidir.</a:t>
            </a:r>
            <a:endParaRPr sz="100">
              <a:solidFill>
                <a:srgbClr val="7A7C7E"/>
              </a:solidFill>
            </a:endParaRPr>
          </a:p>
          <a:p>
            <a:pPr indent="0" lvl="0" marL="0" rtl="0" algn="just">
              <a:lnSpc>
                <a:spcPct val="90000"/>
              </a:lnSpc>
              <a:spcBef>
                <a:spcPts val="1000"/>
              </a:spcBef>
              <a:spcAft>
                <a:spcPts val="0"/>
              </a:spcAft>
              <a:buClr>
                <a:srgbClr val="6D6E6C"/>
              </a:buClr>
              <a:buSzPts val="2400"/>
              <a:buNone/>
            </a:pPr>
            <a:r>
              <a:rPr b="1" lang="en-IE">
                <a:latin typeface="Calibri"/>
                <a:ea typeface="Calibri"/>
                <a:cs typeface="Calibri"/>
                <a:sym typeface="Calibri"/>
              </a:rPr>
              <a:t>En büyük dezavantaj sermayeye sınırlı erişim olabilir</a:t>
            </a:r>
            <a:r>
              <a:rPr lang="en-IE">
                <a:latin typeface="Calibri"/>
                <a:ea typeface="Calibri"/>
                <a:cs typeface="Calibri"/>
                <a:sym typeface="Calibri"/>
              </a:rPr>
              <a:t>. Orta vadede büyüme hedefleriniz hakkında düşünmelisiniz - tek sahip / işletmeci statüsü hedeflerinize ulaşmanıza izin verir mi?</a:t>
            </a:r>
            <a:endParaRPr/>
          </a:p>
        </p:txBody>
      </p:sp>
      <p:sp>
        <p:nvSpPr>
          <p:cNvPr id="267" name="Google Shape;267;p6"/>
          <p:cNvSpPr txBox="1"/>
          <p:nvPr/>
        </p:nvSpPr>
        <p:spPr>
          <a:xfrm>
            <a:off x="3797372" y="1073383"/>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63275"/>
              </a:buClr>
              <a:buSzPts val="3600"/>
              <a:buFont typeface="Arial"/>
              <a:buNone/>
            </a:pPr>
            <a:r>
              <a:rPr b="1" i="0" lang="en-IE" sz="3600" u="none" cap="none" strike="noStrike">
                <a:solidFill>
                  <a:srgbClr val="E63275"/>
                </a:solidFill>
                <a:latin typeface="Calibri"/>
                <a:ea typeface="Calibri"/>
                <a:cs typeface="Calibri"/>
                <a:sym typeface="Calibri"/>
              </a:rPr>
              <a:t>Şahıs Şirketi / Şahıs İşletmesi</a:t>
            </a:r>
            <a:endParaRPr b="1" i="0" sz="3600" u="none" cap="none" strike="noStrike">
              <a:solidFill>
                <a:srgbClr val="E63275"/>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1" name="Shape 271"/>
        <p:cNvGrpSpPr/>
        <p:nvPr/>
      </p:nvGrpSpPr>
      <p:grpSpPr>
        <a:xfrm>
          <a:off x="0" y="0"/>
          <a:ext cx="0" cy="0"/>
          <a:chOff x="0" y="0"/>
          <a:chExt cx="0" cy="0"/>
        </a:xfrm>
      </p:grpSpPr>
      <p:sp>
        <p:nvSpPr>
          <p:cNvPr id="272" name="Google Shape;272;p7"/>
          <p:cNvSpPr txBox="1"/>
          <p:nvPr>
            <p:ph idx="1" type="body"/>
          </p:nvPr>
        </p:nvSpPr>
        <p:spPr>
          <a:xfrm>
            <a:off x="1754344" y="3080323"/>
            <a:ext cx="7407087" cy="697353"/>
          </a:xfrm>
          <a:prstGeom prst="rect">
            <a:avLst/>
          </a:prstGeom>
          <a:noFill/>
          <a:ln>
            <a:noFill/>
          </a:ln>
        </p:spPr>
        <p:txBody>
          <a:bodyPr anchorCtr="0" anchor="t" bIns="45700" lIns="91425" spcFirstLastPara="1" rIns="91425" wrap="square" tIns="45700">
            <a:normAutofit/>
          </a:bodyPr>
          <a:lstStyle/>
          <a:p>
            <a:pPr indent="0" lvl="0" marL="0" rtl="0" algn="just">
              <a:lnSpc>
                <a:spcPct val="90000"/>
              </a:lnSpc>
              <a:spcBef>
                <a:spcPts val="0"/>
              </a:spcBef>
              <a:spcAft>
                <a:spcPts val="0"/>
              </a:spcAft>
              <a:buClr>
                <a:srgbClr val="6D6E6C"/>
              </a:buClr>
              <a:buSzPts val="3600"/>
              <a:buNone/>
            </a:pPr>
            <a:r>
              <a:t/>
            </a:r>
            <a:endParaRPr>
              <a:solidFill>
                <a:srgbClr val="7A7C7E"/>
              </a:solidFill>
            </a:endParaRPr>
          </a:p>
          <a:p>
            <a:pPr indent="0" lvl="0" marL="0" rtl="0" algn="just">
              <a:lnSpc>
                <a:spcPct val="90000"/>
              </a:lnSpc>
              <a:spcBef>
                <a:spcPts val="1000"/>
              </a:spcBef>
              <a:spcAft>
                <a:spcPts val="0"/>
              </a:spcAft>
              <a:buClr>
                <a:srgbClr val="6D6E6C"/>
              </a:buClr>
              <a:buSzPts val="3600"/>
              <a:buNone/>
            </a:pPr>
            <a:r>
              <a:t/>
            </a:r>
            <a:endParaRPr>
              <a:solidFill>
                <a:srgbClr val="525252"/>
              </a:solidFill>
              <a:latin typeface="Calibri"/>
              <a:ea typeface="Calibri"/>
              <a:cs typeface="Calibri"/>
              <a:sym typeface="Calibri"/>
            </a:endParaRPr>
          </a:p>
          <a:p>
            <a:pPr indent="0" lvl="0" marL="0" rtl="0" algn="just">
              <a:lnSpc>
                <a:spcPct val="90000"/>
              </a:lnSpc>
              <a:spcBef>
                <a:spcPts val="1000"/>
              </a:spcBef>
              <a:spcAft>
                <a:spcPts val="0"/>
              </a:spcAft>
              <a:buClr>
                <a:srgbClr val="6D6E6C"/>
              </a:buClr>
              <a:buSzPts val="3600"/>
              <a:buNone/>
            </a:pPr>
            <a:r>
              <a:t/>
            </a:r>
            <a:endParaRPr>
              <a:solidFill>
                <a:srgbClr val="7A7C7E"/>
              </a:solidFill>
            </a:endParaRPr>
          </a:p>
          <a:p>
            <a:pPr indent="0" lvl="0" marL="0" rtl="0" algn="l">
              <a:lnSpc>
                <a:spcPct val="90000"/>
              </a:lnSpc>
              <a:spcBef>
                <a:spcPts val="400"/>
              </a:spcBef>
              <a:spcAft>
                <a:spcPts val="0"/>
              </a:spcAft>
              <a:buClr>
                <a:srgbClr val="6D6E6C"/>
              </a:buClr>
              <a:buSzPts val="3600"/>
              <a:buNone/>
            </a:pPr>
            <a:r>
              <a:t/>
            </a:r>
            <a:endParaRPr/>
          </a:p>
          <a:p>
            <a:pPr indent="0" lvl="0" marL="0" rtl="0" algn="l">
              <a:lnSpc>
                <a:spcPct val="90000"/>
              </a:lnSpc>
              <a:spcBef>
                <a:spcPts val="400"/>
              </a:spcBef>
              <a:spcAft>
                <a:spcPts val="0"/>
              </a:spcAft>
              <a:buClr>
                <a:srgbClr val="6D6E6C"/>
              </a:buClr>
              <a:buSzPts val="3600"/>
              <a:buNone/>
            </a:pPr>
            <a:r>
              <a:t/>
            </a:r>
            <a:endParaRPr/>
          </a:p>
        </p:txBody>
      </p:sp>
      <p:sp>
        <p:nvSpPr>
          <p:cNvPr id="273" name="Google Shape;273;p7"/>
          <p:cNvSpPr txBox="1"/>
          <p:nvPr/>
        </p:nvSpPr>
        <p:spPr>
          <a:xfrm>
            <a:off x="3849408" y="1103381"/>
            <a:ext cx="882817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3600"/>
              <a:buFont typeface="Arial"/>
              <a:buNone/>
            </a:pPr>
            <a:r>
              <a:rPr b="1" i="0" lang="en-IE" sz="3600" u="none" cap="none" strike="noStrike">
                <a:solidFill>
                  <a:srgbClr val="E95273"/>
                </a:solidFill>
                <a:latin typeface="Calibri"/>
                <a:ea typeface="Calibri"/>
                <a:cs typeface="Calibri"/>
                <a:sym typeface="Calibri"/>
              </a:rPr>
              <a:t>ŞAHIS ŞİRKETİ Vs ÖZEL LİMİTED ŞİRKETİ</a:t>
            </a:r>
            <a:endParaRPr b="1" i="0" sz="3600" u="none" cap="none" strike="noStrike">
              <a:solidFill>
                <a:srgbClr val="E95273"/>
              </a:solidFill>
              <a:latin typeface="Calibri"/>
              <a:ea typeface="Calibri"/>
              <a:cs typeface="Calibri"/>
              <a:sym typeface="Calibri"/>
            </a:endParaRPr>
          </a:p>
        </p:txBody>
      </p:sp>
      <p:sp>
        <p:nvSpPr>
          <p:cNvPr id="274" name="Google Shape;274;p7"/>
          <p:cNvSpPr txBox="1"/>
          <p:nvPr/>
        </p:nvSpPr>
        <p:spPr>
          <a:xfrm>
            <a:off x="101901" y="2882899"/>
            <a:ext cx="5720831" cy="3975101"/>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EC2179"/>
              </a:buClr>
              <a:buSzPts val="2400"/>
              <a:buFont typeface="Arial"/>
              <a:buChar char="•"/>
            </a:pPr>
            <a:r>
              <a:rPr b="0" i="0" lang="en-IE" sz="2400" u="none" cap="none" strike="noStrike">
                <a:solidFill>
                  <a:srgbClr val="EC2179"/>
                </a:solidFill>
                <a:latin typeface="Calibri"/>
                <a:ea typeface="Calibri"/>
                <a:cs typeface="Calibri"/>
                <a:sym typeface="Calibri"/>
              </a:rPr>
              <a:t> </a:t>
            </a:r>
            <a:r>
              <a:rPr b="1" i="0" lang="en-IE" sz="2400" u="none" cap="none" strike="noStrike">
                <a:solidFill>
                  <a:srgbClr val="E95273"/>
                </a:solidFill>
                <a:latin typeface="Calibri"/>
                <a:ea typeface="Calibri"/>
                <a:cs typeface="Calibri"/>
                <a:sym typeface="Calibri"/>
              </a:rPr>
              <a:t>ŞAHIS ŞİRKETİ</a:t>
            </a:r>
            <a:endParaRPr/>
          </a:p>
          <a:p>
            <a:pPr indent="-457200" lvl="0" marL="457200" marR="0" rtl="0" algn="l">
              <a:lnSpc>
                <a:spcPct val="100000"/>
              </a:lnSpc>
              <a:spcBef>
                <a:spcPts val="0"/>
              </a:spcBef>
              <a:spcAft>
                <a:spcPts val="0"/>
              </a:spcAft>
              <a:buClr>
                <a:srgbClr val="FF0000"/>
              </a:buClr>
              <a:buSzPts val="2400"/>
              <a:buFont typeface="Calibri"/>
              <a:buChar char="×"/>
            </a:pPr>
            <a:r>
              <a:rPr b="0" i="0" lang="en-IE" sz="2400" u="none" cap="none" strike="noStrike">
                <a:solidFill>
                  <a:schemeClr val="dk1"/>
                </a:solidFill>
                <a:latin typeface="Calibri"/>
                <a:ea typeface="Calibri"/>
                <a:cs typeface="Calibri"/>
                <a:sym typeface="Calibri"/>
              </a:rPr>
              <a:t>Tüm kârlarınız% 52'ye varan bir gelir olarak vergilendirilir</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2400"/>
              <a:buFont typeface="Calibri"/>
              <a:buChar char="×"/>
            </a:pPr>
            <a:r>
              <a:rPr b="0" i="0" lang="en-IE" sz="2400" u="none" cap="none" strike="noStrike">
                <a:solidFill>
                  <a:schemeClr val="dk1"/>
                </a:solidFill>
                <a:latin typeface="Calibri"/>
                <a:ea typeface="Calibri"/>
                <a:cs typeface="Calibri"/>
                <a:sym typeface="Calibri"/>
              </a:rPr>
              <a:t>Borçlardan şahsen sorumlu olursunuz</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2400"/>
              <a:buFont typeface="Calibri"/>
              <a:buChar char="×"/>
            </a:pPr>
            <a:r>
              <a:rPr b="0" i="0" lang="en-IE" sz="2400" u="none" cap="none" strike="noStrike">
                <a:solidFill>
                  <a:schemeClr val="dk1"/>
                </a:solidFill>
                <a:latin typeface="Calibri"/>
                <a:ea typeface="Calibri"/>
                <a:cs typeface="Calibri"/>
                <a:sym typeface="Calibri"/>
              </a:rPr>
              <a:t>Çalışanlardan daha düşük vergi kredisi</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FF0000"/>
              </a:buClr>
              <a:buSzPts val="2400"/>
              <a:buFont typeface="Calibri"/>
              <a:buChar char="×"/>
            </a:pPr>
            <a:r>
              <a:rPr b="0" i="0" lang="en-IE" sz="2400" u="none" cap="none" strike="noStrike">
                <a:solidFill>
                  <a:schemeClr val="dk1"/>
                </a:solidFill>
                <a:latin typeface="Calibri"/>
                <a:ea typeface="Calibri"/>
                <a:cs typeface="Calibri"/>
                <a:sym typeface="Calibri"/>
              </a:rPr>
              <a:t>Yine de her yıl vergi beyannamesi hazırlamanız gerekiyor</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00B050"/>
              </a:buClr>
              <a:buSzPts val="2400"/>
              <a:buFont typeface="Noto Sans Symbols"/>
              <a:buChar char="✔"/>
            </a:pPr>
            <a:r>
              <a:rPr b="0" i="0" lang="en-IE" sz="2400" u="none" cap="none" strike="noStrike">
                <a:solidFill>
                  <a:schemeClr val="dk1"/>
                </a:solidFill>
                <a:latin typeface="Calibri"/>
                <a:ea typeface="Calibri"/>
                <a:cs typeface="Calibri"/>
                <a:sym typeface="Calibri"/>
              </a:rPr>
              <a:t>Kurulumu ve kapatılması basit</a:t>
            </a:r>
            <a:endParaRPr b="0" i="0" sz="2400" u="none" cap="none" strike="noStrike">
              <a:solidFill>
                <a:schemeClr val="dk1"/>
              </a:solidFill>
              <a:latin typeface="Calibri"/>
              <a:ea typeface="Calibri"/>
              <a:cs typeface="Calibri"/>
              <a:sym typeface="Calibri"/>
            </a:endParaRPr>
          </a:p>
          <a:p>
            <a:pPr indent="-457200" lvl="0" marL="457200" marR="0" rtl="0" algn="l">
              <a:lnSpc>
                <a:spcPct val="100000"/>
              </a:lnSpc>
              <a:spcBef>
                <a:spcPts val="0"/>
              </a:spcBef>
              <a:spcAft>
                <a:spcPts val="0"/>
              </a:spcAft>
              <a:buClr>
                <a:srgbClr val="00B050"/>
              </a:buClr>
              <a:buSzPts val="2400"/>
              <a:buFont typeface="Noto Sans Symbols"/>
              <a:buChar char="✔"/>
            </a:pPr>
            <a:r>
              <a:rPr b="0" i="0" lang="en-IE" sz="2400" u="none" cap="none" strike="noStrike">
                <a:solidFill>
                  <a:schemeClr val="dk1"/>
                </a:solidFill>
                <a:latin typeface="Calibri"/>
                <a:ea typeface="Calibri"/>
                <a:cs typeface="Calibri"/>
                <a:sym typeface="Calibri"/>
              </a:rPr>
              <a:t>Limited Şirket ile karşılaştırıldığında daha az yasal başvuru</a:t>
            </a:r>
            <a:endParaRPr b="0" i="0" sz="2400" u="none" cap="none" strike="noStrike">
              <a:solidFill>
                <a:schemeClr val="dk1"/>
              </a:solidFill>
              <a:latin typeface="Calibri"/>
              <a:ea typeface="Calibri"/>
              <a:cs typeface="Calibri"/>
              <a:sym typeface="Calibri"/>
            </a:endParaRPr>
          </a:p>
        </p:txBody>
      </p:sp>
      <p:sp>
        <p:nvSpPr>
          <p:cNvPr id="275" name="Google Shape;275;p7"/>
          <p:cNvSpPr txBox="1"/>
          <p:nvPr/>
        </p:nvSpPr>
        <p:spPr>
          <a:xfrm>
            <a:off x="6180082" y="2339650"/>
            <a:ext cx="6011917" cy="4406397"/>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rgbClr val="E95273"/>
              </a:buClr>
              <a:buSzPts val="2400"/>
              <a:buFont typeface="Arial"/>
              <a:buChar char="•"/>
            </a:pPr>
            <a:r>
              <a:rPr b="1" i="0" lang="en-IE" sz="2400" u="none" cap="none" strike="noStrike">
                <a:solidFill>
                  <a:srgbClr val="E95273"/>
                </a:solidFill>
                <a:latin typeface="Calibri"/>
                <a:ea typeface="Calibri"/>
                <a:cs typeface="Calibri"/>
                <a:sym typeface="Calibri"/>
              </a:rPr>
              <a:t>ÖZEL LİMİTED ŞİRKETİ</a:t>
            </a:r>
            <a:endParaRPr b="0" i="0" sz="2400" u="none" cap="none" strike="noStrike">
              <a:solidFill>
                <a:srgbClr val="EC2179"/>
              </a:solidFill>
              <a:latin typeface="Calibri"/>
              <a:ea typeface="Calibri"/>
              <a:cs typeface="Calibri"/>
              <a:sym typeface="Calibri"/>
            </a:endParaRPr>
          </a:p>
          <a:p>
            <a:pPr indent="-342900" lvl="0" marL="342900" marR="0" rtl="0" algn="l">
              <a:lnSpc>
                <a:spcPct val="100000"/>
              </a:lnSpc>
              <a:spcBef>
                <a:spcPts val="0"/>
              </a:spcBef>
              <a:spcAft>
                <a:spcPts val="0"/>
              </a:spcAft>
              <a:buClr>
                <a:srgbClr val="FF0000"/>
              </a:buClr>
              <a:buSzPts val="2400"/>
              <a:buFont typeface="Calibri"/>
              <a:buChar char="×"/>
            </a:pPr>
            <a:r>
              <a:rPr b="0" i="0" lang="en-IE" sz="2400" u="none" cap="none" strike="noStrike">
                <a:solidFill>
                  <a:schemeClr val="dk1"/>
                </a:solidFill>
                <a:latin typeface="Calibri"/>
                <a:ea typeface="Calibri"/>
                <a:cs typeface="Calibri"/>
                <a:sym typeface="Calibri"/>
              </a:rPr>
              <a:t>Diğer şirket başvuruları ve son teslim tarihleri daha fazla</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FF0000"/>
              </a:buClr>
              <a:buSzPts val="2400"/>
              <a:buFont typeface="Calibri"/>
              <a:buChar char="×"/>
            </a:pPr>
            <a:r>
              <a:rPr b="0" i="0" lang="en-IE" sz="2400" u="none" cap="none" strike="noStrike">
                <a:solidFill>
                  <a:schemeClr val="dk1"/>
                </a:solidFill>
                <a:latin typeface="Calibri"/>
                <a:ea typeface="Calibri"/>
                <a:cs typeface="Calibri"/>
                <a:sym typeface="Calibri"/>
              </a:rPr>
              <a:t>Uygunsuzluk durumunda büyük para cezaları </a:t>
            </a:r>
            <a:endParaRPr/>
          </a:p>
          <a:p>
            <a:pPr indent="-342900" lvl="0" marL="342900" marR="0" rtl="0" algn="l">
              <a:lnSpc>
                <a:spcPct val="100000"/>
              </a:lnSpc>
              <a:spcBef>
                <a:spcPts val="0"/>
              </a:spcBef>
              <a:spcAft>
                <a:spcPts val="0"/>
              </a:spcAft>
              <a:buClr>
                <a:srgbClr val="FF0000"/>
              </a:buClr>
              <a:buSzPts val="2400"/>
              <a:buFont typeface="Calibri"/>
              <a:buChar char="×"/>
            </a:pPr>
            <a:r>
              <a:rPr b="0" i="0" lang="en-IE" sz="2400" u="none" cap="none" strike="noStrike">
                <a:solidFill>
                  <a:schemeClr val="dk1"/>
                </a:solidFill>
                <a:latin typeface="Calibri"/>
                <a:ea typeface="Calibri"/>
                <a:cs typeface="Calibri"/>
                <a:sym typeface="Calibri"/>
              </a:rPr>
              <a:t>Bir Şahıs Şirketinden daha uzun ve daha pahalı kurulum</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B050"/>
              </a:buClr>
              <a:buSzPts val="2400"/>
              <a:buFont typeface="Noto Sans Symbols"/>
              <a:buChar char="✔"/>
            </a:pPr>
            <a:r>
              <a:rPr b="0" i="0" lang="en-IE" sz="2400" u="none" cap="none" strike="noStrike">
                <a:solidFill>
                  <a:schemeClr val="dk1"/>
                </a:solidFill>
                <a:latin typeface="Calibri"/>
                <a:ea typeface="Calibri"/>
                <a:cs typeface="Calibri"/>
                <a:sym typeface="Calibri"/>
              </a:rPr>
              <a:t>Düşük Kurumlar Vergisi oranı</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B050"/>
              </a:buClr>
              <a:buSzPts val="2400"/>
              <a:buFont typeface="Noto Sans Symbols"/>
              <a:buChar char="✔"/>
            </a:pPr>
            <a:r>
              <a:rPr b="0" i="0" lang="en-IE" sz="2400" u="none" cap="none" strike="noStrike">
                <a:solidFill>
                  <a:schemeClr val="dk1"/>
                </a:solidFill>
                <a:latin typeface="Calibri"/>
                <a:ea typeface="Calibri"/>
                <a:cs typeface="Calibri"/>
                <a:sym typeface="Calibri"/>
              </a:rPr>
              <a:t>Daha fazla vergi indirimi ve avantajı</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B050"/>
              </a:buClr>
              <a:buSzPts val="2400"/>
              <a:buFont typeface="Noto Sans Symbols"/>
              <a:buChar char="✔"/>
            </a:pPr>
            <a:r>
              <a:rPr b="0" i="0" lang="en-IE" sz="2400" u="none" cap="none" strike="noStrike">
                <a:solidFill>
                  <a:schemeClr val="dk1"/>
                </a:solidFill>
                <a:latin typeface="Calibri"/>
                <a:ea typeface="Calibri"/>
                <a:cs typeface="Calibri"/>
                <a:sym typeface="Calibri"/>
              </a:rPr>
              <a:t>Fon sağlayıcılar için güvenilirlik</a:t>
            </a:r>
            <a:endParaRPr b="0" i="0" sz="2400" u="none" cap="none" strike="noStrike">
              <a:solidFill>
                <a:schemeClr val="dk1"/>
              </a:solidFill>
              <a:latin typeface="Calibri"/>
              <a:ea typeface="Calibri"/>
              <a:cs typeface="Calibri"/>
              <a:sym typeface="Calibri"/>
            </a:endParaRPr>
          </a:p>
          <a:p>
            <a:pPr indent="-342900" lvl="0" marL="342900" marR="0" rtl="0" algn="l">
              <a:lnSpc>
                <a:spcPct val="100000"/>
              </a:lnSpc>
              <a:spcBef>
                <a:spcPts val="0"/>
              </a:spcBef>
              <a:spcAft>
                <a:spcPts val="0"/>
              </a:spcAft>
              <a:buClr>
                <a:srgbClr val="00B050"/>
              </a:buClr>
              <a:buSzPts val="2400"/>
              <a:buFont typeface="Noto Sans Symbols"/>
              <a:buChar char="✔"/>
            </a:pPr>
            <a:r>
              <a:rPr b="0" i="0" lang="en-IE" sz="2400" u="none" cap="none" strike="noStrike">
                <a:solidFill>
                  <a:schemeClr val="dk1"/>
                </a:solidFill>
                <a:latin typeface="Calibri"/>
                <a:ea typeface="Calibri"/>
                <a:cs typeface="Calibri"/>
                <a:sym typeface="Calibri"/>
              </a:rPr>
              <a:t>Özel varlıkların korunması</a:t>
            </a:r>
            <a:endParaRPr b="0" i="0" sz="24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Google Shape;280;p8"/>
          <p:cNvSpPr txBox="1"/>
          <p:nvPr>
            <p:ph idx="1" type="body"/>
          </p:nvPr>
        </p:nvSpPr>
        <p:spPr>
          <a:xfrm>
            <a:off x="1418784" y="3080323"/>
            <a:ext cx="7407087" cy="69735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rgbClr val="6D6E6C"/>
              </a:buClr>
              <a:buSzPts val="3600"/>
              <a:buNone/>
            </a:pPr>
            <a:r>
              <a:t/>
            </a:r>
            <a:endParaRPr b="1"/>
          </a:p>
          <a:p>
            <a:pPr indent="0" lvl="0" marL="0" rtl="0" algn="just">
              <a:lnSpc>
                <a:spcPct val="90000"/>
              </a:lnSpc>
              <a:spcBef>
                <a:spcPts val="1000"/>
              </a:spcBef>
              <a:spcAft>
                <a:spcPts val="0"/>
              </a:spcAft>
              <a:buClr>
                <a:srgbClr val="6D6E6C"/>
              </a:buClr>
              <a:buSzPts val="3600"/>
              <a:buNone/>
            </a:pPr>
            <a:r>
              <a:t/>
            </a:r>
            <a:endParaRPr>
              <a:solidFill>
                <a:srgbClr val="525252"/>
              </a:solidFill>
              <a:latin typeface="Calibri"/>
              <a:ea typeface="Calibri"/>
              <a:cs typeface="Calibri"/>
              <a:sym typeface="Calibri"/>
            </a:endParaRPr>
          </a:p>
          <a:p>
            <a:pPr indent="0" lvl="0" marL="0" rtl="0" algn="just">
              <a:lnSpc>
                <a:spcPct val="90000"/>
              </a:lnSpc>
              <a:spcBef>
                <a:spcPts val="1000"/>
              </a:spcBef>
              <a:spcAft>
                <a:spcPts val="0"/>
              </a:spcAft>
              <a:buClr>
                <a:srgbClr val="6D6E6C"/>
              </a:buClr>
              <a:buSzPts val="3600"/>
              <a:buNone/>
            </a:pPr>
            <a:r>
              <a:t/>
            </a:r>
            <a:endParaRPr>
              <a:solidFill>
                <a:srgbClr val="7A7C7E"/>
              </a:solidFill>
            </a:endParaRPr>
          </a:p>
          <a:p>
            <a:pPr indent="0" lvl="0" marL="0" rtl="0" algn="l">
              <a:lnSpc>
                <a:spcPct val="90000"/>
              </a:lnSpc>
              <a:spcBef>
                <a:spcPts val="400"/>
              </a:spcBef>
              <a:spcAft>
                <a:spcPts val="0"/>
              </a:spcAft>
              <a:buClr>
                <a:srgbClr val="6D6E6C"/>
              </a:buClr>
              <a:buSzPts val="3600"/>
              <a:buNone/>
            </a:pPr>
            <a:r>
              <a:t/>
            </a:r>
            <a:endParaRPr/>
          </a:p>
          <a:p>
            <a:pPr indent="0" lvl="0" marL="0" rtl="0" algn="l">
              <a:lnSpc>
                <a:spcPct val="90000"/>
              </a:lnSpc>
              <a:spcBef>
                <a:spcPts val="400"/>
              </a:spcBef>
              <a:spcAft>
                <a:spcPts val="0"/>
              </a:spcAft>
              <a:buClr>
                <a:srgbClr val="6D6E6C"/>
              </a:buClr>
              <a:buSzPts val="3600"/>
              <a:buNone/>
            </a:pPr>
            <a:r>
              <a:t/>
            </a:r>
            <a:endParaRPr/>
          </a:p>
        </p:txBody>
      </p:sp>
      <p:sp>
        <p:nvSpPr>
          <p:cNvPr id="281" name="Google Shape;281;p8"/>
          <p:cNvSpPr txBox="1"/>
          <p:nvPr>
            <p:ph idx="2" type="body"/>
          </p:nvPr>
        </p:nvSpPr>
        <p:spPr>
          <a:xfrm>
            <a:off x="3667226" y="2117448"/>
            <a:ext cx="8303863" cy="397510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6C"/>
              </a:buClr>
              <a:buSzPts val="2400"/>
              <a:buNone/>
            </a:pPr>
            <a:r>
              <a:rPr lang="en-IE"/>
              <a:t>İş ortaklıkları birkaç farklı şekilde yapılandırılabilir, ancak tüm ortaklıklardan geçen tema, bir iş sahibi olan iki veya daha fazla kişiyle ortaklığın kurulmasıdır.</a:t>
            </a:r>
            <a:endParaRPr/>
          </a:p>
          <a:p>
            <a:pPr indent="0" lvl="0" marL="0" rtl="0" algn="l">
              <a:lnSpc>
                <a:spcPct val="100000"/>
              </a:lnSpc>
              <a:spcBef>
                <a:spcPts val="1000"/>
              </a:spcBef>
              <a:spcAft>
                <a:spcPts val="0"/>
              </a:spcAft>
              <a:buClr>
                <a:srgbClr val="7A7C7E"/>
              </a:buClr>
              <a:buSzPts val="2400"/>
              <a:buNone/>
            </a:pPr>
            <a:r>
              <a:rPr lang="en-IE">
                <a:solidFill>
                  <a:srgbClr val="7A7C7E"/>
                </a:solidFill>
              </a:rPr>
              <a:t>Yapıdaki ortaklar, sınırlı sorumluluktan yararlanmadan çalışırlar, böylece ödenmemiş borçlar için tam ve toplam kişisel mesuliyet ve sorumluluk üstlenirler.</a:t>
            </a:r>
            <a:endParaRPr/>
          </a:p>
          <a:p>
            <a:pPr indent="0" lvl="0" marL="0" rtl="0" algn="l">
              <a:lnSpc>
                <a:spcPct val="100000"/>
              </a:lnSpc>
              <a:spcBef>
                <a:spcPts val="1000"/>
              </a:spcBef>
              <a:spcAft>
                <a:spcPts val="0"/>
              </a:spcAft>
              <a:buClr>
                <a:srgbClr val="7A7C7E"/>
              </a:buClr>
              <a:buSzPts val="2400"/>
              <a:buNone/>
            </a:pPr>
            <a:r>
              <a:rPr lang="en-IE">
                <a:solidFill>
                  <a:srgbClr val="7A7C7E"/>
                </a:solidFill>
              </a:rPr>
              <a:t>Not: Sınırlı ortaklık kurulabilir.</a:t>
            </a:r>
            <a:endParaRPr b="1" sz="200">
              <a:solidFill>
                <a:srgbClr val="E95273"/>
              </a:solidFill>
            </a:endParaRPr>
          </a:p>
          <a:p>
            <a:pPr indent="0" lvl="0" marL="0" rtl="0" algn="l">
              <a:lnSpc>
                <a:spcPct val="100000"/>
              </a:lnSpc>
              <a:spcBef>
                <a:spcPts val="1000"/>
              </a:spcBef>
              <a:spcAft>
                <a:spcPts val="0"/>
              </a:spcAft>
              <a:buClr>
                <a:srgbClr val="E95273"/>
              </a:buClr>
              <a:buSzPts val="2400"/>
              <a:buNone/>
            </a:pPr>
            <a:r>
              <a:rPr b="1" lang="en-IE">
                <a:solidFill>
                  <a:srgbClr val="E95273"/>
                </a:solidFill>
              </a:rPr>
              <a:t>Makale</a:t>
            </a:r>
            <a:r>
              <a:rPr b="1" lang="en-IE">
                <a:solidFill>
                  <a:srgbClr val="E95273"/>
                </a:solidFill>
              </a:rPr>
              <a:t>: </a:t>
            </a:r>
            <a:r>
              <a:rPr lang="en-IE" u="sng">
                <a:solidFill>
                  <a:srgbClr val="414140"/>
                </a:solidFill>
                <a:hlinkClick r:id="rId3"/>
              </a:rPr>
              <a:t>6 Steps to Creating a Partnership That Drives Strong Business Growth</a:t>
            </a:r>
            <a:endParaRPr>
              <a:solidFill>
                <a:srgbClr val="414140"/>
              </a:solidFill>
            </a:endParaRPr>
          </a:p>
          <a:p>
            <a:pPr indent="0" lvl="0" marL="0" rtl="0" algn="l">
              <a:lnSpc>
                <a:spcPct val="90000"/>
              </a:lnSpc>
              <a:spcBef>
                <a:spcPts val="1000"/>
              </a:spcBef>
              <a:spcAft>
                <a:spcPts val="0"/>
              </a:spcAft>
              <a:buClr>
                <a:srgbClr val="6D6E6C"/>
              </a:buClr>
              <a:buSzPts val="2400"/>
              <a:buNone/>
            </a:pPr>
            <a:r>
              <a:t/>
            </a:r>
            <a:endParaRPr/>
          </a:p>
        </p:txBody>
      </p:sp>
      <p:sp>
        <p:nvSpPr>
          <p:cNvPr id="282" name="Google Shape;282;p8"/>
          <p:cNvSpPr txBox="1"/>
          <p:nvPr/>
        </p:nvSpPr>
        <p:spPr>
          <a:xfrm>
            <a:off x="3981241" y="1081957"/>
            <a:ext cx="7675831" cy="113755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E95273"/>
              </a:buClr>
              <a:buSzPts val="4000"/>
              <a:buFont typeface="Arial"/>
              <a:buNone/>
            </a:pPr>
            <a:r>
              <a:rPr b="1" i="0" lang="en-IE" sz="4000" u="none" cap="none" strike="noStrike">
                <a:solidFill>
                  <a:srgbClr val="E95273"/>
                </a:solidFill>
                <a:latin typeface="Calibri"/>
                <a:ea typeface="Calibri"/>
                <a:cs typeface="Calibri"/>
                <a:sym typeface="Calibri"/>
              </a:rPr>
              <a:t>Ortaklık</a:t>
            </a:r>
            <a:endParaRPr b="1" i="0" sz="4000" u="none" cap="none" strike="noStrike">
              <a:solidFill>
                <a:srgbClr val="E95273"/>
              </a:solidFill>
              <a:latin typeface="Calibri"/>
              <a:ea typeface="Calibri"/>
              <a:cs typeface="Calibri"/>
              <a:sym typeface="Calibri"/>
            </a:endParaRPr>
          </a:p>
        </p:txBody>
      </p:sp>
      <p:sp>
        <p:nvSpPr>
          <p:cNvPr id="283" name="Google Shape;283;p8"/>
          <p:cNvSpPr/>
          <p:nvPr/>
        </p:nvSpPr>
        <p:spPr>
          <a:xfrm>
            <a:off x="220911" y="5769383"/>
            <a:ext cx="2180459"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rgbClr val="525252"/>
              </a:buClr>
              <a:buSzPts val="1800"/>
              <a:buFont typeface="Calibri"/>
              <a:buNone/>
            </a:pPr>
            <a:r>
              <a:rPr b="1" i="0" lang="en-IE" sz="1800" u="none" cap="none" strike="noStrike">
                <a:solidFill>
                  <a:srgbClr val="525252"/>
                </a:solidFill>
                <a:latin typeface="Calibri"/>
                <a:ea typeface="Calibri"/>
                <a:cs typeface="Calibri"/>
                <a:sym typeface="Calibri"/>
              </a:rPr>
              <a:t>Source: </a:t>
            </a:r>
            <a:r>
              <a:rPr b="0" i="0" lang="en-IE" sz="1800" u="sng" cap="none" strike="noStrike">
                <a:solidFill>
                  <a:srgbClr val="525252"/>
                </a:solidFill>
                <a:latin typeface="Calibri"/>
                <a:ea typeface="Calibri"/>
                <a:cs typeface="Calibri"/>
                <a:sym typeface="Calibri"/>
                <a:hlinkClick r:id="rId4"/>
              </a:rPr>
              <a:t>Irish Investment Network</a:t>
            </a:r>
            <a:endParaRPr b="0" i="0" sz="1800" u="none" cap="none" strike="noStrike">
              <a:solidFill>
                <a:srgbClr val="525252"/>
              </a:solidFill>
              <a:latin typeface="Calibri"/>
              <a:ea typeface="Calibri"/>
              <a:cs typeface="Calibri"/>
              <a:sym typeface="Calibri"/>
            </a:endParaRPr>
          </a:p>
        </p:txBody>
      </p:sp>
      <p:pic>
        <p:nvPicPr>
          <p:cNvPr descr="A picture containing food&#10;&#10;Description automatically generated" id="284" name="Google Shape;284;p8"/>
          <p:cNvPicPr preferRelativeResize="0"/>
          <p:nvPr/>
        </p:nvPicPr>
        <p:blipFill rotWithShape="1">
          <a:blip r:embed="rId5">
            <a:alphaModFix/>
          </a:blip>
          <a:srcRect b="0" l="0" r="0" t="0"/>
          <a:stretch/>
        </p:blipFill>
        <p:spPr>
          <a:xfrm>
            <a:off x="220911" y="3229202"/>
            <a:ext cx="3101129" cy="219017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9"/>
          <p:cNvSpPr txBox="1"/>
          <p:nvPr>
            <p:ph idx="1" type="body"/>
          </p:nvPr>
        </p:nvSpPr>
        <p:spPr>
          <a:xfrm>
            <a:off x="3814425" y="835476"/>
            <a:ext cx="5300797" cy="102561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6D6E6C"/>
              </a:buClr>
              <a:buSzPts val="3000"/>
              <a:buNone/>
            </a:pPr>
            <a:r>
              <a:rPr b="1" lang="en-IE" sz="3000"/>
              <a:t>Polonya'daki Uygulamada Ortaklık Örneği</a:t>
            </a:r>
            <a:endParaRPr sz="3000"/>
          </a:p>
        </p:txBody>
      </p:sp>
      <p:sp>
        <p:nvSpPr>
          <p:cNvPr id="290" name="Google Shape;290;p9"/>
          <p:cNvSpPr txBox="1"/>
          <p:nvPr>
            <p:ph idx="2" type="body"/>
          </p:nvPr>
        </p:nvSpPr>
        <p:spPr>
          <a:xfrm>
            <a:off x="3955230" y="2513128"/>
            <a:ext cx="7784803" cy="3975101"/>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E63275"/>
              </a:buClr>
              <a:buSzPts val="2400"/>
              <a:buNone/>
            </a:pPr>
            <a:r>
              <a:rPr b="1" lang="en-IE">
                <a:solidFill>
                  <a:srgbClr val="E63275"/>
                </a:solidFill>
              </a:rPr>
              <a:t>Başlık: </a:t>
            </a:r>
            <a:r>
              <a:rPr b="1" lang="en-IE"/>
              <a:t>En son elektronik ve BT teknolojilerine entegre olan Tasarım ve Üretim Çözümleri</a:t>
            </a:r>
            <a:endParaRPr b="1"/>
          </a:p>
          <a:p>
            <a:pPr indent="0" lvl="0" marL="0" rtl="0" algn="l">
              <a:lnSpc>
                <a:spcPct val="90000"/>
              </a:lnSpc>
              <a:spcBef>
                <a:spcPts val="1000"/>
              </a:spcBef>
              <a:spcAft>
                <a:spcPts val="0"/>
              </a:spcAft>
              <a:buClr>
                <a:srgbClr val="E63275"/>
              </a:buClr>
              <a:buSzPts val="2400"/>
              <a:buNone/>
            </a:pPr>
            <a:r>
              <a:rPr b="1" lang="en-IE">
                <a:solidFill>
                  <a:srgbClr val="E63275"/>
                </a:solidFill>
              </a:rPr>
              <a:t>Açıklama: </a:t>
            </a:r>
            <a:r>
              <a:rPr b="1" lang="en-IE"/>
              <a:t>:</a:t>
            </a:r>
            <a:r>
              <a:rPr lang="en-IE"/>
              <a:t> Spółka In SIMynierów SIM Sp. z o.o. en son elektronik ve BT teknolojilerini entegre eden çözümlerin tasarımı ve üretiminde uzmanlaşmış bağımsız bir Polonya teknoloji şirketidir. Şirket tarafından sağlanan açıklama ortaklık örneğini ve Polonya'da nasıl çalıştığını göstermektedir.</a:t>
            </a:r>
            <a:endParaRPr/>
          </a:p>
          <a:p>
            <a:pPr indent="0" lvl="0" marL="0" rtl="0" algn="l">
              <a:lnSpc>
                <a:spcPct val="90000"/>
              </a:lnSpc>
              <a:spcBef>
                <a:spcPts val="1000"/>
              </a:spcBef>
              <a:spcAft>
                <a:spcPts val="0"/>
              </a:spcAft>
              <a:buClr>
                <a:srgbClr val="E63275"/>
              </a:buClr>
              <a:buSzPts val="2400"/>
              <a:buNone/>
            </a:pPr>
            <a:r>
              <a:rPr b="1" lang="en-IE">
                <a:solidFill>
                  <a:srgbClr val="E63275"/>
                </a:solidFill>
              </a:rPr>
              <a:t>Video: </a:t>
            </a:r>
            <a:r>
              <a:rPr lang="en-IE" u="sng">
                <a:solidFill>
                  <a:schemeClr val="hlink"/>
                </a:solidFill>
                <a:hlinkClick r:id="rId3"/>
              </a:rPr>
              <a:t>https://www.youtube.com/watch?v=03ywodO51ec</a:t>
            </a:r>
            <a:endParaRPr/>
          </a:p>
        </p:txBody>
      </p:sp>
      <p:pic>
        <p:nvPicPr>
          <p:cNvPr descr="Image result for polish flag" id="291" name="Google Shape;291;p9"/>
          <p:cNvPicPr preferRelativeResize="0"/>
          <p:nvPr/>
        </p:nvPicPr>
        <p:blipFill rotWithShape="1">
          <a:blip r:embed="rId4">
            <a:alphaModFix/>
          </a:blip>
          <a:srcRect b="0" l="0" r="0" t="0"/>
          <a:stretch/>
        </p:blipFill>
        <p:spPr>
          <a:xfrm>
            <a:off x="9739503" y="251670"/>
            <a:ext cx="2113266" cy="1317071"/>
          </a:xfrm>
          <a:prstGeom prst="rect">
            <a:avLst/>
          </a:prstGeom>
          <a:noFill/>
          <a:ln>
            <a:noFill/>
          </a:ln>
          <a:effectLst>
            <a:outerShdw blurRad="292100" rotWithShape="0" algn="tl" dir="2700000" dist="139700">
              <a:srgbClr val="333333">
                <a:alpha val="64705"/>
              </a:srgbClr>
            </a:outerShdw>
          </a:effectLst>
        </p:spPr>
      </p:pic>
      <p:sp>
        <p:nvSpPr>
          <p:cNvPr id="292" name="Google Shape;292;p9"/>
          <p:cNvSpPr txBox="1"/>
          <p:nvPr/>
        </p:nvSpPr>
        <p:spPr>
          <a:xfrm>
            <a:off x="9852239" y="1656314"/>
            <a:ext cx="1887794" cy="461665"/>
          </a:xfrm>
          <a:prstGeom prst="rect">
            <a:avLst/>
          </a:prstGeom>
          <a:solidFill>
            <a:schemeClr val="lt1"/>
          </a:solidFill>
          <a:ln cap="flat" cmpd="sng" w="76200">
            <a:solidFill>
              <a:srgbClr val="FF0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IE" sz="2400" u="none" cap="none" strike="noStrike">
                <a:solidFill>
                  <a:srgbClr val="FF0000"/>
                </a:solidFill>
                <a:latin typeface="Calibri"/>
                <a:ea typeface="Calibri"/>
                <a:cs typeface="Calibri"/>
                <a:sym typeface="Calibri"/>
              </a:rPr>
              <a:t>Poland</a:t>
            </a:r>
            <a:endParaRPr/>
          </a:p>
        </p:txBody>
      </p:sp>
      <p:pic>
        <p:nvPicPr>
          <p:cNvPr descr="Career - SIM" id="293" name="Google Shape;293;p9"/>
          <p:cNvPicPr preferRelativeResize="0"/>
          <p:nvPr/>
        </p:nvPicPr>
        <p:blipFill rotWithShape="1">
          <a:blip r:embed="rId5">
            <a:alphaModFix/>
          </a:blip>
          <a:srcRect b="0" l="0" r="0" t="0"/>
          <a:stretch/>
        </p:blipFill>
        <p:spPr>
          <a:xfrm>
            <a:off x="0" y="3125547"/>
            <a:ext cx="3674873" cy="2445461"/>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2020-01-28T14:35:33Z</dcterms:created>
  <dc:creator>Laura Magan</dc:creator>
</cp:coreProperties>
</file>